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8" r:id="rId4"/>
    <p:sldId id="257" r:id="rId5"/>
    <p:sldId id="266" r:id="rId6"/>
    <p:sldId id="259" r:id="rId7"/>
    <p:sldId id="260" r:id="rId8"/>
    <p:sldId id="261" r:id="rId9"/>
    <p:sldId id="269" r:id="rId10"/>
    <p:sldId id="267" r:id="rId11"/>
    <p:sldId id="268" r:id="rId12"/>
    <p:sldId id="270" r:id="rId13"/>
    <p:sldId id="265" r:id="rId14"/>
    <p:sldId id="271" r:id="rId15"/>
    <p:sldId id="262" r:id="rId16"/>
    <p:sldId id="263" r:id="rId17"/>
    <p:sldId id="264" r:id="rId18"/>
    <p:sldId id="272" r:id="rId19"/>
    <p:sldId id="274" r:id="rId2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C5869E-31D8-4395-8FC3-AF40C6CC97C8}" type="datetimeFigureOut">
              <a:rPr lang="en-US" smtClean="0"/>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3922275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C5869E-31D8-4395-8FC3-AF40C6CC97C8}" type="datetimeFigureOut">
              <a:rPr lang="en-US" smtClean="0"/>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2157798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C5869E-31D8-4395-8FC3-AF40C6CC97C8}" type="datetimeFigureOut">
              <a:rPr lang="en-US" smtClean="0"/>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3226423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C5869E-31D8-4395-8FC3-AF40C6CC97C8}" type="datetimeFigureOut">
              <a:rPr lang="en-US" smtClean="0"/>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3333354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C5869E-31D8-4395-8FC3-AF40C6CC97C8}" type="datetimeFigureOut">
              <a:rPr lang="en-US" smtClean="0"/>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2836786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C5869E-31D8-4395-8FC3-AF40C6CC97C8}" type="datetimeFigureOut">
              <a:rPr lang="en-US" smtClean="0"/>
              <a:t>8/15/2021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960760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C5869E-31D8-4395-8FC3-AF40C6CC97C8}" type="datetimeFigureOut">
              <a:rPr lang="en-US" smtClean="0"/>
              <a:t>8/15/2021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1974323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C5869E-31D8-4395-8FC3-AF40C6CC97C8}" type="datetimeFigureOut">
              <a:rPr lang="en-US" smtClean="0"/>
              <a:t>8/15/2021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357859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C5869E-31D8-4395-8FC3-AF40C6CC97C8}" type="datetimeFigureOut">
              <a:rPr lang="en-US" smtClean="0"/>
              <a:t>8/15/2021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864164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C5869E-31D8-4395-8FC3-AF40C6CC97C8}" type="datetimeFigureOut">
              <a:rPr lang="en-US" smtClean="0"/>
              <a:t>8/15/2021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47895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C5869E-31D8-4395-8FC3-AF40C6CC97C8}" type="datetimeFigureOut">
              <a:rPr lang="en-US" smtClean="0"/>
              <a:t>8/15/2021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C925F-C895-43A7-837F-3F0B319DAEB5}" type="slidenum">
              <a:rPr lang="en-US" smtClean="0"/>
              <a:t>‹#›</a:t>
            </a:fld>
            <a:endParaRPr lang="en-US"/>
          </a:p>
        </p:txBody>
      </p:sp>
    </p:spTree>
    <p:extLst>
      <p:ext uri="{BB962C8B-B14F-4D97-AF65-F5344CB8AC3E}">
        <p14:creationId xmlns:p14="http://schemas.microsoft.com/office/powerpoint/2010/main" val="4113416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C5869E-31D8-4395-8FC3-AF40C6CC97C8}" type="datetimeFigureOut">
              <a:rPr lang="en-US" smtClean="0"/>
              <a:t>8/15/2021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1C925F-C895-43A7-837F-3F0B319DAEB5}" type="slidenum">
              <a:rPr lang="en-US" smtClean="0"/>
              <a:t>‹#›</a:t>
            </a:fld>
            <a:endParaRPr lang="en-US"/>
          </a:p>
        </p:txBody>
      </p:sp>
    </p:spTree>
    <p:extLst>
      <p:ext uri="{BB962C8B-B14F-4D97-AF65-F5344CB8AC3E}">
        <p14:creationId xmlns:p14="http://schemas.microsoft.com/office/powerpoint/2010/main" val="451870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anose="02020603050405020304" pitchFamily="18" charset="0"/>
                <a:cs typeface="Times New Roman" panose="02020603050405020304" pitchFamily="18" charset="0"/>
              </a:rPr>
              <a:t>Barrier Crimes Drafting in the Code of Virginia</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fontScale="92500" lnSpcReduction="20000"/>
          </a:bodyPr>
          <a:lstStyle/>
          <a:p>
            <a:r>
              <a:rPr lang="en-US" sz="4000" dirty="0" smtClean="0">
                <a:latin typeface="Times New Roman" panose="02020603050405020304" pitchFamily="18" charset="0"/>
                <a:cs typeface="Times New Roman" panose="02020603050405020304" pitchFamily="18" charset="0"/>
              </a:rPr>
              <a:t>Joint Subcommittee to Study Barrier Crimes and Criminal History Records Checks</a:t>
            </a: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Anna R. Moir, Attorney, Division of Legislative Services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70954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Title 63.2. Child-Placing Agency Exceptions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90688"/>
            <a:ext cx="10515600" cy="4950257"/>
          </a:xfrm>
        </p:spPr>
        <p:txBody>
          <a:bodyPr>
            <a:normAutofit fontScale="70000" lnSpcReduction="20000"/>
          </a:bodyPr>
          <a:lstStyle/>
          <a:p>
            <a:r>
              <a:rPr lang="en-US" dirty="0" smtClean="0">
                <a:latin typeface="Times New Roman" panose="02020603050405020304" pitchFamily="18" charset="0"/>
                <a:cs typeface="Times New Roman" panose="02020603050405020304" pitchFamily="18" charset="0"/>
              </a:rPr>
              <a:t>May approve a foster/adoptive parent convicted of not more than one misdemeanor offense </a:t>
            </a:r>
            <a:r>
              <a:rPr lang="en-US" dirty="0">
                <a:latin typeface="Times New Roman" panose="02020603050405020304" pitchFamily="18" charset="0"/>
                <a:cs typeface="Times New Roman" panose="02020603050405020304" pitchFamily="18" charset="0"/>
              </a:rPr>
              <a:t>in § </a:t>
            </a:r>
            <a:r>
              <a:rPr lang="en-US" dirty="0" smtClean="0">
                <a:latin typeface="Times New Roman" panose="02020603050405020304" pitchFamily="18" charset="0"/>
                <a:cs typeface="Times New Roman" panose="02020603050405020304" pitchFamily="18" charset="0"/>
              </a:rPr>
              <a:t>18.2-57 (Assault </a:t>
            </a:r>
            <a:r>
              <a:rPr lang="en-US" dirty="0">
                <a:latin typeface="Times New Roman" panose="02020603050405020304" pitchFamily="18" charset="0"/>
                <a:cs typeface="Times New Roman" panose="02020603050405020304" pitchFamily="18" charset="0"/>
              </a:rPr>
              <a:t>and battery; </a:t>
            </a:r>
            <a:r>
              <a:rPr lang="en-US" dirty="0" smtClean="0">
                <a:latin typeface="Times New Roman" panose="02020603050405020304" pitchFamily="18" charset="0"/>
                <a:cs typeface="Times New Roman" panose="02020603050405020304" pitchFamily="18" charset="0"/>
              </a:rPr>
              <a:t>penalty) not involving abuse, neglect, moral turpitude, or a minor, provided that 10 years have elapsed from the conviction</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63.2-901.1 and 63.2-1721)</a:t>
            </a:r>
          </a:p>
          <a:p>
            <a:r>
              <a:rPr lang="en-US" dirty="0">
                <a:latin typeface="Times New Roman" panose="02020603050405020304" pitchFamily="18" charset="0"/>
                <a:cs typeface="Times New Roman" panose="02020603050405020304" pitchFamily="18" charset="0"/>
              </a:rPr>
              <a:t>A local board or child-placing agency may approve as a kinship foster care parent an applicant </a:t>
            </a:r>
            <a:r>
              <a:rPr lang="en-US" dirty="0" smtClean="0">
                <a:latin typeface="Times New Roman" panose="02020603050405020304" pitchFamily="18" charset="0"/>
                <a:cs typeface="Times New Roman" panose="02020603050405020304" pitchFamily="18" charset="0"/>
              </a:rPr>
              <a:t>convicted </a:t>
            </a:r>
            <a:r>
              <a:rPr lang="en-US" dirty="0">
                <a:latin typeface="Times New Roman" panose="02020603050405020304" pitchFamily="18" charset="0"/>
                <a:cs typeface="Times New Roman" panose="02020603050405020304" pitchFamily="18" charset="0"/>
              </a:rPr>
              <a:t>of the following offenses, provided that 10 years have elapsed from the date of the conviction and the local board or child-placing agency makes a specific finding that approving the kinship foster care placement would not adversely affect the safety and well-being of the child: (</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any offense set forth in clause (iv) of the definition of barrier crime in § 19.2-392.02 or (ii) any misdemeanor offense under § 18.2-80, 18.2-81, 18.2-83, 18.2-87, 18.2-87.1, or </a:t>
            </a:r>
            <a:r>
              <a:rPr lang="en-US" dirty="0" smtClean="0">
                <a:latin typeface="Times New Roman" panose="02020603050405020304" pitchFamily="18" charset="0"/>
                <a:cs typeface="Times New Roman" panose="02020603050405020304" pitchFamily="18" charset="0"/>
              </a:rPr>
              <a:t>18.2-88</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63.2-901.1)</a:t>
            </a:r>
          </a:p>
          <a:p>
            <a:r>
              <a:rPr lang="en-US" dirty="0" smtClean="0">
                <a:latin typeface="Times New Roman" panose="02020603050405020304" pitchFamily="18" charset="0"/>
                <a:cs typeface="Times New Roman" panose="02020603050405020304" pitchFamily="18" charset="0"/>
              </a:rPr>
              <a:t>May approve a foster parent convicted of statutory burglary for breaking and entering a dwelling home or other structure with the intent to commit larceny who has had civil rights restored by the Governor or other authority, provided that 25 years have elapsed from the conviction</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63.2-1721 F)</a:t>
            </a:r>
          </a:p>
          <a:p>
            <a:r>
              <a:rPr lang="en-US" dirty="0" smtClean="0">
                <a:latin typeface="Times New Roman" panose="02020603050405020304" pitchFamily="18" charset="0"/>
                <a:cs typeface="Times New Roman" panose="02020603050405020304" pitchFamily="18" charset="0"/>
              </a:rPr>
              <a:t>May approve a foster/adoptive parent convicted of any offense under clause (iv) of the barrier crime definition who has had his civil rights restored by the Governor or other authority, 10 years have elapsed following the conviction, and he meets other requirements</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63.2-1721 G)</a:t>
            </a:r>
          </a:p>
          <a:p>
            <a:r>
              <a:rPr lang="en-US" dirty="0" smtClean="0">
                <a:latin typeface="Times New Roman" panose="02020603050405020304" pitchFamily="18" charset="0"/>
                <a:cs typeface="Times New Roman" panose="02020603050405020304" pitchFamily="18" charset="0"/>
              </a:rPr>
              <a:t>May approve a foster/adoptive parent convicted of any offense set forth in clause (iii) of the barrier crime definition who has had his civil rights restored by the Governor or other authority provided that 20 years have elapsed following the conviction</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63.2-1721 H)</a:t>
            </a:r>
          </a:p>
        </p:txBody>
      </p:sp>
    </p:spTree>
    <p:extLst>
      <p:ext uri="{BB962C8B-B14F-4D97-AF65-F5344CB8AC3E}">
        <p14:creationId xmlns:p14="http://schemas.microsoft.com/office/powerpoint/2010/main" val="173716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Title 63.2. Assisted Living Facilities / Adult Day Centers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WHO: Assisted living facilities and adult day centers.</a:t>
            </a:r>
          </a:p>
          <a:p>
            <a:r>
              <a:rPr lang="en-US" dirty="0" smtClean="0">
                <a:latin typeface="Times New Roman" panose="02020603050405020304" pitchFamily="18" charset="0"/>
                <a:cs typeface="Times New Roman" panose="02020603050405020304" pitchFamily="18" charset="0"/>
              </a:rPr>
              <a:t>WHAT</a:t>
            </a:r>
            <a:r>
              <a:rPr lang="en-US" dirty="0">
                <a:latin typeface="Times New Roman" panose="02020603050405020304" pitchFamily="18" charset="0"/>
                <a:cs typeface="Times New Roman" panose="02020603050405020304" pitchFamily="18" charset="0"/>
              </a:rPr>
              <a:t>: A</a:t>
            </a:r>
            <a:r>
              <a:rPr lang="en-US" dirty="0" smtClean="0">
                <a:latin typeface="Times New Roman" panose="02020603050405020304" pitchFamily="18" charset="0"/>
                <a:cs typeface="Times New Roman" panose="02020603050405020304" pitchFamily="18" charset="0"/>
              </a:rPr>
              <a:t>ny </a:t>
            </a:r>
            <a:r>
              <a:rPr lang="en-US" dirty="0">
                <a:latin typeface="Times New Roman" panose="02020603050405020304" pitchFamily="18" charset="0"/>
                <a:cs typeface="Times New Roman" panose="02020603050405020304" pitchFamily="18" charset="0"/>
              </a:rPr>
              <a:t>offense set forth in clause (</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of the definition of barrier crime in § 19.2-392.02. (§ </a:t>
            </a:r>
            <a:r>
              <a:rPr lang="en-US" dirty="0" smtClean="0">
                <a:latin typeface="Times New Roman" panose="02020603050405020304" pitchFamily="18" charset="0"/>
                <a:cs typeface="Times New Roman" panose="02020603050405020304" pitchFamily="18" charset="0"/>
              </a:rPr>
              <a:t>63.2-1720)</a:t>
            </a:r>
          </a:p>
          <a:p>
            <a:r>
              <a:rPr lang="en-US" dirty="0" smtClean="0">
                <a:latin typeface="Times New Roman" panose="02020603050405020304" pitchFamily="18" charset="0"/>
                <a:cs typeface="Times New Roman" panose="02020603050405020304" pitchFamily="18" charset="0"/>
              </a:rPr>
              <a:t>EXCEPTION: </a:t>
            </a:r>
            <a:r>
              <a:rPr lang="en-US" dirty="0">
                <a:latin typeface="Times New Roman" panose="02020603050405020304" pitchFamily="18" charset="0"/>
                <a:cs typeface="Times New Roman" panose="02020603050405020304" pitchFamily="18" charset="0"/>
              </a:rPr>
              <a:t>M</a:t>
            </a:r>
            <a:r>
              <a:rPr lang="en-US" dirty="0" smtClean="0">
                <a:latin typeface="Times New Roman" panose="02020603050405020304" pitchFamily="18" charset="0"/>
                <a:cs typeface="Times New Roman" panose="02020603050405020304" pitchFamily="18" charset="0"/>
              </a:rPr>
              <a:t>ay </a:t>
            </a:r>
            <a:r>
              <a:rPr lang="en-US" dirty="0">
                <a:latin typeface="Times New Roman" panose="02020603050405020304" pitchFamily="18" charset="0"/>
                <a:cs typeface="Times New Roman" panose="02020603050405020304" pitchFamily="18" charset="0"/>
              </a:rPr>
              <a:t>hire an applicant or continue to employ a person convicted of one misdemeanor barrier crime not involving abuse or neglect, or any substantially similar offense under the laws of another jurisdiction, if five years have elapsed following the conviction.</a:t>
            </a:r>
          </a:p>
        </p:txBody>
      </p:sp>
    </p:spTree>
    <p:extLst>
      <p:ext uri="{BB962C8B-B14F-4D97-AF65-F5344CB8AC3E}">
        <p14:creationId xmlns:p14="http://schemas.microsoft.com/office/powerpoint/2010/main" val="1356684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Title 63.2. Children’s Residential Facilities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39297"/>
            <a:ext cx="10515600" cy="4612121"/>
          </a:xfrm>
        </p:spPr>
        <p:txBody>
          <a:bodyPr>
            <a:noAutofit/>
          </a:bodyPr>
          <a:lstStyle/>
          <a:p>
            <a:r>
              <a:rPr lang="en-US" sz="2200" dirty="0" smtClean="0">
                <a:latin typeface="Times New Roman" panose="02020603050405020304" pitchFamily="18" charset="0"/>
                <a:cs typeface="Times New Roman" panose="02020603050405020304" pitchFamily="18" charset="0"/>
              </a:rPr>
              <a:t>WHAT</a:t>
            </a:r>
            <a:r>
              <a:rPr lang="en-US" sz="2200" dirty="0">
                <a:latin typeface="Times New Roman" panose="02020603050405020304" pitchFamily="18" charset="0"/>
                <a:cs typeface="Times New Roman" panose="02020603050405020304" pitchFamily="18" charset="0"/>
              </a:rPr>
              <a:t>: N</a:t>
            </a:r>
            <a:r>
              <a:rPr lang="en-US" sz="2200" dirty="0" smtClean="0">
                <a:latin typeface="Times New Roman" panose="02020603050405020304" pitchFamily="18" charset="0"/>
                <a:cs typeface="Times New Roman" panose="02020603050405020304" pitchFamily="18" charset="0"/>
              </a:rPr>
              <a:t>o </a:t>
            </a:r>
            <a:r>
              <a:rPr lang="en-US" sz="2200" dirty="0">
                <a:latin typeface="Times New Roman" panose="02020603050405020304" pitchFamily="18" charset="0"/>
                <a:cs typeface="Times New Roman" panose="02020603050405020304" pitchFamily="18" charset="0"/>
              </a:rPr>
              <a:t>children's residential facility regulated or operated by </a:t>
            </a:r>
            <a:r>
              <a:rPr lang="en-US" sz="2200" dirty="0" smtClean="0">
                <a:latin typeface="Times New Roman" panose="02020603050405020304" pitchFamily="18" charset="0"/>
                <a:cs typeface="Times New Roman" panose="02020603050405020304" pitchFamily="18" charset="0"/>
              </a:rPr>
              <a:t>DOE, DBHDS, </a:t>
            </a:r>
            <a:r>
              <a:rPr lang="en-US" sz="2200" dirty="0">
                <a:latin typeface="Times New Roman" panose="02020603050405020304" pitchFamily="18" charset="0"/>
                <a:cs typeface="Times New Roman" panose="02020603050405020304" pitchFamily="18" charset="0"/>
              </a:rPr>
              <a:t>Military Affairs, or </a:t>
            </a:r>
            <a:r>
              <a:rPr lang="en-US" sz="2200" dirty="0" smtClean="0">
                <a:latin typeface="Times New Roman" panose="02020603050405020304" pitchFamily="18" charset="0"/>
                <a:cs typeface="Times New Roman" panose="02020603050405020304" pitchFamily="18" charset="0"/>
              </a:rPr>
              <a:t>DSS shall </a:t>
            </a:r>
            <a:r>
              <a:rPr lang="en-US" sz="2200" dirty="0">
                <a:latin typeface="Times New Roman" panose="02020603050405020304" pitchFamily="18" charset="0"/>
                <a:cs typeface="Times New Roman" panose="02020603050405020304" pitchFamily="18" charset="0"/>
              </a:rPr>
              <a:t>hire for compensated employment or allow to volunteer or provide contractual services persons who have been convicted of or are the subject of pending charges for (a) any offense set forth in clause (</a:t>
            </a:r>
            <a:r>
              <a:rPr lang="en-US" sz="2200" dirty="0" err="1">
                <a:latin typeface="Times New Roman" panose="02020603050405020304" pitchFamily="18" charset="0"/>
                <a:cs typeface="Times New Roman" panose="02020603050405020304" pitchFamily="18" charset="0"/>
              </a:rPr>
              <a:t>i</a:t>
            </a:r>
            <a:r>
              <a:rPr lang="en-US" sz="2200" dirty="0">
                <a:latin typeface="Times New Roman" panose="02020603050405020304" pitchFamily="18" charset="0"/>
                <a:cs typeface="Times New Roman" panose="02020603050405020304" pitchFamily="18" charset="0"/>
              </a:rPr>
              <a:t>), (ii), (iii), or (v) of the definition of barrier crime in § 19.2-392.02 or (b) any offense set forth in clause (iv) of the definition of barrier crime in § 19.2-392.02 (1) in the five years prior to the application date for employment, to be a volunteer, or to provide contractual services or (2) such person continues on probation or parole or has failed to pay required court costs for such </a:t>
            </a:r>
            <a:r>
              <a:rPr lang="en-US" sz="2200" dirty="0" smtClean="0">
                <a:latin typeface="Times New Roman" panose="02020603050405020304" pitchFamily="18" charset="0"/>
                <a:cs typeface="Times New Roman" panose="02020603050405020304" pitchFamily="18" charset="0"/>
              </a:rPr>
              <a:t>offense. Also applies to </a:t>
            </a:r>
            <a:r>
              <a:rPr lang="en-US" sz="2200" dirty="0">
                <a:latin typeface="Times New Roman" panose="02020603050405020304" pitchFamily="18" charset="0"/>
                <a:cs typeface="Times New Roman" panose="02020603050405020304" pitchFamily="18" charset="0"/>
              </a:rPr>
              <a:t>residential programs established pursuant to § 16.1-309.3 for juvenile </a:t>
            </a:r>
            <a:r>
              <a:rPr lang="en-US" sz="2200" dirty="0" smtClean="0">
                <a:latin typeface="Times New Roman" panose="02020603050405020304" pitchFamily="18" charset="0"/>
                <a:cs typeface="Times New Roman" panose="02020603050405020304" pitchFamily="18" charset="0"/>
              </a:rPr>
              <a:t>offenders</a:t>
            </a:r>
            <a:r>
              <a:rPr lang="en-US"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63.2-1726)</a:t>
            </a:r>
          </a:p>
          <a:p>
            <a:r>
              <a:rPr lang="en-US" sz="2200" dirty="0" smtClean="0">
                <a:latin typeface="Times New Roman" panose="02020603050405020304" pitchFamily="18" charset="0"/>
                <a:cs typeface="Times New Roman" panose="02020603050405020304" pitchFamily="18" charset="0"/>
              </a:rPr>
              <a:t>EXCEPTION: Conviction </a:t>
            </a:r>
            <a:r>
              <a:rPr lang="en-US" sz="2200" dirty="0">
                <a:latin typeface="Times New Roman" panose="02020603050405020304" pitchFamily="18" charset="0"/>
                <a:cs typeface="Times New Roman" panose="02020603050405020304" pitchFamily="18" charset="0"/>
              </a:rPr>
              <a:t>of not more than one misdemeanor offense under § 18.2-57 or </a:t>
            </a:r>
            <a:r>
              <a:rPr lang="en-US" sz="2200" dirty="0" smtClean="0">
                <a:latin typeface="Times New Roman" panose="02020603050405020304" pitchFamily="18" charset="0"/>
                <a:cs typeface="Times New Roman" panose="02020603050405020304" pitchFamily="18" charset="0"/>
              </a:rPr>
              <a:t>18.2-57.2 if </a:t>
            </a:r>
            <a:r>
              <a:rPr lang="en-US" sz="2200" dirty="0">
                <a:latin typeface="Times New Roman" panose="02020603050405020304" pitchFamily="18" charset="0"/>
                <a:cs typeface="Times New Roman" panose="02020603050405020304" pitchFamily="18" charset="0"/>
              </a:rPr>
              <a:t>10 years have elapsed following the conviction, unless the person committed such offense in the scope of his employment, volunteer, or contractual services. (§ </a:t>
            </a:r>
            <a:r>
              <a:rPr lang="en-US" sz="2200" dirty="0" smtClean="0">
                <a:latin typeface="Times New Roman" panose="02020603050405020304" pitchFamily="18" charset="0"/>
                <a:cs typeface="Times New Roman" panose="02020603050405020304" pitchFamily="18" charset="0"/>
              </a:rPr>
              <a:t>63.2-1726)</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9716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Title 22.1 - Department of Education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97891"/>
            <a:ext cx="10515600" cy="5190835"/>
          </a:xfrm>
        </p:spPr>
        <p:txBody>
          <a:bodyPr>
            <a:normAutofit fontScale="92500" lnSpcReduction="20000"/>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22.1-289.034, 22.1-289.035</a:t>
            </a:r>
            <a:r>
              <a:rPr lang="en-US" dirty="0">
                <a:latin typeface="Times New Roman" panose="02020603050405020304" pitchFamily="18" charset="0"/>
                <a:cs typeface="Times New Roman" panose="02020603050405020304" pitchFamily="18" charset="0"/>
              </a:rPr>
              <a:t>, 22.1-289.036, </a:t>
            </a:r>
            <a:r>
              <a:rPr lang="en-US" dirty="0" smtClean="0">
                <a:latin typeface="Times New Roman" panose="02020603050405020304" pitchFamily="18" charset="0"/>
                <a:cs typeface="Times New Roman" panose="02020603050405020304" pitchFamily="18" charset="0"/>
              </a:rPr>
              <a:t>22.1-289.038</a:t>
            </a:r>
            <a:r>
              <a:rPr lang="en-US" dirty="0">
                <a:latin typeface="Times New Roman" panose="02020603050405020304" pitchFamily="18" charset="0"/>
                <a:cs typeface="Times New Roman" panose="02020603050405020304" pitchFamily="18" charset="0"/>
              </a:rPr>
              <a:t>, 22.1-289.039, 22.1-289.040, </a:t>
            </a:r>
            <a:r>
              <a:rPr lang="en-US" dirty="0" smtClean="0">
                <a:latin typeface="Times New Roman" panose="02020603050405020304" pitchFamily="18" charset="0"/>
                <a:cs typeface="Times New Roman" panose="02020603050405020304" pitchFamily="18" charset="0"/>
              </a:rPr>
              <a:t>22.1-296.1, and 22.1-296.3</a:t>
            </a:r>
          </a:p>
          <a:p>
            <a:r>
              <a:rPr lang="en-US" dirty="0" smtClean="0">
                <a:latin typeface="Times New Roman" panose="02020603050405020304" pitchFamily="18" charset="0"/>
                <a:cs typeface="Times New Roman" panose="02020603050405020304" pitchFamily="18" charset="0"/>
              </a:rPr>
              <a:t>WHO: child day centers, family day homes, family day systems, and public schools.</a:t>
            </a:r>
          </a:p>
          <a:p>
            <a:r>
              <a:rPr lang="en-US" dirty="0" smtClean="0">
                <a:latin typeface="Times New Roman" panose="02020603050405020304" pitchFamily="18" charset="0"/>
                <a:cs typeface="Times New Roman" panose="02020603050405020304" pitchFamily="18" charset="0"/>
              </a:rPr>
              <a:t>WHAT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for child day centers, family day homes, and family day systems, any offense in </a:t>
            </a:r>
            <a:r>
              <a:rPr lang="en-US" dirty="0">
                <a:latin typeface="Times New Roman" panose="02020603050405020304" pitchFamily="18" charset="0"/>
                <a:cs typeface="Times New Roman" panose="02020603050405020304" pitchFamily="18" charset="0"/>
              </a:rPr>
              <a:t>§ 19.2-392.02 or (ii) is the subject of a founded complaint of child abuse or neglect within or outside the Commonwealth.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EXCEPTIONS</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child day center may hire for compensated employment persons who have been convicted of not more than one misdemeanor offense under § </a:t>
            </a:r>
            <a:r>
              <a:rPr lang="en-US" dirty="0" smtClean="0">
                <a:latin typeface="Times New Roman" panose="02020603050405020304" pitchFamily="18" charset="0"/>
                <a:cs typeface="Times New Roman" panose="02020603050405020304" pitchFamily="18" charset="0"/>
              </a:rPr>
              <a:t>18.2-57 (assault and battery) if </a:t>
            </a:r>
            <a:r>
              <a:rPr lang="en-US" dirty="0">
                <a:latin typeface="Times New Roman" panose="02020603050405020304" pitchFamily="18" charset="0"/>
                <a:cs typeface="Times New Roman" panose="02020603050405020304" pitchFamily="18" charset="0"/>
              </a:rPr>
              <a:t>10 years have elapsed following the conviction, unless the person committed such offense while employed in a child day center or the object of the offense was a </a:t>
            </a:r>
            <a:r>
              <a:rPr lang="en-US" dirty="0" smtClean="0">
                <a:latin typeface="Times New Roman" panose="02020603050405020304" pitchFamily="18" charset="0"/>
                <a:cs typeface="Times New Roman" panose="02020603050405020304" pitchFamily="18" charset="0"/>
              </a:rPr>
              <a:t>minor. </a:t>
            </a:r>
          </a:p>
          <a:p>
            <a:pPr lvl="1"/>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Superintendent may grant a waiver to a family day home licensed or registered by the Department if any other adult living in the home of the applicant or provider has been convicted of not more than one misdemeanor offense under § 18.2-57 or </a:t>
            </a:r>
            <a:r>
              <a:rPr lang="en-US" dirty="0" smtClean="0">
                <a:latin typeface="Times New Roman" panose="02020603050405020304" pitchFamily="18" charset="0"/>
                <a:cs typeface="Times New Roman" panose="02020603050405020304" pitchFamily="18" charset="0"/>
              </a:rPr>
              <a:t>18.2-57.2 provided </a:t>
            </a:r>
            <a:r>
              <a:rPr lang="en-US" dirty="0">
                <a:latin typeface="Times New Roman" panose="02020603050405020304" pitchFamily="18" charset="0"/>
                <a:cs typeface="Times New Roman" panose="02020603050405020304" pitchFamily="18" charset="0"/>
              </a:rPr>
              <a:t>that (a) five years have elapsed following the conviction and (b) the Department has conducted a home </a:t>
            </a:r>
            <a:r>
              <a:rPr lang="en-US" dirty="0" smtClean="0">
                <a:latin typeface="Times New Roman" panose="02020603050405020304" pitchFamily="18" charset="0"/>
                <a:cs typeface="Times New Roman" panose="02020603050405020304" pitchFamily="18" charset="0"/>
              </a:rPr>
              <a:t>study.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98346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Title 22.1 – Public Schools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anose="02020603050405020304" pitchFamily="18" charset="0"/>
                <a:cs typeface="Times New Roman" panose="02020603050405020304" pitchFamily="18" charset="0"/>
              </a:rPr>
              <a:t>WHO: Public school employees.</a:t>
            </a:r>
          </a:p>
          <a:p>
            <a:r>
              <a:rPr lang="en-US" dirty="0" smtClean="0">
                <a:latin typeface="Times New Roman" panose="02020603050405020304" pitchFamily="18" charset="0"/>
                <a:cs typeface="Times New Roman" panose="02020603050405020304" pitchFamily="18" charset="0"/>
              </a:rPr>
              <a:t>WHAT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Any </a:t>
            </a:r>
            <a:r>
              <a:rPr lang="en-US" dirty="0">
                <a:latin typeface="Times New Roman" panose="02020603050405020304" pitchFamily="18" charset="0"/>
                <a:cs typeface="Times New Roman" panose="02020603050405020304" pitchFamily="18" charset="0"/>
              </a:rPr>
              <a:t>violent felony set forth in the definition of barrier crime in subsection A of § 19.2-392.02 or any offense involving the sexual molestation, physical or sexual abuse, or rape of a child</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EXCEPTIONS: Any </a:t>
            </a:r>
            <a:r>
              <a:rPr lang="en-US" dirty="0">
                <a:latin typeface="Times New Roman" panose="02020603050405020304" pitchFamily="18" charset="0"/>
                <a:cs typeface="Times New Roman" panose="02020603050405020304" pitchFamily="18" charset="0"/>
              </a:rPr>
              <a:t>school board may employ any individual who has been convicted of any felony or crime of moral turpitude that is not set forth in the definition of barrier crime in subsection A of § 19.2-392.02 and does not involve the sexual molestation, physical or sexual abuse, or rape of a child, provided that in the case of a felony conviction, such individual has had his civil rights restored by the Governor.</a:t>
            </a:r>
          </a:p>
        </p:txBody>
      </p:sp>
    </p:spTree>
    <p:extLst>
      <p:ext uri="{BB962C8B-B14F-4D97-AF65-F5344CB8AC3E}">
        <p14:creationId xmlns:p14="http://schemas.microsoft.com/office/powerpoint/2010/main" val="30624769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Option 1 – Eliminate Misdemeanor Crimes + Waivers of Felony Offenses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Amend </a:t>
            </a:r>
            <a:r>
              <a:rPr lang="en-US" dirty="0" smtClean="0">
                <a:latin typeface="Times New Roman" panose="02020603050405020304" pitchFamily="18" charset="0"/>
                <a:cs typeface="Times New Roman" panose="02020603050405020304" pitchFamily="18" charset="0"/>
              </a:rPr>
              <a:t>§ 19.2-392.02 </a:t>
            </a:r>
            <a:r>
              <a:rPr lang="en-US" dirty="0">
                <a:latin typeface="Times New Roman" panose="02020603050405020304" pitchFamily="18" charset="0"/>
                <a:cs typeface="Times New Roman" panose="02020603050405020304" pitchFamily="18" charset="0"/>
              </a:rPr>
              <a:t>to </a:t>
            </a:r>
            <a:r>
              <a:rPr lang="en-US" dirty="0" smtClean="0">
                <a:latin typeface="Times New Roman" panose="02020603050405020304" pitchFamily="18" charset="0"/>
                <a:cs typeface="Times New Roman" panose="02020603050405020304" pitchFamily="18" charset="0"/>
              </a:rPr>
              <a:t>eliminate some or all </a:t>
            </a:r>
            <a:r>
              <a:rPr lang="en-US" dirty="0">
                <a:latin typeface="Times New Roman" panose="02020603050405020304" pitchFamily="18" charset="0"/>
                <a:cs typeface="Times New Roman" panose="02020603050405020304" pitchFamily="18" charset="0"/>
              </a:rPr>
              <a:t>misdemeanor </a:t>
            </a:r>
            <a:r>
              <a:rPr lang="en-US" dirty="0" smtClean="0">
                <a:latin typeface="Times New Roman" panose="02020603050405020304" pitchFamily="18" charset="0"/>
                <a:cs typeface="Times New Roman" panose="02020603050405020304" pitchFamily="18" charset="0"/>
              </a:rPr>
              <a:t>crimes. The barrier crimes list shall only include felonies.</a:t>
            </a:r>
          </a:p>
          <a:p>
            <a:r>
              <a:rPr lang="en-US" dirty="0" smtClean="0">
                <a:latin typeface="Times New Roman" panose="02020603050405020304" pitchFamily="18" charset="0"/>
                <a:cs typeface="Times New Roman" panose="02020603050405020304" pitchFamily="18" charset="0"/>
              </a:rPr>
              <a:t>Applicants shall be able to apply for waivers for any (or most) of the felony crimes included on the barrier crimes list. Each agency shall oversee the waiver process for its applicable groups.</a:t>
            </a:r>
          </a:p>
          <a:p>
            <a:r>
              <a:rPr lang="en-US" dirty="0" smtClean="0">
                <a:latin typeface="Times New Roman" panose="02020603050405020304" pitchFamily="18" charset="0"/>
                <a:cs typeface="Times New Roman" panose="02020603050405020304" pitchFamily="18" charset="0"/>
              </a:rPr>
              <a:t>Amend foster care/adoption sections in Title 63.2 to eliminate any reference to Virginia barrier crimes provisions and have only the federal rules apply.</a:t>
            </a:r>
          </a:p>
        </p:txBody>
      </p:sp>
    </p:spTree>
    <p:extLst>
      <p:ext uri="{BB962C8B-B14F-4D97-AF65-F5344CB8AC3E}">
        <p14:creationId xmlns:p14="http://schemas.microsoft.com/office/powerpoint/2010/main" val="23233481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Option 2 – Waiver Process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Keep the list of barrier </a:t>
            </a:r>
            <a:r>
              <a:rPr lang="en-US" dirty="0">
                <a:latin typeface="Times New Roman" panose="02020603050405020304" pitchFamily="18" charset="0"/>
                <a:cs typeface="Times New Roman" panose="02020603050405020304" pitchFamily="18" charset="0"/>
              </a:rPr>
              <a:t>crimes in </a:t>
            </a:r>
            <a:r>
              <a:rPr lang="en-US" dirty="0" smtClean="0">
                <a:latin typeface="Times New Roman" panose="02020603050405020304" pitchFamily="18" charset="0"/>
                <a:cs typeface="Times New Roman" panose="02020603050405020304" pitchFamily="18" charset="0"/>
              </a:rPr>
              <a:t>§ 19.2-392.02 as is and allow a waiver process for all or most of the crimes</a:t>
            </a:r>
            <a:r>
              <a:rPr lang="en-US" dirty="0">
                <a:latin typeface="Times New Roman" panose="02020603050405020304" pitchFamily="18" charset="0"/>
                <a:cs typeface="Times New Roman" panose="02020603050405020304" pitchFamily="18" charset="0"/>
              </a:rPr>
              <a:t>. Each agency shall oversee the waiver process for its applicable groups</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Could eliminate some barrier crimes, such as certain drug crimes, </a:t>
            </a:r>
            <a:r>
              <a:rPr lang="en-US" dirty="0">
                <a:latin typeface="Times New Roman" panose="02020603050405020304" pitchFamily="18" charset="0"/>
                <a:cs typeface="Times New Roman" panose="02020603050405020304" pitchFamily="18" charset="0"/>
              </a:rPr>
              <a:t>and a</a:t>
            </a:r>
            <a:r>
              <a:rPr lang="en-US" dirty="0" smtClean="0">
                <a:latin typeface="Times New Roman" panose="02020603050405020304" pitchFamily="18" charset="0"/>
                <a:cs typeface="Times New Roman" panose="02020603050405020304" pitchFamily="18" charset="0"/>
              </a:rPr>
              <a:t>mend </a:t>
            </a:r>
            <a:r>
              <a:rPr lang="en-US" dirty="0">
                <a:latin typeface="Times New Roman" panose="02020603050405020304" pitchFamily="18" charset="0"/>
                <a:cs typeface="Times New Roman" panose="02020603050405020304" pitchFamily="18" charset="0"/>
              </a:rPr>
              <a:t>foster </a:t>
            </a:r>
            <a:r>
              <a:rPr lang="en-US" dirty="0" smtClean="0">
                <a:latin typeface="Times New Roman" panose="02020603050405020304" pitchFamily="18" charset="0"/>
                <a:cs typeface="Times New Roman" panose="02020603050405020304" pitchFamily="18" charset="0"/>
              </a:rPr>
              <a:t>care/adoption </a:t>
            </a:r>
            <a:r>
              <a:rPr lang="en-US" dirty="0">
                <a:latin typeface="Times New Roman" panose="02020603050405020304" pitchFamily="18" charset="0"/>
                <a:cs typeface="Times New Roman" panose="02020603050405020304" pitchFamily="18" charset="0"/>
              </a:rPr>
              <a:t>sections in Title 63.2 to eliminate any reference to Virginia barrier crimes provisions and have only the federal rules apply</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58410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Option 3 – Consolidate Into One Section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5"/>
            <a:ext cx="10515600" cy="4916920"/>
          </a:xfrm>
        </p:spPr>
        <p:txBody>
          <a:bodyPr>
            <a:normAutofit/>
          </a:bodyPr>
          <a:lstStyle/>
          <a:p>
            <a:r>
              <a:rPr lang="en-US" dirty="0" smtClean="0">
                <a:latin typeface="Times New Roman" panose="02020603050405020304" pitchFamily="18" charset="0"/>
                <a:cs typeface="Times New Roman" panose="02020603050405020304" pitchFamily="18" charset="0"/>
              </a:rPr>
              <a:t>Problems with one single section:</a:t>
            </a:r>
          </a:p>
          <a:p>
            <a:pPr lvl="1"/>
            <a:r>
              <a:rPr lang="en-US" dirty="0">
                <a:latin typeface="Times New Roman" panose="02020603050405020304" pitchFamily="18" charset="0"/>
                <a:cs typeface="Times New Roman" panose="02020603050405020304" pitchFamily="18" charset="0"/>
              </a:rPr>
              <a:t>Other laws relating to these groups are located in their respective t</a:t>
            </a:r>
            <a:r>
              <a:rPr lang="en-US" dirty="0" smtClean="0">
                <a:latin typeface="Times New Roman" panose="02020603050405020304" pitchFamily="18" charset="0"/>
                <a:cs typeface="Times New Roman" panose="02020603050405020304" pitchFamily="18" charset="0"/>
              </a:rPr>
              <a:t>itles</a:t>
            </a:r>
            <a:r>
              <a:rPr lang="en-US" dirty="0">
                <a:latin typeface="Times New Roman" panose="02020603050405020304" pitchFamily="18" charset="0"/>
                <a:cs typeface="Times New Roman" panose="02020603050405020304" pitchFamily="18" charset="0"/>
              </a:rPr>
              <a:t>, so </a:t>
            </a:r>
            <a:r>
              <a:rPr lang="en-US" dirty="0" smtClean="0">
                <a:latin typeface="Times New Roman" panose="02020603050405020304" pitchFamily="18" charset="0"/>
                <a:cs typeface="Times New Roman" panose="02020603050405020304" pitchFamily="18" charset="0"/>
              </a:rPr>
              <a:t>may want to </a:t>
            </a:r>
            <a:r>
              <a:rPr lang="en-US" dirty="0">
                <a:latin typeface="Times New Roman" panose="02020603050405020304" pitchFamily="18" charset="0"/>
                <a:cs typeface="Times New Roman" panose="02020603050405020304" pitchFamily="18" charset="0"/>
              </a:rPr>
              <a:t>keep barrier crimes provisions in the same location as all of their other rules and requirements</a:t>
            </a:r>
            <a:r>
              <a:rPr lang="en-US" dirty="0" smtClean="0">
                <a:latin typeface="Times New Roman" panose="02020603050405020304" pitchFamily="18" charset="0"/>
                <a:cs typeface="Times New Roman" panose="02020603050405020304" pitchFamily="18" charset="0"/>
              </a:rPr>
              <a:t>.</a:t>
            </a:r>
          </a:p>
          <a:p>
            <a:pPr lvl="1"/>
            <a:r>
              <a:rPr lang="en-US" dirty="0">
                <a:latin typeface="Times New Roman" panose="02020603050405020304" pitchFamily="18" charset="0"/>
                <a:cs typeface="Times New Roman" panose="02020603050405020304" pitchFamily="18" charset="0"/>
              </a:rPr>
              <a:t>Each group would need the same list of barrier crimes and </a:t>
            </a:r>
            <a:r>
              <a:rPr lang="en-US" dirty="0" smtClean="0">
                <a:latin typeface="Times New Roman" panose="02020603050405020304" pitchFamily="18" charset="0"/>
                <a:cs typeface="Times New Roman" panose="02020603050405020304" pitchFamily="18" charset="0"/>
              </a:rPr>
              <a:t>exceptions.</a:t>
            </a:r>
          </a:p>
          <a:p>
            <a:pPr lvl="2"/>
            <a:r>
              <a:rPr lang="en-US" dirty="0">
                <a:latin typeface="Times New Roman" panose="02020603050405020304" pitchFamily="18" charset="0"/>
                <a:cs typeface="Times New Roman" panose="02020603050405020304" pitchFamily="18" charset="0"/>
              </a:rPr>
              <a:t>Problematic going forward if agencies want to change their </a:t>
            </a:r>
            <a:r>
              <a:rPr lang="en-US" dirty="0" smtClean="0">
                <a:latin typeface="Times New Roman" panose="02020603050405020304" pitchFamily="18" charset="0"/>
                <a:cs typeface="Times New Roman" panose="02020603050405020304" pitchFamily="18" charset="0"/>
              </a:rPr>
              <a:t>rules </a:t>
            </a:r>
            <a:r>
              <a:rPr lang="en-US" dirty="0">
                <a:latin typeface="Times New Roman" panose="02020603050405020304" pitchFamily="18" charset="0"/>
                <a:cs typeface="Times New Roman" panose="02020603050405020304" pitchFamily="18" charset="0"/>
              </a:rPr>
              <a:t>down the road.</a:t>
            </a:r>
            <a:endParaRPr lang="en-US" dirty="0" smtClean="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Waiver processes and other processes to be set by different administrative bodies and will likely look different from one another</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Better Option: Amend/create </a:t>
            </a:r>
            <a:r>
              <a:rPr lang="en-US" dirty="0">
                <a:latin typeface="Times New Roman" panose="02020603050405020304" pitchFamily="18" charset="0"/>
                <a:cs typeface="Times New Roman" panose="02020603050405020304" pitchFamily="18" charset="0"/>
              </a:rPr>
              <a:t>a </a:t>
            </a:r>
            <a:r>
              <a:rPr lang="en-US" dirty="0" smtClean="0">
                <a:latin typeface="Times New Roman" panose="02020603050405020304" pitchFamily="18" charset="0"/>
                <a:cs typeface="Times New Roman" panose="02020603050405020304" pitchFamily="18" charset="0"/>
              </a:rPr>
              <a:t>new </a:t>
            </a:r>
            <a:r>
              <a:rPr lang="en-US" dirty="0">
                <a:latin typeface="Times New Roman" panose="02020603050405020304" pitchFamily="18" charset="0"/>
                <a:cs typeface="Times New Roman" panose="02020603050405020304" pitchFamily="18" charset="0"/>
              </a:rPr>
              <a:t>section </a:t>
            </a:r>
            <a:r>
              <a:rPr lang="en-US" dirty="0" smtClean="0">
                <a:latin typeface="Times New Roman" panose="02020603050405020304" pitchFamily="18" charset="0"/>
                <a:cs typeface="Times New Roman" panose="02020603050405020304" pitchFamily="18" charset="0"/>
              </a:rPr>
              <a:t>that </a:t>
            </a:r>
            <a:r>
              <a:rPr lang="en-US" dirty="0">
                <a:latin typeface="Times New Roman" panose="02020603050405020304" pitchFamily="18" charset="0"/>
                <a:cs typeface="Times New Roman" panose="02020603050405020304" pitchFamily="18" charset="0"/>
              </a:rPr>
              <a:t>sets out the single </a:t>
            </a:r>
            <a:r>
              <a:rPr lang="en-US" dirty="0" smtClean="0">
                <a:latin typeface="Times New Roman" panose="02020603050405020304" pitchFamily="18" charset="0"/>
                <a:cs typeface="Times New Roman" panose="02020603050405020304" pitchFamily="18" charset="0"/>
              </a:rPr>
              <a:t>general process </a:t>
            </a:r>
            <a:r>
              <a:rPr lang="en-US" dirty="0">
                <a:latin typeface="Times New Roman" panose="02020603050405020304" pitchFamily="18" charset="0"/>
                <a:cs typeface="Times New Roman" panose="02020603050405020304" pitchFamily="18" charset="0"/>
              </a:rPr>
              <a:t>and list of barrier crimes for each </a:t>
            </a:r>
            <a:r>
              <a:rPr lang="en-US" dirty="0" smtClean="0">
                <a:latin typeface="Times New Roman" panose="02020603050405020304" pitchFamily="18" charset="0"/>
                <a:cs typeface="Times New Roman" panose="02020603050405020304" pitchFamily="18" charset="0"/>
              </a:rPr>
              <a:t>agency. </a:t>
            </a:r>
            <a:endParaRPr lang="en-US" dirty="0">
              <a:latin typeface="Times New Roman" panose="02020603050405020304" pitchFamily="18" charset="0"/>
              <a:cs typeface="Times New Roman" panose="02020603050405020304" pitchFamily="18" charset="0"/>
            </a:endParaRPr>
          </a:p>
          <a:p>
            <a:pPr lvl="1"/>
            <a:r>
              <a:rPr lang="en-US" dirty="0" smtClean="0">
                <a:latin typeface="Times New Roman" panose="02020603050405020304" pitchFamily="18" charset="0"/>
                <a:cs typeface="Times New Roman" panose="02020603050405020304" pitchFamily="18" charset="0"/>
              </a:rPr>
              <a:t>Create a section or article in each title setting out all agency-specific requirements, exclusions of crimes, waivers, etc.</a:t>
            </a:r>
          </a:p>
          <a:p>
            <a:pPr marL="457200" lvl="1" indent="0">
              <a:buNone/>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56833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Menu</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51709"/>
            <a:ext cx="10515600" cy="4913745"/>
          </a:xfrm>
        </p:spPr>
        <p:txBody>
          <a:bodyPr>
            <a:normAutofit fontScale="92500" lnSpcReduction="10000"/>
          </a:bodyPr>
          <a:lstStyle/>
          <a:p>
            <a:pPr marL="0" indent="0">
              <a:buNone/>
            </a:pPr>
            <a:r>
              <a:rPr lang="en-US" dirty="0" smtClean="0">
                <a:latin typeface="Times New Roman" panose="02020603050405020304" pitchFamily="18" charset="0"/>
                <a:cs typeface="Times New Roman" panose="02020603050405020304" pitchFamily="18" charset="0"/>
              </a:rPr>
              <a:t>1.) Remove some offenses from the list of barrier crimes. Options include removing all misdemeanor crimes or removing certain categories of crimes.</a:t>
            </a:r>
          </a:p>
          <a:p>
            <a:pPr marL="0" indent="0">
              <a:buNone/>
            </a:pPr>
            <a:r>
              <a:rPr lang="en-US" dirty="0" smtClean="0">
                <a:latin typeface="Times New Roman" panose="02020603050405020304" pitchFamily="18" charset="0"/>
                <a:cs typeface="Times New Roman" panose="02020603050405020304" pitchFamily="18" charset="0"/>
              </a:rPr>
              <a:t>2.) Create a general waiver process that allows an employer to hire persons convicted of certain barrier crimes if certain conditions are met (related to type of position, type </a:t>
            </a:r>
            <a:r>
              <a:rPr lang="en-US" dirty="0" smtClean="0">
                <a:latin typeface="Times New Roman" panose="02020603050405020304" pitchFamily="18" charset="0"/>
                <a:cs typeface="Times New Roman" panose="02020603050405020304" pitchFamily="18" charset="0"/>
              </a:rPr>
              <a:t>of crime</a:t>
            </a:r>
            <a:r>
              <a:rPr lang="en-US" dirty="0" smtClean="0">
                <a:latin typeface="Times New Roman" panose="02020603050405020304" pitchFamily="18" charset="0"/>
                <a:cs typeface="Times New Roman" panose="02020603050405020304" pitchFamily="18" charset="0"/>
              </a:rPr>
              <a:t>, time since conviction</a:t>
            </a:r>
            <a:r>
              <a:rPr lang="en-US" dirty="0" smtClean="0">
                <a:latin typeface="Times New Roman" panose="02020603050405020304" pitchFamily="18" charset="0"/>
                <a:cs typeface="Times New Roman" panose="02020603050405020304" pitchFamily="18" charset="0"/>
              </a:rPr>
              <a:t>, other </a:t>
            </a:r>
            <a:r>
              <a:rPr lang="en-US" dirty="0" smtClean="0">
                <a:latin typeface="Times New Roman" panose="02020603050405020304" pitchFamily="18" charset="0"/>
                <a:cs typeface="Times New Roman" panose="02020603050405020304" pitchFamily="18" charset="0"/>
              </a:rPr>
              <a:t>requirements). Specific processes to be set out by agencies.</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-This can be used in all scenarios whether the home base section is 	amended or not. </a:t>
            </a:r>
          </a:p>
          <a:p>
            <a:pPr marL="0" indent="0">
              <a:buNone/>
            </a:pPr>
            <a:r>
              <a:rPr lang="en-US" dirty="0" smtClean="0">
                <a:latin typeface="Times New Roman" panose="02020603050405020304" pitchFamily="18" charset="0"/>
                <a:cs typeface="Times New Roman" panose="02020603050405020304" pitchFamily="18" charset="0"/>
              </a:rPr>
              <a:t>3.) Tiered-system based on crime severity / general categories of disqualifying crimes; waiver process.</a:t>
            </a:r>
          </a:p>
          <a:p>
            <a:pPr marL="0" indent="0">
              <a:buNone/>
            </a:pPr>
            <a:r>
              <a:rPr lang="en-US" dirty="0" smtClean="0">
                <a:latin typeface="Times New Roman" panose="02020603050405020304" pitchFamily="18" charset="0"/>
                <a:cs typeface="Times New Roman" panose="02020603050405020304" pitchFamily="18" charset="0"/>
              </a:rPr>
              <a:t>4.) Limit background check and barrier crimes requirements for foster care and adoption to mirror federal requirements. Note: must also meet minimum federal requirements for child care provider employees.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1051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7471" y="2579408"/>
            <a:ext cx="10243317" cy="1323439"/>
          </a:xfrm>
          <a:prstGeom prst="rect">
            <a:avLst/>
          </a:prstGeom>
          <a:noFill/>
        </p:spPr>
        <p:txBody>
          <a:bodyPr wrap="none" lIns="91440" tIns="45720" rIns="91440" bIns="45720">
            <a:spAutoFit/>
          </a:bodyPr>
          <a:lstStyle/>
          <a:p>
            <a:pPr algn="ctr"/>
            <a:r>
              <a:rPr lang="en-US" sz="80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Comments &amp; Questions</a:t>
            </a:r>
            <a:endParaRPr lang="en-US" sz="80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1999757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000" dirty="0" smtClean="0">
                <a:latin typeface="Times New Roman" panose="02020603050405020304" pitchFamily="18" charset="0"/>
                <a:cs typeface="Times New Roman" panose="02020603050405020304" pitchFamily="18" charset="0"/>
              </a:rPr>
              <a:t>Presentation Overview</a:t>
            </a:r>
            <a:endParaRPr lang="en-US" sz="5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3400" dirty="0" smtClean="0">
                <a:latin typeface="Times New Roman" panose="02020603050405020304" pitchFamily="18" charset="0"/>
                <a:cs typeface="Times New Roman" panose="02020603050405020304" pitchFamily="18" charset="0"/>
              </a:rPr>
              <a:t>Overview of how barrier crimes provisions are currently set out in the Code.</a:t>
            </a:r>
          </a:p>
          <a:p>
            <a:r>
              <a:rPr lang="en-US" sz="3400" dirty="0" smtClean="0">
                <a:latin typeface="Times New Roman" panose="02020603050405020304" pitchFamily="18" charset="0"/>
                <a:cs typeface="Times New Roman" panose="02020603050405020304" pitchFamily="18" charset="0"/>
              </a:rPr>
              <a:t>Non-exhaustive list of drafting options based on member discussion in meetings.</a:t>
            </a:r>
            <a:endParaRPr lang="en-US" sz="3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346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anose="02020603050405020304" pitchFamily="18" charset="0"/>
                <a:cs typeface="Times New Roman" panose="02020603050405020304" pitchFamily="18" charset="0"/>
              </a:rPr>
              <a:t>§ 19.2-392.02 – The “Home Base” Section</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r>
              <a:rPr lang="en-US" sz="3300" dirty="0" smtClean="0">
                <a:latin typeface="Times New Roman" panose="02020603050405020304" pitchFamily="18" charset="0"/>
                <a:cs typeface="Times New Roman" panose="02020603050405020304" pitchFamily="18" charset="0"/>
              </a:rPr>
              <a:t>Provides the comprehensive list of barrier crimes.</a:t>
            </a:r>
          </a:p>
          <a:p>
            <a:r>
              <a:rPr lang="en-US" sz="3300" dirty="0" smtClean="0">
                <a:latin typeface="Times New Roman" panose="02020603050405020304" pitchFamily="18" charset="0"/>
                <a:cs typeface="Times New Roman" panose="02020603050405020304" pitchFamily="18" charset="0"/>
              </a:rPr>
              <a:t>Sets out requirements related to national criminal background checks by businesses and organizations regarding employees or volunteers providing care to children or the elderly or disabled.</a:t>
            </a:r>
          </a:p>
          <a:p>
            <a:r>
              <a:rPr lang="en-US" sz="3300" dirty="0" smtClean="0">
                <a:latin typeface="Times New Roman" panose="02020603050405020304" pitchFamily="18" charset="0"/>
                <a:cs typeface="Times New Roman" panose="02020603050405020304" pitchFamily="18" charset="0"/>
              </a:rPr>
              <a:t>List of barrier crimes is organized in subsection A. as follows:</a:t>
            </a:r>
          </a:p>
          <a:p>
            <a:pPr lvl="1"/>
            <a:r>
              <a:rPr lang="en-US" sz="2800" dirty="0" smtClean="0">
                <a:latin typeface="Times New Roman" panose="02020603050405020304" pitchFamily="18" charset="0"/>
                <a:cs typeface="Times New Roman" panose="02020603050405020304" pitchFamily="18" charset="0"/>
              </a:rPr>
              <a:t>i. Crimes against a person, property crimes, crimes involving health and safety, or crimes involving morals and decency, peace and order, and administration of justice</a:t>
            </a:r>
          </a:p>
          <a:p>
            <a:pPr lvl="1"/>
            <a:r>
              <a:rPr lang="en-US" sz="2800" dirty="0" smtClean="0">
                <a:latin typeface="Times New Roman" panose="02020603050405020304" pitchFamily="18" charset="0"/>
                <a:cs typeface="Times New Roman" panose="02020603050405020304" pitchFamily="18" charset="0"/>
              </a:rPr>
              <a:t>ii. Specific property crimes</a:t>
            </a:r>
          </a:p>
          <a:p>
            <a:pPr lvl="1"/>
            <a:r>
              <a:rPr lang="en-US" sz="2800" dirty="0" smtClean="0">
                <a:latin typeface="Times New Roman" panose="02020603050405020304" pitchFamily="18" charset="0"/>
                <a:cs typeface="Times New Roman" panose="02020603050405020304" pitchFamily="18" charset="0"/>
              </a:rPr>
              <a:t>iii. Specific drug crimes</a:t>
            </a:r>
          </a:p>
          <a:p>
            <a:pPr lvl="1"/>
            <a:r>
              <a:rPr lang="en-US" sz="2800" dirty="0" smtClean="0">
                <a:latin typeface="Times New Roman" panose="02020603050405020304" pitchFamily="18" charset="0"/>
                <a:cs typeface="Times New Roman" panose="02020603050405020304" pitchFamily="18" charset="0"/>
              </a:rPr>
              <a:t>iv. Felony violations of possession of controlled substances </a:t>
            </a:r>
          </a:p>
          <a:p>
            <a:pPr lvl="1"/>
            <a:r>
              <a:rPr lang="en-US" sz="2800" dirty="0" smtClean="0">
                <a:latin typeface="Times New Roman" panose="02020603050405020304" pitchFamily="18" charset="0"/>
                <a:cs typeface="Times New Roman" panose="02020603050405020304" pitchFamily="18" charset="0"/>
              </a:rPr>
              <a:t>v. Offenses that result in the person’s requirement to register with the Sex Offender and Crimes Against Minors Registry; and</a:t>
            </a:r>
          </a:p>
          <a:p>
            <a:pPr lvl="1"/>
            <a:r>
              <a:rPr lang="en-US" sz="2800" dirty="0" smtClean="0">
                <a:latin typeface="Times New Roman" panose="02020603050405020304" pitchFamily="18" charset="0"/>
                <a:cs typeface="Times New Roman" panose="02020603050405020304" pitchFamily="18" charset="0"/>
              </a:rPr>
              <a:t>vi. Any other felony not included in the above clauses unless five years have elapsed from the date of conviction</a:t>
            </a:r>
          </a:p>
          <a:p>
            <a:pPr>
              <a:buFont typeface="Courier New" panose="02070309020205020404" pitchFamily="49" charset="0"/>
              <a:buChar char="o"/>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36066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Current Organization</a:t>
            </a:r>
            <a:r>
              <a:rPr lang="en-US" dirty="0" smtClean="0"/>
              <a:t> </a:t>
            </a:r>
            <a:endParaRPr lang="en-US" dirty="0"/>
          </a:p>
        </p:txBody>
      </p:sp>
      <p:sp>
        <p:nvSpPr>
          <p:cNvPr id="3" name="Content Placeholder 2"/>
          <p:cNvSpPr>
            <a:spLocks noGrp="1"/>
          </p:cNvSpPr>
          <p:nvPr>
            <p:ph idx="1"/>
          </p:nvPr>
        </p:nvSpPr>
        <p:spPr>
          <a:xfrm>
            <a:off x="870166" y="1712840"/>
            <a:ext cx="10515600" cy="4351338"/>
          </a:xfrm>
        </p:spPr>
        <p:txBody>
          <a:bodyPr/>
          <a:lstStyle/>
          <a:p>
            <a:pPr marL="0" indent="0" algn="ctr">
              <a:buNone/>
            </a:pPr>
            <a:r>
              <a:rPr lang="en-US" dirty="0" smtClean="0">
                <a:latin typeface="Times New Roman" panose="02020603050405020304" pitchFamily="18" charset="0"/>
                <a:cs typeface="Times New Roman" panose="02020603050405020304" pitchFamily="18" charset="0"/>
              </a:rPr>
              <a:t>§ 19.2-392.02</a:t>
            </a:r>
          </a:p>
          <a:p>
            <a:pPr marL="0" indent="0" algn="ctr">
              <a:buNone/>
            </a:pPr>
            <a:endParaRPr lang="en-US" dirty="0"/>
          </a:p>
        </p:txBody>
      </p:sp>
      <p:cxnSp>
        <p:nvCxnSpPr>
          <p:cNvPr id="5" name="Straight Arrow Connector 4"/>
          <p:cNvCxnSpPr/>
          <p:nvPr/>
        </p:nvCxnSpPr>
        <p:spPr>
          <a:xfrm>
            <a:off x="7012658" y="2148228"/>
            <a:ext cx="54752" cy="18038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5426415" y="2193743"/>
            <a:ext cx="750" cy="17128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2879486" y="2084673"/>
            <a:ext cx="2123056" cy="16308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242050" y="2530764"/>
            <a:ext cx="184731" cy="369332"/>
          </a:xfrm>
          <a:prstGeom prst="rect">
            <a:avLst/>
          </a:prstGeom>
          <a:noFill/>
        </p:spPr>
        <p:txBody>
          <a:bodyPr wrap="none" rtlCol="0">
            <a:spAutoFit/>
          </a:bodyPr>
          <a:lstStyle/>
          <a:p>
            <a:endParaRPr lang="en-US" dirty="0"/>
          </a:p>
        </p:txBody>
      </p:sp>
      <p:sp>
        <p:nvSpPr>
          <p:cNvPr id="19" name="TextBox 18"/>
          <p:cNvSpPr txBox="1"/>
          <p:nvPr/>
        </p:nvSpPr>
        <p:spPr>
          <a:xfrm>
            <a:off x="2334780" y="5591407"/>
            <a:ext cx="7586372" cy="646331"/>
          </a:xfrm>
          <a:prstGeom prst="rect">
            <a:avLst/>
          </a:prstGeom>
          <a:noFill/>
        </p:spPr>
        <p:txBody>
          <a:bodyPr wrap="none" rtlCol="0">
            <a:spAutoFit/>
          </a:bodyPr>
          <a:lstStyle/>
          <a:p>
            <a:r>
              <a:rPr lang="en-US" dirty="0" smtClean="0">
                <a:latin typeface="Times New Roman" panose="02020603050405020304" pitchFamily="18" charset="0"/>
                <a:cs typeface="Times New Roman" panose="02020603050405020304" pitchFamily="18" charset="0"/>
              </a:rPr>
              <a:t>HB </a:t>
            </a:r>
            <a:r>
              <a:rPr lang="en-US" dirty="0">
                <a:latin typeface="Times New Roman" panose="02020603050405020304" pitchFamily="18" charset="0"/>
                <a:cs typeface="Times New Roman" panose="02020603050405020304" pitchFamily="18" charset="0"/>
              </a:rPr>
              <a:t>1012 &amp; SB </a:t>
            </a:r>
            <a:r>
              <a:rPr lang="en-US" dirty="0" smtClean="0">
                <a:latin typeface="Times New Roman" panose="02020603050405020304" pitchFamily="18" charset="0"/>
                <a:cs typeface="Times New Roman" panose="02020603050405020304" pitchFamily="18" charset="0"/>
              </a:rPr>
              <a:t>578 (2020) transferred early childcare and education to VDOE.</a:t>
            </a:r>
          </a:p>
          <a:p>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cxnSp>
        <p:nvCxnSpPr>
          <p:cNvPr id="14" name="Straight Arrow Connector 13"/>
          <p:cNvCxnSpPr/>
          <p:nvPr/>
        </p:nvCxnSpPr>
        <p:spPr>
          <a:xfrm>
            <a:off x="7333672" y="2113006"/>
            <a:ext cx="1960167" cy="1688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870166" y="3974890"/>
            <a:ext cx="10296598" cy="1477328"/>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Title 32.1			         Title 37.2 	        Title 63.2		Title 22.1</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Department of Health	     Department of	        Department of		Department of </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Behavioral Health           Social Services	Education</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and Developmental </a:t>
            </a:r>
          </a:p>
          <a:p>
            <a:r>
              <a:rPr lang="en-US" dirty="0" smtClean="0">
                <a:latin typeface="Times New Roman" panose="02020603050405020304" pitchFamily="18" charset="0"/>
                <a:cs typeface="Times New Roman" panose="02020603050405020304" pitchFamily="18" charset="0"/>
              </a:rPr>
              <a:t>				         Services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21486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Agency Overview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4000" dirty="0" smtClean="0">
                <a:latin typeface="Times New Roman" panose="02020603050405020304" pitchFamily="18" charset="0"/>
                <a:cs typeface="Times New Roman" panose="02020603050405020304" pitchFamily="18" charset="0"/>
              </a:rPr>
              <a:t>WHO is subject to the barrier crime provisions?</a:t>
            </a:r>
          </a:p>
          <a:p>
            <a:pPr marL="0" indent="0">
              <a:buNone/>
            </a:pPr>
            <a:endParaRPr lang="en-US" sz="4000" dirty="0" smtClean="0">
              <a:latin typeface="Times New Roman" panose="02020603050405020304" pitchFamily="18" charset="0"/>
              <a:cs typeface="Times New Roman" panose="02020603050405020304" pitchFamily="18" charset="0"/>
            </a:endParaRPr>
          </a:p>
          <a:p>
            <a:r>
              <a:rPr lang="en-US" sz="4000" dirty="0" smtClean="0">
                <a:latin typeface="Times New Roman" panose="02020603050405020304" pitchFamily="18" charset="0"/>
                <a:cs typeface="Times New Roman" panose="02020603050405020304" pitchFamily="18" charset="0"/>
              </a:rPr>
              <a:t>WHAT offenses constitute a barrier?</a:t>
            </a:r>
          </a:p>
          <a:p>
            <a:pPr marL="0" indent="0">
              <a:buNone/>
            </a:pPr>
            <a:endParaRPr lang="en-US" sz="4000" dirty="0" smtClean="0">
              <a:latin typeface="Times New Roman" panose="02020603050405020304" pitchFamily="18" charset="0"/>
              <a:cs typeface="Times New Roman" panose="02020603050405020304" pitchFamily="18" charset="0"/>
            </a:endParaRPr>
          </a:p>
          <a:p>
            <a:r>
              <a:rPr lang="en-US" sz="4000" dirty="0" smtClean="0">
                <a:latin typeface="Times New Roman" panose="02020603050405020304" pitchFamily="18" charset="0"/>
                <a:cs typeface="Times New Roman" panose="02020603050405020304" pitchFamily="18" charset="0"/>
              </a:rPr>
              <a:t>Are there any EXCEPTIONS?</a:t>
            </a:r>
            <a:endParaRPr lang="en-US" sz="40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447964" y="5421745"/>
            <a:ext cx="2479964" cy="1246910"/>
          </a:xfrm>
          <a:prstGeom prst="rect">
            <a:avLst/>
          </a:prstGeom>
        </p:spPr>
      </p:pic>
      <p:pic>
        <p:nvPicPr>
          <p:cNvPr id="5" name="Picture 4"/>
          <p:cNvPicPr>
            <a:picLocks noChangeAspect="1"/>
          </p:cNvPicPr>
          <p:nvPr/>
        </p:nvPicPr>
        <p:blipFill>
          <a:blip r:embed="rId3"/>
          <a:stretch>
            <a:fillRect/>
          </a:stretch>
        </p:blipFill>
        <p:spPr>
          <a:xfrm>
            <a:off x="6980380" y="5458980"/>
            <a:ext cx="2576946" cy="1209675"/>
          </a:xfrm>
          <a:prstGeom prst="rect">
            <a:avLst/>
          </a:prstGeom>
        </p:spPr>
      </p:pic>
      <p:pic>
        <p:nvPicPr>
          <p:cNvPr id="6" name="Picture 5"/>
          <p:cNvPicPr>
            <a:picLocks noChangeAspect="1"/>
          </p:cNvPicPr>
          <p:nvPr/>
        </p:nvPicPr>
        <p:blipFill>
          <a:blip r:embed="rId4"/>
          <a:stretch>
            <a:fillRect/>
          </a:stretch>
        </p:blipFill>
        <p:spPr>
          <a:xfrm>
            <a:off x="3220603" y="5669394"/>
            <a:ext cx="3369541" cy="962025"/>
          </a:xfrm>
          <a:prstGeom prst="rect">
            <a:avLst/>
          </a:prstGeom>
        </p:spPr>
      </p:pic>
      <p:pic>
        <p:nvPicPr>
          <p:cNvPr id="7" name="Picture 6"/>
          <p:cNvPicPr>
            <a:picLocks noChangeAspect="1"/>
          </p:cNvPicPr>
          <p:nvPr/>
        </p:nvPicPr>
        <p:blipFill>
          <a:blip r:embed="rId5"/>
          <a:stretch>
            <a:fillRect/>
          </a:stretch>
        </p:blipFill>
        <p:spPr>
          <a:xfrm>
            <a:off x="10016836" y="5292436"/>
            <a:ext cx="1629640" cy="1376219"/>
          </a:xfrm>
          <a:prstGeom prst="rect">
            <a:avLst/>
          </a:prstGeom>
        </p:spPr>
      </p:pic>
    </p:spTree>
    <p:extLst>
      <p:ext uri="{BB962C8B-B14F-4D97-AF65-F5344CB8AC3E}">
        <p14:creationId xmlns:p14="http://schemas.microsoft.com/office/powerpoint/2010/main" val="1611183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anose="02020603050405020304" pitchFamily="18" charset="0"/>
                <a:cs typeface="Times New Roman" panose="02020603050405020304" pitchFamily="18" charset="0"/>
              </a:rPr>
              <a:t>Title 32.1 - Department of Health</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sz="3000" dirty="0" smtClean="0">
                <a:latin typeface="Times New Roman" panose="02020603050405020304" pitchFamily="18" charset="0"/>
                <a:cs typeface="Times New Roman" panose="02020603050405020304" pitchFamily="18" charset="0"/>
              </a:rPr>
              <a:t>§§ 32.1-126.01 and 32.1-162.9:1 </a:t>
            </a:r>
          </a:p>
          <a:p>
            <a:r>
              <a:rPr lang="en-US" sz="3000" dirty="0" smtClean="0">
                <a:latin typeface="Times New Roman" panose="02020603050405020304" pitchFamily="18" charset="0"/>
                <a:cs typeface="Times New Roman" panose="02020603050405020304" pitchFamily="18" charset="0"/>
              </a:rPr>
              <a:t>WHO: </a:t>
            </a:r>
            <a:r>
              <a:rPr lang="en-US" sz="3000" dirty="0">
                <a:latin typeface="Times New Roman" panose="02020603050405020304" pitchFamily="18" charset="0"/>
                <a:cs typeface="Times New Roman" panose="02020603050405020304" pitchFamily="18" charset="0"/>
              </a:rPr>
              <a:t>N</a:t>
            </a:r>
            <a:r>
              <a:rPr lang="en-US" sz="3000" dirty="0" smtClean="0">
                <a:latin typeface="Times New Roman" panose="02020603050405020304" pitchFamily="18" charset="0"/>
                <a:cs typeface="Times New Roman" panose="02020603050405020304" pitchFamily="18" charset="0"/>
              </a:rPr>
              <a:t>ursing </a:t>
            </a:r>
            <a:r>
              <a:rPr lang="en-US" sz="3000" dirty="0">
                <a:latin typeface="Times New Roman" panose="02020603050405020304" pitchFamily="18" charset="0"/>
                <a:cs typeface="Times New Roman" panose="02020603050405020304" pitchFamily="18" charset="0"/>
              </a:rPr>
              <a:t>homes, home care organizations, and </a:t>
            </a:r>
            <a:r>
              <a:rPr lang="en-US" sz="3000" dirty="0" smtClean="0">
                <a:latin typeface="Times New Roman" panose="02020603050405020304" pitchFamily="18" charset="0"/>
                <a:cs typeface="Times New Roman" panose="02020603050405020304" pitchFamily="18" charset="0"/>
              </a:rPr>
              <a:t>hospice employees.</a:t>
            </a:r>
          </a:p>
          <a:p>
            <a:r>
              <a:rPr lang="en-US" sz="3000" dirty="0" smtClean="0">
                <a:latin typeface="Times New Roman" panose="02020603050405020304" pitchFamily="18" charset="0"/>
                <a:cs typeface="Times New Roman" panose="02020603050405020304" pitchFamily="18" charset="0"/>
              </a:rPr>
              <a:t>WHAT: Any offense set forth in clause (</a:t>
            </a:r>
            <a:r>
              <a:rPr lang="en-US" sz="3000" dirty="0" err="1" smtClean="0">
                <a:latin typeface="Times New Roman" panose="02020603050405020304" pitchFamily="18" charset="0"/>
                <a:cs typeface="Times New Roman" panose="02020603050405020304" pitchFamily="18" charset="0"/>
              </a:rPr>
              <a:t>i</a:t>
            </a:r>
            <a:r>
              <a:rPr lang="en-US" sz="3000" dirty="0" smtClean="0">
                <a:latin typeface="Times New Roman" panose="02020603050405020304" pitchFamily="18" charset="0"/>
                <a:cs typeface="Times New Roman" panose="02020603050405020304" pitchFamily="18" charset="0"/>
              </a:rPr>
              <a:t>) in §19.2-392.02. Excludes all other offenses, including those related to controlled substances.</a:t>
            </a:r>
          </a:p>
          <a:p>
            <a:r>
              <a:rPr lang="en-US" sz="3000" dirty="0" smtClean="0">
                <a:latin typeface="Times New Roman" panose="02020603050405020304" pitchFamily="18" charset="0"/>
                <a:cs typeface="Times New Roman" panose="02020603050405020304" pitchFamily="18" charset="0"/>
              </a:rPr>
              <a:t>EXCEPTION: A provider may hire an applicant convicted of a single misdemeanor not related to abuse or neglect if five years have elapsed from the conviction. Felonies are a permanent disqualifier.</a:t>
            </a:r>
          </a:p>
        </p:txBody>
      </p:sp>
    </p:spTree>
    <p:extLst>
      <p:ext uri="{BB962C8B-B14F-4D97-AF65-F5344CB8AC3E}">
        <p14:creationId xmlns:p14="http://schemas.microsoft.com/office/powerpoint/2010/main" val="19130590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Title 37.2 – Department of Behavioral Health and Developmental Services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4"/>
            <a:ext cx="10515600" cy="4686011"/>
          </a:xfrm>
        </p:spPr>
        <p:txBody>
          <a:bodyPr>
            <a:normAutofit fontScale="92500"/>
          </a:bodyPr>
          <a:lstStyle/>
          <a:p>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37.2-314, 37.2-408.1, 37.2-416, and 37.2-506</a:t>
            </a:r>
          </a:p>
          <a:p>
            <a:r>
              <a:rPr lang="en-US" dirty="0" smtClean="0">
                <a:latin typeface="Times New Roman" panose="02020603050405020304" pitchFamily="18" charset="0"/>
                <a:cs typeface="Times New Roman" panose="02020603050405020304" pitchFamily="18" charset="0"/>
              </a:rPr>
              <a:t>WHO: </a:t>
            </a:r>
            <a:r>
              <a:rPr lang="en-US" dirty="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tate </a:t>
            </a:r>
            <a:r>
              <a:rPr lang="en-US" dirty="0">
                <a:latin typeface="Times New Roman" panose="02020603050405020304" pitchFamily="18" charset="0"/>
                <a:cs typeface="Times New Roman" panose="02020603050405020304" pitchFamily="18" charset="0"/>
              </a:rPr>
              <a:t>facilities, community services boards, and licensed providers</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WHAT: Any </a:t>
            </a:r>
            <a:r>
              <a:rPr lang="en-US" dirty="0">
                <a:latin typeface="Times New Roman" panose="02020603050405020304" pitchFamily="18" charset="0"/>
                <a:cs typeface="Times New Roman" panose="02020603050405020304" pitchFamily="18" charset="0"/>
              </a:rPr>
              <a:t>offense set forth in clause (</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(ii), or (iii) </a:t>
            </a: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 19.2-392.02 </a:t>
            </a:r>
            <a:r>
              <a:rPr lang="en-US" dirty="0" smtClean="0">
                <a:latin typeface="Times New Roman" panose="02020603050405020304" pitchFamily="18" charset="0"/>
                <a:cs typeface="Times New Roman" panose="02020603050405020304" pitchFamily="18" charset="0"/>
              </a:rPr>
              <a:t>or </a:t>
            </a:r>
            <a:r>
              <a:rPr lang="en-US" dirty="0">
                <a:latin typeface="Times New Roman" panose="02020603050405020304" pitchFamily="18" charset="0"/>
                <a:cs typeface="Times New Roman" panose="02020603050405020304" pitchFamily="18" charset="0"/>
              </a:rPr>
              <a:t>any offense set forth in clause (iv) </a:t>
            </a: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 19.2-392.02 (a) in the five years prior to the application date for employment or (b) if such person continues on probation or parole or has failed to pay required court costs for such </a:t>
            </a:r>
            <a:r>
              <a:rPr lang="en-US" dirty="0" smtClean="0">
                <a:latin typeface="Times New Roman" panose="02020603050405020304" pitchFamily="18" charset="0"/>
                <a:cs typeface="Times New Roman" panose="02020603050405020304" pitchFamily="18" charset="0"/>
              </a:rPr>
              <a:t>offense. Children’s residential facilities also include (v) in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19.2-392.02. </a:t>
            </a:r>
          </a:p>
          <a:p>
            <a:r>
              <a:rPr lang="en-US" dirty="0" smtClean="0">
                <a:latin typeface="Times New Roman" panose="02020603050405020304" pitchFamily="18" charset="0"/>
                <a:cs typeface="Times New Roman" panose="02020603050405020304" pitchFamily="18" charset="0"/>
              </a:rPr>
              <a:t>EXCEPTIONS: </a:t>
            </a:r>
            <a:r>
              <a:rPr lang="en-US" smtClean="0">
                <a:latin typeface="Times New Roman" panose="02020603050405020304" pitchFamily="18" charset="0"/>
                <a:cs typeface="Times New Roman" panose="02020603050405020304" pitchFamily="18" charset="0"/>
              </a:rPr>
              <a:t>Both 5 </a:t>
            </a:r>
            <a:r>
              <a:rPr lang="en-US" dirty="0" smtClean="0">
                <a:latin typeface="Times New Roman" panose="02020603050405020304" pitchFamily="18" charset="0"/>
                <a:cs typeface="Times New Roman" panose="02020603050405020304" pitchFamily="18" charset="0"/>
              </a:rPr>
              <a:t>years and 10 years are used as time limits for some crimes. Screening process at the discretion of employer for 26 crimes related to substance abuse or mental health / five years has elapsed since conviction.</a:t>
            </a:r>
          </a:p>
        </p:txBody>
      </p:sp>
    </p:spTree>
    <p:extLst>
      <p:ext uri="{BB962C8B-B14F-4D97-AF65-F5344CB8AC3E}">
        <p14:creationId xmlns:p14="http://schemas.microsoft.com/office/powerpoint/2010/main" val="34951817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Title 63.2 – Department of Social Services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63.2-901.1, 63.2-1601.1</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63.2-1719, 63.2-1720</a:t>
            </a:r>
            <a:r>
              <a:rPr lang="en-US" dirty="0">
                <a:latin typeface="Times New Roman" panose="02020603050405020304" pitchFamily="18" charset="0"/>
                <a:cs typeface="Times New Roman" panose="02020603050405020304" pitchFamily="18" charset="0"/>
              </a:rPr>
              <a:t>, 63.2-1721, 63.2-1722, </a:t>
            </a:r>
            <a:r>
              <a:rPr lang="en-US" dirty="0" smtClean="0">
                <a:latin typeface="Times New Roman" panose="02020603050405020304" pitchFamily="18" charset="0"/>
                <a:cs typeface="Times New Roman" panose="02020603050405020304" pitchFamily="18" charset="0"/>
              </a:rPr>
              <a:t>63.2-1723, 63.2-1726</a:t>
            </a:r>
          </a:p>
          <a:p>
            <a:r>
              <a:rPr lang="en-US" dirty="0" smtClean="0">
                <a:latin typeface="Times New Roman" panose="02020603050405020304" pitchFamily="18" charset="0"/>
                <a:cs typeface="Times New Roman" panose="02020603050405020304" pitchFamily="18" charset="0"/>
              </a:rPr>
              <a:t>WHO: </a:t>
            </a:r>
            <a:r>
              <a:rPr lang="en-US" dirty="0">
                <a:latin typeface="Times New Roman" panose="02020603050405020304" pitchFamily="18" charset="0"/>
                <a:cs typeface="Times New Roman" panose="02020603050405020304" pitchFamily="18" charset="0"/>
              </a:rPr>
              <a:t>F</a:t>
            </a:r>
            <a:r>
              <a:rPr lang="en-US" dirty="0" smtClean="0">
                <a:latin typeface="Times New Roman" panose="02020603050405020304" pitchFamily="18" charset="0"/>
                <a:cs typeface="Times New Roman" panose="02020603050405020304" pitchFamily="18" charset="0"/>
              </a:rPr>
              <a:t>oster/adoptive parents, child/adult day programs, and assisted living facilities.</a:t>
            </a:r>
          </a:p>
          <a:p>
            <a:r>
              <a:rPr lang="en-US" dirty="0" smtClean="0">
                <a:latin typeface="Times New Roman" panose="02020603050405020304" pitchFamily="18" charset="0"/>
                <a:cs typeface="Times New Roman" panose="02020603050405020304" pitchFamily="18" charset="0"/>
              </a:rPr>
              <a:t>WHAT: </a:t>
            </a:r>
            <a:r>
              <a:rPr lang="en-US" dirty="0">
                <a:latin typeface="Times New Roman" panose="02020603050405020304" pitchFamily="18" charset="0"/>
                <a:cs typeface="Times New Roman" panose="02020603050405020304" pitchFamily="18" charset="0"/>
              </a:rPr>
              <a:t>Variations across sectors regarding which provisions of § 19.2-392.02 apply</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EXCEPTIONS: Variations across sectors regarding which provisions of § 19.2-392.02 apply.</a:t>
            </a:r>
          </a:p>
        </p:txBody>
      </p:sp>
    </p:spTree>
    <p:extLst>
      <p:ext uri="{BB962C8B-B14F-4D97-AF65-F5344CB8AC3E}">
        <p14:creationId xmlns:p14="http://schemas.microsoft.com/office/powerpoint/2010/main" val="621433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Title 63.2. Child-Placing Agencies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WHO: Child-placing agencies for foster/adoptive parents.</a:t>
            </a:r>
          </a:p>
          <a:p>
            <a:r>
              <a:rPr lang="en-US" dirty="0" smtClean="0">
                <a:latin typeface="Times New Roman" panose="02020603050405020304" pitchFamily="18" charset="0"/>
                <a:cs typeface="Times New Roman" panose="02020603050405020304" pitchFamily="18" charset="0"/>
              </a:rPr>
              <a:t>WHAT:  </a:t>
            </a:r>
          </a:p>
          <a:p>
            <a:pPr lvl="1"/>
            <a:r>
              <a:rPr lang="en-US" dirty="0" smtClean="0">
                <a:latin typeface="Times New Roman" panose="02020603050405020304" pitchFamily="18" charset="0"/>
                <a:cs typeface="Times New Roman" panose="02020603050405020304" pitchFamily="18" charset="0"/>
              </a:rPr>
              <a:t>A child-placing agency shall not approve a foster or adoptive home with any offense as </a:t>
            </a:r>
            <a:r>
              <a:rPr lang="en-US" dirty="0">
                <a:latin typeface="Times New Roman" panose="02020603050405020304" pitchFamily="18" charset="0"/>
                <a:cs typeface="Times New Roman" panose="02020603050405020304" pitchFamily="18" charset="0"/>
              </a:rPr>
              <a:t>defined in § 19.2-392.02 or is the subject of a founded complaint of abuse or neglect as maintained in registries pursuant to § 63.2-1515 and 42 U.S.C.S. 16901 et seq. </a:t>
            </a:r>
            <a:r>
              <a:rPr lang="en-US" dirty="0" smtClean="0">
                <a:latin typeface="Times New Roman" panose="02020603050405020304" pitchFamily="18" charset="0"/>
                <a:cs typeface="Times New Roman" panose="02020603050405020304" pitchFamily="18" charset="0"/>
              </a:rPr>
              <a:t>(§ 63.2-901.1)</a:t>
            </a:r>
          </a:p>
          <a:p>
            <a:pPr lvl="1"/>
            <a:r>
              <a:rPr lang="en-US" dirty="0">
                <a:latin typeface="Times New Roman" panose="02020603050405020304" pitchFamily="18" charset="0"/>
                <a:cs typeface="Times New Roman" panose="02020603050405020304" pitchFamily="18" charset="0"/>
              </a:rPr>
              <a:t>A child-placing agency or independent foster home </a:t>
            </a:r>
            <a:r>
              <a:rPr lang="en-US" dirty="0" smtClean="0">
                <a:latin typeface="Times New Roman" panose="02020603050405020304" pitchFamily="18" charset="0"/>
                <a:cs typeface="Times New Roman" panose="02020603050405020304" pitchFamily="18" charset="0"/>
              </a:rPr>
              <a:t>shall </a:t>
            </a:r>
            <a:r>
              <a:rPr lang="en-US" dirty="0">
                <a:latin typeface="Times New Roman" panose="02020603050405020304" pitchFamily="18" charset="0"/>
                <a:cs typeface="Times New Roman" panose="02020603050405020304" pitchFamily="18" charset="0"/>
              </a:rPr>
              <a:t>not hire </a:t>
            </a:r>
            <a:r>
              <a:rPr lang="en-US" dirty="0" smtClean="0">
                <a:latin typeface="Times New Roman" panose="02020603050405020304" pitchFamily="18" charset="0"/>
                <a:cs typeface="Times New Roman" panose="02020603050405020304" pitchFamily="18" charset="0"/>
              </a:rPr>
              <a:t>or </a:t>
            </a:r>
            <a:r>
              <a:rPr lang="en-US" dirty="0">
                <a:latin typeface="Times New Roman" panose="02020603050405020304" pitchFamily="18" charset="0"/>
                <a:cs typeface="Times New Roman" panose="02020603050405020304" pitchFamily="18" charset="0"/>
              </a:rPr>
              <a:t>continue to employ persons who (</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have been convicted of any barrier crime as defined in § 19.2-392.02 or (ii) are the subject of a founded complaint of child abuse or neglect within or outside the Commonwealth. </a:t>
            </a:r>
            <a:r>
              <a:rPr lang="en-US" dirty="0" smtClean="0">
                <a:latin typeface="Times New Roman" panose="02020603050405020304" pitchFamily="18" charset="0"/>
                <a:cs typeface="Times New Roman" panose="02020603050405020304" pitchFamily="18" charset="0"/>
              </a:rPr>
              <a:t>(§ 63.2-1720)</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92097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2327</TotalTime>
  <Words>2159</Words>
  <Application>Microsoft Office PowerPoint</Application>
  <PresentationFormat>Widescreen</PresentationFormat>
  <Paragraphs>98</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Courier New</vt:lpstr>
      <vt:lpstr>Times New Roman</vt:lpstr>
      <vt:lpstr>Office Theme</vt:lpstr>
      <vt:lpstr>Barrier Crimes Drafting in the Code of Virginia</vt:lpstr>
      <vt:lpstr>Presentation Overview</vt:lpstr>
      <vt:lpstr>§ 19.2-392.02 – The “Home Base” Section</vt:lpstr>
      <vt:lpstr>Current Organization </vt:lpstr>
      <vt:lpstr>Agency Overview </vt:lpstr>
      <vt:lpstr>Title 32.1 - Department of Health</vt:lpstr>
      <vt:lpstr>Title 37.2 – Department of Behavioral Health and Developmental Services</vt:lpstr>
      <vt:lpstr>Title 63.2 – Department of Social Services</vt:lpstr>
      <vt:lpstr>Title 63.2. Child-Placing Agencies</vt:lpstr>
      <vt:lpstr>Title 63.2. Child-Placing Agency Exceptions</vt:lpstr>
      <vt:lpstr>Title 63.2. Assisted Living Facilities / Adult Day Centers</vt:lpstr>
      <vt:lpstr>Title 63.2. Children’s Residential Facilities</vt:lpstr>
      <vt:lpstr>Title 22.1 - Department of Education</vt:lpstr>
      <vt:lpstr>Title 22.1 – Public Schools</vt:lpstr>
      <vt:lpstr>Option 1 – Eliminate Misdemeanor Crimes + Waivers of Felony Offenses</vt:lpstr>
      <vt:lpstr>Option 2 – Waiver Process</vt:lpstr>
      <vt:lpstr>Option 3 – Consolidate Into One Section</vt:lpstr>
      <vt:lpstr>Menu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Anna Moir</dc:creator>
  <cp:lastModifiedBy>Anna Moir</cp:lastModifiedBy>
  <cp:revision>149</cp:revision>
  <cp:lastPrinted>2021-08-10T12:20:30Z</cp:lastPrinted>
  <dcterms:created xsi:type="dcterms:W3CDTF">2021-07-07T18:27:11Z</dcterms:created>
  <dcterms:modified xsi:type="dcterms:W3CDTF">2021-08-15T21:51:07Z</dcterms:modified>
</cp:coreProperties>
</file>