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51" r:id="rId2"/>
    <p:sldMasterId id="2147483654" r:id="rId3"/>
    <p:sldMasterId id="2147483667" r:id="rId4"/>
    <p:sldMasterId id="2147483686" r:id="rId5"/>
    <p:sldMasterId id="2147483702" r:id="rId6"/>
    <p:sldMasterId id="2147483709" r:id="rId7"/>
    <p:sldMasterId id="2147483712" r:id="rId8"/>
    <p:sldMasterId id="2147483719" r:id="rId9"/>
    <p:sldMasterId id="2147483732" r:id="rId10"/>
  </p:sldMasterIdLst>
  <p:notesMasterIdLst>
    <p:notesMasterId r:id="rId48"/>
  </p:notesMasterIdLst>
  <p:handoutMasterIdLst>
    <p:handoutMasterId r:id="rId49"/>
  </p:handoutMasterIdLst>
  <p:sldIdLst>
    <p:sldId id="276" r:id="rId11"/>
    <p:sldId id="324" r:id="rId12"/>
    <p:sldId id="380" r:id="rId13"/>
    <p:sldId id="385" r:id="rId14"/>
    <p:sldId id="474" r:id="rId15"/>
    <p:sldId id="390" r:id="rId16"/>
    <p:sldId id="481" r:id="rId17"/>
    <p:sldId id="392" r:id="rId18"/>
    <p:sldId id="393" r:id="rId19"/>
    <p:sldId id="397" r:id="rId20"/>
    <p:sldId id="398" r:id="rId21"/>
    <p:sldId id="479" r:id="rId22"/>
    <p:sldId id="480" r:id="rId23"/>
    <p:sldId id="383" r:id="rId24"/>
    <p:sldId id="461" r:id="rId25"/>
    <p:sldId id="418" r:id="rId26"/>
    <p:sldId id="452" r:id="rId27"/>
    <p:sldId id="454" r:id="rId28"/>
    <p:sldId id="455" r:id="rId29"/>
    <p:sldId id="421" r:id="rId30"/>
    <p:sldId id="462" r:id="rId31"/>
    <p:sldId id="459" r:id="rId32"/>
    <p:sldId id="466" r:id="rId33"/>
    <p:sldId id="464" r:id="rId34"/>
    <p:sldId id="473" r:id="rId35"/>
    <p:sldId id="441" r:id="rId36"/>
    <p:sldId id="442" r:id="rId37"/>
    <p:sldId id="443" r:id="rId38"/>
    <p:sldId id="444" r:id="rId39"/>
    <p:sldId id="445" r:id="rId40"/>
    <p:sldId id="446" r:id="rId41"/>
    <p:sldId id="447" r:id="rId42"/>
    <p:sldId id="475" r:id="rId43"/>
    <p:sldId id="451" r:id="rId44"/>
    <p:sldId id="434" r:id="rId45"/>
    <p:sldId id="471" r:id="rId46"/>
    <p:sldId id="436"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4">
          <p15:clr>
            <a:srgbClr val="A4A3A4"/>
          </p15:clr>
        </p15:guide>
        <p15:guide id="2" pos="287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65504-FAF0-4E18-4C9E-B8D89B504556}" name="Nicholas, Antonella (an7fv)" initials="NA(" userId="S::an7fv@virginia.edu::9769950f-5475-41a0-97e2-e36d73c356a4" providerId="AD"/>
  <p188:author id="{85BE910F-FAF6-A00F-3FEE-46575E851E34}" name="Mary Guardino" initials="MG" userId="S::dzp2tg@lawschool.virginia.edu::640478c3-58f7-4a03-8aef-6cec1c7af1be" providerId="AD"/>
  <p188:author id="{8205AA0F-C154-2C09-45F4-FC1E129EB8E3}" name="Andrew Block" initials="" userId="S::akb6v@lawschool.virginia.edu::0e11b30d-fcda-4c14-84ea-ac996bebb24f" providerId="AD"/>
  <p188:author id="{90106013-68AB-6E6A-4121-F05C1F357C03}" name="Christine Schulman" initials="CS" userId="S::dtx6tn@lawschool.virginia.edu::2b408753-e29b-4baa-87b5-5542eeb7ab0f" providerId="AD"/>
  <p188:author id="{71540C21-AEE6-2CCE-0368-4FECD82E1914}" name="Megan Schaefer" initials="MS" userId="S::vuk7ag@lawschool.virginia.edu::697dea5d-9f2b-49a3-b47b-ea8eddc277bf" providerId="AD"/>
  <p188:author id="{62BFA042-4420-B0D7-4146-FCF7793D755F}" name="Jessie Barrington" initials="JB" userId="0e65eb1890a866a1" providerId="Windows Live"/>
  <p188:author id="{3FD4FBD6-C904-4D34-10F0-F6568345BD03}" name="ablock@law.virginia.edu" initials="ab" userId="S::urn:spo:guest#ablock@law.virginia.edu::" providerId="AD"/>
  <p188:author id="{69965CED-CB42-B0A5-0191-8665F560690D}" name="Thomas Ross" initials="TR" userId="S::twr9vn@lawschool.virginia.edu::d05cd7ae-0b97-4064-8e1d-8d6a56dbe7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6C"/>
    <a:srgbClr val="E46C0A"/>
    <a:srgbClr val="E35A28"/>
    <a:srgbClr val="DB5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55C43-FE3B-42AB-5CAC-752FC172161B}" v="8" dt="2025-07-07T03:35:17.423"/>
    <p1510:client id="{7AB12926-C408-6F4C-A01E-173521F19896}" v="3330" dt="2025-07-07T11:30:54.143"/>
    <p1510:client id="{8D5A8262-CB8A-E4E9-2284-32F98ED96B42}" v="7" dt="2025-07-06T22:06:32.746"/>
    <p1510:client id="{B1DEFFDA-DA88-A992-F961-345E2F9F3CC5}" v="114" dt="2025-07-07T00:22:32.703"/>
    <p1510:client id="{E007E83F-B4BA-7A1C-2035-1777EC91C3E5}" v="5" dt="2025-07-06T21:07:08.896"/>
    <p1510:client id="{F9F42B63-AC34-4179-7112-3872E346749C}" v="76" dt="2025-07-07T09:03:55.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9"/>
    <p:restoredTop sz="94702"/>
  </p:normalViewPr>
  <p:slideViewPr>
    <p:cSldViewPr snapToGrid="0">
      <p:cViewPr varScale="1">
        <p:scale>
          <a:sx n="140" d="100"/>
          <a:sy n="140" d="100"/>
        </p:scale>
        <p:origin x="540" y="114"/>
      </p:cViewPr>
      <p:guideLst>
        <p:guide orient="horz" pos="1604"/>
        <p:guide pos="287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9EC9BD-53FF-2E4E-8BA1-7754350C1EF8}" type="datetimeFigureOut">
              <a:rPr lang="en-US" smtClean="0"/>
              <a:t>7/7/2025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E54249-07A0-C14F-9502-82881728D8F7}" type="slidenum">
              <a:rPr lang="en-US" smtClean="0"/>
              <a:t>‹#›</a:t>
            </a:fld>
            <a:endParaRPr lang="en-US"/>
          </a:p>
        </p:txBody>
      </p:sp>
    </p:spTree>
    <p:extLst>
      <p:ext uri="{BB962C8B-B14F-4D97-AF65-F5344CB8AC3E}">
        <p14:creationId xmlns:p14="http://schemas.microsoft.com/office/powerpoint/2010/main" val="8571163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71D0D-FC21-F14C-ADD9-D733800A037E}" type="datetimeFigureOut">
              <a:rPr lang="en-US" smtClean="0"/>
              <a:t>7/7/2025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ABC15-1525-7D4B-B5A5-197DDA9131B2}" type="slidenum">
              <a:rPr lang="en-US" smtClean="0"/>
              <a:t>‹#›</a:t>
            </a:fld>
            <a:endParaRPr lang="en-US"/>
          </a:p>
        </p:txBody>
      </p:sp>
    </p:spTree>
    <p:extLst>
      <p:ext uri="{BB962C8B-B14F-4D97-AF65-F5344CB8AC3E}">
        <p14:creationId xmlns:p14="http://schemas.microsoft.com/office/powerpoint/2010/main" val="15111396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csl.org/human-services/native-american-children-and-child-welfare-law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sl.org/human-services/native-american-children-and-child-welfare-law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List of sources from 1 Cohen's Handbook of Federal Indian Law § 9.03 (2025)</a:t>
            </a:r>
          </a:p>
          <a:p>
            <a:pPr marL="171450" indent="-171450">
              <a:buFont typeface="Arial"/>
              <a:buChar char="•"/>
            </a:pPr>
            <a:r>
              <a:rPr lang="en-US" dirty="0">
                <a:ea typeface="Calibri"/>
                <a:cs typeface="Calibri"/>
              </a:rPr>
              <a:t>INTERNATIONAL LAW: </a:t>
            </a:r>
            <a:r>
              <a:rPr lang="en-US" dirty="0"/>
              <a:t>"The United Nations Declaration on the Rights of Indigenous Peoples directs states to consult with Indigenous Peoples and to obtain their free, prior, and informed consent concerning some matters.</a:t>
            </a:r>
            <a:r>
              <a:rPr lang="en-US" b="1" dirty="0"/>
              <a:t>162</a:t>
            </a:r>
            <a:r>
              <a:rPr lang="en-US" dirty="0"/>
              <a:t> These matters include the adoption and implementation of “legislative or administrative measures that may affect” Indigenous Peoples,</a:t>
            </a:r>
            <a:r>
              <a:rPr lang="en-US" b="1" dirty="0"/>
              <a:t>163</a:t>
            </a:r>
            <a:r>
              <a:rPr lang="en-US" dirty="0"/>
              <a:t> the storage of hazardous materials on Indigenous lands,</a:t>
            </a:r>
            <a:r>
              <a:rPr lang="en-US" b="1" dirty="0"/>
              <a:t>164</a:t>
            </a:r>
            <a:r>
              <a:rPr lang="en-US" dirty="0"/>
              <a:t> and the approval of projects that affect Indigenous lands, territories, and resources.</a:t>
            </a:r>
            <a:r>
              <a:rPr lang="en-US" b="1" dirty="0"/>
              <a:t>165</a:t>
            </a:r>
            <a:r>
              <a:rPr lang="en-US" dirty="0"/>
              <a:t> These obligations are discussed in detail in Ch. 12, </a:t>
            </a:r>
            <a:r>
              <a:rPr lang="en-US" i="1" dirty="0"/>
              <a:t>The Role of International Law</a:t>
            </a:r>
            <a:r>
              <a:rPr lang="en-US" dirty="0"/>
              <a:t>." 1 Cohen's Handbook of Federal Indian Law § 9.03 (2025)</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07ABC15-1525-7D4B-B5A5-197DDA9131B2}" type="slidenum">
              <a:rPr lang="en-US" smtClean="0"/>
              <a:t>2</a:t>
            </a:fld>
            <a:endParaRPr lang="en-US"/>
          </a:p>
        </p:txBody>
      </p:sp>
    </p:spTree>
    <p:extLst>
      <p:ext uri="{BB962C8B-B14F-4D97-AF65-F5344CB8AC3E}">
        <p14:creationId xmlns:p14="http://schemas.microsoft.com/office/powerpoint/2010/main" val="334113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Information from 1 Cohen's Handbook of Federal Indian Law § 15.02 (2025)  (</a:t>
            </a:r>
            <a:r>
              <a:rPr lang="en-US" err="1"/>
              <a:t>esp</a:t>
            </a:r>
            <a:r>
              <a:rPr lang="en-US"/>
              <a:t> first bullet point)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507ABC15-1525-7D4B-B5A5-197DDA9131B2}" type="slidenum">
              <a:rPr lang="en-US" smtClean="0"/>
              <a:t>16</a:t>
            </a:fld>
            <a:endParaRPr lang="en-US"/>
          </a:p>
        </p:txBody>
      </p:sp>
    </p:spTree>
    <p:extLst>
      <p:ext uri="{BB962C8B-B14F-4D97-AF65-F5344CB8AC3E}">
        <p14:creationId xmlns:p14="http://schemas.microsoft.com/office/powerpoint/2010/main" val="291433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Information from </a:t>
            </a:r>
            <a:r>
              <a:rPr lang="en-US"/>
              <a:t>1 Cohen's Handbook of Federal Indian Law § 15.03 (2025)</a:t>
            </a:r>
          </a:p>
          <a:p>
            <a:endParaRPr lang="en-US">
              <a:ea typeface="Calibri"/>
              <a:cs typeface="Calibri"/>
            </a:endParaRPr>
          </a:p>
          <a:p>
            <a:endParaRPr lang="en-US">
              <a:ea typeface="Calibri"/>
              <a:cs typeface="Calibri"/>
            </a:endParaRPr>
          </a:p>
          <a:p>
            <a:r>
              <a:rPr lang="en-US">
                <a:ea typeface="Calibri"/>
                <a:cs typeface="Calibri"/>
              </a:rPr>
              <a:t>Also relied on: </a:t>
            </a:r>
            <a:r>
              <a:rPr lang="en-US"/>
              <a:t>Report: Native American Children and Child Welfare Laws, National Conference of State Legislatures, </a:t>
            </a:r>
            <a:r>
              <a:rPr lang="en-US">
                <a:hlinkClick r:id="rId3"/>
              </a:rPr>
              <a:t>https://www.ncsl.org/human-services/native-american-children-and-child-welfare-laws</a:t>
            </a:r>
            <a:r>
              <a:rPr lang="en-US"/>
              <a: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07ABC15-1525-7D4B-B5A5-197DDA9131B2}" type="slidenum">
              <a:rPr lang="en-US" smtClean="0"/>
              <a:t>20</a:t>
            </a:fld>
            <a:endParaRPr lang="en-US"/>
          </a:p>
        </p:txBody>
      </p:sp>
    </p:spTree>
    <p:extLst>
      <p:ext uri="{BB962C8B-B14F-4D97-AF65-F5344CB8AC3E}">
        <p14:creationId xmlns:p14="http://schemas.microsoft.com/office/powerpoint/2010/main" val="314904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ED58-7BEE-D30E-FABD-E78781F76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32A18-1EE6-5BF8-B655-DBE0C2FE6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9F228-D41E-FF81-D090-A191B051FFDD}"/>
              </a:ext>
            </a:extLst>
          </p:cNvPr>
          <p:cNvSpPr>
            <a:spLocks noGrp="1"/>
          </p:cNvSpPr>
          <p:nvPr>
            <p:ph type="body" idx="1"/>
          </p:nvPr>
        </p:nvSpPr>
        <p:spPr/>
        <p:txBody>
          <a:bodyPr/>
          <a:lstStyle/>
          <a:p>
            <a:r>
              <a:rPr lang="en-US"/>
              <a:t>1 Cohen's Handbook of Federal Indian Law § 15.04 (2025) (procedural)</a:t>
            </a:r>
          </a:p>
          <a:p>
            <a:r>
              <a:rPr lang="en-US"/>
              <a:t>1 Cohen's Handbook of Federal Indian Law § 15.05 (2025) (substantive)</a:t>
            </a:r>
            <a:endParaRPr lang="en-US">
              <a:ea typeface="Calibri"/>
              <a:cs typeface="Calibri"/>
            </a:endParaRPr>
          </a:p>
          <a:p>
            <a:endParaRPr lang="en-US">
              <a:ea typeface="Calibri"/>
              <a:cs typeface="Calibri"/>
            </a:endParaRPr>
          </a:p>
          <a:p>
            <a:r>
              <a:rPr lang="en-US">
                <a:ea typeface="Calibri"/>
                <a:cs typeface="Calibri"/>
              </a:rPr>
              <a:t>FOSTER PLACEMENT PREFERENCES: </a:t>
            </a:r>
            <a:r>
              <a:rPr lang="en-US"/>
              <a:t>"(</a:t>
            </a:r>
            <a:r>
              <a:rPr lang="en-US" err="1"/>
              <a:t>i</a:t>
            </a:r>
            <a:r>
              <a:rPr lang="en-US"/>
              <a:t>)a member of the Indian child’s extended family;(ii)a foster home licensed, approved, or specified by the Indian child’s tribe; (iii)an Indian foster home licensed or approved by an authorized non-Indian licensing authority; or (iv)an institution for children approved by an Indian tribe or operated by an Indian organization which has a program suitable to meet the Indian child’s needs." 25 U.S.C. 1915(b)."</a:t>
            </a:r>
            <a:endParaRPr lang="en-US">
              <a:ea typeface="Calibri"/>
              <a:cs typeface="Calibri"/>
            </a:endParaRPr>
          </a:p>
          <a:p>
            <a:endParaRPr lang="en-US">
              <a:ea typeface="Calibri"/>
              <a:cs typeface="Calibri"/>
            </a:endParaRPr>
          </a:p>
          <a:p>
            <a:endParaRPr lang="en-US"/>
          </a:p>
          <a:p>
            <a:r>
              <a:rPr lang="en-US"/>
              <a:t>Also relied on: Report: Native American Children and Child Welfare Laws, National Conference of State Legislatures, </a:t>
            </a:r>
            <a:r>
              <a:rPr lang="en-US">
                <a:hlinkClick r:id="rId3"/>
              </a:rPr>
              <a:t>https://www.ncsl.org/human-services/native-american-children-and-child-welfare-laws</a:t>
            </a:r>
            <a:r>
              <a:rPr lang="en-US"/>
              <a:t>.</a:t>
            </a:r>
          </a:p>
          <a:p>
            <a:endParaRPr lang="en-US"/>
          </a:p>
          <a:p>
            <a:r>
              <a:rPr lang="en-US">
                <a:ea typeface="Calibri"/>
                <a:cs typeface="Calibri"/>
              </a:rPr>
              <a:t>Appointment of counsel proceedings? </a:t>
            </a:r>
          </a:p>
          <a:p>
            <a:endParaRPr lang="en-US">
              <a:ea typeface="Calibri"/>
              <a:cs typeface="Calibri"/>
            </a:endParaRPr>
          </a:p>
          <a:p>
            <a:r>
              <a:rPr lang="en-US">
                <a:ea typeface="Calibri"/>
                <a:cs typeface="Calibri"/>
              </a:rPr>
              <a:t>ACTIVE EFFORTS: </a:t>
            </a:r>
            <a:br>
              <a:rPr lang="en-US">
                <a:ea typeface="Calibri"/>
                <a:cs typeface="+mn-lt"/>
              </a:rPr>
            </a:br>
            <a:r>
              <a:rPr lang="en-US"/>
              <a:t>"ICWA prohibits any foster care placement or termination of parental rights with respect to an Indian child unless the state court is satisfied that “active efforts have been made to provide remedial services and rehabilitative programs designed to prevent the breakup of the Indian family and that these efforts have proved unsuccessful.”</a:t>
            </a:r>
            <a:r>
              <a:rPr lang="en-US" b="1"/>
              <a:t>13</a:t>
            </a:r>
            <a:r>
              <a:rPr lang="en-US"/>
              <a:t> The federal regulations define active efforts as “affirmative, active, thorough, and timely efforts intended primarily to maintain or reunite an Indian child with his or her family.”</a:t>
            </a:r>
            <a:r>
              <a:rPr lang="en-US" b="1"/>
              <a:t>14</a:t>
            </a:r>
            <a:r>
              <a:rPr lang="en-US"/>
              <a:t> Such efforts must “be tailored to the facts and circumstances of the case,” “should be provided in a manner consistent with the prevailing social and cultural conditions and way of life of the Indian child’s Tribe” and “conducted in partnership” with the child and the child’s parents, extended family members, Indian custodians, and Tribe."</a:t>
            </a:r>
            <a:endParaRPr lang="en-US">
              <a:ea typeface="Calibri"/>
              <a:cs typeface="Calibri"/>
            </a:endParaRPr>
          </a:p>
          <a:p>
            <a:br>
              <a:rPr lang="en-US">
                <a:cs typeface="+mn-lt"/>
              </a:rPr>
            </a:br>
            <a:r>
              <a:rPr lang="en-US"/>
              <a:t>1 Cohen's Handbook of Federal Indian Law § 15.05 (2025)</a:t>
            </a:r>
            <a:endParaRPr lang="en-US">
              <a:ea typeface="Calibri"/>
              <a:cs typeface="Calibri"/>
            </a:endParaRPr>
          </a:p>
        </p:txBody>
      </p:sp>
      <p:sp>
        <p:nvSpPr>
          <p:cNvPr id="4" name="Slide Number Placeholder 3">
            <a:extLst>
              <a:ext uri="{FF2B5EF4-FFF2-40B4-BE49-F238E27FC236}">
                <a16:creationId xmlns:a16="http://schemas.microsoft.com/office/drawing/2014/main" id="{62CB3E70-2192-227B-B49F-6687C17B7594}"/>
              </a:ext>
            </a:extLst>
          </p:cNvPr>
          <p:cNvSpPr>
            <a:spLocks noGrp="1"/>
          </p:cNvSpPr>
          <p:nvPr>
            <p:ph type="sldNum" sz="quarter" idx="5"/>
          </p:nvPr>
        </p:nvSpPr>
        <p:spPr/>
        <p:txBody>
          <a:bodyPr/>
          <a:lstStyle/>
          <a:p>
            <a:fld id="{507ABC15-1525-7D4B-B5A5-197DDA9131B2}" type="slidenum">
              <a:rPr lang="en-US" smtClean="0"/>
              <a:t>25</a:t>
            </a:fld>
            <a:endParaRPr lang="en-US"/>
          </a:p>
        </p:txBody>
      </p:sp>
    </p:spTree>
    <p:extLst>
      <p:ext uri="{BB962C8B-B14F-4D97-AF65-F5344CB8AC3E}">
        <p14:creationId xmlns:p14="http://schemas.microsoft.com/office/powerpoint/2010/main" val="235025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ABC15-1525-7D4B-B5A5-197DDA9131B2}" type="slidenum">
              <a:rPr lang="en-US" smtClean="0"/>
              <a:t>29</a:t>
            </a:fld>
            <a:endParaRPr lang="en-US"/>
          </a:p>
        </p:txBody>
      </p:sp>
    </p:spTree>
    <p:extLst>
      <p:ext uri="{BB962C8B-B14F-4D97-AF65-F5344CB8AC3E}">
        <p14:creationId xmlns:p14="http://schemas.microsoft.com/office/powerpoint/2010/main" val="394511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7ABC15-1525-7D4B-B5A5-197DDA9131B2}" type="slidenum">
              <a:rPr lang="en-US" smtClean="0"/>
              <a:t>35</a:t>
            </a:fld>
            <a:endParaRPr lang="en-US"/>
          </a:p>
        </p:txBody>
      </p:sp>
    </p:spTree>
    <p:extLst>
      <p:ext uri="{BB962C8B-B14F-4D97-AF65-F5344CB8AC3E}">
        <p14:creationId xmlns:p14="http://schemas.microsoft.com/office/powerpoint/2010/main" val="186369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07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4831A2-C607-CF4F-8167-F206FA5C0B36}" type="slidenum">
              <a:rPr lang="en-US" smtClean="0"/>
              <a:pPr/>
              <a:t>‹#›</a:t>
            </a:fld>
            <a:endParaRPr lang="en-US"/>
          </a:p>
        </p:txBody>
      </p:sp>
    </p:spTree>
    <p:extLst>
      <p:ext uri="{BB962C8B-B14F-4D97-AF65-F5344CB8AC3E}">
        <p14:creationId xmlns:p14="http://schemas.microsoft.com/office/powerpoint/2010/main" val="50919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2: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Tree>
    <p:extLst>
      <p:ext uri="{BB962C8B-B14F-4D97-AF65-F5344CB8AC3E}">
        <p14:creationId xmlns:p14="http://schemas.microsoft.com/office/powerpoint/2010/main" val="8760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2: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
        <p:nvSpPr>
          <p:cNvPr id="4" name="Text Placeholder 5"/>
          <p:cNvSpPr>
            <a:spLocks noGrp="1"/>
          </p:cNvSpPr>
          <p:nvPr>
            <p:ph type="body" sz="quarter" idx="11" hasCustomPrompt="1"/>
          </p:nvPr>
        </p:nvSpPr>
        <p:spPr>
          <a:xfrm>
            <a:off x="457200" y="14605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5"/>
          <p:cNvSpPr>
            <a:spLocks noGrp="1"/>
          </p:cNvSpPr>
          <p:nvPr>
            <p:ph type="body" sz="quarter" idx="12" hasCustomPrompt="1"/>
          </p:nvPr>
        </p:nvSpPr>
        <p:spPr>
          <a:xfrm>
            <a:off x="4875213" y="14605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6"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69063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2: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1338190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2: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402767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2: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AD221E-9E0B-2746-941C-B6B95C24C4BA}" type="slidenum">
              <a:rPr lang="en-US" smtClean="0"/>
              <a:pPr/>
              <a:t>‹#›</a:t>
            </a:fld>
            <a:endParaRPr lang="en-US"/>
          </a:p>
        </p:txBody>
      </p:sp>
      <p:sp>
        <p:nvSpPr>
          <p:cNvPr id="4"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240912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2: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FE43603-AFA2-2948-AD4E-26CD474731BE}" type="slidenum">
              <a:rPr lang="en-US" smtClean="0"/>
              <a:pPr/>
              <a:t>‹#›</a:t>
            </a:fld>
            <a:endParaRPr lang="en-US"/>
          </a:p>
        </p:txBody>
      </p:sp>
    </p:spTree>
    <p:extLst>
      <p:ext uri="{BB962C8B-B14F-4D97-AF65-F5344CB8AC3E}">
        <p14:creationId xmlns:p14="http://schemas.microsoft.com/office/powerpoint/2010/main" val="2076493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3: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Tree>
    <p:extLst>
      <p:ext uri="{BB962C8B-B14F-4D97-AF65-F5344CB8AC3E}">
        <p14:creationId xmlns:p14="http://schemas.microsoft.com/office/powerpoint/2010/main" val="84429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3: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
        <p:nvSpPr>
          <p:cNvPr id="4" name="Text Placeholder 5"/>
          <p:cNvSpPr>
            <a:spLocks noGrp="1"/>
          </p:cNvSpPr>
          <p:nvPr>
            <p:ph type="body" sz="quarter" idx="11" hasCustomPrompt="1"/>
          </p:nvPr>
        </p:nvSpPr>
        <p:spPr>
          <a:xfrm>
            <a:off x="457200" y="18923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5"/>
          <p:cNvSpPr>
            <a:spLocks noGrp="1"/>
          </p:cNvSpPr>
          <p:nvPr>
            <p:ph type="body" sz="quarter" idx="12" hasCustomPrompt="1"/>
          </p:nvPr>
        </p:nvSpPr>
        <p:spPr>
          <a:xfrm>
            <a:off x="4875213" y="18923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6"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3345246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3: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
        <p:nvSpPr>
          <p:cNvPr id="4" name="Text Placeholder 5"/>
          <p:cNvSpPr>
            <a:spLocks noGrp="1"/>
          </p:cNvSpPr>
          <p:nvPr>
            <p:ph type="body" sz="quarter" idx="12" hasCustomPrompt="1"/>
          </p:nvPr>
        </p:nvSpPr>
        <p:spPr>
          <a:xfrm>
            <a:off x="1498601" y="1892300"/>
            <a:ext cx="61595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214120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p:cNvSpPr>
            <a:spLocks noGrp="1"/>
          </p:cNvSpPr>
          <p:nvPr>
            <p:ph type="body" sz="quarter" idx="12" hasCustomPrompt="1"/>
          </p:nvPr>
        </p:nvSpPr>
        <p:spPr>
          <a:xfrm>
            <a:off x="2277770" y="2667000"/>
            <a:ext cx="4584700" cy="457200"/>
          </a:xfrm>
          <a:prstGeom prst="rect">
            <a:avLst/>
          </a:prstGeom>
        </p:spPr>
        <p:txBody>
          <a:bodyPr vert="horz"/>
          <a:lstStyle>
            <a:lvl1pPr marL="0" indent="0" algn="ctr">
              <a:buNone/>
              <a:defRPr sz="2800" baseline="0">
                <a:solidFill>
                  <a:schemeClr val="bg1"/>
                </a:solidFill>
                <a:latin typeface="ITC Franklin Gothic Std Book Compressed"/>
              </a:defRPr>
            </a:lvl1pPr>
          </a:lstStyle>
          <a:p>
            <a:pPr lvl="0"/>
            <a:r>
              <a:rPr lang="en-US"/>
              <a:t>AUTHOR NAME</a:t>
            </a:r>
          </a:p>
        </p:txBody>
      </p:sp>
      <p:sp>
        <p:nvSpPr>
          <p:cNvPr id="17" name="Text Placeholder 16"/>
          <p:cNvSpPr>
            <a:spLocks noGrp="1"/>
          </p:cNvSpPr>
          <p:nvPr>
            <p:ph type="body" sz="quarter" idx="13" hasCustomPrompt="1"/>
          </p:nvPr>
        </p:nvSpPr>
        <p:spPr>
          <a:xfrm>
            <a:off x="3423750" y="3213100"/>
            <a:ext cx="2298700" cy="292100"/>
          </a:xfrm>
          <a:prstGeom prst="rect">
            <a:avLst/>
          </a:prstGeom>
        </p:spPr>
        <p:txBody>
          <a:bodyPr vert="horz"/>
          <a:lstStyle>
            <a:lvl1pPr marL="0" indent="0" algn="ctr">
              <a:buNone/>
              <a:defRPr sz="1600">
                <a:solidFill>
                  <a:schemeClr val="bg1"/>
                </a:solidFill>
                <a:latin typeface="ITC Franklin Gothic Std Book Italic"/>
              </a:defRPr>
            </a:lvl1pPr>
          </a:lstStyle>
          <a:p>
            <a:pPr lvl="0"/>
            <a:r>
              <a:rPr lang="en-US"/>
              <a:t>Date Here</a:t>
            </a:r>
          </a:p>
        </p:txBody>
      </p:sp>
      <p:sp>
        <p:nvSpPr>
          <p:cNvPr id="19" name="Text Placeholder 18"/>
          <p:cNvSpPr>
            <a:spLocks noGrp="1"/>
          </p:cNvSpPr>
          <p:nvPr>
            <p:ph type="body" sz="quarter" idx="14" hasCustomPrompt="1"/>
          </p:nvPr>
        </p:nvSpPr>
        <p:spPr>
          <a:xfrm>
            <a:off x="2125370" y="558800"/>
            <a:ext cx="4889500" cy="698500"/>
          </a:xfrm>
          <a:prstGeom prst="rect">
            <a:avLst/>
          </a:prstGeom>
        </p:spPr>
        <p:txBody>
          <a:bodyPr vert="horz"/>
          <a:lstStyle>
            <a:lvl1pPr marL="0" indent="0" algn="ctr">
              <a:buNone/>
              <a:defRPr sz="5400" cap="all">
                <a:solidFill>
                  <a:schemeClr val="bg1"/>
                </a:solidFill>
                <a:latin typeface="ITC Franklin Gothic Std Demi Compressed"/>
              </a:defRPr>
            </a:lvl1pPr>
          </a:lstStyle>
          <a:p>
            <a:pPr lvl="0"/>
            <a:r>
              <a:rPr lang="en-US"/>
              <a:t>TITLE HERE</a:t>
            </a:r>
          </a:p>
        </p:txBody>
      </p:sp>
      <p:sp>
        <p:nvSpPr>
          <p:cNvPr id="21" name="Text Placeholder 20"/>
          <p:cNvSpPr>
            <a:spLocks noGrp="1"/>
          </p:cNvSpPr>
          <p:nvPr>
            <p:ph type="body" sz="quarter" idx="15" hasCustomPrompt="1"/>
          </p:nvPr>
        </p:nvSpPr>
        <p:spPr>
          <a:xfrm>
            <a:off x="2945265" y="1485900"/>
            <a:ext cx="3251200" cy="431800"/>
          </a:xfrm>
          <a:prstGeom prst="rect">
            <a:avLst/>
          </a:prstGeom>
        </p:spPr>
        <p:txBody>
          <a:bodyPr vert="horz"/>
          <a:lstStyle>
            <a:lvl1pPr marL="0" indent="0" algn="ctr">
              <a:buNone/>
              <a:defRPr sz="4400">
                <a:solidFill>
                  <a:schemeClr val="bg1"/>
                </a:solidFill>
                <a:latin typeface="ITC Franklin Gothic Std Demi Compressed"/>
              </a:defRPr>
            </a:lvl1pPr>
          </a:lstStyle>
          <a:p>
            <a:pPr lvl="0"/>
            <a:r>
              <a:rPr lang="en-US"/>
              <a:t>Subtitle Here</a:t>
            </a:r>
          </a:p>
        </p:txBody>
      </p:sp>
    </p:spTree>
    <p:extLst>
      <p:ext uri="{BB962C8B-B14F-4D97-AF65-F5344CB8AC3E}">
        <p14:creationId xmlns:p14="http://schemas.microsoft.com/office/powerpoint/2010/main" val="4244310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3: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
        <p:nvSpPr>
          <p:cNvPr id="4" name="Text Placeholder 5"/>
          <p:cNvSpPr>
            <a:spLocks noGrp="1"/>
          </p:cNvSpPr>
          <p:nvPr>
            <p:ph type="body" sz="quarter" idx="11" hasCustomPrompt="1"/>
          </p:nvPr>
        </p:nvSpPr>
        <p:spPr>
          <a:xfrm>
            <a:off x="1282700" y="18923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6"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3420791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3: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Tree>
    <p:extLst>
      <p:ext uri="{BB962C8B-B14F-4D97-AF65-F5344CB8AC3E}">
        <p14:creationId xmlns:p14="http://schemas.microsoft.com/office/powerpoint/2010/main" val="67783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
        <p:nvSpPr>
          <p:cNvPr id="4" name="Text Placeholder 10"/>
          <p:cNvSpPr>
            <a:spLocks noGrp="1"/>
          </p:cNvSpPr>
          <p:nvPr>
            <p:ph type="body" sz="quarter" idx="13" hasCustomPrompt="1"/>
          </p:nvPr>
        </p:nvSpPr>
        <p:spPr>
          <a:xfrm>
            <a:off x="457200" y="1054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Table Title Here</a:t>
            </a:r>
          </a:p>
        </p:txBody>
      </p:sp>
    </p:spTree>
    <p:extLst>
      <p:ext uri="{BB962C8B-B14F-4D97-AF65-F5344CB8AC3E}">
        <p14:creationId xmlns:p14="http://schemas.microsoft.com/office/powerpoint/2010/main" val="2351359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3: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09E7A56-7F28-5944-A19D-CB61015FC752}" type="slidenum">
              <a:rPr lang="en-US" smtClean="0"/>
              <a:pPr/>
              <a:t>‹#›</a:t>
            </a:fld>
            <a:endParaRPr lang="en-US"/>
          </a:p>
        </p:txBody>
      </p:sp>
    </p:spTree>
    <p:extLst>
      <p:ext uri="{BB962C8B-B14F-4D97-AF65-F5344CB8AC3E}">
        <p14:creationId xmlns:p14="http://schemas.microsoft.com/office/powerpoint/2010/main" val="393984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laceholder">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71500" y="469900"/>
            <a:ext cx="8001000" cy="3581400"/>
          </a:xfrm>
          <a:prstGeom prst="rect">
            <a:avLst/>
          </a:prstGeom>
        </p:spPr>
        <p:txBody>
          <a:bodyPr vert="horz"/>
          <a:lstStyle>
            <a:lvl1pPr marL="0" indent="0">
              <a:buNone/>
              <a:defRPr baseline="0"/>
            </a:lvl1pPr>
          </a:lstStyle>
          <a:p>
            <a:r>
              <a:rPr lang="en-US"/>
              <a:t>Drag Image Here</a:t>
            </a:r>
          </a:p>
        </p:txBody>
      </p:sp>
      <p:sp>
        <p:nvSpPr>
          <p:cNvPr id="10" name="Text Placeholder 9"/>
          <p:cNvSpPr>
            <a:spLocks noGrp="1"/>
          </p:cNvSpPr>
          <p:nvPr>
            <p:ph type="body" sz="quarter" idx="11" hasCustomPrompt="1"/>
          </p:nvPr>
        </p:nvSpPr>
        <p:spPr>
          <a:xfrm>
            <a:off x="571500" y="4191000"/>
            <a:ext cx="8001000" cy="381000"/>
          </a:xfrm>
          <a:prstGeom prst="rect">
            <a:avLst/>
          </a:prstGeom>
        </p:spPr>
        <p:txBody>
          <a:bodyPr vert="horz"/>
          <a:lstStyle>
            <a:lvl1pPr marL="0" indent="0">
              <a:buNone/>
              <a:defRPr sz="2400" cap="all">
                <a:solidFill>
                  <a:schemeClr val="accent1">
                    <a:lumMod val="50000"/>
                  </a:schemeClr>
                </a:solidFill>
                <a:latin typeface="ITC Franklin Gothic Std Demi Condensed"/>
              </a:defRPr>
            </a:lvl1pPr>
          </a:lstStyle>
          <a:p>
            <a:pPr lvl="0"/>
            <a:r>
              <a:rPr lang="en-US"/>
              <a:t>Title for image Here</a:t>
            </a:r>
          </a:p>
        </p:txBody>
      </p:sp>
      <p:sp>
        <p:nvSpPr>
          <p:cNvPr id="12" name="Text Placeholder 11"/>
          <p:cNvSpPr>
            <a:spLocks noGrp="1"/>
          </p:cNvSpPr>
          <p:nvPr>
            <p:ph type="body" sz="quarter" idx="12" hasCustomPrompt="1"/>
          </p:nvPr>
        </p:nvSpPr>
        <p:spPr>
          <a:xfrm>
            <a:off x="571500" y="4521200"/>
            <a:ext cx="8001000" cy="241300"/>
          </a:xfrm>
          <a:prstGeom prst="rect">
            <a:avLst/>
          </a:prstGeom>
        </p:spPr>
        <p:txBody>
          <a:bodyPr vert="horz"/>
          <a:lstStyle>
            <a:lvl1pPr marL="0" indent="0">
              <a:buNone/>
              <a:defRPr sz="2000">
                <a:solidFill>
                  <a:schemeClr val="tx2">
                    <a:lumMod val="75000"/>
                  </a:schemeClr>
                </a:solidFill>
                <a:latin typeface="ITC Franklin Gothic Std Demi Compressed"/>
              </a:defRPr>
            </a:lvl1pPr>
          </a:lstStyle>
          <a:p>
            <a:pPr lvl="0"/>
            <a:r>
              <a:rPr lang="en-US"/>
              <a:t>Subtitle Here</a:t>
            </a:r>
          </a:p>
        </p:txBody>
      </p:sp>
    </p:spTree>
    <p:extLst>
      <p:ext uri="{BB962C8B-B14F-4D97-AF65-F5344CB8AC3E}">
        <p14:creationId xmlns:p14="http://schemas.microsoft.com/office/powerpoint/2010/main" val="71718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973513" y="1320800"/>
            <a:ext cx="3619500" cy="3187700"/>
          </a:xfrm>
          <a:prstGeom prst="rect">
            <a:avLst/>
          </a:prstGeom>
        </p:spPr>
        <p:txBody>
          <a:bodyPr vert="horz"/>
          <a:lstStyle>
            <a:lvl1pPr marL="514350" indent="-514350">
              <a:buClr>
                <a:schemeClr val="tx1">
                  <a:lumMod val="65000"/>
                  <a:lumOff val="35000"/>
                </a:schemeClr>
              </a:buClr>
              <a:buFont typeface="+mj-lt"/>
              <a:buAutoNum type="arabicPeriod"/>
              <a:defRPr sz="2000" b="0" i="0" baseline="0">
                <a:solidFill>
                  <a:schemeClr val="tx1">
                    <a:lumMod val="65000"/>
                    <a:lumOff val="35000"/>
                  </a:schemeClr>
                </a:solidFill>
                <a:latin typeface="ITC Franklin Gothic Std Book Extra Compressed"/>
              </a:defRPr>
            </a:lvl1pPr>
            <a:lvl2pPr marL="971550" indent="-514350">
              <a:buFont typeface="+mj-lt"/>
              <a:buAutoNum type="arabicPeriod"/>
              <a:defRPr sz="3200">
                <a:latin typeface="ITC Franklin Gothic Std Book Compressed"/>
              </a:defRPr>
            </a:lvl2pPr>
            <a:lvl3pPr marL="1428750" indent="-514350">
              <a:buFont typeface="+mj-lt"/>
              <a:buAutoNum type="arabicPeriod"/>
              <a:defRPr sz="3200">
                <a:latin typeface="ITC Franklin Gothic Std Book Compressed"/>
              </a:defRPr>
            </a:lvl3pPr>
            <a:lvl4pPr marL="1885950" indent="-514350">
              <a:buFont typeface="+mj-lt"/>
              <a:buAutoNum type="arabicPeriod"/>
              <a:defRPr sz="3200">
                <a:latin typeface="ITC Franklin Gothic Std Book Compressed"/>
              </a:defRPr>
            </a:lvl4pPr>
            <a:lvl5pPr marL="2343150" indent="-514350">
              <a:buFont typeface="+mj-lt"/>
              <a:buAutoNum type="arabicPeriod"/>
              <a:defRPr sz="3200">
                <a:latin typeface="ITC Franklin Gothic Std Book Compressed"/>
              </a:defRPr>
            </a:lvl5pPr>
          </a:lstStyle>
          <a:p>
            <a:pPr lvl="0"/>
            <a:r>
              <a:rPr lang="en-US"/>
              <a:t>Click to text</a:t>
            </a:r>
          </a:p>
        </p:txBody>
      </p:sp>
    </p:spTree>
    <p:extLst>
      <p:ext uri="{BB962C8B-B14F-4D97-AF65-F5344CB8AC3E}">
        <p14:creationId xmlns:p14="http://schemas.microsoft.com/office/powerpoint/2010/main" val="213749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1: 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9B7238F-0A31-F946-A5C6-FACA8082CE8E}" type="slidenum">
              <a:rPr lang="en-US" smtClean="0"/>
              <a:pPr/>
              <a:t>‹#›</a:t>
            </a:fld>
            <a:endParaRPr lang="en-US"/>
          </a:p>
        </p:txBody>
      </p:sp>
    </p:spTree>
    <p:extLst>
      <p:ext uri="{BB962C8B-B14F-4D97-AF65-F5344CB8AC3E}">
        <p14:creationId xmlns:p14="http://schemas.microsoft.com/office/powerpoint/2010/main" val="112024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1: Long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a:p>
        </p:txBody>
      </p:sp>
      <p:sp>
        <p:nvSpPr>
          <p:cNvPr id="6" name="Text Placeholder 5"/>
          <p:cNvSpPr>
            <a:spLocks noGrp="1"/>
          </p:cNvSpPr>
          <p:nvPr>
            <p:ph type="body" sz="quarter" idx="11" hasCustomPrompt="1"/>
          </p:nvPr>
        </p:nvSpPr>
        <p:spPr>
          <a:xfrm>
            <a:off x="457200" y="1460500"/>
            <a:ext cx="4113213"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7" name="Text Placeholder 5"/>
          <p:cNvSpPr>
            <a:spLocks noGrp="1"/>
          </p:cNvSpPr>
          <p:nvPr>
            <p:ph type="body" sz="quarter" idx="12" hasCustomPrompt="1"/>
          </p:nvPr>
        </p:nvSpPr>
        <p:spPr>
          <a:xfrm>
            <a:off x="4875213" y="1460500"/>
            <a:ext cx="3811587"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11"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298553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1: Short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0" indent="0">
              <a:buNone/>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6"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310162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1: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a:p>
        </p:txBody>
      </p:sp>
      <p:sp>
        <p:nvSpPr>
          <p:cNvPr id="4" name="Text Placeholder 5"/>
          <p:cNvSpPr>
            <a:spLocks noGrp="1"/>
          </p:cNvSpPr>
          <p:nvPr>
            <p:ph type="body" sz="quarter" idx="11" hasCustomPrompt="1"/>
          </p:nvPr>
        </p:nvSpPr>
        <p:spPr>
          <a:xfrm>
            <a:off x="1282700" y="1460500"/>
            <a:ext cx="6578600" cy="2222500"/>
          </a:xfrm>
          <a:prstGeom prst="rect">
            <a:avLst/>
          </a:prstGeom>
        </p:spPr>
        <p:txBody>
          <a:bodyPr vert="horz"/>
          <a:lstStyle>
            <a:lvl1pPr marL="285750" indent="-285750" algn="ctr">
              <a:buFont typeface="Arial"/>
              <a:buChar char="•"/>
              <a:defRPr sz="1400" baseline="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stStyle>
          <a:p>
            <a:pPr lvl="0"/>
            <a:r>
              <a:rPr lang="en-US"/>
              <a:t>Add text here</a:t>
            </a:r>
          </a:p>
        </p:txBody>
      </p:sp>
      <p:sp>
        <p:nvSpPr>
          <p:cNvPr id="5"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172146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1: 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B7238F-0A31-F946-A5C6-FACA8082CE8E}" type="slidenum">
              <a:rPr lang="en-US" smtClean="0"/>
              <a:pPr/>
              <a:t>‹#›</a:t>
            </a:fld>
            <a:endParaRPr lang="en-US"/>
          </a:p>
        </p:txBody>
      </p:sp>
      <p:sp>
        <p:nvSpPr>
          <p:cNvPr id="4" name="Text Placeholder 10"/>
          <p:cNvSpPr>
            <a:spLocks noGrp="1"/>
          </p:cNvSpPr>
          <p:nvPr>
            <p:ph type="body" sz="quarter" idx="13" hasCustomPrompt="1"/>
          </p:nvPr>
        </p:nvSpPr>
        <p:spPr>
          <a:xfrm>
            <a:off x="457200" y="419100"/>
            <a:ext cx="8229600" cy="609600"/>
          </a:xfrm>
          <a:prstGeom prst="rect">
            <a:avLst/>
          </a:prstGeom>
        </p:spPr>
        <p:txBody>
          <a:bodyPr vert="horz"/>
          <a:lstStyle>
            <a:lvl1pPr marL="0" indent="0" algn="ctr">
              <a:buNone/>
              <a:defRPr cap="all">
                <a:solidFill>
                  <a:srgbClr val="E46C0A"/>
                </a:solidFill>
                <a:latin typeface="ITC Franklin Gothic Std Demi Condensed"/>
              </a:defRPr>
            </a:lvl1pPr>
          </a:lstStyle>
          <a:p>
            <a:pPr lvl="0"/>
            <a:r>
              <a:rPr lang="en-US"/>
              <a:t>Title Here</a:t>
            </a:r>
          </a:p>
        </p:txBody>
      </p:sp>
    </p:spTree>
    <p:extLst>
      <p:ext uri="{BB962C8B-B14F-4D97-AF65-F5344CB8AC3E}">
        <p14:creationId xmlns:p14="http://schemas.microsoft.com/office/powerpoint/2010/main" val="302064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973513" y="1320800"/>
            <a:ext cx="3619500" cy="3187700"/>
          </a:xfrm>
          <a:prstGeom prst="rect">
            <a:avLst/>
          </a:prstGeom>
        </p:spPr>
        <p:txBody>
          <a:bodyPr vert="horz"/>
          <a:lstStyle>
            <a:lvl1pPr marL="514350" indent="-514350">
              <a:buClr>
                <a:schemeClr val="tx1">
                  <a:lumMod val="65000"/>
                  <a:lumOff val="35000"/>
                </a:schemeClr>
              </a:buClr>
              <a:buFont typeface="+mj-lt"/>
              <a:buAutoNum type="arabicPeriod"/>
              <a:defRPr sz="2000" b="0" i="0" baseline="0">
                <a:solidFill>
                  <a:schemeClr val="tx1">
                    <a:lumMod val="65000"/>
                    <a:lumOff val="35000"/>
                  </a:schemeClr>
                </a:solidFill>
                <a:latin typeface="ITC Franklin Gothic Std Book Extra Compressed"/>
              </a:defRPr>
            </a:lvl1pPr>
            <a:lvl2pPr marL="971550" indent="-514350">
              <a:buFont typeface="+mj-lt"/>
              <a:buAutoNum type="arabicPeriod"/>
              <a:defRPr sz="3200">
                <a:latin typeface="ITC Franklin Gothic Std Book Compressed"/>
              </a:defRPr>
            </a:lvl2pPr>
            <a:lvl3pPr marL="1428750" indent="-514350">
              <a:buFont typeface="+mj-lt"/>
              <a:buAutoNum type="arabicPeriod"/>
              <a:defRPr sz="3200">
                <a:latin typeface="ITC Franklin Gothic Std Book Compressed"/>
              </a:defRPr>
            </a:lvl3pPr>
            <a:lvl4pPr marL="1885950" indent="-514350">
              <a:buFont typeface="+mj-lt"/>
              <a:buAutoNum type="arabicPeriod"/>
              <a:defRPr sz="3200">
                <a:latin typeface="ITC Franklin Gothic Std Book Compressed"/>
              </a:defRPr>
            </a:lvl4pPr>
            <a:lvl5pPr marL="2343150" indent="-514350">
              <a:buFont typeface="+mj-lt"/>
              <a:buAutoNum type="arabicPeriod"/>
              <a:defRPr sz="3200">
                <a:latin typeface="ITC Franklin Gothic Std Book Compressed"/>
              </a:defRPr>
            </a:lvl5pPr>
          </a:lstStyle>
          <a:p>
            <a:pPr lvl="0"/>
            <a:r>
              <a:rPr lang="en-US"/>
              <a:t>Click to text</a:t>
            </a:r>
          </a:p>
        </p:txBody>
      </p:sp>
    </p:spTree>
    <p:extLst>
      <p:ext uri="{BB962C8B-B14F-4D97-AF65-F5344CB8AC3E}">
        <p14:creationId xmlns:p14="http://schemas.microsoft.com/office/powerpoint/2010/main" val="23769243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7.emf"/><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03380"/>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035540"/>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0160"/>
            <a:ext cx="9144000" cy="3747589"/>
          </a:xfrm>
          <a:prstGeom prst="rect">
            <a:avLst/>
          </a:prstGeom>
          <a:solidFill>
            <a:srgbClr val="0121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12158"/>
              </a:solidFill>
            </a:endParaRPr>
          </a:p>
        </p:txBody>
      </p:sp>
      <p:pic>
        <p:nvPicPr>
          <p:cNvPr id="9" name="Picture 8" descr="dotted_line_white.png"/>
          <p:cNvPicPr>
            <a:picLocks noChangeAspect="1"/>
          </p:cNvPicPr>
          <p:nvPr userDrawn="1"/>
        </p:nvPicPr>
        <p:blipFill rotWithShape="1">
          <a:blip r:embed="rId3">
            <a:extLst>
              <a:ext uri="{28A0092B-C50C-407E-A947-70E740481C1C}">
                <a14:useLocalDpi xmlns:a14="http://schemas.microsoft.com/office/drawing/2010/main" val="0"/>
              </a:ext>
            </a:extLst>
          </a:blip>
          <a:srcRect r="60437"/>
          <a:stretch/>
        </p:blipFill>
        <p:spPr>
          <a:xfrm>
            <a:off x="868947" y="2191552"/>
            <a:ext cx="7486316" cy="282039"/>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4584" y="3915519"/>
            <a:ext cx="4334832" cy="1021964"/>
          </a:xfrm>
          <a:prstGeom prst="rect">
            <a:avLst/>
          </a:prstGeom>
        </p:spPr>
      </p:pic>
    </p:spTree>
    <p:extLst>
      <p:ext uri="{BB962C8B-B14F-4D97-AF65-F5344CB8AC3E}">
        <p14:creationId xmlns:p14="http://schemas.microsoft.com/office/powerpoint/2010/main" val="2769551736"/>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ontents_oran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36" y="386073"/>
            <a:ext cx="2783767" cy="2138861"/>
          </a:xfrm>
          <a:prstGeom prst="rect">
            <a:avLst/>
          </a:prstGeom>
        </p:spPr>
      </p:pic>
    </p:spTree>
    <p:extLst>
      <p:ext uri="{BB962C8B-B14F-4D97-AF65-F5344CB8AC3E}">
        <p14:creationId xmlns:p14="http://schemas.microsoft.com/office/powerpoint/2010/main" val="28243940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rushedge_solid_blu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3207657"/>
            <a:ext cx="9151486" cy="1943100"/>
          </a:xfrm>
          <a:prstGeom prst="rect">
            <a:avLst/>
          </a:prstGeom>
        </p:spPr>
      </p:pic>
      <p:sp>
        <p:nvSpPr>
          <p:cNvPr id="9" name="Slide Number Placeholder 8"/>
          <p:cNvSpPr>
            <a:spLocks noGrp="1"/>
          </p:cNvSpPr>
          <p:nvPr>
            <p:ph type="sldNum" sz="quarter" idx="4"/>
          </p:nvPr>
        </p:nvSpPr>
        <p:spPr>
          <a:xfrm>
            <a:off x="190500" y="4721832"/>
            <a:ext cx="2133600" cy="274637"/>
          </a:xfrm>
          <a:prstGeom prst="rect">
            <a:avLst/>
          </a:prstGeom>
        </p:spPr>
        <p:txBody>
          <a:bodyPr vert="horz" lIns="91440" tIns="45720" rIns="91440" bIns="45720" rtlCol="0" anchor="ctr"/>
          <a:lstStyle>
            <a:lvl1pPr algn="l">
              <a:defRPr sz="1600" baseline="0">
                <a:solidFill>
                  <a:schemeClr val="bg1"/>
                </a:solidFill>
                <a:latin typeface="ITC Franklin Gothic Std Book Compressed"/>
              </a:defRPr>
            </a:lvl1pPr>
          </a:lstStyle>
          <a:p>
            <a:fld id="{19B7238F-0A31-F946-A5C6-FACA8082CE8E}" type="slidenum">
              <a:rPr lang="en-US" smtClean="0"/>
              <a:pPr/>
              <a:t>‹#›</a:t>
            </a:fld>
            <a:endParaRPr lang="en-US"/>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19371" y="4394773"/>
            <a:ext cx="2774545" cy="654117"/>
          </a:xfrm>
          <a:prstGeom prst="rect">
            <a:avLst/>
          </a:prstGeom>
        </p:spPr>
      </p:pic>
    </p:spTree>
    <p:extLst>
      <p:ext uri="{BB962C8B-B14F-4D97-AF65-F5344CB8AC3E}">
        <p14:creationId xmlns:p14="http://schemas.microsoft.com/office/powerpoint/2010/main" val="41440318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3" r:id="rId3"/>
    <p:sldLayoutId id="2147483684" r:id="rId4"/>
    <p:sldLayoutId id="2147483685" r:id="rId5"/>
    <p:sldLayoutId id="2147483735"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grounds.png"/>
          <p:cNvPicPr>
            <a:picLocks noChangeAspect="1"/>
          </p:cNvPicPr>
          <p:nvPr userDrawn="1"/>
        </p:nvPicPr>
        <p:blipFill rotWithShape="1">
          <a:blip r:embed="rId3">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pic>
        <p:nvPicPr>
          <p:cNvPr id="11" name="Picture 10" descr="brushedge_solid_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07657"/>
            <a:ext cx="9151486" cy="1943100"/>
          </a:xfrm>
          <a:prstGeom prst="rect">
            <a:avLst/>
          </a:prstGeom>
        </p:spPr>
      </p:pic>
      <p:pic>
        <p:nvPicPr>
          <p:cNvPr id="12" name="Picture 11" descr="UVA_Primary_whit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4967" y="4620044"/>
            <a:ext cx="1353129" cy="333562"/>
          </a:xfrm>
          <a:prstGeom prst="rect">
            <a:avLst/>
          </a:prstGeom>
        </p:spPr>
      </p:pic>
      <p:sp>
        <p:nvSpPr>
          <p:cNvPr id="14" name="Slide Number Placeholder 13"/>
          <p:cNvSpPr>
            <a:spLocks noGrp="1"/>
          </p:cNvSpPr>
          <p:nvPr>
            <p:ph type="sldNum" sz="quarter" idx="4"/>
          </p:nvPr>
        </p:nvSpPr>
        <p:spPr>
          <a:xfrm>
            <a:off x="190500" y="4721832"/>
            <a:ext cx="2133600" cy="274637"/>
          </a:xfrm>
          <a:prstGeom prst="rect">
            <a:avLst/>
          </a:prstGeom>
        </p:spPr>
        <p:txBody>
          <a:bodyPr vert="horz" lIns="91440" tIns="45720" rIns="91440" bIns="45720" rtlCol="0" anchor="ctr"/>
          <a:lstStyle>
            <a:lvl1pPr algn="l">
              <a:defRPr sz="1600">
                <a:solidFill>
                  <a:schemeClr val="bg1"/>
                </a:solidFill>
                <a:latin typeface="ITC Franklin Gothic Std Book Compressed"/>
              </a:defRPr>
            </a:lvl1pPr>
          </a:lstStyle>
          <a:p>
            <a:fld id="{944831A2-C607-CF4F-8167-F206FA5C0B36}" type="slidenum">
              <a:rPr lang="en-US" smtClean="0"/>
              <a:pPr/>
              <a:t>‹#›</a:t>
            </a:fld>
            <a:endParaRPr lang="en-US"/>
          </a:p>
        </p:txBody>
      </p:sp>
    </p:spTree>
    <p:extLst>
      <p:ext uri="{BB962C8B-B14F-4D97-AF65-F5344CB8AC3E}">
        <p14:creationId xmlns:p14="http://schemas.microsoft.com/office/powerpoint/2010/main" val="88769562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a:xfrm>
            <a:off x="190500" y="4721226"/>
            <a:ext cx="2133600" cy="274637"/>
          </a:xfrm>
          <a:prstGeom prst="rect">
            <a:avLst/>
          </a:prstGeom>
        </p:spPr>
        <p:txBody>
          <a:bodyPr vert="horz" lIns="91440" tIns="45720" rIns="91440" bIns="45720" rtlCol="0" anchor="ctr"/>
          <a:lstStyle>
            <a:lvl1pPr algn="l">
              <a:defRPr sz="1600" baseline="0">
                <a:solidFill>
                  <a:schemeClr val="bg1"/>
                </a:solidFill>
                <a:latin typeface="ITC Franklin Gothic Std Book Compressed"/>
              </a:defRPr>
            </a:lvl1pPr>
          </a:lstStyle>
          <a:p>
            <a:fld id="{E2AD221E-9E0B-2746-941C-B6B95C24C4BA}" type="slidenum">
              <a:rPr lang="en-US" smtClean="0"/>
              <a:pPr/>
              <a:t>‹#›</a:t>
            </a:fld>
            <a:endParaRPr lang="en-US"/>
          </a:p>
        </p:txBody>
      </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19371" y="4394773"/>
            <a:ext cx="2774545" cy="654117"/>
          </a:xfrm>
          <a:prstGeom prst="rect">
            <a:avLst/>
          </a:prstGeom>
        </p:spPr>
      </p:pic>
    </p:spTree>
    <p:extLst>
      <p:ext uri="{BB962C8B-B14F-4D97-AF65-F5344CB8AC3E}">
        <p14:creationId xmlns:p14="http://schemas.microsoft.com/office/powerpoint/2010/main" val="19431236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ounds.png"/>
          <p:cNvPicPr>
            <a:picLocks noChangeAspect="1"/>
          </p:cNvPicPr>
          <p:nvPr userDrawn="1"/>
        </p:nvPicPr>
        <p:blipFill rotWithShape="1">
          <a:blip r:embed="rId3">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sp>
        <p:nvSpPr>
          <p:cNvPr id="8"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a:xfrm>
            <a:off x="190500" y="4716463"/>
            <a:ext cx="2133600" cy="274637"/>
          </a:xfrm>
          <a:prstGeom prst="rect">
            <a:avLst/>
          </a:prstGeom>
        </p:spPr>
        <p:txBody>
          <a:bodyPr vert="horz" lIns="91440" tIns="45720" rIns="91440" bIns="45720" rtlCol="0" anchor="ctr"/>
          <a:lstStyle>
            <a:lvl1pPr algn="l">
              <a:defRPr sz="1600">
                <a:solidFill>
                  <a:schemeClr val="bg1"/>
                </a:solidFill>
                <a:latin typeface="ITC Franklin Gothic Std Book Compressed"/>
              </a:defRPr>
            </a:lvl1pPr>
          </a:lstStyle>
          <a:p>
            <a:fld id="{9FE43603-AFA2-2948-AD4E-26CD474731BE}" type="slidenum">
              <a:rPr lang="en-US" smtClean="0"/>
              <a:pPr/>
              <a:t>‹#›</a:t>
            </a:fld>
            <a:endParaRPr lang="en-US"/>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9371" y="4394773"/>
            <a:ext cx="2774545" cy="654117"/>
          </a:xfrm>
          <a:prstGeom prst="rect">
            <a:avLst/>
          </a:prstGeom>
        </p:spPr>
      </p:pic>
    </p:spTree>
    <p:extLst>
      <p:ext uri="{BB962C8B-B14F-4D97-AF65-F5344CB8AC3E}">
        <p14:creationId xmlns:p14="http://schemas.microsoft.com/office/powerpoint/2010/main" val="858271605"/>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6"/>
          <p:cNvSpPr/>
          <p:nvPr userDrawn="1"/>
        </p:nvSpPr>
        <p:spPr>
          <a:xfrm>
            <a:off x="1" y="0"/>
            <a:ext cx="9145300" cy="996305"/>
          </a:xfrm>
          <a:custGeom>
            <a:avLst/>
            <a:gdLst>
              <a:gd name="connsiteX0" fmla="*/ 0 w 9144000"/>
              <a:gd name="connsiteY0" fmla="*/ 0 h 727363"/>
              <a:gd name="connsiteX1" fmla="*/ 9144000 w 9144000"/>
              <a:gd name="connsiteY1" fmla="*/ 0 h 727363"/>
              <a:gd name="connsiteX2" fmla="*/ 9144000 w 9144000"/>
              <a:gd name="connsiteY2" fmla="*/ 727363 h 727363"/>
              <a:gd name="connsiteX3" fmla="*/ 0 w 9144000"/>
              <a:gd name="connsiteY3" fmla="*/ 727363 h 727363"/>
              <a:gd name="connsiteX4" fmla="*/ 0 w 9144000"/>
              <a:gd name="connsiteY4" fmla="*/ 0 h 727363"/>
              <a:gd name="connsiteX0" fmla="*/ 0 w 9155759"/>
              <a:gd name="connsiteY0" fmla="*/ 0 h 927253"/>
              <a:gd name="connsiteX1" fmla="*/ 9144000 w 9155759"/>
              <a:gd name="connsiteY1" fmla="*/ 0 h 927253"/>
              <a:gd name="connsiteX2" fmla="*/ 9155759 w 9155759"/>
              <a:gd name="connsiteY2" fmla="*/ 927253 h 927253"/>
              <a:gd name="connsiteX3" fmla="*/ 0 w 9155759"/>
              <a:gd name="connsiteY3" fmla="*/ 727363 h 927253"/>
              <a:gd name="connsiteX4" fmla="*/ 0 w 9155759"/>
              <a:gd name="connsiteY4" fmla="*/ 0 h 927253"/>
              <a:gd name="connsiteX0" fmla="*/ 0 w 9155759"/>
              <a:gd name="connsiteY0" fmla="*/ 0 h 936540"/>
              <a:gd name="connsiteX1" fmla="*/ 9144000 w 9155759"/>
              <a:gd name="connsiteY1" fmla="*/ 0 h 936540"/>
              <a:gd name="connsiteX2" fmla="*/ 9155759 w 9155759"/>
              <a:gd name="connsiteY2" fmla="*/ 927253 h 936540"/>
              <a:gd name="connsiteX3" fmla="*/ 29883 w 9155759"/>
              <a:gd name="connsiteY3" fmla="*/ 936540 h 936540"/>
              <a:gd name="connsiteX4" fmla="*/ 0 w 9155759"/>
              <a:gd name="connsiteY4" fmla="*/ 0 h 936540"/>
              <a:gd name="connsiteX0" fmla="*/ 0 w 9170700"/>
              <a:gd name="connsiteY0" fmla="*/ 0 h 936540"/>
              <a:gd name="connsiteX1" fmla="*/ 9144000 w 9170700"/>
              <a:gd name="connsiteY1" fmla="*/ 0 h 936540"/>
              <a:gd name="connsiteX2" fmla="*/ 9170700 w 9170700"/>
              <a:gd name="connsiteY2" fmla="*/ 747959 h 936540"/>
              <a:gd name="connsiteX3" fmla="*/ 29883 w 9170700"/>
              <a:gd name="connsiteY3" fmla="*/ 936540 h 936540"/>
              <a:gd name="connsiteX4" fmla="*/ 0 w 9170700"/>
              <a:gd name="connsiteY4" fmla="*/ 0 h 936540"/>
              <a:gd name="connsiteX0" fmla="*/ 44823 w 9215523"/>
              <a:gd name="connsiteY0" fmla="*/ 0 h 1041128"/>
              <a:gd name="connsiteX1" fmla="*/ 9188823 w 9215523"/>
              <a:gd name="connsiteY1" fmla="*/ 0 h 1041128"/>
              <a:gd name="connsiteX2" fmla="*/ 9215523 w 9215523"/>
              <a:gd name="connsiteY2" fmla="*/ 747959 h 1041128"/>
              <a:gd name="connsiteX3" fmla="*/ 0 w 9215523"/>
              <a:gd name="connsiteY3" fmla="*/ 1041128 h 1041128"/>
              <a:gd name="connsiteX4" fmla="*/ 44823 w 9215523"/>
              <a:gd name="connsiteY4" fmla="*/ 0 h 1041128"/>
              <a:gd name="connsiteX0" fmla="*/ 0 w 9170700"/>
              <a:gd name="connsiteY0" fmla="*/ 0 h 921599"/>
              <a:gd name="connsiteX1" fmla="*/ 9144000 w 9170700"/>
              <a:gd name="connsiteY1" fmla="*/ 0 h 921599"/>
              <a:gd name="connsiteX2" fmla="*/ 9170700 w 9170700"/>
              <a:gd name="connsiteY2" fmla="*/ 747959 h 921599"/>
              <a:gd name="connsiteX3" fmla="*/ 14942 w 9170700"/>
              <a:gd name="connsiteY3" fmla="*/ 921599 h 921599"/>
              <a:gd name="connsiteX4" fmla="*/ 0 w 9170700"/>
              <a:gd name="connsiteY4" fmla="*/ 0 h 921599"/>
              <a:gd name="connsiteX0" fmla="*/ 0 w 9170700"/>
              <a:gd name="connsiteY0" fmla="*/ 0 h 891717"/>
              <a:gd name="connsiteX1" fmla="*/ 9144000 w 9170700"/>
              <a:gd name="connsiteY1" fmla="*/ 0 h 891717"/>
              <a:gd name="connsiteX2" fmla="*/ 9170700 w 9170700"/>
              <a:gd name="connsiteY2" fmla="*/ 747959 h 891717"/>
              <a:gd name="connsiteX3" fmla="*/ 1 w 9170700"/>
              <a:gd name="connsiteY3" fmla="*/ 891717 h 891717"/>
              <a:gd name="connsiteX4" fmla="*/ 0 w 9170700"/>
              <a:gd name="connsiteY4" fmla="*/ 0 h 891717"/>
              <a:gd name="connsiteX0" fmla="*/ 0 w 9170700"/>
              <a:gd name="connsiteY0" fmla="*/ 0 h 891717"/>
              <a:gd name="connsiteX1" fmla="*/ 9144000 w 9170700"/>
              <a:gd name="connsiteY1" fmla="*/ 0 h 891717"/>
              <a:gd name="connsiteX2" fmla="*/ 9170700 w 9170700"/>
              <a:gd name="connsiteY2" fmla="*/ 628429 h 891717"/>
              <a:gd name="connsiteX3" fmla="*/ 1 w 9170700"/>
              <a:gd name="connsiteY3" fmla="*/ 891717 h 891717"/>
              <a:gd name="connsiteX4" fmla="*/ 0 w 9170700"/>
              <a:gd name="connsiteY4" fmla="*/ 0 h 891717"/>
              <a:gd name="connsiteX0" fmla="*/ 0 w 9170700"/>
              <a:gd name="connsiteY0" fmla="*/ 0 h 996305"/>
              <a:gd name="connsiteX1" fmla="*/ 9144000 w 9170700"/>
              <a:gd name="connsiteY1" fmla="*/ 0 h 996305"/>
              <a:gd name="connsiteX2" fmla="*/ 9170700 w 9170700"/>
              <a:gd name="connsiteY2" fmla="*/ 628429 h 996305"/>
              <a:gd name="connsiteX3" fmla="*/ 1 w 9170700"/>
              <a:gd name="connsiteY3" fmla="*/ 996305 h 996305"/>
              <a:gd name="connsiteX4" fmla="*/ 0 w 9170700"/>
              <a:gd name="connsiteY4" fmla="*/ 0 h 996305"/>
              <a:gd name="connsiteX0" fmla="*/ 0 w 9170700"/>
              <a:gd name="connsiteY0" fmla="*/ 0 h 996305"/>
              <a:gd name="connsiteX1" fmla="*/ 9144000 w 9170700"/>
              <a:gd name="connsiteY1" fmla="*/ 0 h 996305"/>
              <a:gd name="connsiteX2" fmla="*/ 9170700 w 9170700"/>
              <a:gd name="connsiteY2" fmla="*/ 553724 h 996305"/>
              <a:gd name="connsiteX3" fmla="*/ 1 w 9170700"/>
              <a:gd name="connsiteY3" fmla="*/ 996305 h 996305"/>
              <a:gd name="connsiteX4" fmla="*/ 0 w 9170700"/>
              <a:gd name="connsiteY4" fmla="*/ 0 h 996305"/>
              <a:gd name="connsiteX0" fmla="*/ 0 w 9144000"/>
              <a:gd name="connsiteY0" fmla="*/ 0 h 996305"/>
              <a:gd name="connsiteX1" fmla="*/ 9144000 w 9144000"/>
              <a:gd name="connsiteY1" fmla="*/ 0 h 996305"/>
              <a:gd name="connsiteX2" fmla="*/ 9132600 w 9144000"/>
              <a:gd name="connsiteY2" fmla="*/ 566424 h 996305"/>
              <a:gd name="connsiteX3" fmla="*/ 1 w 9144000"/>
              <a:gd name="connsiteY3" fmla="*/ 996305 h 996305"/>
              <a:gd name="connsiteX4" fmla="*/ 0 w 9144000"/>
              <a:gd name="connsiteY4" fmla="*/ 0 h 996305"/>
              <a:gd name="connsiteX0" fmla="*/ 0 w 9145300"/>
              <a:gd name="connsiteY0" fmla="*/ 0 h 996305"/>
              <a:gd name="connsiteX1" fmla="*/ 9144000 w 9145300"/>
              <a:gd name="connsiteY1" fmla="*/ 0 h 996305"/>
              <a:gd name="connsiteX2" fmla="*/ 9145300 w 9145300"/>
              <a:gd name="connsiteY2" fmla="*/ 566424 h 996305"/>
              <a:gd name="connsiteX3" fmla="*/ 1 w 9145300"/>
              <a:gd name="connsiteY3" fmla="*/ 996305 h 996305"/>
              <a:gd name="connsiteX4" fmla="*/ 0 w 9145300"/>
              <a:gd name="connsiteY4" fmla="*/ 0 h 99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300" h="996305">
                <a:moveTo>
                  <a:pt x="0" y="0"/>
                </a:moveTo>
                <a:lnTo>
                  <a:pt x="9144000" y="0"/>
                </a:lnTo>
                <a:cubicBezTo>
                  <a:pt x="9144433" y="188808"/>
                  <a:pt x="9144867" y="377616"/>
                  <a:pt x="9145300" y="566424"/>
                </a:cubicBezTo>
                <a:lnTo>
                  <a:pt x="1" y="996305"/>
                </a:lnTo>
                <a:cubicBezTo>
                  <a:pt x="1" y="699066"/>
                  <a:pt x="0" y="297239"/>
                  <a:pt x="0" y="0"/>
                </a:cubicBezTo>
                <a:close/>
              </a:path>
            </a:pathLst>
          </a:custGeom>
          <a:solidFill>
            <a:srgbClr val="012158"/>
          </a:solidFill>
          <a:ln>
            <a:solidFill>
              <a:schemeClr val="tx2">
                <a:lumMod val="75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4"/>
          </p:nvPr>
        </p:nvSpPr>
        <p:spPr>
          <a:xfrm>
            <a:off x="6794500" y="4680744"/>
            <a:ext cx="2133600" cy="274637"/>
          </a:xfrm>
          <a:prstGeom prst="rect">
            <a:avLst/>
          </a:prstGeom>
        </p:spPr>
        <p:txBody>
          <a:bodyPr vert="horz" lIns="91440" tIns="45720" rIns="91440" bIns="45720" rtlCol="0" anchor="ctr"/>
          <a:lstStyle>
            <a:lvl1pPr algn="r">
              <a:defRPr sz="1600">
                <a:solidFill>
                  <a:schemeClr val="bg1"/>
                </a:solidFill>
                <a:latin typeface="ITC Franklin Gothic Std Book Compressed"/>
              </a:defRPr>
            </a:lvl1pPr>
          </a:lstStyle>
          <a:p>
            <a:fld id="{409E7A56-7F28-5944-A19D-CB61015FC752}" type="slidenum">
              <a:rPr lang="en-US" smtClean="0"/>
              <a:pPr/>
              <a:t>‹#›</a:t>
            </a:fld>
            <a:endParaRPr lang="en-US"/>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4000" y="113059"/>
            <a:ext cx="2774545" cy="654117"/>
          </a:xfrm>
          <a:prstGeom prst="rect">
            <a:avLst/>
          </a:prstGeom>
        </p:spPr>
      </p:pic>
    </p:spTree>
    <p:extLst>
      <p:ext uri="{BB962C8B-B14F-4D97-AF65-F5344CB8AC3E}">
        <p14:creationId xmlns:p14="http://schemas.microsoft.com/office/powerpoint/2010/main" val="24555970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34"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ounds.png"/>
          <p:cNvPicPr>
            <a:picLocks noChangeAspect="1"/>
          </p:cNvPicPr>
          <p:nvPr userDrawn="1"/>
        </p:nvPicPr>
        <p:blipFill rotWithShape="1">
          <a:blip r:embed="rId3">
            <a:extLst>
              <a:ext uri="{28A0092B-C50C-407E-A947-70E740481C1C}">
                <a14:useLocalDpi xmlns:a14="http://schemas.microsoft.com/office/drawing/2010/main" val="0"/>
              </a:ext>
            </a:extLst>
          </a:blip>
          <a:srcRect l="2060" r="15387" b="-16499"/>
          <a:stretch/>
        </p:blipFill>
        <p:spPr>
          <a:xfrm>
            <a:off x="-1" y="-1348886"/>
            <a:ext cx="9155371" cy="7569200"/>
          </a:xfrm>
          <a:prstGeom prst="rect">
            <a:avLst/>
          </a:prstGeom>
        </p:spPr>
      </p:pic>
      <p:sp>
        <p:nvSpPr>
          <p:cNvPr id="8" name="Rectangle 3"/>
          <p:cNvSpPr/>
          <p:nvPr userDrawn="1"/>
        </p:nvSpPr>
        <p:spPr>
          <a:xfrm>
            <a:off x="-7455" y="4248941"/>
            <a:ext cx="9170081" cy="936363"/>
          </a:xfrm>
          <a:custGeom>
            <a:avLst/>
            <a:gdLst>
              <a:gd name="connsiteX0" fmla="*/ 0 w 9144000"/>
              <a:gd name="connsiteY0" fmla="*/ 0 h 854363"/>
              <a:gd name="connsiteX1" fmla="*/ 9144000 w 9144000"/>
              <a:gd name="connsiteY1" fmla="*/ 0 h 854363"/>
              <a:gd name="connsiteX2" fmla="*/ 9144000 w 9144000"/>
              <a:gd name="connsiteY2" fmla="*/ 854363 h 854363"/>
              <a:gd name="connsiteX3" fmla="*/ 0 w 9144000"/>
              <a:gd name="connsiteY3" fmla="*/ 854363 h 854363"/>
              <a:gd name="connsiteX4" fmla="*/ 0 w 9144000"/>
              <a:gd name="connsiteY4" fmla="*/ 0 h 854363"/>
              <a:gd name="connsiteX0" fmla="*/ 0 w 9182100"/>
              <a:gd name="connsiteY0" fmla="*/ 0 h 854363"/>
              <a:gd name="connsiteX1" fmla="*/ 9182100 w 9182100"/>
              <a:gd name="connsiteY1" fmla="*/ 342900 h 854363"/>
              <a:gd name="connsiteX2" fmla="*/ 9144000 w 9182100"/>
              <a:gd name="connsiteY2" fmla="*/ 854363 h 854363"/>
              <a:gd name="connsiteX3" fmla="*/ 0 w 9182100"/>
              <a:gd name="connsiteY3" fmla="*/ 854363 h 854363"/>
              <a:gd name="connsiteX4" fmla="*/ 0 w 9182100"/>
              <a:gd name="connsiteY4" fmla="*/ 0 h 854363"/>
              <a:gd name="connsiteX0" fmla="*/ 0 w 9144000"/>
              <a:gd name="connsiteY0" fmla="*/ 0 h 854363"/>
              <a:gd name="connsiteX1" fmla="*/ 9104113 w 9144000"/>
              <a:gd name="connsiteY1" fmla="*/ 342900 h 854363"/>
              <a:gd name="connsiteX2" fmla="*/ 9144000 w 9144000"/>
              <a:gd name="connsiteY2" fmla="*/ 854363 h 854363"/>
              <a:gd name="connsiteX3" fmla="*/ 0 w 9144000"/>
              <a:gd name="connsiteY3" fmla="*/ 854363 h 854363"/>
              <a:gd name="connsiteX4" fmla="*/ 0 w 9144000"/>
              <a:gd name="connsiteY4" fmla="*/ 0 h 854363"/>
              <a:gd name="connsiteX0" fmla="*/ 0 w 9148677"/>
              <a:gd name="connsiteY0" fmla="*/ 0 h 854363"/>
              <a:gd name="connsiteX1" fmla="*/ 9148677 w 9148677"/>
              <a:gd name="connsiteY1" fmla="*/ 220361 h 854363"/>
              <a:gd name="connsiteX2" fmla="*/ 9144000 w 9148677"/>
              <a:gd name="connsiteY2" fmla="*/ 854363 h 854363"/>
              <a:gd name="connsiteX3" fmla="*/ 0 w 9148677"/>
              <a:gd name="connsiteY3" fmla="*/ 854363 h 854363"/>
              <a:gd name="connsiteX4" fmla="*/ 0 w 9148677"/>
              <a:gd name="connsiteY4" fmla="*/ 0 h 854363"/>
              <a:gd name="connsiteX0" fmla="*/ 0 w 9155141"/>
              <a:gd name="connsiteY0" fmla="*/ 0 h 887783"/>
              <a:gd name="connsiteX1" fmla="*/ 9148677 w 9155141"/>
              <a:gd name="connsiteY1" fmla="*/ 220361 h 887783"/>
              <a:gd name="connsiteX2" fmla="*/ 9155141 w 9155141"/>
              <a:gd name="connsiteY2" fmla="*/ 887783 h 887783"/>
              <a:gd name="connsiteX3" fmla="*/ 0 w 9155141"/>
              <a:gd name="connsiteY3" fmla="*/ 854363 h 887783"/>
              <a:gd name="connsiteX4" fmla="*/ 0 w 9155141"/>
              <a:gd name="connsiteY4" fmla="*/ 0 h 887783"/>
              <a:gd name="connsiteX0" fmla="*/ 0 w 9155141"/>
              <a:gd name="connsiteY0" fmla="*/ 0 h 887783"/>
              <a:gd name="connsiteX1" fmla="*/ 9148677 w 9155141"/>
              <a:gd name="connsiteY1" fmla="*/ 26126 h 887783"/>
              <a:gd name="connsiteX2" fmla="*/ 9155141 w 9155141"/>
              <a:gd name="connsiteY2" fmla="*/ 887783 h 887783"/>
              <a:gd name="connsiteX3" fmla="*/ 0 w 9155141"/>
              <a:gd name="connsiteY3" fmla="*/ 854363 h 887783"/>
              <a:gd name="connsiteX4" fmla="*/ 0 w 9155141"/>
              <a:gd name="connsiteY4" fmla="*/ 0 h 887783"/>
              <a:gd name="connsiteX0" fmla="*/ 29883 w 9155141"/>
              <a:gd name="connsiteY0" fmla="*/ 257757 h 861657"/>
              <a:gd name="connsiteX1" fmla="*/ 9148677 w 9155141"/>
              <a:gd name="connsiteY1" fmla="*/ 0 h 861657"/>
              <a:gd name="connsiteX2" fmla="*/ 9155141 w 9155141"/>
              <a:gd name="connsiteY2" fmla="*/ 861657 h 861657"/>
              <a:gd name="connsiteX3" fmla="*/ 0 w 9155141"/>
              <a:gd name="connsiteY3" fmla="*/ 828237 h 861657"/>
              <a:gd name="connsiteX4" fmla="*/ 29883 w 9155141"/>
              <a:gd name="connsiteY4" fmla="*/ 257757 h 861657"/>
              <a:gd name="connsiteX0" fmla="*/ 29883 w 9155141"/>
              <a:gd name="connsiteY0" fmla="*/ 332463 h 936363"/>
              <a:gd name="connsiteX1" fmla="*/ 9148677 w 9155141"/>
              <a:gd name="connsiteY1" fmla="*/ 0 h 936363"/>
              <a:gd name="connsiteX2" fmla="*/ 9155141 w 9155141"/>
              <a:gd name="connsiteY2" fmla="*/ 936363 h 936363"/>
              <a:gd name="connsiteX3" fmla="*/ 0 w 9155141"/>
              <a:gd name="connsiteY3" fmla="*/ 902943 h 936363"/>
              <a:gd name="connsiteX4" fmla="*/ 29883 w 9155141"/>
              <a:gd name="connsiteY4" fmla="*/ 332463 h 936363"/>
              <a:gd name="connsiteX0" fmla="*/ 0 w 9170081"/>
              <a:gd name="connsiteY0" fmla="*/ 2726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272698 h 936363"/>
              <a:gd name="connsiteX0" fmla="*/ 0 w 9170081"/>
              <a:gd name="connsiteY0" fmla="*/ 374298 h 936363"/>
              <a:gd name="connsiteX1" fmla="*/ 9163617 w 9170081"/>
              <a:gd name="connsiteY1" fmla="*/ 0 h 936363"/>
              <a:gd name="connsiteX2" fmla="*/ 9170081 w 9170081"/>
              <a:gd name="connsiteY2" fmla="*/ 936363 h 936363"/>
              <a:gd name="connsiteX3" fmla="*/ 14940 w 9170081"/>
              <a:gd name="connsiteY3" fmla="*/ 902943 h 936363"/>
              <a:gd name="connsiteX4" fmla="*/ 0 w 9170081"/>
              <a:gd name="connsiteY4" fmla="*/ 374298 h 93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081" h="936363">
                <a:moveTo>
                  <a:pt x="0" y="374298"/>
                </a:moveTo>
                <a:lnTo>
                  <a:pt x="9163617" y="0"/>
                </a:lnTo>
                <a:cubicBezTo>
                  <a:pt x="9165772" y="222474"/>
                  <a:pt x="9167926" y="713889"/>
                  <a:pt x="9170081" y="936363"/>
                </a:cubicBezTo>
                <a:lnTo>
                  <a:pt x="14940" y="902943"/>
                </a:lnTo>
                <a:lnTo>
                  <a:pt x="0" y="374298"/>
                </a:lnTo>
                <a:close/>
              </a:path>
            </a:pathLst>
          </a:custGeom>
          <a:solidFill>
            <a:srgbClr val="012158"/>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6"/>
          <p:cNvSpPr/>
          <p:nvPr userDrawn="1"/>
        </p:nvSpPr>
        <p:spPr>
          <a:xfrm>
            <a:off x="1" y="0"/>
            <a:ext cx="9145300" cy="996305"/>
          </a:xfrm>
          <a:custGeom>
            <a:avLst/>
            <a:gdLst>
              <a:gd name="connsiteX0" fmla="*/ 0 w 9144000"/>
              <a:gd name="connsiteY0" fmla="*/ 0 h 727363"/>
              <a:gd name="connsiteX1" fmla="*/ 9144000 w 9144000"/>
              <a:gd name="connsiteY1" fmla="*/ 0 h 727363"/>
              <a:gd name="connsiteX2" fmla="*/ 9144000 w 9144000"/>
              <a:gd name="connsiteY2" fmla="*/ 727363 h 727363"/>
              <a:gd name="connsiteX3" fmla="*/ 0 w 9144000"/>
              <a:gd name="connsiteY3" fmla="*/ 727363 h 727363"/>
              <a:gd name="connsiteX4" fmla="*/ 0 w 9144000"/>
              <a:gd name="connsiteY4" fmla="*/ 0 h 727363"/>
              <a:gd name="connsiteX0" fmla="*/ 0 w 9155759"/>
              <a:gd name="connsiteY0" fmla="*/ 0 h 927253"/>
              <a:gd name="connsiteX1" fmla="*/ 9144000 w 9155759"/>
              <a:gd name="connsiteY1" fmla="*/ 0 h 927253"/>
              <a:gd name="connsiteX2" fmla="*/ 9155759 w 9155759"/>
              <a:gd name="connsiteY2" fmla="*/ 927253 h 927253"/>
              <a:gd name="connsiteX3" fmla="*/ 0 w 9155759"/>
              <a:gd name="connsiteY3" fmla="*/ 727363 h 927253"/>
              <a:gd name="connsiteX4" fmla="*/ 0 w 9155759"/>
              <a:gd name="connsiteY4" fmla="*/ 0 h 927253"/>
              <a:gd name="connsiteX0" fmla="*/ 0 w 9155759"/>
              <a:gd name="connsiteY0" fmla="*/ 0 h 936540"/>
              <a:gd name="connsiteX1" fmla="*/ 9144000 w 9155759"/>
              <a:gd name="connsiteY1" fmla="*/ 0 h 936540"/>
              <a:gd name="connsiteX2" fmla="*/ 9155759 w 9155759"/>
              <a:gd name="connsiteY2" fmla="*/ 927253 h 936540"/>
              <a:gd name="connsiteX3" fmla="*/ 29883 w 9155759"/>
              <a:gd name="connsiteY3" fmla="*/ 936540 h 936540"/>
              <a:gd name="connsiteX4" fmla="*/ 0 w 9155759"/>
              <a:gd name="connsiteY4" fmla="*/ 0 h 936540"/>
              <a:gd name="connsiteX0" fmla="*/ 0 w 9170700"/>
              <a:gd name="connsiteY0" fmla="*/ 0 h 936540"/>
              <a:gd name="connsiteX1" fmla="*/ 9144000 w 9170700"/>
              <a:gd name="connsiteY1" fmla="*/ 0 h 936540"/>
              <a:gd name="connsiteX2" fmla="*/ 9170700 w 9170700"/>
              <a:gd name="connsiteY2" fmla="*/ 747959 h 936540"/>
              <a:gd name="connsiteX3" fmla="*/ 29883 w 9170700"/>
              <a:gd name="connsiteY3" fmla="*/ 936540 h 936540"/>
              <a:gd name="connsiteX4" fmla="*/ 0 w 9170700"/>
              <a:gd name="connsiteY4" fmla="*/ 0 h 936540"/>
              <a:gd name="connsiteX0" fmla="*/ 44823 w 9215523"/>
              <a:gd name="connsiteY0" fmla="*/ 0 h 1041128"/>
              <a:gd name="connsiteX1" fmla="*/ 9188823 w 9215523"/>
              <a:gd name="connsiteY1" fmla="*/ 0 h 1041128"/>
              <a:gd name="connsiteX2" fmla="*/ 9215523 w 9215523"/>
              <a:gd name="connsiteY2" fmla="*/ 747959 h 1041128"/>
              <a:gd name="connsiteX3" fmla="*/ 0 w 9215523"/>
              <a:gd name="connsiteY3" fmla="*/ 1041128 h 1041128"/>
              <a:gd name="connsiteX4" fmla="*/ 44823 w 9215523"/>
              <a:gd name="connsiteY4" fmla="*/ 0 h 1041128"/>
              <a:gd name="connsiteX0" fmla="*/ 0 w 9170700"/>
              <a:gd name="connsiteY0" fmla="*/ 0 h 921599"/>
              <a:gd name="connsiteX1" fmla="*/ 9144000 w 9170700"/>
              <a:gd name="connsiteY1" fmla="*/ 0 h 921599"/>
              <a:gd name="connsiteX2" fmla="*/ 9170700 w 9170700"/>
              <a:gd name="connsiteY2" fmla="*/ 747959 h 921599"/>
              <a:gd name="connsiteX3" fmla="*/ 14942 w 9170700"/>
              <a:gd name="connsiteY3" fmla="*/ 921599 h 921599"/>
              <a:gd name="connsiteX4" fmla="*/ 0 w 9170700"/>
              <a:gd name="connsiteY4" fmla="*/ 0 h 921599"/>
              <a:gd name="connsiteX0" fmla="*/ 0 w 9170700"/>
              <a:gd name="connsiteY0" fmla="*/ 0 h 891717"/>
              <a:gd name="connsiteX1" fmla="*/ 9144000 w 9170700"/>
              <a:gd name="connsiteY1" fmla="*/ 0 h 891717"/>
              <a:gd name="connsiteX2" fmla="*/ 9170700 w 9170700"/>
              <a:gd name="connsiteY2" fmla="*/ 747959 h 891717"/>
              <a:gd name="connsiteX3" fmla="*/ 1 w 9170700"/>
              <a:gd name="connsiteY3" fmla="*/ 891717 h 891717"/>
              <a:gd name="connsiteX4" fmla="*/ 0 w 9170700"/>
              <a:gd name="connsiteY4" fmla="*/ 0 h 891717"/>
              <a:gd name="connsiteX0" fmla="*/ 0 w 9170700"/>
              <a:gd name="connsiteY0" fmla="*/ 0 h 891717"/>
              <a:gd name="connsiteX1" fmla="*/ 9144000 w 9170700"/>
              <a:gd name="connsiteY1" fmla="*/ 0 h 891717"/>
              <a:gd name="connsiteX2" fmla="*/ 9170700 w 9170700"/>
              <a:gd name="connsiteY2" fmla="*/ 628429 h 891717"/>
              <a:gd name="connsiteX3" fmla="*/ 1 w 9170700"/>
              <a:gd name="connsiteY3" fmla="*/ 891717 h 891717"/>
              <a:gd name="connsiteX4" fmla="*/ 0 w 9170700"/>
              <a:gd name="connsiteY4" fmla="*/ 0 h 891717"/>
              <a:gd name="connsiteX0" fmla="*/ 0 w 9170700"/>
              <a:gd name="connsiteY0" fmla="*/ 0 h 996305"/>
              <a:gd name="connsiteX1" fmla="*/ 9144000 w 9170700"/>
              <a:gd name="connsiteY1" fmla="*/ 0 h 996305"/>
              <a:gd name="connsiteX2" fmla="*/ 9170700 w 9170700"/>
              <a:gd name="connsiteY2" fmla="*/ 628429 h 996305"/>
              <a:gd name="connsiteX3" fmla="*/ 1 w 9170700"/>
              <a:gd name="connsiteY3" fmla="*/ 996305 h 996305"/>
              <a:gd name="connsiteX4" fmla="*/ 0 w 9170700"/>
              <a:gd name="connsiteY4" fmla="*/ 0 h 996305"/>
              <a:gd name="connsiteX0" fmla="*/ 0 w 9170700"/>
              <a:gd name="connsiteY0" fmla="*/ 0 h 996305"/>
              <a:gd name="connsiteX1" fmla="*/ 9144000 w 9170700"/>
              <a:gd name="connsiteY1" fmla="*/ 0 h 996305"/>
              <a:gd name="connsiteX2" fmla="*/ 9170700 w 9170700"/>
              <a:gd name="connsiteY2" fmla="*/ 553724 h 996305"/>
              <a:gd name="connsiteX3" fmla="*/ 1 w 9170700"/>
              <a:gd name="connsiteY3" fmla="*/ 996305 h 996305"/>
              <a:gd name="connsiteX4" fmla="*/ 0 w 9170700"/>
              <a:gd name="connsiteY4" fmla="*/ 0 h 996305"/>
              <a:gd name="connsiteX0" fmla="*/ 0 w 9144000"/>
              <a:gd name="connsiteY0" fmla="*/ 0 h 996305"/>
              <a:gd name="connsiteX1" fmla="*/ 9144000 w 9144000"/>
              <a:gd name="connsiteY1" fmla="*/ 0 h 996305"/>
              <a:gd name="connsiteX2" fmla="*/ 9132600 w 9144000"/>
              <a:gd name="connsiteY2" fmla="*/ 566424 h 996305"/>
              <a:gd name="connsiteX3" fmla="*/ 1 w 9144000"/>
              <a:gd name="connsiteY3" fmla="*/ 996305 h 996305"/>
              <a:gd name="connsiteX4" fmla="*/ 0 w 9144000"/>
              <a:gd name="connsiteY4" fmla="*/ 0 h 996305"/>
              <a:gd name="connsiteX0" fmla="*/ 0 w 9145300"/>
              <a:gd name="connsiteY0" fmla="*/ 0 h 996305"/>
              <a:gd name="connsiteX1" fmla="*/ 9144000 w 9145300"/>
              <a:gd name="connsiteY1" fmla="*/ 0 h 996305"/>
              <a:gd name="connsiteX2" fmla="*/ 9145300 w 9145300"/>
              <a:gd name="connsiteY2" fmla="*/ 566424 h 996305"/>
              <a:gd name="connsiteX3" fmla="*/ 1 w 9145300"/>
              <a:gd name="connsiteY3" fmla="*/ 996305 h 996305"/>
              <a:gd name="connsiteX4" fmla="*/ 0 w 9145300"/>
              <a:gd name="connsiteY4" fmla="*/ 0 h 99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300" h="996305">
                <a:moveTo>
                  <a:pt x="0" y="0"/>
                </a:moveTo>
                <a:lnTo>
                  <a:pt x="9144000" y="0"/>
                </a:lnTo>
                <a:cubicBezTo>
                  <a:pt x="9144433" y="188808"/>
                  <a:pt x="9144867" y="377616"/>
                  <a:pt x="9145300" y="566424"/>
                </a:cubicBezTo>
                <a:lnTo>
                  <a:pt x="1" y="996305"/>
                </a:lnTo>
                <a:cubicBezTo>
                  <a:pt x="1" y="699066"/>
                  <a:pt x="0" y="297239"/>
                  <a:pt x="0" y="0"/>
                </a:cubicBezTo>
                <a:close/>
              </a:path>
            </a:pathLst>
          </a:custGeom>
          <a:solidFill>
            <a:srgbClr val="012158"/>
          </a:solidFill>
          <a:ln>
            <a:solidFill>
              <a:schemeClr val="tx2">
                <a:lumMod val="75000"/>
              </a:schemeClr>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Slide Number Placeholder 2"/>
          <p:cNvSpPr>
            <a:spLocks noGrp="1"/>
          </p:cNvSpPr>
          <p:nvPr>
            <p:ph type="sldNum" sz="quarter" idx="4"/>
          </p:nvPr>
        </p:nvSpPr>
        <p:spPr>
          <a:xfrm>
            <a:off x="6794500" y="4642644"/>
            <a:ext cx="2133600" cy="274637"/>
          </a:xfrm>
          <a:prstGeom prst="rect">
            <a:avLst/>
          </a:prstGeom>
        </p:spPr>
        <p:txBody>
          <a:bodyPr/>
          <a:lstStyle>
            <a:lvl1pPr algn="r">
              <a:defRPr sz="1600">
                <a:solidFill>
                  <a:schemeClr val="bg1"/>
                </a:solidFill>
                <a:latin typeface="ITC Franklin Gothic Std Book Compressed"/>
              </a:defRPr>
            </a:lvl1pPr>
          </a:lstStyle>
          <a:p>
            <a:fld id="{409E7A56-7F28-5944-A19D-CB61015FC752}" type="slidenum">
              <a:rPr lang="en-US" smtClean="0"/>
              <a:pPr/>
              <a:t>‹#›</a:t>
            </a:fld>
            <a:endParaRPr lang="en-US"/>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742" y="127572"/>
            <a:ext cx="2774545" cy="654117"/>
          </a:xfrm>
          <a:prstGeom prst="rect">
            <a:avLst/>
          </a:prstGeom>
        </p:spPr>
      </p:pic>
    </p:spTree>
    <p:extLst>
      <p:ext uri="{BB962C8B-B14F-4D97-AF65-F5344CB8AC3E}">
        <p14:creationId xmlns:p14="http://schemas.microsoft.com/office/powerpoint/2010/main" val="925503877"/>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rchive.is/5yLsQ" TargetMode="External"/><Relationship Id="rId2" Type="http://schemas.openxmlformats.org/officeDocument/2006/relationships/hyperlink" Target="https://www.ducks.org/newsroom/nansemond-indian-nation-regains-ownership-of-ancestral-lands-at-mattanock"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279650" y="2571750"/>
            <a:ext cx="4584700" cy="457200"/>
          </a:xfrm>
        </p:spPr>
        <p:txBody>
          <a:bodyPr vert="horz" lIns="91440" tIns="45720" rIns="91440" bIns="45720" anchor="t"/>
          <a:lstStyle/>
          <a:p>
            <a:r>
              <a:rPr lang="en-US" sz="1800"/>
              <a:t>Andrew Block, Megan Schaefer, Christine Schulman</a:t>
            </a:r>
          </a:p>
        </p:txBody>
      </p:sp>
      <p:sp>
        <p:nvSpPr>
          <p:cNvPr id="12" name="Text Placeholder 11"/>
          <p:cNvSpPr>
            <a:spLocks noGrp="1"/>
          </p:cNvSpPr>
          <p:nvPr>
            <p:ph type="body" sz="quarter" idx="14"/>
          </p:nvPr>
        </p:nvSpPr>
        <p:spPr>
          <a:xfrm>
            <a:off x="2133653" y="418734"/>
            <a:ext cx="5038586" cy="698500"/>
          </a:xfrm>
        </p:spPr>
        <p:txBody>
          <a:bodyPr vert="horz" lIns="91440" tIns="45720" rIns="91440" bIns="45720" anchor="t"/>
          <a:lstStyle/>
          <a:p>
            <a:endParaRPr lang="en-US" sz="2000" b="1"/>
          </a:p>
          <a:p>
            <a:endParaRPr lang="en-US" sz="2000" b="1"/>
          </a:p>
        </p:txBody>
      </p:sp>
      <p:sp>
        <p:nvSpPr>
          <p:cNvPr id="3" name="TextBox 2">
            <a:extLst>
              <a:ext uri="{FF2B5EF4-FFF2-40B4-BE49-F238E27FC236}">
                <a16:creationId xmlns:a16="http://schemas.microsoft.com/office/drawing/2014/main" id="{B4BC89A4-9440-7B75-2872-031E72234AF2}"/>
              </a:ext>
            </a:extLst>
          </p:cNvPr>
          <p:cNvSpPr txBox="1"/>
          <p:nvPr/>
        </p:nvSpPr>
        <p:spPr>
          <a:xfrm>
            <a:off x="679234" y="1566279"/>
            <a:ext cx="803825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chemeClr val="bg1"/>
                </a:solidFill>
                <a:latin typeface="ITC Franklin Gothic Std Book Ex"/>
                <a:ea typeface="Calibri"/>
                <a:cs typeface="Calibri"/>
              </a:rPr>
              <a:t>Potential Topics for 2026 Legislative Session</a:t>
            </a:r>
          </a:p>
        </p:txBody>
      </p:sp>
    </p:spTree>
    <p:extLst>
      <p:ext uri="{BB962C8B-B14F-4D97-AF65-F5344CB8AC3E}">
        <p14:creationId xmlns:p14="http://schemas.microsoft.com/office/powerpoint/2010/main" val="316759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B69BD2-0BB2-17C2-1C5F-8A25DB59BAD5}"/>
              </a:ext>
            </a:extLst>
          </p:cNvPr>
          <p:cNvSpPr>
            <a:spLocks noGrp="1"/>
          </p:cNvSpPr>
          <p:nvPr>
            <p:ph type="sldNum" sz="quarter" idx="10"/>
          </p:nvPr>
        </p:nvSpPr>
        <p:spPr/>
        <p:txBody>
          <a:bodyPr/>
          <a:lstStyle/>
          <a:p>
            <a:fld id="{19B7238F-0A31-F946-A5C6-FACA8082CE8E}" type="slidenum">
              <a:rPr lang="en-US" smtClean="0"/>
              <a:pPr/>
              <a:t>10</a:t>
            </a:fld>
            <a:endParaRPr lang="en-US"/>
          </a:p>
        </p:txBody>
      </p:sp>
      <p:sp>
        <p:nvSpPr>
          <p:cNvPr id="3" name="Text Placeholder 2">
            <a:extLst>
              <a:ext uri="{FF2B5EF4-FFF2-40B4-BE49-F238E27FC236}">
                <a16:creationId xmlns:a16="http://schemas.microsoft.com/office/drawing/2014/main" id="{83BFB731-3EC4-F31A-0FE4-5FD2B6C83793}"/>
              </a:ext>
            </a:extLst>
          </p:cNvPr>
          <p:cNvSpPr>
            <a:spLocks noGrp="1"/>
          </p:cNvSpPr>
          <p:nvPr>
            <p:ph type="body" sz="quarter" idx="11"/>
          </p:nvPr>
        </p:nvSpPr>
        <p:spPr>
          <a:xfrm>
            <a:off x="103982" y="1152939"/>
            <a:ext cx="9020868" cy="3081131"/>
          </a:xfrm>
        </p:spPr>
        <p:txBody>
          <a:bodyPr vert="horz" lIns="91440" tIns="45720" rIns="91440" bIns="45720" anchor="t"/>
          <a:lstStyle/>
          <a:p>
            <a:pPr marL="285750" indent="-285750">
              <a:lnSpc>
                <a:spcPct val="90000"/>
              </a:lnSpc>
              <a:spcBef>
                <a:spcPts val="1000"/>
              </a:spcBef>
              <a:buFont typeface="Arial" panose="020B0604020202020204" pitchFamily="34" charset="0"/>
              <a:buChar char="•"/>
            </a:pPr>
            <a:r>
              <a:rPr lang="en-US" sz="1800" dirty="0">
                <a:solidFill>
                  <a:schemeClr val="tx1"/>
                </a:solidFill>
                <a:ea typeface="+mn-lt"/>
                <a:cs typeface="+mn-lt"/>
              </a:rPr>
              <a:t>Exist to keep the land in its natural state, with the goal of allowing one's family to keep living/working there (EDIT).</a:t>
            </a:r>
            <a:endParaRPr lang="en-US" sz="1800" dirty="0">
              <a:solidFill>
                <a:schemeClr val="tx1"/>
              </a:solidFill>
              <a:ea typeface="Calibri"/>
              <a:cs typeface="Calibri"/>
            </a:endParaRPr>
          </a:p>
          <a:p>
            <a:pPr marL="285750" indent="-285750">
              <a:lnSpc>
                <a:spcPct val="90000"/>
              </a:lnSpc>
              <a:spcBef>
                <a:spcPts val="1000"/>
              </a:spcBef>
              <a:buFont typeface="Arial" panose="020B0604020202020204" pitchFamily="34" charset="0"/>
              <a:buChar char="•"/>
            </a:pPr>
            <a:r>
              <a:rPr lang="en-US" sz="1800" dirty="0">
                <a:solidFill>
                  <a:schemeClr val="tx1"/>
                </a:solidFill>
                <a:ea typeface="+mn-lt"/>
                <a:cs typeface="+mn-lt"/>
              </a:rPr>
              <a:t>Under Virginia law, private groups are holders of easements, </a:t>
            </a:r>
            <a:r>
              <a:rPr lang="en-US" sz="1800" i="1" dirty="0">
                <a:solidFill>
                  <a:schemeClr val="tx1"/>
                </a:solidFill>
                <a:ea typeface="+mn-lt"/>
                <a:cs typeface="+mn-lt"/>
              </a:rPr>
              <a:t>unless unable to do so, in which case easement can transfer to gov’t agency.</a:t>
            </a:r>
          </a:p>
          <a:p>
            <a:pPr marL="285750" indent="-285750">
              <a:lnSpc>
                <a:spcPct val="90000"/>
              </a:lnSpc>
              <a:spcBef>
                <a:spcPts val="1000"/>
              </a:spcBef>
              <a:buFont typeface="Arial" panose="020B0604020202020204" pitchFamily="34" charset="0"/>
              <a:buChar char="•"/>
            </a:pPr>
            <a:r>
              <a:rPr lang="en-US" sz="1800" dirty="0">
                <a:solidFill>
                  <a:schemeClr val="tx1"/>
                </a:solidFill>
                <a:ea typeface="Calibri"/>
                <a:cs typeface="Calibri"/>
              </a:rPr>
              <a:t>Property owner receives a range of </a:t>
            </a:r>
            <a:r>
              <a:rPr lang="en-US" sz="1800" b="1" dirty="0">
                <a:solidFill>
                  <a:schemeClr val="tx1"/>
                </a:solidFill>
                <a:ea typeface="Calibri"/>
                <a:cs typeface="Calibri"/>
              </a:rPr>
              <a:t>potential tax benefits</a:t>
            </a:r>
            <a:r>
              <a:rPr lang="en-US" sz="1800" dirty="0">
                <a:solidFill>
                  <a:schemeClr val="tx1"/>
                </a:solidFill>
                <a:ea typeface="Calibri"/>
                <a:cs typeface="Calibri"/>
              </a:rPr>
              <a:t>.</a:t>
            </a:r>
          </a:p>
          <a:p>
            <a:pPr marL="1028700" lvl="1">
              <a:lnSpc>
                <a:spcPct val="90000"/>
              </a:lnSpc>
              <a:spcBef>
                <a:spcPts val="1000"/>
              </a:spcBef>
              <a:buFont typeface="Wingdings" pitchFamily="2" charset="2"/>
              <a:buChar char="§"/>
            </a:pPr>
            <a:r>
              <a:rPr lang="en-US" sz="1800" dirty="0">
                <a:solidFill>
                  <a:schemeClr val="tx1"/>
                </a:solidFill>
                <a:ea typeface="Calibri"/>
                <a:cs typeface="Calibri"/>
              </a:rPr>
              <a:t>Federal </a:t>
            </a:r>
          </a:p>
          <a:p>
            <a:pPr marL="1028700" lvl="1">
              <a:lnSpc>
                <a:spcPct val="90000"/>
              </a:lnSpc>
              <a:spcBef>
                <a:spcPts val="1000"/>
              </a:spcBef>
              <a:buFont typeface="Wingdings" pitchFamily="2" charset="2"/>
              <a:buChar char="§"/>
            </a:pPr>
            <a:r>
              <a:rPr lang="en-US" sz="1800" dirty="0">
                <a:solidFill>
                  <a:schemeClr val="tx1"/>
                </a:solidFill>
                <a:ea typeface="Calibri"/>
                <a:cs typeface="Calibri"/>
              </a:rPr>
              <a:t>Local Property Valuation Reduction.</a:t>
            </a:r>
          </a:p>
          <a:p>
            <a:pPr marL="1028700" lvl="1">
              <a:lnSpc>
                <a:spcPct val="90000"/>
              </a:lnSpc>
              <a:spcBef>
                <a:spcPts val="1000"/>
              </a:spcBef>
              <a:buFont typeface="Wingdings" pitchFamily="2" charset="2"/>
              <a:buChar char="§"/>
            </a:pPr>
            <a:r>
              <a:rPr lang="en-US" sz="1800" dirty="0">
                <a:solidFill>
                  <a:schemeClr val="tx1"/>
                </a:solidFill>
                <a:ea typeface="Calibri"/>
                <a:cs typeface="Calibri"/>
              </a:rPr>
              <a:t>Tax credits.</a:t>
            </a:r>
          </a:p>
          <a:p>
            <a:pPr marL="1028700" lvl="1">
              <a:lnSpc>
                <a:spcPct val="90000"/>
              </a:lnSpc>
              <a:spcBef>
                <a:spcPts val="1000"/>
              </a:spcBef>
              <a:buFont typeface="Courier New"/>
              <a:buChar char="o"/>
            </a:pPr>
            <a:endParaRPr lang="en-US" sz="1800" dirty="0">
              <a:solidFill>
                <a:schemeClr val="tx1"/>
              </a:solidFill>
              <a:ea typeface="Calibri"/>
              <a:cs typeface="Calibri"/>
            </a:endParaRPr>
          </a:p>
          <a:p>
            <a:endParaRPr lang="en-US" sz="1800" dirty="0">
              <a:solidFill>
                <a:schemeClr val="tx1"/>
              </a:solidFill>
              <a:ea typeface="Calibri"/>
              <a:cs typeface="Calibri"/>
            </a:endParaRPr>
          </a:p>
        </p:txBody>
      </p:sp>
      <p:sp>
        <p:nvSpPr>
          <p:cNvPr id="4" name="Text Placeholder 3">
            <a:extLst>
              <a:ext uri="{FF2B5EF4-FFF2-40B4-BE49-F238E27FC236}">
                <a16:creationId xmlns:a16="http://schemas.microsoft.com/office/drawing/2014/main" id="{2DCCC766-4888-FFE3-12DF-5B04DD8EB1C5}"/>
              </a:ext>
            </a:extLst>
          </p:cNvPr>
          <p:cNvSpPr>
            <a:spLocks noGrp="1"/>
          </p:cNvSpPr>
          <p:nvPr>
            <p:ph type="body" sz="quarter" idx="13"/>
          </p:nvPr>
        </p:nvSpPr>
        <p:spPr>
          <a:xfrm>
            <a:off x="213014" y="419100"/>
            <a:ext cx="8473786" cy="609600"/>
          </a:xfrm>
        </p:spPr>
        <p:txBody>
          <a:bodyPr vert="horz" lIns="91440" tIns="45720" rIns="91440" bIns="45720" anchor="t"/>
          <a:lstStyle/>
          <a:p>
            <a:r>
              <a:rPr lang="en-US" dirty="0"/>
              <a:t>Basics of Conservation Easements</a:t>
            </a:r>
          </a:p>
        </p:txBody>
      </p:sp>
    </p:spTree>
    <p:extLst>
      <p:ext uri="{BB962C8B-B14F-4D97-AF65-F5344CB8AC3E}">
        <p14:creationId xmlns:p14="http://schemas.microsoft.com/office/powerpoint/2010/main" val="285086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9D08-D360-D1C0-8277-387BB0C7FF6E}"/>
              </a:ext>
            </a:extLst>
          </p:cNvPr>
          <p:cNvSpPr>
            <a:spLocks noGrp="1"/>
          </p:cNvSpPr>
          <p:nvPr>
            <p:ph type="sldNum" sz="quarter" idx="10"/>
          </p:nvPr>
        </p:nvSpPr>
        <p:spPr/>
        <p:txBody>
          <a:bodyPr/>
          <a:lstStyle/>
          <a:p>
            <a:fld id="{19B7238F-0A31-F946-A5C6-FACA8082CE8E}" type="slidenum">
              <a:rPr lang="en-US" smtClean="0"/>
              <a:pPr/>
              <a:t>11</a:t>
            </a:fld>
            <a:endParaRPr lang="en-US"/>
          </a:p>
        </p:txBody>
      </p:sp>
      <p:sp>
        <p:nvSpPr>
          <p:cNvPr id="3" name="Text Placeholder 2">
            <a:extLst>
              <a:ext uri="{FF2B5EF4-FFF2-40B4-BE49-F238E27FC236}">
                <a16:creationId xmlns:a16="http://schemas.microsoft.com/office/drawing/2014/main" id="{301B731B-AA34-3331-F754-FF05871C7C81}"/>
              </a:ext>
            </a:extLst>
          </p:cNvPr>
          <p:cNvSpPr>
            <a:spLocks noGrp="1"/>
          </p:cNvSpPr>
          <p:nvPr>
            <p:ph type="body" sz="quarter" idx="11"/>
          </p:nvPr>
        </p:nvSpPr>
        <p:spPr>
          <a:xfrm>
            <a:off x="-56753" y="1028700"/>
            <a:ext cx="9257506" cy="2839293"/>
          </a:xfrm>
        </p:spPr>
        <p:txBody>
          <a:bodyPr vert="horz" lIns="91440" tIns="45720" rIns="91440" bIns="45720" anchor="t"/>
          <a:lstStyle/>
          <a:p>
            <a:pPr marL="285750" indent="-285750">
              <a:lnSpc>
                <a:spcPct val="90000"/>
              </a:lnSpc>
              <a:spcBef>
                <a:spcPts val="1000"/>
              </a:spcBef>
              <a:buFont typeface="Arial"/>
              <a:buChar char="•"/>
            </a:pPr>
            <a:r>
              <a:rPr lang="en-US" sz="1800" b="1" dirty="0">
                <a:solidFill>
                  <a:schemeClr val="tx1"/>
                </a:solidFill>
                <a:ea typeface="+mn-lt"/>
                <a:cs typeface="+mn-lt"/>
              </a:rPr>
              <a:t>Holders</a:t>
            </a:r>
            <a:r>
              <a:rPr lang="en-US" sz="1800" dirty="0">
                <a:solidFill>
                  <a:schemeClr val="tx1"/>
                </a:solidFill>
                <a:ea typeface="+mn-lt"/>
                <a:cs typeface="+mn-lt"/>
              </a:rPr>
              <a:t> can be " (a) charitable corporation, charitable association, or charitable trust which has been declared exempt from taxation pursuant to 26 U.S.C. § 501(c)(3) and the primary purposes or powers of which include: (</a:t>
            </a:r>
            <a:r>
              <a:rPr lang="en-US" sz="1800" dirty="0" err="1">
                <a:solidFill>
                  <a:schemeClr val="tx1"/>
                </a:solidFill>
                <a:ea typeface="+mn-lt"/>
                <a:cs typeface="+mn-lt"/>
              </a:rPr>
              <a:t>i</a:t>
            </a:r>
            <a:r>
              <a:rPr lang="en-US" sz="1800" dirty="0">
                <a:solidFill>
                  <a:schemeClr val="tx1"/>
                </a:solidFill>
                <a:ea typeface="+mn-lt"/>
                <a:cs typeface="+mn-lt"/>
              </a:rPr>
              <a:t>) retaining or protecting the natural or open-space values of real property; (ii) assuring the availability of real property for agricultural, </a:t>
            </a:r>
            <a:r>
              <a:rPr lang="en-US" sz="1800" dirty="0" err="1">
                <a:solidFill>
                  <a:schemeClr val="tx1"/>
                </a:solidFill>
                <a:ea typeface="+mn-lt"/>
                <a:cs typeface="+mn-lt"/>
              </a:rPr>
              <a:t>forestal</a:t>
            </a:r>
            <a:r>
              <a:rPr lang="en-US" sz="1800" dirty="0">
                <a:solidFill>
                  <a:schemeClr val="tx1"/>
                </a:solidFill>
                <a:ea typeface="+mn-lt"/>
                <a:cs typeface="+mn-lt"/>
              </a:rPr>
              <a:t>, recreational, or open-space use; (iii) protecting natural resources; (iv) maintaining or enhancing air or water quality; or (v) preserving the historic, architectural or archaeological aspects of real property.” (Sec. 10.1-1009)</a:t>
            </a:r>
          </a:p>
          <a:p>
            <a:pPr marL="285750" indent="-285750">
              <a:lnSpc>
                <a:spcPct val="90000"/>
              </a:lnSpc>
              <a:spcBef>
                <a:spcPts val="1000"/>
              </a:spcBef>
              <a:buChar char="•"/>
            </a:pPr>
            <a:endParaRPr lang="en-US" sz="1800" dirty="0">
              <a:solidFill>
                <a:schemeClr val="tx1"/>
              </a:solidFill>
              <a:ea typeface="+mn-lt"/>
              <a:cs typeface="+mn-lt"/>
            </a:endParaRPr>
          </a:p>
        </p:txBody>
      </p:sp>
      <p:sp>
        <p:nvSpPr>
          <p:cNvPr id="4" name="Text Placeholder 3">
            <a:extLst>
              <a:ext uri="{FF2B5EF4-FFF2-40B4-BE49-F238E27FC236}">
                <a16:creationId xmlns:a16="http://schemas.microsoft.com/office/drawing/2014/main" id="{3D410A0D-C296-861B-21E2-9F373ADBA2C1}"/>
              </a:ext>
            </a:extLst>
          </p:cNvPr>
          <p:cNvSpPr>
            <a:spLocks noGrp="1"/>
          </p:cNvSpPr>
          <p:nvPr>
            <p:ph type="body" sz="quarter" idx="13"/>
          </p:nvPr>
        </p:nvSpPr>
        <p:spPr/>
        <p:txBody>
          <a:bodyPr vert="horz" lIns="91440" tIns="45720" rIns="91440" bIns="45720" anchor="t"/>
          <a:lstStyle/>
          <a:p>
            <a:r>
              <a:rPr lang="en-US" dirty="0"/>
              <a:t>Conservation easement Holders</a:t>
            </a:r>
          </a:p>
        </p:txBody>
      </p:sp>
    </p:spTree>
    <p:extLst>
      <p:ext uri="{BB962C8B-B14F-4D97-AF65-F5344CB8AC3E}">
        <p14:creationId xmlns:p14="http://schemas.microsoft.com/office/powerpoint/2010/main" val="179728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9070-7DD2-D163-187F-4443208BFF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E01838-8B00-DA73-D182-2E7E0965011D}"/>
              </a:ext>
            </a:extLst>
          </p:cNvPr>
          <p:cNvSpPr>
            <a:spLocks noGrp="1"/>
          </p:cNvSpPr>
          <p:nvPr>
            <p:ph type="sldNum" sz="quarter" idx="10"/>
          </p:nvPr>
        </p:nvSpPr>
        <p:spPr/>
        <p:txBody>
          <a:bodyPr/>
          <a:lstStyle/>
          <a:p>
            <a:fld id="{19B7238F-0A31-F946-A5C6-FACA8082CE8E}" type="slidenum">
              <a:rPr lang="en-US" smtClean="0"/>
              <a:pPr/>
              <a:t>12</a:t>
            </a:fld>
            <a:endParaRPr lang="en-US"/>
          </a:p>
        </p:txBody>
      </p:sp>
      <p:sp>
        <p:nvSpPr>
          <p:cNvPr id="3" name="Text Placeholder 2">
            <a:extLst>
              <a:ext uri="{FF2B5EF4-FFF2-40B4-BE49-F238E27FC236}">
                <a16:creationId xmlns:a16="http://schemas.microsoft.com/office/drawing/2014/main" id="{43290966-3A8F-2750-CA3B-D3210D6C0C47}"/>
              </a:ext>
            </a:extLst>
          </p:cNvPr>
          <p:cNvSpPr>
            <a:spLocks noGrp="1"/>
          </p:cNvSpPr>
          <p:nvPr>
            <p:ph type="body" sz="quarter" idx="11"/>
          </p:nvPr>
        </p:nvSpPr>
        <p:spPr>
          <a:xfrm>
            <a:off x="-56753" y="1028700"/>
            <a:ext cx="9257506" cy="2912121"/>
          </a:xfrm>
        </p:spPr>
        <p:txBody>
          <a:bodyPr vert="horz" lIns="91440" tIns="45720" rIns="91440" bIns="45720" anchor="t"/>
          <a:lstStyle/>
          <a:p>
            <a:pPr marL="285750" indent="-285750">
              <a:lnSpc>
                <a:spcPct val="90000"/>
              </a:lnSpc>
              <a:spcBef>
                <a:spcPts val="1000"/>
              </a:spcBef>
              <a:buChar char="•"/>
            </a:pPr>
            <a:r>
              <a:rPr lang="en-US" sz="2000" dirty="0">
                <a:solidFill>
                  <a:schemeClr val="tx1"/>
                </a:solidFill>
                <a:ea typeface="Calibri"/>
                <a:cs typeface="Calibri"/>
              </a:rPr>
              <a:t>Tribes will be able to offer neighboring landowners tangible and measurable benefits for preserving their land, granting access to tribal members, and/or minimizing development.</a:t>
            </a:r>
          </a:p>
          <a:p>
            <a:pPr>
              <a:lnSpc>
                <a:spcPct val="90000"/>
              </a:lnSpc>
              <a:spcBef>
                <a:spcPts val="1000"/>
              </a:spcBef>
            </a:pPr>
            <a:endParaRPr lang="en-US" sz="2000" dirty="0">
              <a:solidFill>
                <a:schemeClr val="tx1"/>
              </a:solidFill>
              <a:ea typeface="Calibri"/>
              <a:cs typeface="Calibri"/>
            </a:endParaRPr>
          </a:p>
          <a:p>
            <a:pPr marL="285750" indent="-285750">
              <a:lnSpc>
                <a:spcPct val="90000"/>
              </a:lnSpc>
              <a:spcBef>
                <a:spcPts val="1000"/>
              </a:spcBef>
              <a:buChar char="•"/>
            </a:pPr>
            <a:r>
              <a:rPr lang="en-US" sz="2000" dirty="0">
                <a:solidFill>
                  <a:schemeClr val="tx1"/>
                </a:solidFill>
                <a:ea typeface="Calibri"/>
                <a:cs typeface="Calibri"/>
              </a:rPr>
              <a:t>Tribes can put their own land under easement (see 2013 AG Opinion) to further protect it and obtain tax benefits.</a:t>
            </a:r>
          </a:p>
          <a:p>
            <a:pPr>
              <a:lnSpc>
                <a:spcPct val="90000"/>
              </a:lnSpc>
              <a:spcBef>
                <a:spcPts val="1000"/>
              </a:spcBef>
            </a:pPr>
            <a:endParaRPr lang="en-US" sz="2000" dirty="0">
              <a:solidFill>
                <a:schemeClr val="tx1"/>
              </a:solidFill>
              <a:ea typeface="Calibri"/>
              <a:cs typeface="Calibri"/>
            </a:endParaRPr>
          </a:p>
          <a:p>
            <a:pPr marL="285750" indent="-285750">
              <a:lnSpc>
                <a:spcPct val="90000"/>
              </a:lnSpc>
              <a:spcBef>
                <a:spcPts val="1000"/>
              </a:spcBef>
              <a:buChar char="•"/>
            </a:pPr>
            <a:r>
              <a:rPr lang="en-US" sz="2000" dirty="0">
                <a:solidFill>
                  <a:schemeClr val="tx1"/>
                </a:solidFill>
                <a:ea typeface="Calibri"/>
                <a:cs typeface="Calibri"/>
              </a:rPr>
              <a:t>Tribes who are interested in becoming easement holders may need to develop legal/monitoring/maintenance capacity.</a:t>
            </a:r>
          </a:p>
          <a:p>
            <a:pPr marL="285750" indent="-285750">
              <a:lnSpc>
                <a:spcPct val="90000"/>
              </a:lnSpc>
              <a:spcBef>
                <a:spcPts val="1000"/>
              </a:spcBef>
              <a:buChar char="•"/>
            </a:pPr>
            <a:endParaRPr lang="en-US" dirty="0">
              <a:solidFill>
                <a:schemeClr val="tx1"/>
              </a:solidFill>
              <a:ea typeface="Calibri"/>
              <a:cs typeface="Calibri"/>
            </a:endParaRPr>
          </a:p>
        </p:txBody>
      </p:sp>
      <p:sp>
        <p:nvSpPr>
          <p:cNvPr id="4" name="Text Placeholder 3">
            <a:extLst>
              <a:ext uri="{FF2B5EF4-FFF2-40B4-BE49-F238E27FC236}">
                <a16:creationId xmlns:a16="http://schemas.microsoft.com/office/drawing/2014/main" id="{9B06152D-F846-D97B-D40F-CE306793409A}"/>
              </a:ext>
            </a:extLst>
          </p:cNvPr>
          <p:cNvSpPr>
            <a:spLocks noGrp="1"/>
          </p:cNvSpPr>
          <p:nvPr>
            <p:ph type="body" sz="quarter" idx="13"/>
          </p:nvPr>
        </p:nvSpPr>
        <p:spPr>
          <a:xfrm>
            <a:off x="176646" y="419100"/>
            <a:ext cx="8790709" cy="609600"/>
          </a:xfrm>
        </p:spPr>
        <p:txBody>
          <a:bodyPr vert="horz" lIns="91440" tIns="45720" rIns="91440" bIns="45720" anchor="t"/>
          <a:lstStyle/>
          <a:p>
            <a:r>
              <a:rPr lang="en-US" sz="2800" dirty="0"/>
              <a:t>Impact/benefit of tribes becoming “public bodies”</a:t>
            </a:r>
          </a:p>
        </p:txBody>
      </p:sp>
    </p:spTree>
    <p:extLst>
      <p:ext uri="{BB962C8B-B14F-4D97-AF65-F5344CB8AC3E}">
        <p14:creationId xmlns:p14="http://schemas.microsoft.com/office/powerpoint/2010/main" val="94592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81FBD5-17D1-8C9D-679C-A7B4B952D5C1}"/>
              </a:ext>
            </a:extLst>
          </p:cNvPr>
          <p:cNvSpPr>
            <a:spLocks noGrp="1"/>
          </p:cNvSpPr>
          <p:nvPr>
            <p:ph type="sldNum" sz="quarter" idx="10"/>
          </p:nvPr>
        </p:nvSpPr>
        <p:spPr/>
        <p:txBody>
          <a:bodyPr/>
          <a:lstStyle/>
          <a:p>
            <a:fld id="{19B7238F-0A31-F946-A5C6-FACA8082CE8E}" type="slidenum">
              <a:rPr lang="en-US" smtClean="0"/>
              <a:pPr/>
              <a:t>13</a:t>
            </a:fld>
            <a:endParaRPr lang="en-US"/>
          </a:p>
        </p:txBody>
      </p:sp>
      <p:sp>
        <p:nvSpPr>
          <p:cNvPr id="3" name="Text Placeholder 2">
            <a:extLst>
              <a:ext uri="{FF2B5EF4-FFF2-40B4-BE49-F238E27FC236}">
                <a16:creationId xmlns:a16="http://schemas.microsoft.com/office/drawing/2014/main" id="{FC8063B1-CB9D-C4DD-D8EF-49E98CB1E5C3}"/>
              </a:ext>
            </a:extLst>
          </p:cNvPr>
          <p:cNvSpPr>
            <a:spLocks noGrp="1"/>
          </p:cNvSpPr>
          <p:nvPr>
            <p:ph type="body" sz="quarter" idx="11"/>
          </p:nvPr>
        </p:nvSpPr>
        <p:spPr>
          <a:xfrm>
            <a:off x="566529" y="1028700"/>
            <a:ext cx="7583557" cy="2654300"/>
          </a:xfrm>
        </p:spPr>
        <p:txBody>
          <a:bodyPr/>
          <a:lstStyle/>
          <a:p>
            <a:pPr marL="285750" indent="-285750">
              <a:buFont typeface="Arial" panose="020B0604020202020204" pitchFamily="34" charset="0"/>
              <a:buChar char="•"/>
            </a:pPr>
            <a:r>
              <a:rPr lang="en-US" sz="2000" dirty="0">
                <a:solidFill>
                  <a:schemeClr val="tx1"/>
                </a:solidFill>
              </a:rPr>
              <a:t>Maintain Status Quo</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Include Tribes in Definition of “Holder” in Conservation Easement Act; and/or</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Include Tribes in Definition of “Public Body” in Open-Space Easement Act.</a:t>
            </a:r>
          </a:p>
        </p:txBody>
      </p:sp>
      <p:sp>
        <p:nvSpPr>
          <p:cNvPr id="4" name="Text Placeholder 3">
            <a:extLst>
              <a:ext uri="{FF2B5EF4-FFF2-40B4-BE49-F238E27FC236}">
                <a16:creationId xmlns:a16="http://schemas.microsoft.com/office/drawing/2014/main" id="{0FD4EAAB-2B5A-5F17-98B5-56434FE36718}"/>
              </a:ext>
            </a:extLst>
          </p:cNvPr>
          <p:cNvSpPr>
            <a:spLocks noGrp="1"/>
          </p:cNvSpPr>
          <p:nvPr>
            <p:ph type="body" sz="quarter" idx="13"/>
          </p:nvPr>
        </p:nvSpPr>
        <p:spPr>
          <a:xfrm>
            <a:off x="457200" y="248478"/>
            <a:ext cx="8229600" cy="780222"/>
          </a:xfrm>
        </p:spPr>
        <p:txBody>
          <a:bodyPr vert="horz" lIns="91440" tIns="45720" rIns="91440" bIns="45720" anchor="t"/>
          <a:lstStyle/>
          <a:p>
            <a:r>
              <a:rPr lang="en-US" dirty="0"/>
              <a:t>Policy Options</a:t>
            </a:r>
          </a:p>
        </p:txBody>
      </p:sp>
    </p:spTree>
    <p:extLst>
      <p:ext uri="{BB962C8B-B14F-4D97-AF65-F5344CB8AC3E}">
        <p14:creationId xmlns:p14="http://schemas.microsoft.com/office/powerpoint/2010/main" val="154407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03A09-0648-39CC-B661-F3A7383A3F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B3BD07-6C63-DB5B-D6D1-BA58A0E41C39}"/>
              </a:ext>
            </a:extLst>
          </p:cNvPr>
          <p:cNvSpPr>
            <a:spLocks noGrp="1"/>
          </p:cNvSpPr>
          <p:nvPr>
            <p:ph type="sldNum" sz="quarter" idx="10"/>
          </p:nvPr>
        </p:nvSpPr>
        <p:spPr/>
        <p:txBody>
          <a:bodyPr/>
          <a:lstStyle/>
          <a:p>
            <a:fld id="{19B7238F-0A31-F946-A5C6-FACA8082CE8E}" type="slidenum">
              <a:rPr lang="en-US" smtClean="0"/>
              <a:pPr/>
              <a:t>14</a:t>
            </a:fld>
            <a:endParaRPr lang="en-US"/>
          </a:p>
        </p:txBody>
      </p:sp>
      <p:sp>
        <p:nvSpPr>
          <p:cNvPr id="3" name="Text Placeholder 2">
            <a:extLst>
              <a:ext uri="{FF2B5EF4-FFF2-40B4-BE49-F238E27FC236}">
                <a16:creationId xmlns:a16="http://schemas.microsoft.com/office/drawing/2014/main" id="{F6E9A482-64A0-F57F-F9B6-23357DC33066}"/>
              </a:ext>
            </a:extLst>
          </p:cNvPr>
          <p:cNvSpPr>
            <a:spLocks noGrp="1"/>
          </p:cNvSpPr>
          <p:nvPr>
            <p:ph type="body" sz="quarter" idx="13"/>
          </p:nvPr>
        </p:nvSpPr>
        <p:spPr>
          <a:xfrm>
            <a:off x="457200" y="1454652"/>
            <a:ext cx="8229600" cy="609600"/>
          </a:xfrm>
        </p:spPr>
        <p:txBody>
          <a:bodyPr vert="horz" lIns="91440" tIns="45720" rIns="91440" bIns="45720" anchor="t"/>
          <a:lstStyle/>
          <a:p>
            <a:r>
              <a:rPr lang="en-US"/>
              <a:t>Indian Child Welfare Act (ICWA)</a:t>
            </a:r>
          </a:p>
          <a:p>
            <a:r>
              <a:rPr lang="en-US"/>
              <a:t>25 U.S.C. §§ 1901-1963 (1988)</a:t>
            </a:r>
          </a:p>
        </p:txBody>
      </p:sp>
    </p:spTree>
    <p:extLst>
      <p:ext uri="{BB962C8B-B14F-4D97-AF65-F5344CB8AC3E}">
        <p14:creationId xmlns:p14="http://schemas.microsoft.com/office/powerpoint/2010/main" val="397081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191C30-34DD-BF2F-46D9-DE6296216829}"/>
              </a:ext>
            </a:extLst>
          </p:cNvPr>
          <p:cNvSpPr>
            <a:spLocks noGrp="1"/>
          </p:cNvSpPr>
          <p:nvPr>
            <p:ph type="sldNum" sz="quarter" idx="10"/>
          </p:nvPr>
        </p:nvSpPr>
        <p:spPr/>
        <p:txBody>
          <a:bodyPr/>
          <a:lstStyle/>
          <a:p>
            <a:fld id="{19B7238F-0A31-F946-A5C6-FACA8082CE8E}" type="slidenum">
              <a:rPr lang="en-US" smtClean="0"/>
              <a:pPr/>
              <a:t>15</a:t>
            </a:fld>
            <a:endParaRPr lang="en-US"/>
          </a:p>
        </p:txBody>
      </p:sp>
      <p:sp>
        <p:nvSpPr>
          <p:cNvPr id="3" name="Text Placeholder 2">
            <a:extLst>
              <a:ext uri="{FF2B5EF4-FFF2-40B4-BE49-F238E27FC236}">
                <a16:creationId xmlns:a16="http://schemas.microsoft.com/office/drawing/2014/main" id="{398BEDC5-E2D9-36D0-04A1-8D1D3ECC365A}"/>
              </a:ext>
            </a:extLst>
          </p:cNvPr>
          <p:cNvSpPr>
            <a:spLocks noGrp="1"/>
          </p:cNvSpPr>
          <p:nvPr>
            <p:ph type="body" sz="quarter" idx="11"/>
          </p:nvPr>
        </p:nvSpPr>
        <p:spPr>
          <a:xfrm>
            <a:off x="189039" y="755555"/>
            <a:ext cx="8770034" cy="3073582"/>
          </a:xfrm>
        </p:spPr>
        <p:txBody>
          <a:bodyPr vert="horz" lIns="91440" tIns="45720" rIns="91440" bIns="45720" anchor="t"/>
          <a:lstStyle/>
          <a:p>
            <a:pPr algn="l"/>
            <a:r>
              <a:rPr lang="en-US" sz="1600" dirty="0">
                <a:solidFill>
                  <a:schemeClr val="tx1"/>
                </a:solidFill>
                <a:ea typeface="Calibri"/>
                <a:cs typeface="Calibri"/>
              </a:rPr>
              <a:t>Reviewed Virginia State code, Virginia's Juvenile and Domestic Relations District Court Manual, and the Virginia Department of Social Services' (VDSS') Child and Family Services Manual for mentions of ICWA </a:t>
            </a:r>
          </a:p>
          <a:p>
            <a:pPr algn="l"/>
            <a:r>
              <a:rPr lang="en-US" sz="1600" dirty="0">
                <a:solidFill>
                  <a:schemeClr val="tx1"/>
                </a:solidFill>
                <a:ea typeface="Calibri"/>
                <a:cs typeface="Calibri"/>
              </a:rPr>
              <a:t>Reviewed state court forms used for ICWA proceedings and consulted the BIA's guidelines on implementing ICWA </a:t>
            </a:r>
          </a:p>
          <a:p>
            <a:pPr algn="l"/>
            <a:r>
              <a:rPr lang="en-US" sz="1600" dirty="0">
                <a:solidFill>
                  <a:schemeClr val="tx1"/>
                </a:solidFill>
                <a:ea typeface="Calibri"/>
                <a:cs typeface="Calibri"/>
              </a:rPr>
              <a:t>Examined other state approaches to ICWA incorporation.</a:t>
            </a:r>
          </a:p>
          <a:p>
            <a:pPr algn="l"/>
            <a:r>
              <a:rPr lang="en-US" sz="1600" dirty="0">
                <a:solidFill>
                  <a:schemeClr val="tx1"/>
                </a:solidFill>
                <a:ea typeface="Calibri"/>
                <a:cs typeface="Calibri"/>
              </a:rPr>
              <a:t>Reached out to stakeholders to hear their perspectives on incorporating ICWA, including: </a:t>
            </a:r>
          </a:p>
          <a:p>
            <a:pPr lvl="1">
              <a:buFont typeface="Courier New"/>
              <a:buChar char="o"/>
            </a:pPr>
            <a:r>
              <a:rPr lang="en-US" sz="1600" dirty="0">
                <a:solidFill>
                  <a:schemeClr val="tx1"/>
                </a:solidFill>
                <a:ea typeface="Calibri"/>
                <a:cs typeface="Calibri"/>
              </a:rPr>
              <a:t>VDSS </a:t>
            </a:r>
          </a:p>
          <a:p>
            <a:pPr lvl="1">
              <a:buFont typeface="Courier New"/>
              <a:buChar char="o"/>
            </a:pPr>
            <a:r>
              <a:rPr lang="en-US" sz="1600" dirty="0">
                <a:solidFill>
                  <a:schemeClr val="tx1"/>
                </a:solidFill>
                <a:ea typeface="Calibri"/>
                <a:cs typeface="Calibri"/>
              </a:rPr>
              <a:t>Virginia Tribal Nations' leaders </a:t>
            </a:r>
          </a:p>
          <a:p>
            <a:pPr lvl="1">
              <a:buFont typeface="Courier New"/>
              <a:buChar char="o"/>
            </a:pPr>
            <a:r>
              <a:rPr lang="en-US" sz="1600" dirty="0">
                <a:solidFill>
                  <a:schemeClr val="tx1"/>
                </a:solidFill>
                <a:ea typeface="Calibri"/>
                <a:cs typeface="Calibri"/>
              </a:rPr>
              <a:t>Virginia Court Improvement Program administrators </a:t>
            </a:r>
          </a:p>
          <a:p>
            <a:pPr lvl="1">
              <a:buFont typeface="Courier New"/>
              <a:buChar char="o"/>
            </a:pPr>
            <a:r>
              <a:rPr lang="en-US" sz="1600" dirty="0">
                <a:solidFill>
                  <a:schemeClr val="tx1"/>
                </a:solidFill>
                <a:ea typeface="Calibri"/>
                <a:cs typeface="Calibri"/>
              </a:rPr>
              <a:t>Child welfare system advocates</a:t>
            </a:r>
          </a:p>
        </p:txBody>
      </p:sp>
      <p:sp>
        <p:nvSpPr>
          <p:cNvPr id="4" name="Text Placeholder 3">
            <a:extLst>
              <a:ext uri="{FF2B5EF4-FFF2-40B4-BE49-F238E27FC236}">
                <a16:creationId xmlns:a16="http://schemas.microsoft.com/office/drawing/2014/main" id="{3385529F-78E4-2993-92BF-154962BABE68}"/>
              </a:ext>
            </a:extLst>
          </p:cNvPr>
          <p:cNvSpPr>
            <a:spLocks noGrp="1"/>
          </p:cNvSpPr>
          <p:nvPr>
            <p:ph type="body" sz="quarter" idx="13"/>
          </p:nvPr>
        </p:nvSpPr>
        <p:spPr>
          <a:xfrm>
            <a:off x="457200" y="236883"/>
            <a:ext cx="8229600" cy="609600"/>
          </a:xfrm>
        </p:spPr>
        <p:txBody>
          <a:bodyPr vert="horz" lIns="91440" tIns="45720" rIns="91440" bIns="45720" anchor="t"/>
          <a:lstStyle/>
          <a:p>
            <a:r>
              <a:rPr lang="en-US"/>
              <a:t>Research process</a:t>
            </a:r>
          </a:p>
        </p:txBody>
      </p:sp>
    </p:spTree>
    <p:extLst>
      <p:ext uri="{BB962C8B-B14F-4D97-AF65-F5344CB8AC3E}">
        <p14:creationId xmlns:p14="http://schemas.microsoft.com/office/powerpoint/2010/main" val="88586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CF2AB-F3DB-07C6-AB72-C3B015B43ABE}"/>
              </a:ext>
            </a:extLst>
          </p:cNvPr>
          <p:cNvSpPr>
            <a:spLocks noGrp="1"/>
          </p:cNvSpPr>
          <p:nvPr>
            <p:ph type="sldNum" sz="quarter" idx="10"/>
          </p:nvPr>
        </p:nvSpPr>
        <p:spPr/>
        <p:txBody>
          <a:bodyPr/>
          <a:lstStyle/>
          <a:p>
            <a:fld id="{19B7238F-0A31-F946-A5C6-FACA8082CE8E}" type="slidenum">
              <a:rPr lang="en-US" smtClean="0"/>
              <a:pPr/>
              <a:t>16</a:t>
            </a:fld>
            <a:endParaRPr lang="en-US"/>
          </a:p>
        </p:txBody>
      </p:sp>
      <p:sp>
        <p:nvSpPr>
          <p:cNvPr id="3" name="Text Placeholder 2">
            <a:extLst>
              <a:ext uri="{FF2B5EF4-FFF2-40B4-BE49-F238E27FC236}">
                <a16:creationId xmlns:a16="http://schemas.microsoft.com/office/drawing/2014/main" id="{DE8C1B43-D6F1-A180-12E2-EF9C133B2C8B}"/>
              </a:ext>
            </a:extLst>
          </p:cNvPr>
          <p:cNvSpPr>
            <a:spLocks noGrp="1"/>
          </p:cNvSpPr>
          <p:nvPr>
            <p:ph type="body" sz="quarter" idx="13"/>
          </p:nvPr>
        </p:nvSpPr>
        <p:spPr>
          <a:xfrm>
            <a:off x="368981" y="76171"/>
            <a:ext cx="8229600" cy="609600"/>
          </a:xfrm>
        </p:spPr>
        <p:txBody>
          <a:bodyPr vert="horz" lIns="91440" tIns="45720" rIns="91440" bIns="45720" anchor="t"/>
          <a:lstStyle/>
          <a:p>
            <a:r>
              <a:rPr lang="en-US"/>
              <a:t>WHAT IS ICWA?</a:t>
            </a:r>
          </a:p>
        </p:txBody>
      </p:sp>
      <p:sp>
        <p:nvSpPr>
          <p:cNvPr id="5" name="TextBox 4">
            <a:extLst>
              <a:ext uri="{FF2B5EF4-FFF2-40B4-BE49-F238E27FC236}">
                <a16:creationId xmlns:a16="http://schemas.microsoft.com/office/drawing/2014/main" id="{255C8BC2-1C2A-E154-8E43-ABC8CA9764E8}"/>
              </a:ext>
            </a:extLst>
          </p:cNvPr>
          <p:cNvSpPr txBox="1"/>
          <p:nvPr/>
        </p:nvSpPr>
        <p:spPr>
          <a:xfrm>
            <a:off x="368805" y="608073"/>
            <a:ext cx="840483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A law that prioritizes placement of tribal children, who are the subject of child welfare proceedings, with tribal members.</a:t>
            </a:r>
          </a:p>
          <a:p>
            <a:pPr marL="285750" indent="-285750">
              <a:buFont typeface="Arial"/>
              <a:buChar char="•"/>
            </a:pPr>
            <a:r>
              <a:rPr lang="en-US">
                <a:ea typeface="Calibri"/>
                <a:cs typeface="Calibri"/>
              </a:rPr>
              <a:t>Congress passed the law in response to the repeated and disparate government removal of tribal children from tribes and reservations.</a:t>
            </a:r>
          </a:p>
          <a:p>
            <a:pPr marL="285750" indent="-285750">
              <a:buFont typeface="Arial"/>
              <a:buChar char="•"/>
            </a:pPr>
            <a:r>
              <a:rPr lang="en-US">
                <a:ea typeface="Calibri"/>
                <a:cs typeface="Calibri"/>
              </a:rPr>
              <a:t>Creates substantive and procedural protections against such removal of children.</a:t>
            </a:r>
          </a:p>
          <a:p>
            <a:pPr marL="285750" indent="-285750">
              <a:buFont typeface="Arial"/>
              <a:buChar char="•"/>
            </a:pPr>
            <a:r>
              <a:rPr lang="en-US">
                <a:ea typeface="Calibri"/>
                <a:cs typeface="Calibri"/>
              </a:rPr>
              <a:t>When does it apply?</a:t>
            </a:r>
          </a:p>
          <a:p>
            <a:pPr marL="742950" lvl="1" indent="-285750">
              <a:buFont typeface="Courier New"/>
              <a:buChar char="o"/>
            </a:pPr>
            <a:r>
              <a:rPr lang="en-US">
                <a:ea typeface="Calibri"/>
                <a:cs typeface="Calibri"/>
              </a:rPr>
              <a:t>Child custody proceedings that involve a statutorily defined "Indian Child"</a:t>
            </a:r>
            <a:endParaRPr lang="en-US">
              <a:ea typeface="+mn-lt"/>
              <a:cs typeface="+mn-lt"/>
            </a:endParaRPr>
          </a:p>
          <a:p>
            <a:pPr marL="742950" lvl="1" indent="-285750">
              <a:buFont typeface="Courier New"/>
              <a:buChar char="o"/>
            </a:pPr>
            <a:r>
              <a:rPr lang="en-US">
                <a:ea typeface="+mn-lt"/>
                <a:cs typeface="+mn-lt"/>
              </a:rPr>
              <a:t>“Indian child": "any unmarried person who is under age eighteen and is either (a) a member of an Indian tribe or (b) is eligible for membership in an Indian tribe and is the biological child of a member of an Indian tribe" 25 U.S.C. § 1903(4).</a:t>
            </a:r>
          </a:p>
          <a:p>
            <a:pPr marL="742950" lvl="1" indent="-285750">
              <a:buFont typeface="Courier New"/>
              <a:buChar char="o"/>
            </a:pPr>
            <a:r>
              <a:rPr lang="en-US">
                <a:latin typeface="Calibri"/>
                <a:ea typeface="Calibri"/>
                <a:cs typeface="Calibri"/>
              </a:rPr>
              <a:t>Applicable to federally recognized tribes. </a:t>
            </a:r>
            <a:r>
              <a:rPr lang="en-US">
                <a:ea typeface="+mn-lt"/>
                <a:cs typeface="+mn-lt"/>
              </a:rPr>
              <a:t>25 U.S.C. § 1903(8)</a:t>
            </a:r>
          </a:p>
        </p:txBody>
      </p:sp>
    </p:spTree>
    <p:extLst>
      <p:ext uri="{BB962C8B-B14F-4D97-AF65-F5344CB8AC3E}">
        <p14:creationId xmlns:p14="http://schemas.microsoft.com/office/powerpoint/2010/main" val="335316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F1E2A-865C-4464-EAB7-2DE120743738}"/>
              </a:ext>
            </a:extLst>
          </p:cNvPr>
          <p:cNvSpPr>
            <a:spLocks noGrp="1"/>
          </p:cNvSpPr>
          <p:nvPr>
            <p:ph type="sldNum" sz="quarter" idx="10"/>
          </p:nvPr>
        </p:nvSpPr>
        <p:spPr/>
        <p:txBody>
          <a:bodyPr/>
          <a:lstStyle/>
          <a:p>
            <a:fld id="{19B7238F-0A31-F946-A5C6-FACA8082CE8E}" type="slidenum">
              <a:rPr lang="en-US" smtClean="0"/>
              <a:pPr/>
              <a:t>17</a:t>
            </a:fld>
            <a:endParaRPr lang="en-US"/>
          </a:p>
        </p:txBody>
      </p:sp>
      <p:sp>
        <p:nvSpPr>
          <p:cNvPr id="3" name="Text Placeholder 2">
            <a:extLst>
              <a:ext uri="{FF2B5EF4-FFF2-40B4-BE49-F238E27FC236}">
                <a16:creationId xmlns:a16="http://schemas.microsoft.com/office/drawing/2014/main" id="{597CB4E5-7FA7-567E-2A3F-1EC705FD8C2A}"/>
              </a:ext>
            </a:extLst>
          </p:cNvPr>
          <p:cNvSpPr>
            <a:spLocks noGrp="1"/>
          </p:cNvSpPr>
          <p:nvPr>
            <p:ph type="body" sz="quarter" idx="11"/>
          </p:nvPr>
        </p:nvSpPr>
        <p:spPr>
          <a:xfrm>
            <a:off x="192545" y="718778"/>
            <a:ext cx="8891236" cy="3805263"/>
          </a:xfrm>
        </p:spPr>
        <p:txBody>
          <a:bodyPr vert="horz" lIns="91440" tIns="45720" rIns="91440" bIns="45720" anchor="t"/>
          <a:lstStyle/>
          <a:p>
            <a:pPr marL="0" indent="0" algn="l">
              <a:buNone/>
            </a:pPr>
            <a:endParaRPr lang="en-US" sz="1600" dirty="0">
              <a:solidFill>
                <a:schemeClr val="tx1"/>
              </a:solidFill>
              <a:ea typeface="Calibri"/>
              <a:cs typeface="Calibri"/>
            </a:endParaRPr>
          </a:p>
          <a:p>
            <a:pPr marL="0" indent="0" algn="l">
              <a:buNone/>
            </a:pPr>
            <a:r>
              <a:rPr lang="en-US" sz="1600" b="1" dirty="0">
                <a:solidFill>
                  <a:schemeClr val="tx1"/>
                </a:solidFill>
                <a:ea typeface="Calibri"/>
                <a:cs typeface="Calibri"/>
              </a:rPr>
              <a:t>Federal Boarding Schools (Late 19th Century) 					</a:t>
            </a:r>
          </a:p>
          <a:p>
            <a:pPr algn="l"/>
            <a:r>
              <a:rPr lang="en-US" sz="1600" dirty="0">
                <a:solidFill>
                  <a:schemeClr val="tx1"/>
                </a:solidFill>
                <a:ea typeface="Calibri"/>
                <a:cs typeface="Calibri"/>
              </a:rPr>
              <a:t>1879 – Carlisle Indian Industrial School opened</a:t>
            </a:r>
          </a:p>
          <a:p>
            <a:pPr algn="l"/>
            <a:r>
              <a:rPr lang="en-US" sz="1600" dirty="0">
                <a:solidFill>
                  <a:schemeClr val="tx1"/>
                </a:solidFill>
                <a:ea typeface="Calibri"/>
                <a:cs typeface="Calibri"/>
              </a:rPr>
              <a:t>Goal of "civilizing" American Indians </a:t>
            </a:r>
            <a:r>
              <a:rPr lang="en-US" sz="1600">
                <a:solidFill>
                  <a:schemeClr val="tx1"/>
                </a:solidFill>
                <a:ea typeface="Calibri"/>
                <a:cs typeface="Calibri"/>
              </a:rPr>
              <a:t>by erasing tribal identity   </a:t>
            </a:r>
            <a:endParaRPr lang="en-US" sz="1600" dirty="0">
              <a:solidFill>
                <a:schemeClr val="tx1"/>
              </a:solidFill>
              <a:ea typeface="Calibri"/>
              <a:cs typeface="Calibri"/>
            </a:endParaRPr>
          </a:p>
          <a:p>
            <a:pPr lvl="1">
              <a:buFont typeface="Courier New"/>
              <a:buChar char="o"/>
            </a:pPr>
            <a:r>
              <a:rPr lang="en-US" sz="1600" dirty="0">
                <a:solidFill>
                  <a:schemeClr val="tx1"/>
                </a:solidFill>
                <a:ea typeface="Calibri"/>
                <a:cs typeface="Calibri"/>
              </a:rPr>
              <a:t>"Kill the Indian in him, and save the man" </a:t>
            </a:r>
          </a:p>
          <a:p>
            <a:pPr algn="l"/>
            <a:r>
              <a:rPr lang="en-US" sz="1600">
                <a:solidFill>
                  <a:schemeClr val="tx1"/>
                </a:solidFill>
                <a:ea typeface="Calibri"/>
                <a:cs typeface="Calibri"/>
              </a:rPr>
              <a:t>417 </a:t>
            </a:r>
            <a:r>
              <a:rPr lang="en-US" sz="1600" dirty="0">
                <a:solidFill>
                  <a:schemeClr val="tx1"/>
                </a:solidFill>
                <a:ea typeface="Calibri"/>
                <a:cs typeface="Calibri"/>
              </a:rPr>
              <a:t>compulsory federal institutions established nationwide </a:t>
            </a:r>
          </a:p>
          <a:p>
            <a:pPr algn="l"/>
            <a:r>
              <a:rPr lang="en-US" sz="1600" dirty="0">
                <a:solidFill>
                  <a:schemeClr val="tx1"/>
                </a:solidFill>
                <a:ea typeface="Calibri"/>
                <a:cs typeface="Calibri"/>
              </a:rPr>
              <a:t>Forced Assimilation</a:t>
            </a:r>
          </a:p>
          <a:p>
            <a:pPr algn="l"/>
            <a:r>
              <a:rPr lang="en-US" sz="1600" b="1" dirty="0">
                <a:solidFill>
                  <a:schemeClr val="tx1"/>
                </a:solidFill>
                <a:ea typeface="Calibri"/>
                <a:cs typeface="Calibri"/>
              </a:rPr>
              <a:t>Meriam Report</a:t>
            </a:r>
            <a:r>
              <a:rPr lang="en-US" sz="1600" b="1">
                <a:solidFill>
                  <a:schemeClr val="tx1"/>
                </a:solidFill>
                <a:ea typeface="Calibri"/>
                <a:cs typeface="Calibri"/>
              </a:rPr>
              <a:t> </a:t>
            </a:r>
            <a:r>
              <a:rPr lang="en-US" sz="1600" b="1" dirty="0">
                <a:solidFill>
                  <a:schemeClr val="tx1"/>
                </a:solidFill>
                <a:ea typeface="Calibri"/>
                <a:cs typeface="Calibri"/>
              </a:rPr>
              <a:t>(1928) </a:t>
            </a:r>
          </a:p>
          <a:p>
            <a:pPr lvl="1" algn="l">
              <a:buFont typeface="Courier New"/>
              <a:buChar char="o"/>
            </a:pPr>
            <a:r>
              <a:rPr lang="en-US" sz="1600" dirty="0">
                <a:solidFill>
                  <a:schemeClr val="tx1"/>
                </a:solidFill>
                <a:ea typeface="Calibri"/>
                <a:cs typeface="Calibri"/>
              </a:rPr>
              <a:t>Found the care for Indian children in boarding schools grossly inadequate (11)</a:t>
            </a:r>
            <a:endParaRPr lang="en-US">
              <a:solidFill>
                <a:schemeClr val="tx1"/>
              </a:solidFill>
              <a:ea typeface="Calibri"/>
              <a:cs typeface="Calibri"/>
            </a:endParaRPr>
          </a:p>
          <a:p>
            <a:pPr lvl="1">
              <a:buFont typeface="Courier New"/>
              <a:buChar char="o"/>
            </a:pPr>
            <a:r>
              <a:rPr lang="en-US" sz="1600" dirty="0">
                <a:solidFill>
                  <a:schemeClr val="tx1"/>
                </a:solidFill>
                <a:ea typeface="Calibri"/>
                <a:cs typeface="Calibri"/>
              </a:rPr>
              <a:t>Use of force - Abductions and captured runaways</a:t>
            </a:r>
          </a:p>
          <a:p>
            <a:pPr lvl="1" algn="l">
              <a:buFont typeface="Courier New"/>
              <a:buChar char="o"/>
            </a:pPr>
            <a:endParaRPr lang="en-US" dirty="0">
              <a:solidFill>
                <a:srgbClr val="000000"/>
              </a:solidFill>
              <a:ea typeface="Calibri"/>
              <a:cs typeface="Calibri"/>
            </a:endParaRPr>
          </a:p>
          <a:p>
            <a:pPr lvl="1" algn="l">
              <a:buFont typeface="Courier New"/>
              <a:buChar char="o"/>
            </a:pPr>
            <a:endParaRPr lang="en-US" dirty="0">
              <a:solidFill>
                <a:srgbClr val="000000"/>
              </a:solidFill>
              <a:ea typeface="Calibri"/>
              <a:cs typeface="Calibri"/>
            </a:endParaRPr>
          </a:p>
          <a:p>
            <a:pPr lvl="1" algn="l">
              <a:buFont typeface="Courier New"/>
              <a:buChar char="o"/>
            </a:pPr>
            <a:endParaRPr lang="en-US" dirty="0">
              <a:ea typeface="Calibri"/>
              <a:cs typeface="Calibri"/>
            </a:endParaRPr>
          </a:p>
          <a:p>
            <a:pPr algn="l"/>
            <a:endParaRPr lang="en-US" dirty="0">
              <a:ea typeface="Calibri"/>
              <a:cs typeface="Calibri"/>
            </a:endParaRPr>
          </a:p>
        </p:txBody>
      </p:sp>
      <p:sp>
        <p:nvSpPr>
          <p:cNvPr id="4" name="Text Placeholder 3">
            <a:extLst>
              <a:ext uri="{FF2B5EF4-FFF2-40B4-BE49-F238E27FC236}">
                <a16:creationId xmlns:a16="http://schemas.microsoft.com/office/drawing/2014/main" id="{C1F069B6-B743-9160-727A-6EA38417CA95}"/>
              </a:ext>
            </a:extLst>
          </p:cNvPr>
          <p:cNvSpPr>
            <a:spLocks noGrp="1"/>
          </p:cNvSpPr>
          <p:nvPr>
            <p:ph type="body" sz="quarter" idx="13"/>
          </p:nvPr>
        </p:nvSpPr>
        <p:spPr>
          <a:xfrm>
            <a:off x="452770" y="272902"/>
            <a:ext cx="8229600" cy="609600"/>
          </a:xfrm>
        </p:spPr>
        <p:txBody>
          <a:bodyPr vert="horz" lIns="91440" tIns="45720" rIns="91440" bIns="45720" anchor="t"/>
          <a:lstStyle/>
          <a:p>
            <a:r>
              <a:rPr lang="en-US" sz="2400"/>
              <a:t>Historical background: Why was </a:t>
            </a:r>
            <a:r>
              <a:rPr lang="en-US" sz="2400" err="1"/>
              <a:t>icwa</a:t>
            </a:r>
            <a:r>
              <a:rPr lang="en-US" sz="2400"/>
              <a:t> passed?</a:t>
            </a:r>
          </a:p>
        </p:txBody>
      </p:sp>
      <p:pic>
        <p:nvPicPr>
          <p:cNvPr id="6" name="Picture 5" descr="A collage of a group of people&#10;&#10;AI-generated content may be incorrect.">
            <a:extLst>
              <a:ext uri="{FF2B5EF4-FFF2-40B4-BE49-F238E27FC236}">
                <a16:creationId xmlns:a16="http://schemas.microsoft.com/office/drawing/2014/main" id="{8A8B4B77-A241-D5F7-2574-CBF643399CA3}"/>
              </a:ext>
            </a:extLst>
          </p:cNvPr>
          <p:cNvPicPr>
            <a:picLocks noChangeAspect="1"/>
          </p:cNvPicPr>
          <p:nvPr/>
        </p:nvPicPr>
        <p:blipFill>
          <a:blip r:embed="rId2"/>
          <a:stretch>
            <a:fillRect/>
          </a:stretch>
        </p:blipFill>
        <p:spPr>
          <a:xfrm>
            <a:off x="6497904" y="882502"/>
            <a:ext cx="2063469" cy="1689249"/>
          </a:xfrm>
          <a:prstGeom prst="rect">
            <a:avLst/>
          </a:prstGeom>
        </p:spPr>
      </p:pic>
    </p:spTree>
    <p:extLst>
      <p:ext uri="{BB962C8B-B14F-4D97-AF65-F5344CB8AC3E}">
        <p14:creationId xmlns:p14="http://schemas.microsoft.com/office/powerpoint/2010/main" val="77380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D64C3B-A587-8A4B-2139-B946A0E36930}"/>
              </a:ext>
            </a:extLst>
          </p:cNvPr>
          <p:cNvSpPr>
            <a:spLocks noGrp="1"/>
          </p:cNvSpPr>
          <p:nvPr>
            <p:ph type="sldNum" sz="quarter" idx="10"/>
          </p:nvPr>
        </p:nvSpPr>
        <p:spPr/>
        <p:txBody>
          <a:bodyPr/>
          <a:lstStyle/>
          <a:p>
            <a:fld id="{19B7238F-0A31-F946-A5C6-FACA8082CE8E}" type="slidenum">
              <a:rPr lang="en-US" smtClean="0"/>
              <a:pPr/>
              <a:t>18</a:t>
            </a:fld>
            <a:endParaRPr lang="en-US"/>
          </a:p>
        </p:txBody>
      </p:sp>
      <p:sp>
        <p:nvSpPr>
          <p:cNvPr id="3" name="Text Placeholder 2">
            <a:extLst>
              <a:ext uri="{FF2B5EF4-FFF2-40B4-BE49-F238E27FC236}">
                <a16:creationId xmlns:a16="http://schemas.microsoft.com/office/drawing/2014/main" id="{E76A24D4-6735-77A2-5023-37D7D44A4CAA}"/>
              </a:ext>
            </a:extLst>
          </p:cNvPr>
          <p:cNvSpPr>
            <a:spLocks noGrp="1"/>
          </p:cNvSpPr>
          <p:nvPr>
            <p:ph type="body" sz="quarter" idx="11"/>
          </p:nvPr>
        </p:nvSpPr>
        <p:spPr>
          <a:xfrm>
            <a:off x="457201" y="867835"/>
            <a:ext cx="8229600" cy="3047998"/>
          </a:xfrm>
        </p:spPr>
        <p:txBody>
          <a:bodyPr vert="horz" lIns="91440" tIns="45720" rIns="91440" bIns="45720" anchor="t"/>
          <a:lstStyle/>
          <a:p>
            <a:pPr marL="0" indent="0" algn="l">
              <a:buNone/>
            </a:pPr>
            <a:r>
              <a:rPr lang="en-US" sz="1600" b="1" dirty="0">
                <a:solidFill>
                  <a:schemeClr val="tx1"/>
                </a:solidFill>
                <a:ea typeface="Calibri"/>
                <a:cs typeface="Calibri"/>
              </a:rPr>
              <a:t>The Indian Adoption Project (1958-1967) </a:t>
            </a:r>
          </a:p>
          <a:p>
            <a:pPr algn="l"/>
            <a:r>
              <a:rPr lang="en-US" sz="1600" dirty="0">
                <a:solidFill>
                  <a:schemeClr val="tx1"/>
                </a:solidFill>
                <a:ea typeface="Calibri"/>
                <a:cs typeface="Calibri"/>
              </a:rPr>
              <a:t>Funded by the BIA and administered by the Child Welfare League of America </a:t>
            </a:r>
          </a:p>
          <a:p>
            <a:pPr algn="l"/>
            <a:r>
              <a:rPr lang="en-US" sz="1600" dirty="0">
                <a:solidFill>
                  <a:schemeClr val="tx1"/>
                </a:solidFill>
                <a:ea typeface="Calibri"/>
                <a:cs typeface="Calibri"/>
              </a:rPr>
              <a:t>Aimed to place American Indian children, primarily from poor households, with "mainstream" American families </a:t>
            </a:r>
          </a:p>
          <a:p>
            <a:pPr lvl="1" algn="l">
              <a:buFont typeface="Courier New"/>
              <a:buChar char="o"/>
            </a:pPr>
            <a:r>
              <a:rPr lang="en-US" sz="1600" dirty="0">
                <a:solidFill>
                  <a:schemeClr val="tx1"/>
                </a:solidFill>
                <a:ea typeface="Calibri"/>
                <a:cs typeface="Calibri"/>
              </a:rPr>
              <a:t>Coincided with shifting racial ideologies that led to an increased demand for Indian children by adoptive couples </a:t>
            </a:r>
          </a:p>
          <a:p>
            <a:pPr algn="l"/>
            <a:r>
              <a:rPr lang="en-US" sz="1600" dirty="0">
                <a:solidFill>
                  <a:schemeClr val="tx1"/>
                </a:solidFill>
                <a:ea typeface="Calibri"/>
                <a:cs typeface="Calibri"/>
              </a:rPr>
              <a:t>Unjustified family separations without due process of law</a:t>
            </a:r>
          </a:p>
          <a:p>
            <a:pPr lvl="1">
              <a:buFont typeface="Courier New"/>
              <a:buChar char="o"/>
            </a:pPr>
            <a:r>
              <a:rPr lang="en-US" sz="1600" dirty="0">
                <a:solidFill>
                  <a:schemeClr val="tx1"/>
                </a:solidFill>
                <a:ea typeface="Calibri"/>
                <a:cs typeface="Calibri"/>
              </a:rPr>
              <a:t>Non-Indian social workers were "ignorant of Indian cultural values and social norms" </a:t>
            </a:r>
          </a:p>
          <a:p>
            <a:pPr algn="l"/>
            <a:r>
              <a:rPr lang="en-US" sz="1600" dirty="0">
                <a:solidFill>
                  <a:schemeClr val="tx1"/>
                </a:solidFill>
                <a:ea typeface="Calibri"/>
                <a:cs typeface="Calibri"/>
              </a:rPr>
              <a:t>1969 and 1974 surveys revealed 25-35% of all Indian children were separated from their families. AAIA Report 1 </a:t>
            </a:r>
          </a:p>
          <a:p>
            <a:pPr algn="l"/>
            <a:r>
              <a:rPr lang="en-US" sz="1600" dirty="0">
                <a:solidFill>
                  <a:schemeClr val="tx1"/>
                </a:solidFill>
                <a:ea typeface="Calibri"/>
                <a:cs typeface="Calibri"/>
              </a:rPr>
              <a:t>Long-lasting adverse health and emotional effects </a:t>
            </a:r>
          </a:p>
          <a:p>
            <a:pPr algn="l"/>
            <a:endParaRPr lang="en-US" dirty="0">
              <a:ea typeface="Calibri"/>
              <a:cs typeface="Calibri"/>
            </a:endParaRPr>
          </a:p>
          <a:p>
            <a:pPr algn="l"/>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Text Placeholder 3">
            <a:extLst>
              <a:ext uri="{FF2B5EF4-FFF2-40B4-BE49-F238E27FC236}">
                <a16:creationId xmlns:a16="http://schemas.microsoft.com/office/drawing/2014/main" id="{A509E72C-2E8A-ABF1-2B05-1A3D401ADDD8}"/>
              </a:ext>
            </a:extLst>
          </p:cNvPr>
          <p:cNvSpPr>
            <a:spLocks noGrp="1"/>
          </p:cNvSpPr>
          <p:nvPr>
            <p:ph type="body" sz="quarter" idx="13"/>
          </p:nvPr>
        </p:nvSpPr>
        <p:spPr>
          <a:xfrm>
            <a:off x="457200" y="260350"/>
            <a:ext cx="8229600" cy="609600"/>
          </a:xfrm>
        </p:spPr>
        <p:txBody>
          <a:bodyPr vert="horz" lIns="91440" tIns="45720" rIns="91440" bIns="45720" anchor="t"/>
          <a:lstStyle/>
          <a:p>
            <a:r>
              <a:rPr lang="en-US" sz="2400"/>
              <a:t>Historical </a:t>
            </a:r>
            <a:r>
              <a:rPr lang="en-US" sz="2400" dirty="0"/>
              <a:t>Background: Why was ICWA PASSED</a:t>
            </a:r>
          </a:p>
        </p:txBody>
      </p:sp>
    </p:spTree>
    <p:extLst>
      <p:ext uri="{BB962C8B-B14F-4D97-AF65-F5344CB8AC3E}">
        <p14:creationId xmlns:p14="http://schemas.microsoft.com/office/powerpoint/2010/main" val="26026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976C55-82F0-8193-5812-CF3C9E759825}"/>
              </a:ext>
            </a:extLst>
          </p:cNvPr>
          <p:cNvSpPr>
            <a:spLocks noGrp="1"/>
          </p:cNvSpPr>
          <p:nvPr>
            <p:ph type="sldNum" sz="quarter" idx="10"/>
          </p:nvPr>
        </p:nvSpPr>
        <p:spPr/>
        <p:txBody>
          <a:bodyPr/>
          <a:lstStyle/>
          <a:p>
            <a:fld id="{19B7238F-0A31-F946-A5C6-FACA8082CE8E}" type="slidenum">
              <a:rPr lang="en-US" smtClean="0"/>
              <a:pPr/>
              <a:t>19</a:t>
            </a:fld>
            <a:endParaRPr lang="en-US"/>
          </a:p>
        </p:txBody>
      </p:sp>
      <p:sp>
        <p:nvSpPr>
          <p:cNvPr id="3" name="Text Placeholder 2">
            <a:extLst>
              <a:ext uri="{FF2B5EF4-FFF2-40B4-BE49-F238E27FC236}">
                <a16:creationId xmlns:a16="http://schemas.microsoft.com/office/drawing/2014/main" id="{B4367CF8-4C4D-0C4A-EC22-D1171BA8FB33}"/>
              </a:ext>
            </a:extLst>
          </p:cNvPr>
          <p:cNvSpPr>
            <a:spLocks noGrp="1"/>
          </p:cNvSpPr>
          <p:nvPr>
            <p:ph type="body" sz="quarter" idx="11"/>
          </p:nvPr>
        </p:nvSpPr>
        <p:spPr>
          <a:xfrm>
            <a:off x="246282" y="1107292"/>
            <a:ext cx="8653956" cy="2858797"/>
          </a:xfrm>
        </p:spPr>
        <p:txBody>
          <a:bodyPr vert="horz" lIns="91440" tIns="45720" rIns="91440" bIns="45720" anchor="t"/>
          <a:lstStyle/>
          <a:p>
            <a:endParaRPr lang="en-US"/>
          </a:p>
        </p:txBody>
      </p:sp>
      <p:sp>
        <p:nvSpPr>
          <p:cNvPr id="4" name="Text Placeholder 3">
            <a:extLst>
              <a:ext uri="{FF2B5EF4-FFF2-40B4-BE49-F238E27FC236}">
                <a16:creationId xmlns:a16="http://schemas.microsoft.com/office/drawing/2014/main" id="{FFC7144F-3451-3B7D-0D6A-AD6AB8507E30}"/>
              </a:ext>
            </a:extLst>
          </p:cNvPr>
          <p:cNvSpPr>
            <a:spLocks noGrp="1"/>
          </p:cNvSpPr>
          <p:nvPr>
            <p:ph type="body" sz="quarter" idx="13"/>
          </p:nvPr>
        </p:nvSpPr>
        <p:spPr/>
        <p:txBody>
          <a:bodyPr vert="horz" lIns="91440" tIns="45720" rIns="91440" bIns="45720" anchor="t"/>
          <a:lstStyle/>
          <a:p>
            <a:r>
              <a:rPr lang="en-US" sz="2400"/>
              <a:t>Emergence of </a:t>
            </a:r>
            <a:r>
              <a:rPr lang="en-US" sz="2400" err="1"/>
              <a:t>icwa</a:t>
            </a:r>
            <a:r>
              <a:rPr lang="en-US" sz="2400"/>
              <a:t>: Congressional findings</a:t>
            </a:r>
          </a:p>
        </p:txBody>
      </p:sp>
      <p:graphicFrame>
        <p:nvGraphicFramePr>
          <p:cNvPr id="6" name="Table 5">
            <a:extLst>
              <a:ext uri="{FF2B5EF4-FFF2-40B4-BE49-F238E27FC236}">
                <a16:creationId xmlns:a16="http://schemas.microsoft.com/office/drawing/2014/main" id="{CB13A57E-50EE-024C-65B7-D69FAC8FF47C}"/>
              </a:ext>
            </a:extLst>
          </p:cNvPr>
          <p:cNvGraphicFramePr>
            <a:graphicFrameLocks noGrp="1"/>
          </p:cNvGraphicFramePr>
          <p:nvPr>
            <p:extLst>
              <p:ext uri="{D42A27DB-BD31-4B8C-83A1-F6EECF244321}">
                <p14:modId xmlns:p14="http://schemas.microsoft.com/office/powerpoint/2010/main" val="1250269806"/>
              </p:ext>
            </p:extLst>
          </p:nvPr>
        </p:nvGraphicFramePr>
        <p:xfrm>
          <a:off x="253015" y="920257"/>
          <a:ext cx="8634392" cy="2926845"/>
        </p:xfrm>
        <a:graphic>
          <a:graphicData uri="http://schemas.openxmlformats.org/drawingml/2006/table">
            <a:tbl>
              <a:tblPr firstRow="1" bandRow="1">
                <a:tableStyleId>{5C22544A-7EE6-4342-B048-85BDC9FD1C3A}</a:tableStyleId>
              </a:tblPr>
              <a:tblGrid>
                <a:gridCol w="8634392">
                  <a:extLst>
                    <a:ext uri="{9D8B030D-6E8A-4147-A177-3AD203B41FA5}">
                      <a16:colId xmlns:a16="http://schemas.microsoft.com/office/drawing/2014/main" val="3392373370"/>
                    </a:ext>
                  </a:extLst>
                </a:gridCol>
              </a:tblGrid>
              <a:tr h="366525">
                <a:tc>
                  <a:txBody>
                    <a:bodyPr/>
                    <a:lstStyle/>
                    <a:p>
                      <a:r>
                        <a:rPr lang="en-US"/>
                        <a:t>25 U.S.C. § 1901. Congressional Findings </a:t>
                      </a:r>
                    </a:p>
                  </a:txBody>
                  <a:tcPr>
                    <a:solidFill>
                      <a:schemeClr val="tx2"/>
                    </a:solidFill>
                  </a:tcPr>
                </a:tc>
                <a:extLst>
                  <a:ext uri="{0D108BD9-81ED-4DB2-BD59-A6C34878D82A}">
                    <a16:rowId xmlns:a16="http://schemas.microsoft.com/office/drawing/2014/main" val="1064654771"/>
                  </a:ext>
                </a:extLst>
              </a:tr>
              <a:tr h="2522042">
                <a:tc>
                  <a:txBody>
                    <a:bodyPr/>
                    <a:lstStyle/>
                    <a:p>
                      <a:r>
                        <a:rPr lang="en-US"/>
                        <a:t>Congress finds––</a:t>
                      </a:r>
                    </a:p>
                    <a:p>
                      <a:pPr lvl="0">
                        <a:buNone/>
                      </a:pPr>
                      <a:endParaRPr lang="en-US"/>
                    </a:p>
                    <a:p>
                      <a:pPr lvl="0">
                        <a:buNone/>
                      </a:pPr>
                      <a:r>
                        <a:rPr lang="en-US"/>
                        <a:t>(3) that there is no resource more vital to the continued existence and integrity of Indian tribes than their children...</a:t>
                      </a:r>
                    </a:p>
                    <a:p>
                      <a:pPr lvl="0">
                        <a:buNone/>
                      </a:pPr>
                      <a:r>
                        <a:rPr lang="en-US"/>
                        <a:t>(4) that an alarmingly high percentage of Indian families are broken up by the removal, often unwarranted, of their children...and that an alarmingly high percentage of such children are placed in non-Indian foster and adoptive homes and institutions; and </a:t>
                      </a:r>
                    </a:p>
                    <a:p>
                      <a:pPr lvl="0">
                        <a:buNone/>
                      </a:pPr>
                      <a:r>
                        <a:rPr lang="en-US"/>
                        <a:t>(5) that the States...have often failed to recognize the essential tribal relations of Indian people and the cultural and social standards prevailing in Indian communities and families </a:t>
                      </a:r>
                    </a:p>
                  </a:txBody>
                  <a:tcPr>
                    <a:solidFill>
                      <a:schemeClr val="bg1"/>
                    </a:solidFill>
                  </a:tcPr>
                </a:tc>
                <a:extLst>
                  <a:ext uri="{0D108BD9-81ED-4DB2-BD59-A6C34878D82A}">
                    <a16:rowId xmlns:a16="http://schemas.microsoft.com/office/drawing/2014/main" val="307044902"/>
                  </a:ext>
                </a:extLst>
              </a:tr>
            </a:tbl>
          </a:graphicData>
        </a:graphic>
      </p:graphicFrame>
    </p:spTree>
    <p:extLst>
      <p:ext uri="{BB962C8B-B14F-4D97-AF65-F5344CB8AC3E}">
        <p14:creationId xmlns:p14="http://schemas.microsoft.com/office/powerpoint/2010/main" val="98219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BE8635-7EF3-78EC-EEDC-DFB0FBE0552D}"/>
              </a:ext>
            </a:extLst>
          </p:cNvPr>
          <p:cNvSpPr>
            <a:spLocks noGrp="1"/>
          </p:cNvSpPr>
          <p:nvPr>
            <p:ph type="sldNum" sz="quarter" idx="10"/>
          </p:nvPr>
        </p:nvSpPr>
        <p:spPr/>
        <p:txBody>
          <a:bodyPr/>
          <a:lstStyle/>
          <a:p>
            <a:fld id="{19B7238F-0A31-F946-A5C6-FACA8082CE8E}" type="slidenum">
              <a:rPr lang="en-US" smtClean="0"/>
              <a:pPr/>
              <a:t>2</a:t>
            </a:fld>
            <a:endParaRPr lang="en-US"/>
          </a:p>
        </p:txBody>
      </p:sp>
      <p:sp>
        <p:nvSpPr>
          <p:cNvPr id="3" name="Text Placeholder 2">
            <a:extLst>
              <a:ext uri="{FF2B5EF4-FFF2-40B4-BE49-F238E27FC236}">
                <a16:creationId xmlns:a16="http://schemas.microsoft.com/office/drawing/2014/main" id="{E643AF30-EE2E-0E38-0242-A8A323A97E82}"/>
              </a:ext>
            </a:extLst>
          </p:cNvPr>
          <p:cNvSpPr>
            <a:spLocks noGrp="1"/>
          </p:cNvSpPr>
          <p:nvPr>
            <p:ph type="body" sz="quarter" idx="11"/>
          </p:nvPr>
        </p:nvSpPr>
        <p:spPr>
          <a:xfrm>
            <a:off x="610504" y="623450"/>
            <a:ext cx="7889445" cy="4235331"/>
          </a:xfrm>
        </p:spPr>
        <p:txBody>
          <a:bodyPr vert="horz" lIns="91440" tIns="45720" rIns="91440" bIns="45720" anchor="t"/>
          <a:lstStyle/>
          <a:p>
            <a:endParaRPr lang="en-US" sz="1800" b="1" dirty="0">
              <a:solidFill>
                <a:schemeClr val="tx1"/>
              </a:solidFill>
              <a:latin typeface="Calibri"/>
              <a:ea typeface="Calibri"/>
              <a:cs typeface="Calibri"/>
            </a:endParaRPr>
          </a:p>
          <a:p>
            <a:r>
              <a:rPr lang="en-US" sz="1800" b="1" dirty="0">
                <a:solidFill>
                  <a:schemeClr val="tx1"/>
                </a:solidFill>
                <a:latin typeface="Calibri"/>
                <a:ea typeface="Calibri"/>
                <a:cs typeface="Calibri"/>
              </a:rPr>
              <a:t>Review:</a:t>
            </a:r>
          </a:p>
          <a:p>
            <a:pPr marL="285750" indent="-285750">
              <a:buFont typeface="Arial" panose="020B0604020202020204" pitchFamily="34" charset="0"/>
              <a:buChar char="•"/>
            </a:pPr>
            <a:r>
              <a:rPr lang="en-US" sz="1800" dirty="0">
                <a:solidFill>
                  <a:schemeClr val="tx1"/>
                </a:solidFill>
                <a:latin typeface="Calibri"/>
                <a:ea typeface="Calibri"/>
                <a:cs typeface="Calibri"/>
              </a:rPr>
              <a:t>Review of April Meeting</a:t>
            </a:r>
          </a:p>
          <a:p>
            <a:pPr marL="285750" indent="-285750">
              <a:buFont typeface="Arial" panose="020B0604020202020204" pitchFamily="34" charset="0"/>
              <a:buChar char="•"/>
            </a:pPr>
            <a:r>
              <a:rPr lang="en-US" sz="1800" dirty="0">
                <a:solidFill>
                  <a:schemeClr val="tx1"/>
                </a:solidFill>
                <a:latin typeface="Calibri"/>
                <a:ea typeface="Calibri"/>
                <a:cs typeface="Calibri"/>
              </a:rPr>
              <a:t>Plan for Today</a:t>
            </a:r>
          </a:p>
          <a:p>
            <a:pPr marL="285750" indent="-285750">
              <a:buFont typeface="Arial" panose="020B0604020202020204" pitchFamily="34" charset="0"/>
              <a:buChar char="•"/>
            </a:pPr>
            <a:r>
              <a:rPr lang="en-US" sz="1800" dirty="0">
                <a:solidFill>
                  <a:schemeClr val="tx1"/>
                </a:solidFill>
                <a:latin typeface="Calibri"/>
                <a:ea typeface="Calibri"/>
                <a:cs typeface="Calibri"/>
              </a:rPr>
              <a:t>Reminder of what we can cover at August meeting</a:t>
            </a:r>
          </a:p>
          <a:p>
            <a:endParaRPr lang="en-US" sz="1800" dirty="0">
              <a:solidFill>
                <a:schemeClr val="tx1"/>
              </a:solidFill>
              <a:latin typeface="Calibri"/>
              <a:ea typeface="Calibri"/>
              <a:cs typeface="Calibri"/>
            </a:endParaRPr>
          </a:p>
          <a:p>
            <a:r>
              <a:rPr lang="en-US" sz="1800" b="1" dirty="0">
                <a:solidFill>
                  <a:schemeClr val="tx1"/>
                </a:solidFill>
                <a:latin typeface="Calibri"/>
                <a:ea typeface="Calibri"/>
                <a:cs typeface="Calibri"/>
              </a:rPr>
              <a:t>Preview:</a:t>
            </a:r>
          </a:p>
          <a:p>
            <a:pPr marL="285750" indent="-285750">
              <a:buFont typeface="Arial" panose="020B0604020202020204" pitchFamily="34" charset="0"/>
              <a:buChar char="•"/>
            </a:pPr>
            <a:r>
              <a:rPr lang="en-US" sz="1800" dirty="0">
                <a:solidFill>
                  <a:schemeClr val="tx1"/>
                </a:solidFill>
                <a:latin typeface="Calibri"/>
                <a:ea typeface="Calibri"/>
                <a:cs typeface="Calibri"/>
              </a:rPr>
              <a:t>Provide preliminary information on potential legislative topics for Commission consideration.  </a:t>
            </a:r>
          </a:p>
          <a:p>
            <a:pPr marL="285750" indent="-285750">
              <a:buFont typeface="Arial" panose="020B0604020202020204" pitchFamily="34" charset="0"/>
              <a:buChar char="•"/>
            </a:pPr>
            <a:r>
              <a:rPr lang="en-US" sz="1800" dirty="0">
                <a:solidFill>
                  <a:schemeClr val="tx1"/>
                </a:solidFill>
                <a:latin typeface="Calibri"/>
                <a:ea typeface="Calibri"/>
                <a:cs typeface="Calibri"/>
              </a:rPr>
              <a:t>Ask for direction from Commission on potential drafting.</a:t>
            </a:r>
          </a:p>
          <a:p>
            <a:endParaRPr lang="en-US" sz="1600" dirty="0">
              <a:solidFill>
                <a:schemeClr val="tx1"/>
              </a:solidFill>
              <a:latin typeface="Calibri"/>
              <a:ea typeface="Calibri"/>
              <a:cs typeface="Calibri"/>
            </a:endParaRPr>
          </a:p>
          <a:p>
            <a:pPr indent="0">
              <a:buFont typeface="Arial" panose="020B0604020202020204" pitchFamily="34" charset="0"/>
              <a:buChar char="•"/>
            </a:pPr>
            <a:endParaRPr lang="en-US" sz="1600" dirty="0">
              <a:solidFill>
                <a:schemeClr val="tx1"/>
              </a:solidFill>
              <a:latin typeface="Calibri"/>
              <a:ea typeface="Calibri"/>
              <a:cs typeface="Calibri"/>
            </a:endParaRPr>
          </a:p>
          <a:p>
            <a:pPr>
              <a:buFont typeface="Arial" panose="020B0604020202020204" pitchFamily="34" charset="0"/>
              <a:buChar char="•"/>
            </a:pPr>
            <a:endParaRPr lang="en-US" sz="1600" dirty="0">
              <a:solidFill>
                <a:schemeClr val="tx1"/>
              </a:solidFill>
              <a:latin typeface="Calibri"/>
              <a:ea typeface="Calibri"/>
              <a:cs typeface="Calibri"/>
            </a:endParaRPr>
          </a:p>
        </p:txBody>
      </p:sp>
      <p:sp>
        <p:nvSpPr>
          <p:cNvPr id="5" name="Text Placeholder 4">
            <a:extLst>
              <a:ext uri="{FF2B5EF4-FFF2-40B4-BE49-F238E27FC236}">
                <a16:creationId xmlns:a16="http://schemas.microsoft.com/office/drawing/2014/main" id="{DC2136F7-63E5-71A0-762A-91D196046C76}"/>
              </a:ext>
            </a:extLst>
          </p:cNvPr>
          <p:cNvSpPr>
            <a:spLocks noGrp="1"/>
          </p:cNvSpPr>
          <p:nvPr>
            <p:ph type="body" sz="quarter" idx="13"/>
          </p:nvPr>
        </p:nvSpPr>
        <p:spPr>
          <a:xfrm>
            <a:off x="457200" y="131168"/>
            <a:ext cx="8229600" cy="609600"/>
          </a:xfrm>
        </p:spPr>
        <p:txBody>
          <a:bodyPr vert="horz" lIns="91440" tIns="45720" rIns="91440" bIns="45720" anchor="t"/>
          <a:lstStyle/>
          <a:p>
            <a:r>
              <a:rPr lang="en-US"/>
              <a:t>REVIEW and preview</a:t>
            </a:r>
          </a:p>
        </p:txBody>
      </p:sp>
    </p:spTree>
    <p:extLst>
      <p:ext uri="{BB962C8B-B14F-4D97-AF65-F5344CB8AC3E}">
        <p14:creationId xmlns:p14="http://schemas.microsoft.com/office/powerpoint/2010/main" val="3960009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EE3F6-04C2-872E-DC5E-A3650BD60024}"/>
              </a:ext>
            </a:extLst>
          </p:cNvPr>
          <p:cNvSpPr>
            <a:spLocks noGrp="1"/>
          </p:cNvSpPr>
          <p:nvPr>
            <p:ph type="sldNum" sz="quarter" idx="10"/>
          </p:nvPr>
        </p:nvSpPr>
        <p:spPr/>
        <p:txBody>
          <a:bodyPr/>
          <a:lstStyle/>
          <a:p>
            <a:fld id="{19B7238F-0A31-F946-A5C6-FACA8082CE8E}" type="slidenum">
              <a:rPr lang="en-US" smtClean="0"/>
              <a:pPr/>
              <a:t>20</a:t>
            </a:fld>
            <a:endParaRPr lang="en-US"/>
          </a:p>
        </p:txBody>
      </p:sp>
      <p:sp>
        <p:nvSpPr>
          <p:cNvPr id="3" name="Text Placeholder 2">
            <a:extLst>
              <a:ext uri="{FF2B5EF4-FFF2-40B4-BE49-F238E27FC236}">
                <a16:creationId xmlns:a16="http://schemas.microsoft.com/office/drawing/2014/main" id="{AA7F2A52-6053-7D2C-1E8B-35B6B9C4781F}"/>
              </a:ext>
            </a:extLst>
          </p:cNvPr>
          <p:cNvSpPr>
            <a:spLocks noGrp="1"/>
          </p:cNvSpPr>
          <p:nvPr>
            <p:ph type="body" sz="quarter" idx="13"/>
          </p:nvPr>
        </p:nvSpPr>
        <p:spPr>
          <a:xfrm>
            <a:off x="327424" y="196078"/>
            <a:ext cx="8229600" cy="523590"/>
          </a:xfrm>
        </p:spPr>
        <p:txBody>
          <a:bodyPr vert="horz" lIns="91440" tIns="45720" rIns="91440" bIns="45720" anchor="t"/>
          <a:lstStyle/>
          <a:p>
            <a:r>
              <a:rPr lang="en-US" sz="2400" dirty="0"/>
              <a:t>ICWA’s Requirements apply to Fed. Recognized tribes</a:t>
            </a:r>
          </a:p>
        </p:txBody>
      </p:sp>
      <p:sp>
        <p:nvSpPr>
          <p:cNvPr id="4" name="TextBox 3">
            <a:extLst>
              <a:ext uri="{FF2B5EF4-FFF2-40B4-BE49-F238E27FC236}">
                <a16:creationId xmlns:a16="http://schemas.microsoft.com/office/drawing/2014/main" id="{20DEB11C-F0D0-4560-60A4-6E368E531C2C}"/>
              </a:ext>
            </a:extLst>
          </p:cNvPr>
          <p:cNvSpPr txBox="1"/>
          <p:nvPr/>
        </p:nvSpPr>
        <p:spPr>
          <a:xfrm>
            <a:off x="325361" y="1041960"/>
            <a:ext cx="8489740" cy="5683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2250"/>
              </a:lnSpc>
              <a:buFont typeface="Arial,Sans-Serif"/>
              <a:buChar char="•"/>
            </a:pPr>
            <a:r>
              <a:rPr lang="en-US" dirty="0">
                <a:ea typeface="Calibri"/>
                <a:cs typeface="Arial"/>
              </a:rPr>
              <a:t>Tribal Courts have </a:t>
            </a:r>
            <a:r>
              <a:rPr lang="en-US" b="1" dirty="0">
                <a:ea typeface="Calibri"/>
                <a:cs typeface="Arial"/>
              </a:rPr>
              <a:t>primary jurisdiction </a:t>
            </a:r>
            <a:r>
              <a:rPr lang="en-US" dirty="0">
                <a:ea typeface="Calibri"/>
                <a:cs typeface="Arial"/>
              </a:rPr>
              <a:t>and are entitled to full faith and credit.</a:t>
            </a:r>
          </a:p>
          <a:p>
            <a:pPr marL="285750" indent="-285750">
              <a:lnSpc>
                <a:spcPts val="2250"/>
              </a:lnSpc>
              <a:buFont typeface="Arial,Sans-Serif"/>
              <a:buChar char="•"/>
            </a:pPr>
            <a:r>
              <a:rPr lang="en-US" dirty="0">
                <a:ea typeface="Calibri"/>
                <a:cs typeface="Arial"/>
              </a:rPr>
              <a:t>States have </a:t>
            </a:r>
            <a:r>
              <a:rPr lang="en-US" b="1" dirty="0">
                <a:ea typeface="Calibri"/>
                <a:cs typeface="Arial"/>
              </a:rPr>
              <a:t>affirmative duty to identify </a:t>
            </a:r>
            <a:r>
              <a:rPr lang="en-US" dirty="0">
                <a:ea typeface="Calibri"/>
                <a:cs typeface="Arial"/>
              </a:rPr>
              <a:t>tribal children.</a:t>
            </a:r>
          </a:p>
          <a:p>
            <a:pPr marL="285750" indent="-285750">
              <a:lnSpc>
                <a:spcPts val="2250"/>
              </a:lnSpc>
              <a:buFont typeface="Arial,Sans-Serif"/>
              <a:buChar char="•"/>
            </a:pPr>
            <a:r>
              <a:rPr lang="en-US" dirty="0">
                <a:ea typeface="Calibri"/>
                <a:cs typeface="Arial"/>
              </a:rPr>
              <a:t>States </a:t>
            </a:r>
            <a:r>
              <a:rPr lang="en-US" b="1" dirty="0">
                <a:ea typeface="Calibri"/>
                <a:cs typeface="Arial"/>
              </a:rPr>
              <a:t>must notify parents and tribes </a:t>
            </a:r>
            <a:r>
              <a:rPr lang="en-US" dirty="0">
                <a:ea typeface="Calibri"/>
                <a:cs typeface="Arial"/>
              </a:rPr>
              <a:t>when tribal children are in child welfare proceedings.</a:t>
            </a:r>
          </a:p>
          <a:p>
            <a:pPr marL="285750" indent="-285750">
              <a:lnSpc>
                <a:spcPts val="2250"/>
              </a:lnSpc>
              <a:buFont typeface="Arial,Sans-Serif"/>
              <a:buChar char="•"/>
            </a:pPr>
            <a:r>
              <a:rPr lang="en-US" dirty="0">
                <a:ea typeface="Calibri"/>
                <a:cs typeface="Arial"/>
              </a:rPr>
              <a:t>Tribes have </a:t>
            </a:r>
            <a:r>
              <a:rPr lang="en-US" b="1" dirty="0">
                <a:ea typeface="Calibri"/>
                <a:cs typeface="Arial"/>
              </a:rPr>
              <a:t>right to intervene</a:t>
            </a:r>
            <a:r>
              <a:rPr lang="en-US" dirty="0">
                <a:ea typeface="Calibri"/>
                <a:cs typeface="Arial"/>
              </a:rPr>
              <a:t>.</a:t>
            </a:r>
          </a:p>
          <a:p>
            <a:pPr marL="285750" indent="-285750">
              <a:lnSpc>
                <a:spcPts val="2250"/>
              </a:lnSpc>
              <a:buFont typeface="Arial,Sans-Serif"/>
              <a:buChar char="•"/>
            </a:pPr>
            <a:r>
              <a:rPr lang="en-US" dirty="0">
                <a:ea typeface="Calibri"/>
                <a:cs typeface="Arial"/>
              </a:rPr>
              <a:t>Proceedings involving tribal children require higher burdens of proof.</a:t>
            </a:r>
          </a:p>
          <a:p>
            <a:pPr marL="285750" indent="-285750">
              <a:lnSpc>
                <a:spcPts val="2250"/>
              </a:lnSpc>
              <a:buFont typeface="Arial,Sans-Serif"/>
              <a:buChar char="•"/>
            </a:pPr>
            <a:r>
              <a:rPr lang="en-US" dirty="0">
                <a:ea typeface="Calibri"/>
                <a:cs typeface="Arial"/>
              </a:rPr>
              <a:t>(“In absence of good cause to the contrary”) </a:t>
            </a:r>
            <a:r>
              <a:rPr lang="en-US" b="1" dirty="0">
                <a:ea typeface="Calibri"/>
                <a:cs typeface="Arial"/>
              </a:rPr>
              <a:t>Strict placement preferences</a:t>
            </a:r>
            <a:r>
              <a:rPr lang="en-US" dirty="0">
                <a:ea typeface="Calibri"/>
                <a:cs typeface="Arial"/>
              </a:rPr>
              <a:t>: </a:t>
            </a:r>
          </a:p>
          <a:p>
            <a:pPr marL="742950" lvl="1" indent="-285750">
              <a:lnSpc>
                <a:spcPts val="2250"/>
              </a:lnSpc>
              <a:buFont typeface="Arial,Sans-Serif"/>
              <a:buChar char="•"/>
            </a:pPr>
            <a:r>
              <a:rPr lang="en-US" dirty="0">
                <a:ea typeface="Calibri"/>
                <a:cs typeface="Arial"/>
              </a:rPr>
              <a:t>Family</a:t>
            </a:r>
          </a:p>
          <a:p>
            <a:pPr marL="742950" lvl="1" indent="-285750">
              <a:lnSpc>
                <a:spcPts val="2250"/>
              </a:lnSpc>
              <a:buFont typeface="Arial,Sans-Serif"/>
              <a:buChar char="•"/>
            </a:pPr>
            <a:r>
              <a:rPr lang="en-US" dirty="0">
                <a:ea typeface="Calibri"/>
                <a:cs typeface="Arial"/>
              </a:rPr>
              <a:t>Other members of Tribe</a:t>
            </a:r>
          </a:p>
          <a:p>
            <a:pPr marL="742950" lvl="1" indent="-285750">
              <a:lnSpc>
                <a:spcPts val="2250"/>
              </a:lnSpc>
              <a:buFont typeface="Arial,Sans-Serif"/>
              <a:buChar char="•"/>
            </a:pPr>
            <a:r>
              <a:rPr lang="en-US" dirty="0">
                <a:ea typeface="Calibri"/>
                <a:cs typeface="Arial"/>
              </a:rPr>
              <a:t>Other Indian Families</a:t>
            </a:r>
          </a:p>
          <a:p>
            <a:pPr marL="742950" lvl="1" indent="-285750">
              <a:lnSpc>
                <a:spcPts val="2250"/>
              </a:lnSpc>
              <a:buFont typeface="Arial,Sans-Serif"/>
              <a:buChar char="•"/>
            </a:pPr>
            <a:endParaRPr lang="en-US" dirty="0">
              <a:ea typeface="Calibri"/>
              <a:cs typeface="Arial"/>
            </a:endParaRPr>
          </a:p>
          <a:p>
            <a:pPr marL="285750" indent="-285750">
              <a:lnSpc>
                <a:spcPts val="2250"/>
              </a:lnSpc>
              <a:buFont typeface="Arial,Sans-Serif"/>
              <a:buChar char="•"/>
            </a:pPr>
            <a:endParaRPr lang="en-US" dirty="0">
              <a:ea typeface="Calibri"/>
              <a:cs typeface="Arial"/>
            </a:endParaRPr>
          </a:p>
          <a:p>
            <a:pPr marL="285750" indent="-285750">
              <a:lnSpc>
                <a:spcPts val="2250"/>
              </a:lnSpc>
              <a:buFont typeface="Arial,Sans-Serif"/>
              <a:buChar char="•"/>
            </a:pPr>
            <a:endParaRPr lang="en-US" dirty="0">
              <a:ea typeface="Calibri"/>
              <a:cs typeface="Arial"/>
            </a:endParaRPr>
          </a:p>
          <a:p>
            <a:pPr marL="285750" indent="-285750">
              <a:lnSpc>
                <a:spcPts val="2250"/>
              </a:lnSpc>
              <a:buFont typeface="Arial,Sans-Serif"/>
              <a:buChar char="•"/>
            </a:pPr>
            <a:endParaRPr lang="en-US" dirty="0">
              <a:ea typeface="Calibri"/>
              <a:cs typeface="Arial"/>
            </a:endParaRPr>
          </a:p>
          <a:p>
            <a:pPr marL="285750" indent="-285750">
              <a:lnSpc>
                <a:spcPts val="2250"/>
              </a:lnSpc>
              <a:buFont typeface="Arial,Sans-Serif"/>
              <a:buChar char="•"/>
            </a:pPr>
            <a:endParaRPr lang="en-US" b="1" dirty="0">
              <a:ea typeface="Calibri"/>
              <a:cs typeface="Arial"/>
            </a:endParaRPr>
          </a:p>
          <a:p>
            <a:pPr marL="285750" indent="-285750">
              <a:lnSpc>
                <a:spcPts val="2250"/>
              </a:lnSpc>
              <a:buFont typeface="Arial,Sans-Serif"/>
              <a:buChar char="•"/>
            </a:pPr>
            <a:endParaRPr lang="en-US" b="1" dirty="0">
              <a:ea typeface="Calibri"/>
              <a:cs typeface="Arial"/>
            </a:endParaRPr>
          </a:p>
          <a:p>
            <a:pPr marL="285750" indent="-285750">
              <a:lnSpc>
                <a:spcPts val="2250"/>
              </a:lnSpc>
              <a:buFont typeface="Arial,Sans-Serif"/>
              <a:buChar char="•"/>
            </a:pPr>
            <a:endParaRPr lang="en-US" b="1" dirty="0">
              <a:ea typeface="Calibri"/>
              <a:cs typeface="Arial"/>
            </a:endParaRPr>
          </a:p>
          <a:p>
            <a:pPr lvl="2">
              <a:lnSpc>
                <a:spcPts val="2250"/>
              </a:lnSpc>
            </a:pPr>
            <a:endParaRPr lang="en-US" dirty="0">
              <a:ea typeface="Calibri"/>
              <a:cs typeface="Calibri"/>
            </a:endParaRPr>
          </a:p>
          <a:p>
            <a:pPr marL="742950" lvl="1" indent="-285750">
              <a:lnSpc>
                <a:spcPts val="2250"/>
              </a:lnSpc>
              <a:buFont typeface="Courier New,monospace"/>
              <a:buChar char="o"/>
            </a:pPr>
            <a:endParaRPr lang="en-US" dirty="0">
              <a:ea typeface="Calibri"/>
              <a:cs typeface="Arial"/>
            </a:endParaRPr>
          </a:p>
        </p:txBody>
      </p:sp>
    </p:spTree>
    <p:extLst>
      <p:ext uri="{BB962C8B-B14F-4D97-AF65-F5344CB8AC3E}">
        <p14:creationId xmlns:p14="http://schemas.microsoft.com/office/powerpoint/2010/main" val="110723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910CA9-5904-386D-5051-78A4FE1822E3}"/>
              </a:ext>
            </a:extLst>
          </p:cNvPr>
          <p:cNvSpPr>
            <a:spLocks noGrp="1"/>
          </p:cNvSpPr>
          <p:nvPr>
            <p:ph type="sldNum" sz="quarter" idx="10"/>
          </p:nvPr>
        </p:nvSpPr>
        <p:spPr/>
        <p:txBody>
          <a:bodyPr/>
          <a:lstStyle/>
          <a:p>
            <a:fld id="{19B7238F-0A31-F946-A5C6-FACA8082CE8E}" type="slidenum">
              <a:rPr lang="en-US" smtClean="0"/>
              <a:pPr/>
              <a:t>21</a:t>
            </a:fld>
            <a:endParaRPr lang="en-US"/>
          </a:p>
        </p:txBody>
      </p:sp>
      <p:sp>
        <p:nvSpPr>
          <p:cNvPr id="3" name="Text Placeholder 2">
            <a:extLst>
              <a:ext uri="{FF2B5EF4-FFF2-40B4-BE49-F238E27FC236}">
                <a16:creationId xmlns:a16="http://schemas.microsoft.com/office/drawing/2014/main" id="{014A26FE-E818-1672-E380-423E3D63BFB7}"/>
              </a:ext>
            </a:extLst>
          </p:cNvPr>
          <p:cNvSpPr>
            <a:spLocks noGrp="1"/>
          </p:cNvSpPr>
          <p:nvPr>
            <p:ph type="body" sz="quarter" idx="11"/>
          </p:nvPr>
        </p:nvSpPr>
        <p:spPr>
          <a:xfrm>
            <a:off x="115031" y="864704"/>
            <a:ext cx="8412743" cy="3858060"/>
          </a:xfrm>
        </p:spPr>
        <p:txBody>
          <a:bodyPr vert="horz" lIns="91440" tIns="45720" rIns="91440" bIns="45720" anchor="t"/>
          <a:lstStyle/>
          <a:p>
            <a:pPr algn="l"/>
            <a:r>
              <a:rPr lang="en-US" sz="2000" b="1" dirty="0">
                <a:solidFill>
                  <a:schemeClr val="tx1"/>
                </a:solidFill>
                <a:ea typeface="Calibri"/>
                <a:cs typeface="Calibri"/>
              </a:rPr>
              <a:t>18 states </a:t>
            </a:r>
            <a:r>
              <a:rPr lang="en-US" sz="2000" dirty="0">
                <a:solidFill>
                  <a:schemeClr val="tx1"/>
                </a:solidFill>
                <a:ea typeface="Calibri"/>
                <a:cs typeface="Calibri"/>
              </a:rPr>
              <a:t>have largely incorporated ICWA into state law.  These include: </a:t>
            </a:r>
          </a:p>
          <a:p>
            <a:pPr lvl="1"/>
            <a:r>
              <a:rPr lang="en-US" sz="2000" dirty="0">
                <a:solidFill>
                  <a:schemeClr val="tx1"/>
                </a:solidFill>
                <a:ea typeface="Calibri"/>
                <a:cs typeface="Calibri"/>
              </a:rPr>
              <a:t>California, Colorado, Connecticut, Iowa, Maine, Michigan, Minnesota, Montana, Nebraska, Nevada, New Mexico, North Dakota, Oklahoma, Oregon, South Dakota, Washington , Wisconsin, Wyoming </a:t>
            </a:r>
          </a:p>
          <a:p>
            <a:pPr algn="l"/>
            <a:r>
              <a:rPr lang="en-US" sz="2000" b="1" dirty="0">
                <a:solidFill>
                  <a:schemeClr val="tx1"/>
                </a:solidFill>
                <a:ea typeface="Calibri"/>
                <a:cs typeface="Calibri"/>
              </a:rPr>
              <a:t>13 states </a:t>
            </a:r>
            <a:r>
              <a:rPr lang="en-US" sz="2000" dirty="0">
                <a:solidFill>
                  <a:schemeClr val="tx1"/>
                </a:solidFill>
                <a:ea typeface="Calibri"/>
                <a:cs typeface="Calibri"/>
              </a:rPr>
              <a:t>have provisions referring to ICWA in relevant places throughout state code :</a:t>
            </a:r>
          </a:p>
          <a:p>
            <a:pPr lvl="1"/>
            <a:r>
              <a:rPr lang="en-US" sz="2000" dirty="0">
                <a:solidFill>
                  <a:schemeClr val="tx1"/>
                </a:solidFill>
              </a:rPr>
              <a:t>Alabama, Alaska, Arizona, Delaware, Florida, Idaho, Kansas, Missouri, South Carolina, Tennessee, Vermont, Indiana, Louisiana</a:t>
            </a:r>
          </a:p>
          <a:p>
            <a:pPr lvl="1"/>
            <a:endParaRPr lang="en-US" sz="2000" dirty="0">
              <a:solidFill>
                <a:schemeClr val="tx1"/>
              </a:solidFill>
              <a:ea typeface="Calibri"/>
              <a:cs typeface="Calibri"/>
            </a:endParaRPr>
          </a:p>
          <a:p>
            <a:pPr algn="l"/>
            <a:endParaRPr lang="en-US" sz="2000" dirty="0">
              <a:solidFill>
                <a:schemeClr val="tx1"/>
              </a:solidFill>
              <a:ea typeface="Calibri"/>
              <a:cs typeface="Calibri"/>
            </a:endParaRPr>
          </a:p>
          <a:p>
            <a:pPr marL="457200" lvl="1" indent="0">
              <a:buNone/>
            </a:pPr>
            <a:endParaRPr lang="en-US" sz="1600" dirty="0">
              <a:ea typeface="Calibri"/>
              <a:cs typeface="Calibri"/>
            </a:endParaRPr>
          </a:p>
          <a:p>
            <a:pPr marL="0" indent="0" algn="l">
              <a:buNone/>
            </a:pPr>
            <a:endParaRPr lang="en-US" sz="1600" dirty="0">
              <a:ea typeface="Calibri"/>
              <a:cs typeface="Calibri"/>
            </a:endParaRPr>
          </a:p>
          <a:p>
            <a:pPr marL="0" indent="0" algn="l">
              <a:buNone/>
            </a:pPr>
            <a:endParaRPr lang="en-US" sz="1600" dirty="0">
              <a:ea typeface="Calibri"/>
              <a:cs typeface="Calibri"/>
            </a:endParaRPr>
          </a:p>
        </p:txBody>
      </p:sp>
      <p:sp>
        <p:nvSpPr>
          <p:cNvPr id="4" name="Text Placeholder 3">
            <a:extLst>
              <a:ext uri="{FF2B5EF4-FFF2-40B4-BE49-F238E27FC236}">
                <a16:creationId xmlns:a16="http://schemas.microsoft.com/office/drawing/2014/main" id="{6FB4296F-9CBD-56DA-C238-B88177050B0F}"/>
              </a:ext>
            </a:extLst>
          </p:cNvPr>
          <p:cNvSpPr>
            <a:spLocks noGrp="1"/>
          </p:cNvSpPr>
          <p:nvPr>
            <p:ph type="body" sz="quarter" idx="13"/>
          </p:nvPr>
        </p:nvSpPr>
        <p:spPr>
          <a:xfrm>
            <a:off x="457200" y="154057"/>
            <a:ext cx="8229600" cy="609600"/>
          </a:xfrm>
        </p:spPr>
        <p:txBody>
          <a:bodyPr vert="horz" lIns="91440" tIns="45720" rIns="91440" bIns="45720" anchor="t"/>
          <a:lstStyle/>
          <a:p>
            <a:r>
              <a:rPr lang="en-US" dirty="0"/>
              <a:t>How do other states approach ICWA?</a:t>
            </a:r>
          </a:p>
        </p:txBody>
      </p:sp>
    </p:spTree>
    <p:extLst>
      <p:ext uri="{BB962C8B-B14F-4D97-AF65-F5344CB8AC3E}">
        <p14:creationId xmlns:p14="http://schemas.microsoft.com/office/powerpoint/2010/main" val="129112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9FB93-E3E8-DD6A-9EED-2AD397F21C29}"/>
              </a:ext>
            </a:extLst>
          </p:cNvPr>
          <p:cNvSpPr>
            <a:spLocks noGrp="1"/>
          </p:cNvSpPr>
          <p:nvPr>
            <p:ph type="sldNum" sz="quarter" idx="10"/>
          </p:nvPr>
        </p:nvSpPr>
        <p:spPr/>
        <p:txBody>
          <a:bodyPr/>
          <a:lstStyle/>
          <a:p>
            <a:fld id="{19B7238F-0A31-F946-A5C6-FACA8082CE8E}" type="slidenum">
              <a:rPr lang="en-US" smtClean="0"/>
              <a:pPr/>
              <a:t>22</a:t>
            </a:fld>
            <a:endParaRPr lang="en-US"/>
          </a:p>
        </p:txBody>
      </p:sp>
      <p:sp>
        <p:nvSpPr>
          <p:cNvPr id="3" name="Text Placeholder 2">
            <a:extLst>
              <a:ext uri="{FF2B5EF4-FFF2-40B4-BE49-F238E27FC236}">
                <a16:creationId xmlns:a16="http://schemas.microsoft.com/office/drawing/2014/main" id="{6D89BDD9-8936-B342-EE76-6C13F2E439DF}"/>
              </a:ext>
            </a:extLst>
          </p:cNvPr>
          <p:cNvSpPr>
            <a:spLocks noGrp="1"/>
          </p:cNvSpPr>
          <p:nvPr>
            <p:ph type="body" sz="quarter" idx="11"/>
          </p:nvPr>
        </p:nvSpPr>
        <p:spPr>
          <a:xfrm>
            <a:off x="189358" y="674280"/>
            <a:ext cx="8872821" cy="2973659"/>
          </a:xfrm>
        </p:spPr>
        <p:txBody>
          <a:bodyPr vert="horz" lIns="91440" tIns="45720" rIns="91440" bIns="45720" anchor="t"/>
          <a:lstStyle/>
          <a:p>
            <a:pPr algn="l"/>
            <a:r>
              <a:rPr lang="en-US" sz="1800" dirty="0">
                <a:solidFill>
                  <a:srgbClr val="000000"/>
                </a:solidFill>
                <a:latin typeface="Calibri"/>
                <a:ea typeface="Calibri"/>
                <a:cs typeface="Times New Roman"/>
              </a:rPr>
              <a:t>In 2023, the Supreme Court affirmed ICWA’s constitutionality in </a:t>
            </a:r>
            <a:r>
              <a:rPr lang="en-US" sz="1800" b="1" dirty="0">
                <a:solidFill>
                  <a:srgbClr val="000000"/>
                </a:solidFill>
                <a:latin typeface="Calibri"/>
                <a:ea typeface="Calibri"/>
                <a:cs typeface="Times New Roman"/>
              </a:rPr>
              <a:t>Haaland v. Brackeen </a:t>
            </a:r>
            <a:endParaRPr lang="en-US" sz="1800" b="1" dirty="0">
              <a:latin typeface="Calibri"/>
              <a:ea typeface="Calibri"/>
              <a:cs typeface="Calibri"/>
            </a:endParaRPr>
          </a:p>
          <a:p>
            <a:pPr algn="l"/>
            <a:r>
              <a:rPr lang="en-US" sz="1800" dirty="0">
                <a:solidFill>
                  <a:srgbClr val="000000"/>
                </a:solidFill>
                <a:latin typeface="Calibri"/>
                <a:ea typeface="Calibri"/>
                <a:cs typeface="Times New Roman"/>
              </a:rPr>
              <a:t>Key takeaways: </a:t>
            </a:r>
            <a:endParaRPr lang="en-US" sz="1800" dirty="0">
              <a:latin typeface="Calibri"/>
              <a:ea typeface="Calibri"/>
              <a:cs typeface="Calibri"/>
            </a:endParaRPr>
          </a:p>
          <a:p>
            <a:pPr lvl="1"/>
            <a:r>
              <a:rPr lang="en-US" sz="1800" dirty="0">
                <a:solidFill>
                  <a:srgbClr val="000000"/>
                </a:solidFill>
                <a:latin typeface="Calibri"/>
                <a:ea typeface="Calibri"/>
                <a:cs typeface="Times New Roman"/>
              </a:rPr>
              <a:t>ICWA is within the U.S. government's Article I, Section 8 Commerce Power </a:t>
            </a:r>
          </a:p>
          <a:p>
            <a:pPr lvl="1"/>
            <a:r>
              <a:rPr lang="en-US" sz="1800" dirty="0">
                <a:solidFill>
                  <a:srgbClr val="000000"/>
                </a:solidFill>
                <a:latin typeface="Calibri"/>
                <a:ea typeface="Calibri"/>
                <a:cs typeface="Times New Roman"/>
              </a:rPr>
              <a:t>ICWA does not violate the Tenth Amendment's Anti-Commandeering Doctrine:</a:t>
            </a:r>
            <a:endParaRPr lang="en-US" sz="1800" dirty="0">
              <a:solidFill>
                <a:srgbClr val="595959"/>
              </a:solidFill>
              <a:latin typeface="Calibri"/>
              <a:ea typeface="Calibri"/>
              <a:cs typeface="Calibri"/>
            </a:endParaRPr>
          </a:p>
          <a:p>
            <a:pPr lvl="2">
              <a:buFont typeface="Wingdings"/>
              <a:buChar char="§"/>
            </a:pPr>
            <a:r>
              <a:rPr lang="en-US" sz="1800" dirty="0">
                <a:solidFill>
                  <a:srgbClr val="000000"/>
                </a:solidFill>
                <a:latin typeface="Calibri"/>
                <a:ea typeface="Calibri"/>
                <a:cs typeface="Times New Roman"/>
              </a:rPr>
              <a:t>Provisions apply to state agencies and private actors equally </a:t>
            </a:r>
            <a:endParaRPr lang="en-US" sz="1800" dirty="0">
              <a:latin typeface="Calibri"/>
              <a:ea typeface="Calibri"/>
              <a:cs typeface="Calibri"/>
            </a:endParaRPr>
          </a:p>
          <a:p>
            <a:pPr lvl="2">
              <a:buFont typeface="Wingdings"/>
              <a:buChar char="§"/>
            </a:pPr>
            <a:r>
              <a:rPr lang="en-US" sz="1800" dirty="0">
                <a:solidFill>
                  <a:srgbClr val="000000"/>
                </a:solidFill>
                <a:latin typeface="Calibri"/>
                <a:ea typeface="Calibri"/>
                <a:cs typeface="Times New Roman"/>
              </a:rPr>
              <a:t>Congress has the authority to impose ancillary recordkeeping requirements on state courts </a:t>
            </a:r>
          </a:p>
          <a:p>
            <a:pPr lvl="1"/>
            <a:r>
              <a:rPr lang="en-US" sz="1800" dirty="0">
                <a:solidFill>
                  <a:srgbClr val="000000"/>
                </a:solidFill>
                <a:latin typeface="Calibri"/>
                <a:ea typeface="Calibri"/>
                <a:cs typeface="Times New Roman"/>
              </a:rPr>
              <a:t>Equal Protection challenge did not have standing </a:t>
            </a:r>
          </a:p>
          <a:p>
            <a:pPr lvl="1"/>
            <a:r>
              <a:rPr lang="en-US" sz="1800" b="1" dirty="0">
                <a:solidFill>
                  <a:srgbClr val="000000"/>
                </a:solidFill>
                <a:latin typeface="Calibri"/>
                <a:ea typeface="Calibri"/>
                <a:cs typeface="Times New Roman"/>
              </a:rPr>
              <a:t>ICWA is based on political, not racial, classifications</a:t>
            </a:r>
          </a:p>
          <a:p>
            <a:endParaRPr lang="en-US" dirty="0">
              <a:ea typeface="Calibri"/>
              <a:cs typeface="Calibri"/>
            </a:endParaRPr>
          </a:p>
        </p:txBody>
      </p:sp>
      <p:sp>
        <p:nvSpPr>
          <p:cNvPr id="4" name="Text Placeholder 3">
            <a:extLst>
              <a:ext uri="{FF2B5EF4-FFF2-40B4-BE49-F238E27FC236}">
                <a16:creationId xmlns:a16="http://schemas.microsoft.com/office/drawing/2014/main" id="{5152B48C-5DF8-11F5-7F05-A0385273EE5C}"/>
              </a:ext>
            </a:extLst>
          </p:cNvPr>
          <p:cNvSpPr>
            <a:spLocks noGrp="1"/>
          </p:cNvSpPr>
          <p:nvPr>
            <p:ph type="body" sz="quarter" idx="13"/>
          </p:nvPr>
        </p:nvSpPr>
        <p:spPr>
          <a:xfrm>
            <a:off x="457200" y="64681"/>
            <a:ext cx="8229600" cy="609600"/>
          </a:xfrm>
        </p:spPr>
        <p:txBody>
          <a:bodyPr vert="horz" lIns="91440" tIns="45720" rIns="91440" bIns="45720" anchor="t"/>
          <a:lstStyle/>
          <a:p>
            <a:r>
              <a:rPr lang="en-US" sz="2800"/>
              <a:t>Is </a:t>
            </a:r>
            <a:r>
              <a:rPr lang="en-US" sz="2800" err="1"/>
              <a:t>icwa</a:t>
            </a:r>
            <a:r>
              <a:rPr lang="en-US" sz="2800"/>
              <a:t> constitutional?</a:t>
            </a:r>
          </a:p>
        </p:txBody>
      </p:sp>
    </p:spTree>
    <p:extLst>
      <p:ext uri="{BB962C8B-B14F-4D97-AF65-F5344CB8AC3E}">
        <p14:creationId xmlns:p14="http://schemas.microsoft.com/office/powerpoint/2010/main" val="31755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C8EE39-8583-8930-AE88-2B8E3AFEFAAB}"/>
              </a:ext>
            </a:extLst>
          </p:cNvPr>
          <p:cNvSpPr>
            <a:spLocks noGrp="1"/>
          </p:cNvSpPr>
          <p:nvPr>
            <p:ph type="sldNum" sz="quarter" idx="10"/>
          </p:nvPr>
        </p:nvSpPr>
        <p:spPr/>
        <p:txBody>
          <a:bodyPr/>
          <a:lstStyle/>
          <a:p>
            <a:fld id="{19B7238F-0A31-F946-A5C6-FACA8082CE8E}" type="slidenum">
              <a:rPr lang="en-US" smtClean="0"/>
              <a:pPr/>
              <a:t>23</a:t>
            </a:fld>
            <a:endParaRPr lang="en-US"/>
          </a:p>
        </p:txBody>
      </p:sp>
      <p:sp>
        <p:nvSpPr>
          <p:cNvPr id="3" name="Text Placeholder 2">
            <a:extLst>
              <a:ext uri="{FF2B5EF4-FFF2-40B4-BE49-F238E27FC236}">
                <a16:creationId xmlns:a16="http://schemas.microsoft.com/office/drawing/2014/main" id="{8B881B15-6BAD-0A8E-936B-B43429313662}"/>
              </a:ext>
            </a:extLst>
          </p:cNvPr>
          <p:cNvSpPr>
            <a:spLocks noGrp="1"/>
          </p:cNvSpPr>
          <p:nvPr>
            <p:ph type="body" sz="quarter" idx="11"/>
          </p:nvPr>
        </p:nvSpPr>
        <p:spPr>
          <a:xfrm>
            <a:off x="161401" y="944033"/>
            <a:ext cx="8819372" cy="3779072"/>
          </a:xfrm>
        </p:spPr>
        <p:txBody>
          <a:bodyPr vert="horz" lIns="91440" tIns="45720" rIns="91440" bIns="45720" anchor="t"/>
          <a:lstStyle/>
          <a:p>
            <a:pPr algn="l"/>
            <a:r>
              <a:rPr lang="en-US" sz="1800" dirty="0">
                <a:solidFill>
                  <a:srgbClr val="000000"/>
                </a:solidFill>
                <a:ea typeface="Calibri"/>
                <a:cs typeface="Calibri"/>
              </a:rPr>
              <a:t>Given the recency of Federal Recognition of Virginia’s tribes, Virginia is still playing catch-up.</a:t>
            </a:r>
          </a:p>
          <a:p>
            <a:pPr algn="l"/>
            <a:r>
              <a:rPr lang="en-US" sz="1800" dirty="0">
                <a:solidFill>
                  <a:srgbClr val="000000"/>
                </a:solidFill>
                <a:ea typeface="Calibri"/>
                <a:cs typeface="Calibri"/>
              </a:rPr>
              <a:t>The Juvenile and Domestic Relations Court code sections (Va. Code Sec. 16.1-228 and following) contain virtually no mention of ICWA.</a:t>
            </a:r>
          </a:p>
          <a:p>
            <a:pPr algn="l"/>
            <a:r>
              <a:rPr lang="en-US" sz="1800" b="1" dirty="0">
                <a:solidFill>
                  <a:srgbClr val="000000"/>
                </a:solidFill>
                <a:ea typeface="Calibri"/>
                <a:cs typeface="Calibri"/>
              </a:rPr>
              <a:t>Supreme Court of Virginia provides training, and has developed court forms, to share information about ICWA requirements.</a:t>
            </a:r>
            <a:endParaRPr lang="en-US" sz="1800" b="1" dirty="0">
              <a:solidFill>
                <a:schemeClr val="tx1"/>
              </a:solidFill>
              <a:ea typeface="Calibri"/>
              <a:cs typeface="Calibri"/>
            </a:endParaRPr>
          </a:p>
          <a:p>
            <a:pPr algn="l"/>
            <a:r>
              <a:rPr lang="en-US" sz="1800" b="1" dirty="0">
                <a:solidFill>
                  <a:schemeClr val="tx1"/>
                </a:solidFill>
                <a:ea typeface="Calibri"/>
                <a:cs typeface="Calibri"/>
              </a:rPr>
              <a:t>ICWA cases in Virginia (according to DSS)</a:t>
            </a:r>
            <a:r>
              <a:rPr lang="en-US" sz="1800" dirty="0">
                <a:solidFill>
                  <a:schemeClr val="tx1"/>
                </a:solidFill>
                <a:ea typeface="Calibri"/>
                <a:cs typeface="Calibri"/>
              </a:rPr>
              <a:t>: </a:t>
            </a:r>
          </a:p>
          <a:p>
            <a:pPr algn="l"/>
            <a:r>
              <a:rPr lang="en-US" sz="1800" dirty="0">
                <a:solidFill>
                  <a:schemeClr val="tx1"/>
                </a:solidFill>
                <a:ea typeface="Calibri"/>
                <a:cs typeface="Calibri"/>
              </a:rPr>
              <a:t>Infrequent, but accuracy of the numbers is  subject to proper identification and tracking in the system</a:t>
            </a:r>
          </a:p>
          <a:p>
            <a:pPr lvl="1" algn="l"/>
            <a:r>
              <a:rPr lang="en-US" sz="1800" dirty="0">
                <a:solidFill>
                  <a:schemeClr val="tx1"/>
                </a:solidFill>
                <a:ea typeface="Calibri"/>
                <a:cs typeface="Calibri"/>
              </a:rPr>
              <a:t>2016 –</a:t>
            </a:r>
            <a:r>
              <a:rPr lang="en-US" sz="1800" b="1" dirty="0">
                <a:solidFill>
                  <a:schemeClr val="tx1"/>
                </a:solidFill>
                <a:ea typeface="Calibri"/>
                <a:cs typeface="Calibri"/>
              </a:rPr>
              <a:t> 18 </a:t>
            </a:r>
            <a:r>
              <a:rPr lang="en-US" sz="1800" dirty="0">
                <a:solidFill>
                  <a:schemeClr val="tx1"/>
                </a:solidFill>
                <a:ea typeface="Calibri"/>
                <a:cs typeface="Calibri"/>
              </a:rPr>
              <a:t>total children </a:t>
            </a:r>
          </a:p>
          <a:p>
            <a:pPr lvl="1"/>
            <a:r>
              <a:rPr lang="en-US" sz="1800" dirty="0">
                <a:solidFill>
                  <a:schemeClr val="tx1"/>
                </a:solidFill>
                <a:ea typeface="Calibri"/>
                <a:cs typeface="Calibri"/>
              </a:rPr>
              <a:t>2024 – </a:t>
            </a:r>
            <a:r>
              <a:rPr lang="en-US" sz="1800" b="1" dirty="0">
                <a:solidFill>
                  <a:schemeClr val="tx1"/>
                </a:solidFill>
                <a:ea typeface="Calibri"/>
                <a:cs typeface="Calibri"/>
              </a:rPr>
              <a:t>37</a:t>
            </a:r>
            <a:r>
              <a:rPr lang="en-US" sz="1800" dirty="0">
                <a:solidFill>
                  <a:schemeClr val="tx1"/>
                </a:solidFill>
                <a:ea typeface="Calibri"/>
                <a:cs typeface="Calibri"/>
              </a:rPr>
              <a:t> total children </a:t>
            </a:r>
          </a:p>
        </p:txBody>
      </p:sp>
      <p:sp>
        <p:nvSpPr>
          <p:cNvPr id="4" name="Text Placeholder 3">
            <a:extLst>
              <a:ext uri="{FF2B5EF4-FFF2-40B4-BE49-F238E27FC236}">
                <a16:creationId xmlns:a16="http://schemas.microsoft.com/office/drawing/2014/main" id="{D0D8CEF7-E64D-B0F6-A3DD-5B01B31BF843}"/>
              </a:ext>
            </a:extLst>
          </p:cNvPr>
          <p:cNvSpPr>
            <a:spLocks noGrp="1"/>
          </p:cNvSpPr>
          <p:nvPr>
            <p:ph type="body" sz="quarter" idx="13"/>
          </p:nvPr>
        </p:nvSpPr>
        <p:spPr>
          <a:xfrm>
            <a:off x="317409" y="252864"/>
            <a:ext cx="8509182" cy="479502"/>
          </a:xfrm>
        </p:spPr>
        <p:txBody>
          <a:bodyPr vert="horz" lIns="91440" tIns="45720" rIns="91440" bIns="45720" anchor="t"/>
          <a:lstStyle/>
          <a:p>
            <a:r>
              <a:rPr lang="en-US" sz="2800" dirty="0"/>
              <a:t>Application of ICWA in Virginia</a:t>
            </a:r>
          </a:p>
        </p:txBody>
      </p:sp>
    </p:spTree>
    <p:extLst>
      <p:ext uri="{BB962C8B-B14F-4D97-AF65-F5344CB8AC3E}">
        <p14:creationId xmlns:p14="http://schemas.microsoft.com/office/powerpoint/2010/main" val="2692597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D256F-0949-69E0-F0FA-4224013DA0FF}"/>
              </a:ext>
            </a:extLst>
          </p:cNvPr>
          <p:cNvSpPr>
            <a:spLocks noGrp="1"/>
          </p:cNvSpPr>
          <p:nvPr>
            <p:ph type="sldNum" sz="quarter" idx="10"/>
          </p:nvPr>
        </p:nvSpPr>
        <p:spPr/>
        <p:txBody>
          <a:bodyPr/>
          <a:lstStyle/>
          <a:p>
            <a:fld id="{19B7238F-0A31-F946-A5C6-FACA8082CE8E}" type="slidenum">
              <a:rPr lang="en-US" smtClean="0"/>
              <a:pPr/>
              <a:t>24</a:t>
            </a:fld>
            <a:endParaRPr lang="en-US"/>
          </a:p>
        </p:txBody>
      </p:sp>
      <p:sp>
        <p:nvSpPr>
          <p:cNvPr id="3" name="Text Placeholder 2">
            <a:extLst>
              <a:ext uri="{FF2B5EF4-FFF2-40B4-BE49-F238E27FC236}">
                <a16:creationId xmlns:a16="http://schemas.microsoft.com/office/drawing/2014/main" id="{83F5D364-8937-8B39-BDC7-446173A5B195}"/>
              </a:ext>
            </a:extLst>
          </p:cNvPr>
          <p:cNvSpPr>
            <a:spLocks noGrp="1"/>
          </p:cNvSpPr>
          <p:nvPr>
            <p:ph type="body" sz="quarter" idx="11"/>
          </p:nvPr>
        </p:nvSpPr>
        <p:spPr>
          <a:xfrm>
            <a:off x="164162" y="871330"/>
            <a:ext cx="8819372" cy="3230732"/>
          </a:xfrm>
        </p:spPr>
        <p:txBody>
          <a:bodyPr vert="horz" lIns="91440" tIns="45720" rIns="91440" bIns="45720" anchor="t"/>
          <a:lstStyle/>
          <a:p>
            <a:pPr algn="l"/>
            <a:r>
              <a:rPr lang="en-US" sz="1800" b="1" dirty="0">
                <a:solidFill>
                  <a:schemeClr val="tx1"/>
                </a:solidFill>
                <a:ea typeface="Calibri"/>
                <a:cs typeface="Calibri"/>
              </a:rPr>
              <a:t>Virginia Department of Social Services</a:t>
            </a:r>
            <a:r>
              <a:rPr lang="en-US" sz="1800" dirty="0">
                <a:solidFill>
                  <a:schemeClr val="tx1"/>
                </a:solidFill>
                <a:ea typeface="Calibri"/>
                <a:cs typeface="Calibri"/>
              </a:rPr>
              <a:t>: </a:t>
            </a:r>
          </a:p>
          <a:p>
            <a:pPr lvl="1">
              <a:buFont typeface="Courier New"/>
              <a:buChar char="o"/>
            </a:pPr>
            <a:r>
              <a:rPr lang="en-US" sz="1800" dirty="0">
                <a:solidFill>
                  <a:schemeClr val="tx1"/>
                </a:solidFill>
                <a:ea typeface="Calibri"/>
                <a:cs typeface="Calibri"/>
              </a:rPr>
              <a:t>Child and Family Service manual explains ICWA requirements</a:t>
            </a:r>
          </a:p>
          <a:p>
            <a:pPr lvl="1">
              <a:buFont typeface="Courier New"/>
              <a:buChar char="o"/>
            </a:pPr>
            <a:r>
              <a:rPr lang="en-US" sz="1800" dirty="0">
                <a:solidFill>
                  <a:schemeClr val="tx1"/>
                </a:solidFill>
                <a:ea typeface="Calibri"/>
                <a:cs typeface="Calibri"/>
              </a:rPr>
              <a:t>Agency has mandatory online training</a:t>
            </a:r>
          </a:p>
          <a:p>
            <a:pPr lvl="1" algn="l">
              <a:buFont typeface="Courier New"/>
              <a:buChar char="o"/>
            </a:pPr>
            <a:r>
              <a:rPr lang="en-US" sz="1800" dirty="0">
                <a:solidFill>
                  <a:schemeClr val="tx1"/>
                </a:solidFill>
                <a:ea typeface="Calibri"/>
                <a:cs typeface="Calibri"/>
              </a:rPr>
              <a:t>ICWA liaison position who works with tribal members and leaders.</a:t>
            </a:r>
            <a:endParaRPr lang="en-US" sz="1800" dirty="0">
              <a:solidFill>
                <a:schemeClr val="tx1"/>
              </a:solidFill>
            </a:endParaRPr>
          </a:p>
          <a:p>
            <a:pPr algn="l"/>
            <a:r>
              <a:rPr lang="en-US" sz="1800" b="1" dirty="0">
                <a:solidFill>
                  <a:schemeClr val="tx1"/>
                </a:solidFill>
                <a:ea typeface="Calibri"/>
                <a:cs typeface="Calibri"/>
              </a:rPr>
              <a:t>Obstacles</a:t>
            </a:r>
            <a:r>
              <a:rPr lang="en-US" sz="1800" dirty="0">
                <a:solidFill>
                  <a:schemeClr val="tx1"/>
                </a:solidFill>
                <a:ea typeface="Calibri"/>
                <a:cs typeface="Calibri"/>
              </a:rPr>
              <a:t>:</a:t>
            </a:r>
          </a:p>
          <a:p>
            <a:pPr lvl="1">
              <a:buFont typeface="Courier New"/>
              <a:buChar char="o"/>
            </a:pPr>
            <a:r>
              <a:rPr lang="en-US" sz="1800" dirty="0">
                <a:solidFill>
                  <a:schemeClr val="tx1"/>
                </a:solidFill>
                <a:ea typeface="Calibri"/>
                <a:cs typeface="Calibri"/>
              </a:rPr>
              <a:t>Staffing – turnover rate is 43% </a:t>
            </a:r>
          </a:p>
          <a:p>
            <a:pPr lvl="1">
              <a:buFont typeface="Courier New"/>
              <a:buChar char="o"/>
            </a:pPr>
            <a:r>
              <a:rPr lang="en-US" sz="1800" dirty="0">
                <a:solidFill>
                  <a:schemeClr val="tx1"/>
                </a:solidFill>
                <a:ea typeface="Calibri"/>
                <a:cs typeface="Calibri"/>
              </a:rPr>
              <a:t>Tracking system – did not account for all American Indian children until recently. </a:t>
            </a:r>
          </a:p>
          <a:p>
            <a:pPr lvl="1">
              <a:buFont typeface="Courier New"/>
              <a:buChar char="o"/>
            </a:pPr>
            <a:r>
              <a:rPr lang="en-US" sz="1800" dirty="0">
                <a:solidFill>
                  <a:schemeClr val="tx1"/>
                </a:solidFill>
                <a:ea typeface="Calibri"/>
                <a:cs typeface="Calibri"/>
              </a:rPr>
              <a:t>Local implementation. </a:t>
            </a:r>
          </a:p>
          <a:p>
            <a:pPr algn="l"/>
            <a:r>
              <a:rPr lang="en-US" sz="1800" b="1" dirty="0">
                <a:solidFill>
                  <a:schemeClr val="tx1"/>
                </a:solidFill>
                <a:ea typeface="Calibri"/>
                <a:cs typeface="Calibri"/>
              </a:rPr>
              <a:t>Advocates:</a:t>
            </a:r>
          </a:p>
          <a:p>
            <a:pPr lvl="1">
              <a:buFont typeface="Courier New" panose="02070309020205020404" pitchFamily="49" charset="0"/>
              <a:buChar char="o"/>
            </a:pPr>
            <a:r>
              <a:rPr lang="en-US" sz="1800" dirty="0">
                <a:solidFill>
                  <a:schemeClr val="tx1"/>
                </a:solidFill>
                <a:ea typeface="Calibri"/>
                <a:cs typeface="Calibri"/>
              </a:rPr>
              <a:t>Concerns about implementation.</a:t>
            </a:r>
          </a:p>
          <a:p>
            <a:pPr lvl="1">
              <a:buFont typeface="Courier New"/>
              <a:buChar char="o"/>
            </a:pPr>
            <a:endParaRPr lang="en-US" sz="1800" dirty="0">
              <a:solidFill>
                <a:schemeClr val="tx1"/>
              </a:solidFill>
              <a:ea typeface="Calibri"/>
              <a:cs typeface="Calibri"/>
            </a:endParaRPr>
          </a:p>
          <a:p>
            <a:pPr lvl="1">
              <a:buFont typeface="Courier New"/>
              <a:buChar char="o"/>
            </a:pPr>
            <a:endParaRPr lang="en-US" sz="1800" dirty="0">
              <a:solidFill>
                <a:schemeClr val="tx1"/>
              </a:solidFill>
              <a:ea typeface="Calibri"/>
              <a:cs typeface="Calibri"/>
            </a:endParaRPr>
          </a:p>
          <a:p>
            <a:pPr algn="l"/>
            <a:endParaRPr lang="en-US" sz="1800" dirty="0">
              <a:solidFill>
                <a:srgbClr val="000000"/>
              </a:solidFill>
              <a:ea typeface="Calibri"/>
              <a:cs typeface="Calibri"/>
            </a:endParaRPr>
          </a:p>
        </p:txBody>
      </p:sp>
      <p:sp>
        <p:nvSpPr>
          <p:cNvPr id="4" name="Text Placeholder 3">
            <a:extLst>
              <a:ext uri="{FF2B5EF4-FFF2-40B4-BE49-F238E27FC236}">
                <a16:creationId xmlns:a16="http://schemas.microsoft.com/office/drawing/2014/main" id="{4B13F65F-A9B6-5687-16B8-B8F738C2FAF6}"/>
              </a:ext>
            </a:extLst>
          </p:cNvPr>
          <p:cNvSpPr>
            <a:spLocks noGrp="1"/>
          </p:cNvSpPr>
          <p:nvPr>
            <p:ph type="body" sz="quarter" idx="13"/>
          </p:nvPr>
        </p:nvSpPr>
        <p:spPr>
          <a:xfrm>
            <a:off x="457200" y="261730"/>
            <a:ext cx="8229600" cy="609600"/>
          </a:xfrm>
        </p:spPr>
        <p:txBody>
          <a:bodyPr vert="horz" lIns="91440" tIns="45720" rIns="91440" bIns="45720" anchor="t"/>
          <a:lstStyle/>
          <a:p>
            <a:r>
              <a:rPr lang="en-US" dirty="0"/>
              <a:t>Application of </a:t>
            </a:r>
            <a:r>
              <a:rPr lang="en-US" dirty="0" err="1"/>
              <a:t>icwa</a:t>
            </a:r>
            <a:r>
              <a:rPr lang="en-US" dirty="0"/>
              <a:t> In </a:t>
            </a:r>
            <a:r>
              <a:rPr lang="en-US" dirty="0" err="1"/>
              <a:t>va</a:t>
            </a:r>
            <a:r>
              <a:rPr lang="en-US" dirty="0"/>
              <a:t> cont.</a:t>
            </a:r>
          </a:p>
        </p:txBody>
      </p:sp>
    </p:spTree>
    <p:extLst>
      <p:ext uri="{BB962C8B-B14F-4D97-AF65-F5344CB8AC3E}">
        <p14:creationId xmlns:p14="http://schemas.microsoft.com/office/powerpoint/2010/main" val="184979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5C824-F437-C696-1E24-E8FBD2CB9F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8989D-36CE-EE2A-CCC2-41D728D0CE22}"/>
              </a:ext>
            </a:extLst>
          </p:cNvPr>
          <p:cNvSpPr>
            <a:spLocks noGrp="1"/>
          </p:cNvSpPr>
          <p:nvPr>
            <p:ph type="sldNum" sz="quarter" idx="10"/>
          </p:nvPr>
        </p:nvSpPr>
        <p:spPr/>
        <p:txBody>
          <a:bodyPr/>
          <a:lstStyle/>
          <a:p>
            <a:fld id="{19B7238F-0A31-F946-A5C6-FACA8082CE8E}" type="slidenum">
              <a:rPr lang="en-US" smtClean="0"/>
              <a:pPr/>
              <a:t>25</a:t>
            </a:fld>
            <a:endParaRPr lang="en-US"/>
          </a:p>
        </p:txBody>
      </p:sp>
      <p:sp>
        <p:nvSpPr>
          <p:cNvPr id="3" name="Text Placeholder 2">
            <a:extLst>
              <a:ext uri="{FF2B5EF4-FFF2-40B4-BE49-F238E27FC236}">
                <a16:creationId xmlns:a16="http://schemas.microsoft.com/office/drawing/2014/main" id="{0E49B19A-9C99-3237-F259-20D7FE65CCA2}"/>
              </a:ext>
            </a:extLst>
          </p:cNvPr>
          <p:cNvSpPr>
            <a:spLocks noGrp="1"/>
          </p:cNvSpPr>
          <p:nvPr>
            <p:ph type="body" sz="quarter" idx="13"/>
          </p:nvPr>
        </p:nvSpPr>
        <p:spPr>
          <a:xfrm>
            <a:off x="-186468" y="147031"/>
            <a:ext cx="9518350" cy="826662"/>
          </a:xfrm>
        </p:spPr>
        <p:txBody>
          <a:bodyPr vert="horz" lIns="91440" tIns="45720" rIns="91440" bIns="45720" anchor="t"/>
          <a:lstStyle/>
          <a:p>
            <a:r>
              <a:rPr lang="en-US" dirty="0"/>
              <a:t>Policy Options</a:t>
            </a:r>
          </a:p>
        </p:txBody>
      </p:sp>
      <p:sp>
        <p:nvSpPr>
          <p:cNvPr id="8" name="TextBox 7">
            <a:extLst>
              <a:ext uri="{FF2B5EF4-FFF2-40B4-BE49-F238E27FC236}">
                <a16:creationId xmlns:a16="http://schemas.microsoft.com/office/drawing/2014/main" id="{8593760A-7C45-5FE3-1FCE-F5745C41F99A}"/>
              </a:ext>
            </a:extLst>
          </p:cNvPr>
          <p:cNvSpPr txBox="1"/>
          <p:nvPr/>
        </p:nvSpPr>
        <p:spPr>
          <a:xfrm>
            <a:off x="216250" y="975194"/>
            <a:ext cx="867567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ea typeface="Calibri"/>
              <a:cs typeface="Calibri"/>
            </a:endParaRPr>
          </a:p>
          <a:p>
            <a:pPr marL="285750" indent="-285750">
              <a:buFont typeface="Arial"/>
              <a:buChar char="•"/>
            </a:pPr>
            <a:r>
              <a:rPr lang="en-US" sz="2000" dirty="0">
                <a:ea typeface="Calibri"/>
                <a:cs typeface="Calibri"/>
              </a:rPr>
              <a:t>Maintain Status Quo (do nothing)</a:t>
            </a:r>
          </a:p>
          <a:p>
            <a:endParaRPr lang="en-US" sz="2000" dirty="0">
              <a:ea typeface="Calibri"/>
              <a:cs typeface="Calibri"/>
            </a:endParaRPr>
          </a:p>
          <a:p>
            <a:pPr marL="285750" indent="-285750">
              <a:buFont typeface="Arial"/>
              <a:buChar char="•"/>
            </a:pPr>
            <a:r>
              <a:rPr lang="en-US" sz="2000" dirty="0">
                <a:ea typeface="Calibri"/>
                <a:cs typeface="Calibri"/>
              </a:rPr>
              <a:t>Modest approach:</a:t>
            </a:r>
          </a:p>
          <a:p>
            <a:endParaRPr lang="en-US" sz="2000" dirty="0">
              <a:ea typeface="Calibri"/>
              <a:cs typeface="Calibri"/>
            </a:endParaRPr>
          </a:p>
          <a:p>
            <a:pPr marL="742950" lvl="1" indent="-285750">
              <a:buFont typeface="Wingdings" pitchFamily="2" charset="2"/>
              <a:buChar char="§"/>
            </a:pPr>
            <a:r>
              <a:rPr lang="en-US" sz="2000" dirty="0">
                <a:ea typeface="Calibri"/>
                <a:cs typeface="Calibri"/>
              </a:rPr>
              <a:t>Clarify identification, jurisdiction, and full faith and credit, in the juvenile code.</a:t>
            </a:r>
          </a:p>
          <a:p>
            <a:pPr marL="742950" lvl="1" indent="-285750">
              <a:buFont typeface="Wingdings" pitchFamily="2" charset="2"/>
              <a:buChar char="§"/>
            </a:pPr>
            <a:r>
              <a:rPr lang="en-US" sz="2000" dirty="0">
                <a:ea typeface="Calibri"/>
                <a:cs typeface="Calibri"/>
              </a:rPr>
              <a:t>Include children of state recognized tribes.</a:t>
            </a:r>
          </a:p>
          <a:p>
            <a:pPr marL="742950" lvl="1" indent="-285750">
              <a:buFont typeface="Wingdings" pitchFamily="2" charset="2"/>
              <a:buChar char="§"/>
            </a:pPr>
            <a:r>
              <a:rPr lang="en-US" sz="2000" dirty="0">
                <a:ea typeface="Calibri"/>
                <a:cs typeface="Calibri"/>
              </a:rPr>
              <a:t>Make explicit reference to federal code in the juvenile code</a:t>
            </a:r>
          </a:p>
          <a:p>
            <a:pPr lvl="1"/>
            <a:endParaRPr lang="en-US" sz="2000" dirty="0">
              <a:ea typeface="Calibri"/>
              <a:cs typeface="Calibri"/>
            </a:endParaRPr>
          </a:p>
          <a:p>
            <a:pPr marL="285750" indent="-285750">
              <a:buFont typeface="Arial"/>
              <a:buChar char="•"/>
            </a:pPr>
            <a:r>
              <a:rPr lang="en-US" sz="2000" dirty="0">
                <a:ea typeface="Calibri"/>
                <a:cs typeface="Calibri"/>
              </a:rPr>
              <a:t>Substantial Incorporation.</a:t>
            </a:r>
          </a:p>
          <a:p>
            <a:pPr lvl="1"/>
            <a:endParaRPr lang="en-US" dirty="0">
              <a:ea typeface="Calibri"/>
              <a:cs typeface="Calibri"/>
            </a:endParaRPr>
          </a:p>
          <a:p>
            <a:pPr marL="285750" indent="-285750">
              <a:buFont typeface="Arial"/>
              <a:buChar char="•"/>
            </a:pPr>
            <a:endParaRPr lang="en-US" dirty="0">
              <a:ea typeface="Calibri"/>
              <a:cs typeface="Calibri"/>
            </a:endParaRPr>
          </a:p>
        </p:txBody>
      </p:sp>
    </p:spTree>
    <p:extLst>
      <p:ext uri="{BB962C8B-B14F-4D97-AF65-F5344CB8AC3E}">
        <p14:creationId xmlns:p14="http://schemas.microsoft.com/office/powerpoint/2010/main" val="262587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7AE98-0787-2E54-51AD-830D826D39FA}"/>
              </a:ext>
            </a:extLst>
          </p:cNvPr>
          <p:cNvSpPr>
            <a:spLocks noGrp="1"/>
          </p:cNvSpPr>
          <p:nvPr>
            <p:ph type="sldNum" sz="quarter" idx="10"/>
          </p:nvPr>
        </p:nvSpPr>
        <p:spPr/>
        <p:txBody>
          <a:bodyPr/>
          <a:lstStyle/>
          <a:p>
            <a:fld id="{19B7238F-0A31-F946-A5C6-FACA8082CE8E}" type="slidenum">
              <a:rPr lang="en-US" smtClean="0"/>
              <a:pPr/>
              <a:t>26</a:t>
            </a:fld>
            <a:endParaRPr lang="en-US"/>
          </a:p>
        </p:txBody>
      </p:sp>
      <p:sp>
        <p:nvSpPr>
          <p:cNvPr id="4" name="Text Placeholder 3">
            <a:extLst>
              <a:ext uri="{FF2B5EF4-FFF2-40B4-BE49-F238E27FC236}">
                <a16:creationId xmlns:a16="http://schemas.microsoft.com/office/drawing/2014/main" id="{6FED669C-32D8-7648-BB6B-B7681ED74433}"/>
              </a:ext>
            </a:extLst>
          </p:cNvPr>
          <p:cNvSpPr>
            <a:spLocks noGrp="1"/>
          </p:cNvSpPr>
          <p:nvPr>
            <p:ph type="body" sz="quarter" idx="13"/>
          </p:nvPr>
        </p:nvSpPr>
        <p:spPr>
          <a:xfrm>
            <a:off x="457200" y="1391478"/>
            <a:ext cx="8229600" cy="920401"/>
          </a:xfrm>
        </p:spPr>
        <p:txBody>
          <a:bodyPr vert="horz" lIns="91440" tIns="45720" rIns="91440" bIns="45720" anchor="t"/>
          <a:lstStyle/>
          <a:p>
            <a:r>
              <a:rPr lang="en-US" dirty="0"/>
              <a:t>In-State Tuition for Virginia's Out-of-state Tribal Members</a:t>
            </a:r>
          </a:p>
        </p:txBody>
      </p:sp>
    </p:spTree>
    <p:extLst>
      <p:ext uri="{BB962C8B-B14F-4D97-AF65-F5344CB8AC3E}">
        <p14:creationId xmlns:p14="http://schemas.microsoft.com/office/powerpoint/2010/main" val="76510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550BF-D545-986A-8DE6-07D4A5E990CC}"/>
              </a:ext>
            </a:extLst>
          </p:cNvPr>
          <p:cNvSpPr>
            <a:spLocks noGrp="1"/>
          </p:cNvSpPr>
          <p:nvPr>
            <p:ph type="sldNum" sz="quarter" idx="10"/>
          </p:nvPr>
        </p:nvSpPr>
        <p:spPr/>
        <p:txBody>
          <a:bodyPr/>
          <a:lstStyle/>
          <a:p>
            <a:fld id="{19B7238F-0A31-F946-A5C6-FACA8082CE8E}" type="slidenum">
              <a:rPr lang="en-US" smtClean="0"/>
              <a:pPr/>
              <a:t>27</a:t>
            </a:fld>
            <a:endParaRPr lang="en-US"/>
          </a:p>
        </p:txBody>
      </p:sp>
      <p:sp>
        <p:nvSpPr>
          <p:cNvPr id="3" name="Text Placeholder 2">
            <a:extLst>
              <a:ext uri="{FF2B5EF4-FFF2-40B4-BE49-F238E27FC236}">
                <a16:creationId xmlns:a16="http://schemas.microsoft.com/office/drawing/2014/main" id="{6C3E8813-83EC-B093-1760-0AA11BBDEF6D}"/>
              </a:ext>
            </a:extLst>
          </p:cNvPr>
          <p:cNvSpPr>
            <a:spLocks noGrp="1"/>
          </p:cNvSpPr>
          <p:nvPr>
            <p:ph type="body" sz="quarter" idx="11"/>
          </p:nvPr>
        </p:nvSpPr>
        <p:spPr>
          <a:xfrm>
            <a:off x="756150" y="1028700"/>
            <a:ext cx="7105150" cy="2654300"/>
          </a:xfrm>
        </p:spPr>
        <p:txBody>
          <a:bodyPr vert="horz" lIns="91440" tIns="45720" rIns="91440" bIns="45720" anchor="t"/>
          <a:lstStyle/>
          <a:p>
            <a:pPr marL="285750" indent="-285750">
              <a:buChar char="•"/>
            </a:pPr>
            <a:r>
              <a:rPr lang="en-US" sz="1800" dirty="0">
                <a:solidFill>
                  <a:schemeClr val="tx1"/>
                </a:solidFill>
                <a:ea typeface="Calibri"/>
                <a:cs typeface="Calibri"/>
              </a:rPr>
              <a:t>Discussed with Tribal Leaders </a:t>
            </a:r>
          </a:p>
          <a:p>
            <a:pPr marL="285750" indent="-285750">
              <a:buChar char="•"/>
            </a:pPr>
            <a:r>
              <a:rPr lang="en-US" sz="1800" dirty="0">
                <a:solidFill>
                  <a:schemeClr val="tx1"/>
                </a:solidFill>
                <a:ea typeface="Calibri"/>
                <a:cs typeface="Calibri"/>
              </a:rPr>
              <a:t>Researched the history of Virginia Tribes displacement due to education policy. </a:t>
            </a:r>
          </a:p>
          <a:p>
            <a:pPr marL="285750" indent="-285750">
              <a:buChar char="•"/>
            </a:pPr>
            <a:r>
              <a:rPr lang="en-US" sz="1800" dirty="0">
                <a:solidFill>
                  <a:schemeClr val="tx1"/>
                </a:solidFill>
                <a:ea typeface="Calibri"/>
                <a:cs typeface="Calibri"/>
              </a:rPr>
              <a:t>Researched past Virginia Legislation </a:t>
            </a:r>
          </a:p>
          <a:p>
            <a:pPr marL="285750" indent="-285750">
              <a:buChar char="•"/>
            </a:pPr>
            <a:r>
              <a:rPr lang="en-US" sz="1800" dirty="0">
                <a:solidFill>
                  <a:schemeClr val="tx1"/>
                </a:solidFill>
                <a:ea typeface="Calibri"/>
                <a:cs typeface="Calibri"/>
              </a:rPr>
              <a:t>Researched initiatives by other states</a:t>
            </a:r>
            <a:endParaRPr lang="en-US" sz="1600" dirty="0">
              <a:solidFill>
                <a:schemeClr val="tx1"/>
              </a:solidFill>
              <a:ea typeface="Calibri"/>
              <a:cs typeface="Calibri"/>
            </a:endParaRPr>
          </a:p>
          <a:p>
            <a:pPr marL="285750" indent="-285750">
              <a:buChar char="•"/>
            </a:pPr>
            <a:endParaRPr lang="en-US" dirty="0">
              <a:ea typeface="Calibri"/>
              <a:cs typeface="Calibri"/>
            </a:endParaRPr>
          </a:p>
        </p:txBody>
      </p:sp>
      <p:sp>
        <p:nvSpPr>
          <p:cNvPr id="4" name="Text Placeholder 3">
            <a:extLst>
              <a:ext uri="{FF2B5EF4-FFF2-40B4-BE49-F238E27FC236}">
                <a16:creationId xmlns:a16="http://schemas.microsoft.com/office/drawing/2014/main" id="{62FEFAA8-0D4F-D0F9-DC29-0F46CE18F14A}"/>
              </a:ext>
            </a:extLst>
          </p:cNvPr>
          <p:cNvSpPr>
            <a:spLocks noGrp="1"/>
          </p:cNvSpPr>
          <p:nvPr>
            <p:ph type="body" sz="quarter" idx="13"/>
          </p:nvPr>
        </p:nvSpPr>
        <p:spPr/>
        <p:txBody>
          <a:bodyPr vert="horz" lIns="91440" tIns="45720" rIns="91440" bIns="45720" anchor="t"/>
          <a:lstStyle/>
          <a:p>
            <a:r>
              <a:rPr lang="en-US" dirty="0"/>
              <a:t>Research process</a:t>
            </a:r>
          </a:p>
        </p:txBody>
      </p:sp>
    </p:spTree>
    <p:extLst>
      <p:ext uri="{BB962C8B-B14F-4D97-AF65-F5344CB8AC3E}">
        <p14:creationId xmlns:p14="http://schemas.microsoft.com/office/powerpoint/2010/main" val="371895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A2BC8-E0DE-EC92-3481-08C86D2E5000}"/>
              </a:ext>
            </a:extLst>
          </p:cNvPr>
          <p:cNvSpPr>
            <a:spLocks noGrp="1"/>
          </p:cNvSpPr>
          <p:nvPr>
            <p:ph type="sldNum" sz="quarter" idx="10"/>
          </p:nvPr>
        </p:nvSpPr>
        <p:spPr/>
        <p:txBody>
          <a:bodyPr/>
          <a:lstStyle/>
          <a:p>
            <a:fld id="{19B7238F-0A31-F946-A5C6-FACA8082CE8E}" type="slidenum">
              <a:rPr lang="en-US" smtClean="0"/>
              <a:pPr/>
              <a:t>28</a:t>
            </a:fld>
            <a:endParaRPr lang="en-US"/>
          </a:p>
        </p:txBody>
      </p:sp>
      <p:sp>
        <p:nvSpPr>
          <p:cNvPr id="3" name="Text Placeholder 2">
            <a:extLst>
              <a:ext uri="{FF2B5EF4-FFF2-40B4-BE49-F238E27FC236}">
                <a16:creationId xmlns:a16="http://schemas.microsoft.com/office/drawing/2014/main" id="{41728020-CB73-18E9-93C9-7BFDB843E934}"/>
              </a:ext>
            </a:extLst>
          </p:cNvPr>
          <p:cNvSpPr>
            <a:spLocks noGrp="1"/>
          </p:cNvSpPr>
          <p:nvPr>
            <p:ph type="body" sz="quarter" idx="11"/>
          </p:nvPr>
        </p:nvSpPr>
        <p:spPr>
          <a:xfrm>
            <a:off x="457200" y="1460500"/>
            <a:ext cx="4766355" cy="2829402"/>
          </a:xfrm>
        </p:spPr>
        <p:txBody>
          <a:bodyPr vert="horz" lIns="91440" tIns="45720" rIns="91440" bIns="45720" anchor="t"/>
          <a:lstStyle/>
          <a:p>
            <a:pPr marL="285750" indent="-285750">
              <a:buChar char="•"/>
            </a:pPr>
            <a:r>
              <a:rPr lang="en-US" dirty="0">
                <a:solidFill>
                  <a:schemeClr val="tx1"/>
                </a:solidFill>
                <a:ea typeface="Calibri"/>
                <a:cs typeface="Calibri"/>
              </a:rPr>
              <a:t>Racial Integrity Act of 1924 </a:t>
            </a:r>
          </a:p>
          <a:p>
            <a:pPr marL="1028700" lvl="1" indent="-285750">
              <a:buFont typeface="Courier New"/>
              <a:buChar char="o"/>
            </a:pPr>
            <a:r>
              <a:rPr lang="en-US" dirty="0">
                <a:solidFill>
                  <a:schemeClr val="tx1"/>
                </a:solidFill>
                <a:ea typeface="Calibri"/>
                <a:cs typeface="Calibri"/>
              </a:rPr>
              <a:t>Recognized only two races and erased American Indian identity. </a:t>
            </a:r>
          </a:p>
          <a:p>
            <a:pPr marL="285750" indent="-285750">
              <a:buChar char="•"/>
            </a:pPr>
            <a:r>
              <a:rPr lang="en-US" dirty="0">
                <a:solidFill>
                  <a:schemeClr val="tx1"/>
                </a:solidFill>
                <a:ea typeface="Calibri"/>
                <a:cs typeface="Calibri"/>
              </a:rPr>
              <a:t>Indian Schools</a:t>
            </a:r>
          </a:p>
          <a:p>
            <a:pPr marL="285750" indent="-285750">
              <a:buChar char="•"/>
            </a:pPr>
            <a:r>
              <a:rPr lang="en-US" dirty="0">
                <a:solidFill>
                  <a:schemeClr val="tx1"/>
                </a:solidFill>
                <a:ea typeface="Calibri"/>
                <a:cs typeface="Calibri"/>
              </a:rPr>
              <a:t>Opportunities in other states:</a:t>
            </a:r>
          </a:p>
          <a:p>
            <a:pPr marL="1028700" lvl="1" indent="-285750">
              <a:buFont typeface="Courier New"/>
              <a:buChar char="o"/>
            </a:pPr>
            <a:r>
              <a:rPr lang="en-US" dirty="0">
                <a:solidFill>
                  <a:schemeClr val="tx1"/>
                </a:solidFill>
                <a:ea typeface="Calibri"/>
                <a:cs typeface="Calibri"/>
              </a:rPr>
              <a:t>Oklahoma</a:t>
            </a:r>
          </a:p>
          <a:p>
            <a:pPr marL="1028700" lvl="1" indent="-285750">
              <a:buFont typeface="Courier New"/>
              <a:buChar char="o"/>
            </a:pPr>
            <a:r>
              <a:rPr lang="en-US" dirty="0">
                <a:solidFill>
                  <a:schemeClr val="tx1"/>
                </a:solidFill>
                <a:ea typeface="Calibri"/>
                <a:cs typeface="Calibri"/>
              </a:rPr>
              <a:t>Pennsylvania</a:t>
            </a:r>
          </a:p>
          <a:p>
            <a:pPr marL="1028700" lvl="1" indent="-285750">
              <a:buFont typeface="Courier New"/>
              <a:buChar char="o"/>
            </a:pPr>
            <a:r>
              <a:rPr lang="en-US" dirty="0">
                <a:solidFill>
                  <a:schemeClr val="tx1"/>
                </a:solidFill>
                <a:ea typeface="Calibri"/>
                <a:cs typeface="Calibri"/>
              </a:rPr>
              <a:t>North Carolina</a:t>
            </a:r>
          </a:p>
          <a:p>
            <a:pPr marL="285750" indent="-285750">
              <a:buChar char="•"/>
            </a:pPr>
            <a:r>
              <a:rPr lang="en-US" dirty="0">
                <a:solidFill>
                  <a:schemeClr val="tx1"/>
                </a:solidFill>
                <a:ea typeface="Calibri"/>
                <a:cs typeface="Calibri"/>
              </a:rPr>
              <a:t>Va. Brown v. Board of Education Scholarship</a:t>
            </a:r>
          </a:p>
          <a:p>
            <a:endParaRPr lang="en-US" dirty="0">
              <a:ea typeface="Calibri"/>
              <a:cs typeface="Calibri"/>
            </a:endParaRPr>
          </a:p>
        </p:txBody>
      </p:sp>
      <p:sp>
        <p:nvSpPr>
          <p:cNvPr id="5" name="Text Placeholder 4">
            <a:extLst>
              <a:ext uri="{FF2B5EF4-FFF2-40B4-BE49-F238E27FC236}">
                <a16:creationId xmlns:a16="http://schemas.microsoft.com/office/drawing/2014/main" id="{E09D3E18-D6EE-5586-A54B-F4AD33DA5469}"/>
              </a:ext>
            </a:extLst>
          </p:cNvPr>
          <p:cNvSpPr>
            <a:spLocks noGrp="1"/>
          </p:cNvSpPr>
          <p:nvPr>
            <p:ph type="body" sz="quarter" idx="13"/>
          </p:nvPr>
        </p:nvSpPr>
        <p:spPr>
          <a:xfrm>
            <a:off x="457200" y="304800"/>
            <a:ext cx="4400550" cy="723900"/>
          </a:xfrm>
        </p:spPr>
        <p:txBody>
          <a:bodyPr vert="horz" lIns="91440" tIns="45720" rIns="91440" bIns="45720" anchor="t"/>
          <a:lstStyle/>
          <a:p>
            <a:r>
              <a:rPr lang="en-US"/>
              <a:t>History of Tribal Education in VA</a:t>
            </a:r>
          </a:p>
        </p:txBody>
      </p:sp>
      <p:pic>
        <p:nvPicPr>
          <p:cNvPr id="8" name="Picture 7" descr="A newspaper with text and a seal&#10;&#10;AI-generated content may be incorrect.">
            <a:extLst>
              <a:ext uri="{FF2B5EF4-FFF2-40B4-BE49-F238E27FC236}">
                <a16:creationId xmlns:a16="http://schemas.microsoft.com/office/drawing/2014/main" id="{4885C339-0C13-E8ED-D550-BF927D6E6DEA}"/>
              </a:ext>
            </a:extLst>
          </p:cNvPr>
          <p:cNvPicPr>
            <a:picLocks noChangeAspect="1"/>
          </p:cNvPicPr>
          <p:nvPr/>
        </p:nvPicPr>
        <p:blipFill>
          <a:blip r:embed="rId2"/>
          <a:stretch>
            <a:fillRect/>
          </a:stretch>
        </p:blipFill>
        <p:spPr>
          <a:xfrm>
            <a:off x="5553994" y="304800"/>
            <a:ext cx="2703262" cy="3743325"/>
          </a:xfrm>
          <a:prstGeom prst="rect">
            <a:avLst/>
          </a:prstGeom>
        </p:spPr>
      </p:pic>
    </p:spTree>
    <p:extLst>
      <p:ext uri="{BB962C8B-B14F-4D97-AF65-F5344CB8AC3E}">
        <p14:creationId xmlns:p14="http://schemas.microsoft.com/office/powerpoint/2010/main" val="3839775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EDFDB-40AD-197A-2983-D87521C5EBBB}"/>
              </a:ext>
            </a:extLst>
          </p:cNvPr>
          <p:cNvSpPr>
            <a:spLocks noGrp="1"/>
          </p:cNvSpPr>
          <p:nvPr>
            <p:ph type="sldNum" sz="quarter" idx="10"/>
          </p:nvPr>
        </p:nvSpPr>
        <p:spPr/>
        <p:txBody>
          <a:bodyPr/>
          <a:lstStyle/>
          <a:p>
            <a:fld id="{19B7238F-0A31-F946-A5C6-FACA8082CE8E}" type="slidenum">
              <a:rPr lang="en-US" smtClean="0"/>
              <a:pPr/>
              <a:t>29</a:t>
            </a:fld>
            <a:endParaRPr lang="en-US"/>
          </a:p>
        </p:txBody>
      </p:sp>
      <p:sp>
        <p:nvSpPr>
          <p:cNvPr id="3" name="Text Placeholder 2">
            <a:extLst>
              <a:ext uri="{FF2B5EF4-FFF2-40B4-BE49-F238E27FC236}">
                <a16:creationId xmlns:a16="http://schemas.microsoft.com/office/drawing/2014/main" id="{AE0BDD9A-5478-D130-46B9-39ED427DAD52}"/>
              </a:ext>
            </a:extLst>
          </p:cNvPr>
          <p:cNvSpPr>
            <a:spLocks noGrp="1"/>
          </p:cNvSpPr>
          <p:nvPr>
            <p:ph type="body" sz="quarter" idx="11"/>
          </p:nvPr>
        </p:nvSpPr>
        <p:spPr>
          <a:xfrm>
            <a:off x="639271" y="946769"/>
            <a:ext cx="7590329" cy="2736232"/>
          </a:xfrm>
        </p:spPr>
        <p:txBody>
          <a:bodyPr vert="horz" lIns="91440" tIns="45720" rIns="91440" bIns="45720" anchor="t"/>
          <a:lstStyle/>
          <a:p>
            <a:pPr marL="285750" indent="-285750">
              <a:buChar char="•"/>
            </a:pPr>
            <a:r>
              <a:rPr lang="en-US" sz="1800" dirty="0">
                <a:solidFill>
                  <a:schemeClr val="tx1"/>
                </a:solidFill>
                <a:ea typeface="Calibri"/>
                <a:cs typeface="Calibri"/>
              </a:rPr>
              <a:t>Lack of educational opportunities was a direct cause for movement of VA Tribes</a:t>
            </a:r>
          </a:p>
          <a:p>
            <a:pPr marL="285750" indent="-285750">
              <a:buChar char="•"/>
            </a:pPr>
            <a:r>
              <a:rPr lang="en-US" sz="1800" dirty="0">
                <a:solidFill>
                  <a:schemeClr val="tx1"/>
                </a:solidFill>
                <a:ea typeface="Calibri"/>
                <a:cs typeface="Calibri"/>
              </a:rPr>
              <a:t>Schools in Philadelphia, Oklahoma, Kansas, North Carolina. </a:t>
            </a:r>
          </a:p>
          <a:p>
            <a:pPr marL="285750" indent="-285750">
              <a:buChar char="•"/>
            </a:pPr>
            <a:r>
              <a:rPr lang="en-US" sz="1800" dirty="0">
                <a:solidFill>
                  <a:schemeClr val="tx1"/>
                </a:solidFill>
                <a:ea typeface="Calibri"/>
                <a:cs typeface="Calibri"/>
              </a:rPr>
              <a:t>Upper Mattaponi - 685 enrolled citizens, 307 of whom live out of state (45%). </a:t>
            </a:r>
          </a:p>
          <a:p>
            <a:pPr marL="1028700" lvl="1" indent="-285750">
              <a:buFont typeface="Courier New"/>
              <a:buChar char="o"/>
            </a:pPr>
            <a:r>
              <a:rPr lang="en-US" sz="1800" dirty="0">
                <a:solidFill>
                  <a:schemeClr val="tx1"/>
                </a:solidFill>
                <a:ea typeface="Calibri"/>
                <a:cs typeface="Calibri"/>
              </a:rPr>
              <a:t>Philadelphia, Florida.</a:t>
            </a:r>
          </a:p>
          <a:p>
            <a:endParaRPr lang="en-US" dirty="0">
              <a:ea typeface="Calibri"/>
              <a:cs typeface="Calibri"/>
            </a:endParaRPr>
          </a:p>
        </p:txBody>
      </p:sp>
      <p:sp>
        <p:nvSpPr>
          <p:cNvPr id="4" name="Text Placeholder 3">
            <a:extLst>
              <a:ext uri="{FF2B5EF4-FFF2-40B4-BE49-F238E27FC236}">
                <a16:creationId xmlns:a16="http://schemas.microsoft.com/office/drawing/2014/main" id="{6CECDBD0-DB41-4175-15BF-7D878BBAA7D5}"/>
              </a:ext>
            </a:extLst>
          </p:cNvPr>
          <p:cNvSpPr>
            <a:spLocks noGrp="1"/>
          </p:cNvSpPr>
          <p:nvPr>
            <p:ph type="body" sz="quarter" idx="13"/>
          </p:nvPr>
        </p:nvSpPr>
        <p:spPr/>
        <p:txBody>
          <a:bodyPr vert="horz" lIns="91440" tIns="45720" rIns="91440" bIns="45720" anchor="t"/>
          <a:lstStyle/>
          <a:p>
            <a:r>
              <a:rPr lang="en-US" sz="2400" dirty="0">
                <a:latin typeface="Aptos Display"/>
              </a:rPr>
              <a:t>Current Tribal Member Locations Outside of VA</a:t>
            </a:r>
            <a:endParaRPr lang="en-US" sz="2400" dirty="0"/>
          </a:p>
        </p:txBody>
      </p:sp>
    </p:spTree>
    <p:extLst>
      <p:ext uri="{BB962C8B-B14F-4D97-AF65-F5344CB8AC3E}">
        <p14:creationId xmlns:p14="http://schemas.microsoft.com/office/powerpoint/2010/main" val="320363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8501D7-A1DD-047D-EFF8-7CED199FDC9B}"/>
              </a:ext>
            </a:extLst>
          </p:cNvPr>
          <p:cNvSpPr>
            <a:spLocks noGrp="1"/>
          </p:cNvSpPr>
          <p:nvPr>
            <p:ph type="body" sz="quarter" idx="10"/>
          </p:nvPr>
        </p:nvSpPr>
        <p:spPr>
          <a:xfrm>
            <a:off x="3548270" y="1320800"/>
            <a:ext cx="4363278" cy="3187700"/>
          </a:xfrm>
        </p:spPr>
        <p:txBody>
          <a:bodyPr vert="horz" lIns="91440" tIns="45720" rIns="91440" bIns="45720" anchor="t"/>
          <a:lstStyle/>
          <a:p>
            <a:pPr marL="0" indent="0">
              <a:buClr>
                <a:srgbClr val="595959"/>
              </a:buClr>
              <a:buNone/>
            </a:pPr>
            <a:endParaRPr lang="en-US" dirty="0">
              <a:solidFill>
                <a:schemeClr val="tx1"/>
              </a:solidFill>
              <a:latin typeface="Calibri"/>
              <a:ea typeface="Calibri"/>
              <a:cs typeface="Calibri"/>
            </a:endParaRPr>
          </a:p>
          <a:p>
            <a:pPr>
              <a:buClr>
                <a:srgbClr val="595959"/>
              </a:buClr>
            </a:pPr>
            <a:r>
              <a:rPr lang="en-US" dirty="0">
                <a:solidFill>
                  <a:schemeClr val="tx1"/>
                </a:solidFill>
                <a:latin typeface="Calibri"/>
                <a:ea typeface="Calibri"/>
                <a:cs typeface="Calibri"/>
              </a:rPr>
              <a:t>Intro</a:t>
            </a:r>
          </a:p>
          <a:p>
            <a:pPr>
              <a:buClr>
                <a:srgbClr val="595959"/>
              </a:buClr>
            </a:pPr>
            <a:r>
              <a:rPr lang="en-US" dirty="0">
                <a:solidFill>
                  <a:schemeClr val="tx1"/>
                </a:solidFill>
                <a:latin typeface="Calibri"/>
                <a:ea typeface="Calibri"/>
                <a:cs typeface="Calibri"/>
              </a:rPr>
              <a:t>Conservation Easements</a:t>
            </a:r>
          </a:p>
          <a:p>
            <a:pPr>
              <a:buClr>
                <a:srgbClr val="595959"/>
              </a:buClr>
            </a:pPr>
            <a:r>
              <a:rPr lang="en-US" dirty="0">
                <a:solidFill>
                  <a:schemeClr val="tx1"/>
                </a:solidFill>
                <a:latin typeface="Calibri"/>
                <a:ea typeface="Calibri"/>
                <a:cs typeface="Calibri"/>
              </a:rPr>
              <a:t>Indian Child Welfare Act (ICWA)</a:t>
            </a:r>
          </a:p>
          <a:p>
            <a:pPr>
              <a:buClr>
                <a:srgbClr val="595959"/>
              </a:buClr>
            </a:pPr>
            <a:r>
              <a:rPr lang="en-US" dirty="0">
                <a:solidFill>
                  <a:schemeClr val="tx1"/>
                </a:solidFill>
                <a:latin typeface="Calibri"/>
                <a:ea typeface="Calibri"/>
                <a:cs typeface="Calibri"/>
              </a:rPr>
              <a:t>In-state tuition for tribal members.</a:t>
            </a:r>
          </a:p>
          <a:p>
            <a:pPr>
              <a:buClr>
                <a:srgbClr val="595959"/>
              </a:buClr>
            </a:pPr>
            <a:r>
              <a:rPr lang="en-US" dirty="0">
                <a:solidFill>
                  <a:schemeClr val="tx1"/>
                </a:solidFill>
                <a:latin typeface="Calibri"/>
                <a:ea typeface="Calibri"/>
                <a:cs typeface="Calibri"/>
              </a:rPr>
              <a:t>Other discussion items.</a:t>
            </a:r>
          </a:p>
        </p:txBody>
      </p:sp>
    </p:spTree>
    <p:extLst>
      <p:ext uri="{BB962C8B-B14F-4D97-AF65-F5344CB8AC3E}">
        <p14:creationId xmlns:p14="http://schemas.microsoft.com/office/powerpoint/2010/main" val="2686953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B3E2A9-048D-29A3-2986-B951CB10F08F}"/>
              </a:ext>
            </a:extLst>
          </p:cNvPr>
          <p:cNvSpPr>
            <a:spLocks noGrp="1"/>
          </p:cNvSpPr>
          <p:nvPr>
            <p:ph type="sldNum" sz="quarter" idx="10"/>
          </p:nvPr>
        </p:nvSpPr>
        <p:spPr/>
        <p:txBody>
          <a:bodyPr/>
          <a:lstStyle/>
          <a:p>
            <a:fld id="{19B7238F-0A31-F946-A5C6-FACA8082CE8E}" type="slidenum">
              <a:rPr lang="en-US" smtClean="0"/>
              <a:pPr/>
              <a:t>30</a:t>
            </a:fld>
            <a:endParaRPr lang="en-US"/>
          </a:p>
        </p:txBody>
      </p:sp>
      <p:sp>
        <p:nvSpPr>
          <p:cNvPr id="3" name="Text Placeholder 2">
            <a:extLst>
              <a:ext uri="{FF2B5EF4-FFF2-40B4-BE49-F238E27FC236}">
                <a16:creationId xmlns:a16="http://schemas.microsoft.com/office/drawing/2014/main" id="{6258C53E-C1C5-3840-C115-A192506DDF92}"/>
              </a:ext>
            </a:extLst>
          </p:cNvPr>
          <p:cNvSpPr>
            <a:spLocks noGrp="1"/>
          </p:cNvSpPr>
          <p:nvPr>
            <p:ph type="body" sz="quarter" idx="11"/>
          </p:nvPr>
        </p:nvSpPr>
        <p:spPr>
          <a:xfrm>
            <a:off x="191657" y="878609"/>
            <a:ext cx="8771079" cy="3360304"/>
          </a:xfrm>
        </p:spPr>
        <p:txBody>
          <a:bodyPr vert="horz" lIns="91440" tIns="45720" rIns="91440" bIns="45720" anchor="t"/>
          <a:lstStyle/>
          <a:p>
            <a:pPr marL="285750" indent="-285750">
              <a:buChar char="•"/>
            </a:pPr>
            <a:r>
              <a:rPr lang="en-US" dirty="0">
                <a:solidFill>
                  <a:schemeClr val="tx1"/>
                </a:solidFill>
                <a:ea typeface="Calibri"/>
                <a:cs typeface="Calibri"/>
              </a:rPr>
              <a:t>In </a:t>
            </a:r>
            <a:r>
              <a:rPr lang="en-US" b="1" dirty="0">
                <a:solidFill>
                  <a:schemeClr val="tx1"/>
                </a:solidFill>
                <a:ea typeface="Calibri"/>
                <a:cs typeface="Calibri"/>
              </a:rPr>
              <a:t>state tuition requirements</a:t>
            </a:r>
            <a:r>
              <a:rPr lang="en-US" dirty="0">
                <a:solidFill>
                  <a:schemeClr val="tx1"/>
                </a:solidFill>
                <a:ea typeface="Calibri"/>
                <a:cs typeface="Calibri"/>
              </a:rPr>
              <a:t>: </a:t>
            </a:r>
          </a:p>
          <a:p>
            <a:pPr marL="1028700" lvl="1" indent="-285750">
              <a:buFont typeface="Courier New"/>
              <a:buChar char="o"/>
            </a:pPr>
            <a:r>
              <a:rPr lang="en-US" sz="1200" dirty="0">
                <a:solidFill>
                  <a:schemeClr val="tx1"/>
                </a:solidFill>
                <a:ea typeface="Calibri"/>
                <a:cs typeface="Calibri"/>
              </a:rPr>
              <a:t>An individual must demonstrate legal residence in Virginia with an intent to remain in Virginia indefinitely to establish domicile in Virginia. After meeting the requirements to establish domicile, a person must continue to be domiciled in Virginia for at least 12 months preceding the first day of classes.</a:t>
            </a:r>
          </a:p>
          <a:p>
            <a:pPr marL="285750" indent="-285750">
              <a:buChar char="•"/>
            </a:pPr>
            <a:r>
              <a:rPr lang="en-US" dirty="0">
                <a:solidFill>
                  <a:schemeClr val="tx1"/>
                </a:solidFill>
                <a:ea typeface="Calibri"/>
                <a:cs typeface="Calibri"/>
              </a:rPr>
              <a:t>In-state tuition is also granted </a:t>
            </a:r>
            <a:r>
              <a:rPr lang="en-US" dirty="0" err="1">
                <a:solidFill>
                  <a:schemeClr val="tx1"/>
                </a:solidFill>
                <a:ea typeface="Calibri"/>
                <a:cs typeface="Calibri"/>
              </a:rPr>
              <a:t>tospecific</a:t>
            </a:r>
            <a:r>
              <a:rPr lang="en-US" dirty="0">
                <a:solidFill>
                  <a:schemeClr val="tx1"/>
                </a:solidFill>
                <a:ea typeface="Calibri"/>
                <a:cs typeface="Calibri"/>
              </a:rPr>
              <a:t> categories of people, regardless of their domicile, such as: </a:t>
            </a:r>
          </a:p>
          <a:p>
            <a:pPr marL="1028700" lvl="1" indent="-285750">
              <a:buFont typeface="Courier New"/>
              <a:buChar char="o"/>
            </a:pPr>
            <a:r>
              <a:rPr lang="en-US" sz="1200" dirty="0">
                <a:solidFill>
                  <a:schemeClr val="tx1"/>
                </a:solidFill>
                <a:ea typeface="Calibri"/>
                <a:cs typeface="Calibri"/>
              </a:rPr>
              <a:t>Non-Virginia students that have worked in Virginia for over a year</a:t>
            </a:r>
          </a:p>
          <a:p>
            <a:pPr marL="1028700" lvl="1" indent="-285750">
              <a:buFont typeface="Courier New"/>
              <a:buChar char="o"/>
            </a:pPr>
            <a:r>
              <a:rPr lang="en-US" sz="1200" dirty="0">
                <a:solidFill>
                  <a:schemeClr val="tx1"/>
                </a:solidFill>
                <a:ea typeface="Calibri"/>
                <a:cs typeface="Calibri"/>
              </a:rPr>
              <a:t>Active-duty members mobilized or on temporary orders in VA</a:t>
            </a:r>
          </a:p>
          <a:p>
            <a:pPr marL="1028700" lvl="1">
              <a:buFont typeface="Courier New"/>
              <a:buChar char="o"/>
            </a:pPr>
            <a:r>
              <a:rPr lang="en-US" sz="1200" dirty="0">
                <a:solidFill>
                  <a:schemeClr val="tx1"/>
                </a:solidFill>
                <a:ea typeface="Calibri"/>
                <a:cs typeface="Calibri"/>
              </a:rPr>
              <a:t>Any veteran or surviving spouse who resides in VA</a:t>
            </a:r>
          </a:p>
          <a:p>
            <a:pPr marL="1028700" lvl="1" indent="-285750">
              <a:buFont typeface="Courier New"/>
              <a:buChar char="o"/>
            </a:pPr>
            <a:r>
              <a:rPr lang="en-US" sz="1200" dirty="0">
                <a:solidFill>
                  <a:schemeClr val="tx1"/>
                </a:solidFill>
                <a:ea typeface="Calibri"/>
                <a:cs typeface="Calibri"/>
              </a:rPr>
              <a:t>Any non-Virginia student who established domicile before being called to active duty in the National Guard of another state </a:t>
            </a:r>
          </a:p>
          <a:p>
            <a:pPr marL="1028700" lvl="1" indent="-285750">
              <a:buFont typeface="Courier New"/>
              <a:buChar char="o"/>
            </a:pPr>
            <a:r>
              <a:rPr lang="en-US" sz="1200" dirty="0">
                <a:solidFill>
                  <a:schemeClr val="tx1"/>
                </a:solidFill>
                <a:ea typeface="Calibri"/>
                <a:cs typeface="Calibri"/>
              </a:rPr>
              <a:t>Any member of the foreign service office who resided in the Commonwealth for at least 90 days immediately prior to receiving a foreign service assignment</a:t>
            </a:r>
          </a:p>
          <a:p>
            <a:pPr marL="1028700" lvl="1" indent="-285750">
              <a:buFont typeface="Courier New"/>
              <a:buChar char="o"/>
            </a:pPr>
            <a:r>
              <a:rPr lang="en-US" sz="1200" dirty="0">
                <a:solidFill>
                  <a:schemeClr val="tx1"/>
                </a:solidFill>
                <a:ea typeface="Calibri"/>
                <a:cs typeface="Calibri"/>
              </a:rPr>
              <a:t>Any child of an active-duty member or veteran who claims Virginia as his home</a:t>
            </a:r>
          </a:p>
          <a:p>
            <a:pPr marL="1028700" lvl="1" indent="-285750">
              <a:buFont typeface="Courier New"/>
              <a:buChar char="o"/>
            </a:pPr>
            <a:r>
              <a:rPr lang="en-US" sz="1200" dirty="0">
                <a:solidFill>
                  <a:schemeClr val="tx1"/>
                </a:solidFill>
                <a:ea typeface="Calibri"/>
                <a:cs typeface="Calibri"/>
              </a:rPr>
              <a:t>Refugees who reside in the commonwealth</a:t>
            </a:r>
          </a:p>
          <a:p>
            <a:pPr marL="1028700" lvl="1" indent="-285750">
              <a:buFont typeface="Courier New"/>
              <a:buChar char="o"/>
            </a:pPr>
            <a:r>
              <a:rPr lang="en-US" sz="1200" dirty="0">
                <a:solidFill>
                  <a:schemeClr val="tx1"/>
                </a:solidFill>
                <a:ea typeface="Calibri"/>
                <a:cs typeface="Calibri"/>
              </a:rPr>
              <a:t>Any non-Virginia student who is currently present in the Commonwealth as a result of being a victim of human trafficking</a:t>
            </a:r>
          </a:p>
          <a:p>
            <a:endParaRPr lang="en-US" dirty="0">
              <a:ea typeface="Calibri"/>
              <a:cs typeface="Calibri"/>
            </a:endParaRPr>
          </a:p>
        </p:txBody>
      </p:sp>
      <p:sp>
        <p:nvSpPr>
          <p:cNvPr id="4" name="Text Placeholder 3">
            <a:extLst>
              <a:ext uri="{FF2B5EF4-FFF2-40B4-BE49-F238E27FC236}">
                <a16:creationId xmlns:a16="http://schemas.microsoft.com/office/drawing/2014/main" id="{67142AAA-1ECA-6E4B-9E4E-E4F607A62367}"/>
              </a:ext>
            </a:extLst>
          </p:cNvPr>
          <p:cNvSpPr>
            <a:spLocks noGrp="1"/>
          </p:cNvSpPr>
          <p:nvPr>
            <p:ph type="body" sz="quarter" idx="13"/>
          </p:nvPr>
        </p:nvSpPr>
        <p:spPr>
          <a:xfrm>
            <a:off x="192232" y="273627"/>
            <a:ext cx="8515350" cy="609600"/>
          </a:xfrm>
        </p:spPr>
        <p:txBody>
          <a:bodyPr vert="horz" lIns="91440" tIns="45720" rIns="91440" bIns="45720" anchor="t"/>
          <a:lstStyle/>
          <a:p>
            <a:r>
              <a:rPr lang="en-US">
                <a:latin typeface="Aptos Display"/>
              </a:rPr>
              <a:t>Current Landscape of VA In-State Tuition</a:t>
            </a:r>
            <a:endParaRPr lang="en-US"/>
          </a:p>
        </p:txBody>
      </p:sp>
    </p:spTree>
    <p:extLst>
      <p:ext uri="{BB962C8B-B14F-4D97-AF65-F5344CB8AC3E}">
        <p14:creationId xmlns:p14="http://schemas.microsoft.com/office/powerpoint/2010/main" val="1033184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243495-2DAD-17F2-F38E-4B4E0EFD075D}"/>
              </a:ext>
            </a:extLst>
          </p:cNvPr>
          <p:cNvSpPr>
            <a:spLocks noGrp="1"/>
          </p:cNvSpPr>
          <p:nvPr>
            <p:ph type="sldNum" sz="quarter" idx="10"/>
          </p:nvPr>
        </p:nvSpPr>
        <p:spPr/>
        <p:txBody>
          <a:bodyPr/>
          <a:lstStyle/>
          <a:p>
            <a:fld id="{19B7238F-0A31-F946-A5C6-FACA8082CE8E}" type="slidenum">
              <a:rPr lang="en-US" smtClean="0"/>
              <a:pPr/>
              <a:t>31</a:t>
            </a:fld>
            <a:endParaRPr lang="en-US"/>
          </a:p>
        </p:txBody>
      </p:sp>
      <p:sp>
        <p:nvSpPr>
          <p:cNvPr id="3" name="Text Placeholder 2">
            <a:extLst>
              <a:ext uri="{FF2B5EF4-FFF2-40B4-BE49-F238E27FC236}">
                <a16:creationId xmlns:a16="http://schemas.microsoft.com/office/drawing/2014/main" id="{8B23F32A-04C6-82A0-0FD0-1B1E023F58DB}"/>
              </a:ext>
            </a:extLst>
          </p:cNvPr>
          <p:cNvSpPr>
            <a:spLocks noGrp="1"/>
          </p:cNvSpPr>
          <p:nvPr>
            <p:ph type="body" sz="quarter" idx="11"/>
          </p:nvPr>
        </p:nvSpPr>
        <p:spPr>
          <a:xfrm>
            <a:off x="721984" y="1137008"/>
            <a:ext cx="7969608" cy="3070849"/>
          </a:xfrm>
        </p:spPr>
        <p:txBody>
          <a:bodyPr vert="horz" lIns="91440" tIns="45720" rIns="91440" bIns="45720" anchor="t"/>
          <a:lstStyle/>
          <a:p>
            <a:pPr marL="285750" indent="-285750">
              <a:buChar char="•"/>
            </a:pPr>
            <a:r>
              <a:rPr lang="en-US" dirty="0">
                <a:solidFill>
                  <a:schemeClr val="tx1"/>
                </a:solidFill>
                <a:ea typeface="Calibri"/>
                <a:cs typeface="Calibri"/>
              </a:rPr>
              <a:t>2022, House Bill No. 1120 </a:t>
            </a:r>
          </a:p>
          <a:p>
            <a:pPr marL="1028700" lvl="1" indent="-285750">
              <a:buFont typeface="Courier New"/>
              <a:buChar char="o"/>
            </a:pPr>
            <a:r>
              <a:rPr lang="en-US" i="1" dirty="0">
                <a:solidFill>
                  <a:schemeClr val="tx1"/>
                </a:solidFill>
                <a:ea typeface="Calibri"/>
                <a:cs typeface="Calibri"/>
              </a:rPr>
              <a:t>Any non-Virginia student who is a member of a state-recognized or federally recognized American Indian tribe that is headquartered in the Commonwealth eligible for in-state tuition charges regardless of domicile. </a:t>
            </a:r>
          </a:p>
          <a:p>
            <a:pPr marL="1028700" lvl="1" indent="-285750">
              <a:buFont typeface="Courier New"/>
              <a:buChar char="o"/>
            </a:pPr>
            <a:r>
              <a:rPr lang="en-US" dirty="0">
                <a:solidFill>
                  <a:schemeClr val="tx1"/>
                </a:solidFill>
                <a:ea typeface="Calibri"/>
                <a:cs typeface="Calibri"/>
              </a:rPr>
              <a:t>Also included provisions for tuition waivers and annual offers for native students. </a:t>
            </a:r>
          </a:p>
          <a:p>
            <a:pPr marL="285750" indent="-285750">
              <a:buFont typeface="Arial"/>
              <a:buChar char="•"/>
            </a:pPr>
            <a:r>
              <a:rPr lang="en-US" dirty="0">
                <a:solidFill>
                  <a:schemeClr val="tx1"/>
                </a:solidFill>
                <a:ea typeface="Calibri"/>
                <a:cs typeface="Calibri"/>
              </a:rPr>
              <a:t>2008, House Bill No. 1373</a:t>
            </a:r>
          </a:p>
          <a:p>
            <a:pPr marL="1028700" lvl="1" indent="-285750">
              <a:buFont typeface="Courier New"/>
              <a:buChar char="o"/>
            </a:pPr>
            <a:r>
              <a:rPr lang="en-US" i="1" dirty="0">
                <a:solidFill>
                  <a:schemeClr val="tx1"/>
                </a:solidFill>
                <a:ea typeface="Calibri"/>
                <a:cs typeface="Calibri"/>
              </a:rPr>
              <a:t>Any person who is a member of a Native American tribe officially recognized by the Commonwealth is eligible for in-state tuition so long as such membership is verified. </a:t>
            </a:r>
          </a:p>
          <a:p>
            <a:pPr marL="1028700" lvl="1" indent="-285750">
              <a:buFont typeface="Courier New"/>
              <a:buChar char="o"/>
            </a:pPr>
            <a:r>
              <a:rPr lang="en-US" dirty="0">
                <a:solidFill>
                  <a:schemeClr val="tx1"/>
                </a:solidFill>
                <a:ea typeface="Calibri"/>
                <a:cs typeface="Calibri"/>
              </a:rPr>
              <a:t>Verification:</a:t>
            </a:r>
          </a:p>
          <a:p>
            <a:pPr marL="1428750" lvl="2">
              <a:buFont typeface="Wingdings"/>
              <a:buChar char="§"/>
            </a:pPr>
            <a:r>
              <a:rPr lang="en-US" i="1" dirty="0">
                <a:solidFill>
                  <a:schemeClr val="tx1"/>
                </a:solidFill>
                <a:ea typeface="Calibri"/>
                <a:cs typeface="Calibri"/>
              </a:rPr>
              <a:t>(</a:t>
            </a:r>
            <a:r>
              <a:rPr lang="en-US" i="1" dirty="0" err="1">
                <a:solidFill>
                  <a:schemeClr val="tx1"/>
                </a:solidFill>
                <a:ea typeface="Calibri"/>
                <a:cs typeface="Calibri"/>
              </a:rPr>
              <a:t>i</a:t>
            </a:r>
            <a:r>
              <a:rPr lang="en-US" i="1" dirty="0">
                <a:solidFill>
                  <a:schemeClr val="tx1"/>
                </a:solidFill>
                <a:ea typeface="Calibri"/>
                <a:cs typeface="Calibri"/>
              </a:rPr>
              <a:t>) a valid tribal identification card, (ii) confirmation of membership through a central tribal registry, (iii) a written statement of a tribal chief or council confirming membership, or (iv) certification of the enrolled member’s status from a tribal office</a:t>
            </a:r>
            <a:r>
              <a:rPr lang="en-US" i="1">
                <a:solidFill>
                  <a:schemeClr val="tx1"/>
                </a:solidFill>
                <a:ea typeface="Calibri"/>
                <a:cs typeface="Calibri"/>
              </a:rPr>
              <a:t>.</a:t>
            </a:r>
          </a:p>
          <a:p>
            <a:pPr marL="285750" indent="-285750">
              <a:buChar char="•"/>
            </a:pPr>
            <a:endParaRPr lang="en-US" dirty="0">
              <a:ea typeface="Calibri"/>
              <a:cs typeface="Calibri"/>
            </a:endParaRPr>
          </a:p>
        </p:txBody>
      </p:sp>
      <p:sp>
        <p:nvSpPr>
          <p:cNvPr id="4" name="Text Placeholder 3">
            <a:extLst>
              <a:ext uri="{FF2B5EF4-FFF2-40B4-BE49-F238E27FC236}">
                <a16:creationId xmlns:a16="http://schemas.microsoft.com/office/drawing/2014/main" id="{BE5C676C-1B68-C558-A15B-6F8A10557965}"/>
              </a:ext>
            </a:extLst>
          </p:cNvPr>
          <p:cNvSpPr>
            <a:spLocks noGrp="1"/>
          </p:cNvSpPr>
          <p:nvPr>
            <p:ph type="body" sz="quarter" idx="13"/>
          </p:nvPr>
        </p:nvSpPr>
        <p:spPr/>
        <p:txBody>
          <a:bodyPr vert="horz" lIns="91440" tIns="45720" rIns="91440" bIns="45720" anchor="t"/>
          <a:lstStyle/>
          <a:p>
            <a:r>
              <a:rPr lang="en-US" sz="3600">
                <a:latin typeface="Aptos Display"/>
              </a:rPr>
              <a:t>Past Virginia Legislative Efforts</a:t>
            </a:r>
            <a:endParaRPr lang="en-US" sz="3600"/>
          </a:p>
        </p:txBody>
      </p:sp>
    </p:spTree>
    <p:extLst>
      <p:ext uri="{BB962C8B-B14F-4D97-AF65-F5344CB8AC3E}">
        <p14:creationId xmlns:p14="http://schemas.microsoft.com/office/powerpoint/2010/main" val="607544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48376-5F63-75D4-967B-07724842B62A}"/>
              </a:ext>
            </a:extLst>
          </p:cNvPr>
          <p:cNvSpPr>
            <a:spLocks noGrp="1"/>
          </p:cNvSpPr>
          <p:nvPr>
            <p:ph type="sldNum" sz="quarter" idx="10"/>
          </p:nvPr>
        </p:nvSpPr>
        <p:spPr/>
        <p:txBody>
          <a:bodyPr/>
          <a:lstStyle/>
          <a:p>
            <a:fld id="{19B7238F-0A31-F946-A5C6-FACA8082CE8E}" type="slidenum">
              <a:rPr lang="en-US" smtClean="0"/>
              <a:pPr/>
              <a:t>32</a:t>
            </a:fld>
            <a:endParaRPr lang="en-US"/>
          </a:p>
        </p:txBody>
      </p:sp>
      <p:sp>
        <p:nvSpPr>
          <p:cNvPr id="3" name="Text Placeholder 2">
            <a:extLst>
              <a:ext uri="{FF2B5EF4-FFF2-40B4-BE49-F238E27FC236}">
                <a16:creationId xmlns:a16="http://schemas.microsoft.com/office/drawing/2014/main" id="{6DDAC5A4-2DAC-5857-6C03-39BAB35B9773}"/>
              </a:ext>
            </a:extLst>
          </p:cNvPr>
          <p:cNvSpPr>
            <a:spLocks noGrp="1"/>
          </p:cNvSpPr>
          <p:nvPr>
            <p:ph type="body" sz="quarter" idx="11"/>
          </p:nvPr>
        </p:nvSpPr>
        <p:spPr>
          <a:xfrm>
            <a:off x="4846781" y="1460500"/>
            <a:ext cx="3014519" cy="2222500"/>
          </a:xfrm>
        </p:spPr>
        <p:txBody>
          <a:bodyPr vert="horz" lIns="91440" tIns="45720" rIns="91440" bIns="45720" anchor="t"/>
          <a:lstStyle/>
          <a:p>
            <a:pPr marL="285750" indent="-285750">
              <a:buChar char="•"/>
            </a:pPr>
            <a:r>
              <a:rPr lang="en-US">
                <a:solidFill>
                  <a:schemeClr val="tx1"/>
                </a:solidFill>
                <a:ea typeface="Calibri"/>
                <a:cs typeface="Calibri"/>
              </a:rPr>
              <a:t>Large collection of states address in-state tuition for members of tribes originating in the state. </a:t>
            </a:r>
          </a:p>
          <a:p>
            <a:pPr marL="285750" indent="-285750">
              <a:buChar char="•"/>
            </a:pPr>
            <a:r>
              <a:rPr lang="en-US">
                <a:solidFill>
                  <a:schemeClr val="tx1"/>
                </a:solidFill>
                <a:ea typeface="Calibri"/>
                <a:cs typeface="Calibri"/>
              </a:rPr>
              <a:t>Dark Green – State Policy</a:t>
            </a:r>
          </a:p>
          <a:p>
            <a:pPr marL="285750" indent="-285750">
              <a:buChar char="•"/>
            </a:pPr>
            <a:r>
              <a:rPr lang="en-US">
                <a:solidFill>
                  <a:schemeClr val="tx1"/>
                </a:solidFill>
                <a:ea typeface="Calibri"/>
                <a:cs typeface="Calibri"/>
              </a:rPr>
              <a:t>Light Green – School Board Policy</a:t>
            </a:r>
          </a:p>
          <a:p>
            <a:pPr marL="285750" indent="-285750">
              <a:buChar char="•"/>
            </a:pPr>
            <a:r>
              <a:rPr lang="en-US">
                <a:solidFill>
                  <a:schemeClr val="tx1"/>
                </a:solidFill>
                <a:ea typeface="Calibri"/>
                <a:cs typeface="Calibri"/>
              </a:rPr>
              <a:t>Yellow – Other forms of tuition aid provided for out-of-state tribal members. </a:t>
            </a:r>
          </a:p>
          <a:p>
            <a:pPr marL="285750" indent="-285750">
              <a:buChar char="•"/>
            </a:pPr>
            <a:endParaRPr lang="en-US">
              <a:ea typeface="Calibri"/>
              <a:cs typeface="Calibri"/>
            </a:endParaRPr>
          </a:p>
        </p:txBody>
      </p:sp>
      <p:sp>
        <p:nvSpPr>
          <p:cNvPr id="4" name="Text Placeholder 3">
            <a:extLst>
              <a:ext uri="{FF2B5EF4-FFF2-40B4-BE49-F238E27FC236}">
                <a16:creationId xmlns:a16="http://schemas.microsoft.com/office/drawing/2014/main" id="{84EDE9F2-B448-613D-9117-B0E5B8B25DCB}"/>
              </a:ext>
            </a:extLst>
          </p:cNvPr>
          <p:cNvSpPr>
            <a:spLocks noGrp="1"/>
          </p:cNvSpPr>
          <p:nvPr>
            <p:ph type="body" sz="quarter" idx="13"/>
          </p:nvPr>
        </p:nvSpPr>
        <p:spPr/>
        <p:txBody>
          <a:bodyPr vert="horz" lIns="91440" tIns="45720" rIns="91440" bIns="45720" anchor="t"/>
          <a:lstStyle/>
          <a:p>
            <a:r>
              <a:rPr lang="en-US" sz="3600">
                <a:latin typeface="Aptos Display"/>
              </a:rPr>
              <a:t>Other State's Approaches</a:t>
            </a:r>
            <a:endParaRPr lang="en-US" sz="3600"/>
          </a:p>
        </p:txBody>
      </p:sp>
      <p:pic>
        <p:nvPicPr>
          <p:cNvPr id="6" name="Picture 5" descr="A map of the united states&#10;&#10;AI-generated content may be incorrect.">
            <a:extLst>
              <a:ext uri="{FF2B5EF4-FFF2-40B4-BE49-F238E27FC236}">
                <a16:creationId xmlns:a16="http://schemas.microsoft.com/office/drawing/2014/main" id="{7192646E-0B83-720C-AE9B-716E02969055}"/>
              </a:ext>
            </a:extLst>
          </p:cNvPr>
          <p:cNvPicPr>
            <a:picLocks noChangeAspect="1"/>
          </p:cNvPicPr>
          <p:nvPr/>
        </p:nvPicPr>
        <p:blipFill>
          <a:blip r:embed="rId2"/>
          <a:stretch>
            <a:fillRect/>
          </a:stretch>
        </p:blipFill>
        <p:spPr>
          <a:xfrm>
            <a:off x="285750" y="1028266"/>
            <a:ext cx="4556414" cy="2837584"/>
          </a:xfrm>
          <a:prstGeom prst="rect">
            <a:avLst/>
          </a:prstGeom>
        </p:spPr>
      </p:pic>
    </p:spTree>
    <p:extLst>
      <p:ext uri="{BB962C8B-B14F-4D97-AF65-F5344CB8AC3E}">
        <p14:creationId xmlns:p14="http://schemas.microsoft.com/office/powerpoint/2010/main" val="1089922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EAFEC5-75EA-37E0-BE35-77DFCC696338}"/>
              </a:ext>
            </a:extLst>
          </p:cNvPr>
          <p:cNvSpPr>
            <a:spLocks noGrp="1"/>
          </p:cNvSpPr>
          <p:nvPr>
            <p:ph type="sldNum" sz="quarter" idx="10"/>
          </p:nvPr>
        </p:nvSpPr>
        <p:spPr/>
        <p:txBody>
          <a:bodyPr/>
          <a:lstStyle/>
          <a:p>
            <a:fld id="{19B7238F-0A31-F946-A5C6-FACA8082CE8E}" type="slidenum">
              <a:rPr lang="en-US" smtClean="0"/>
              <a:pPr/>
              <a:t>33</a:t>
            </a:fld>
            <a:endParaRPr lang="en-US"/>
          </a:p>
        </p:txBody>
      </p:sp>
      <p:graphicFrame>
        <p:nvGraphicFramePr>
          <p:cNvPr id="6" name="Table 5">
            <a:extLst>
              <a:ext uri="{FF2B5EF4-FFF2-40B4-BE49-F238E27FC236}">
                <a16:creationId xmlns:a16="http://schemas.microsoft.com/office/drawing/2014/main" id="{1F9CE664-3520-410C-DB9B-520F848CF899}"/>
              </a:ext>
            </a:extLst>
          </p:cNvPr>
          <p:cNvGraphicFramePr>
            <a:graphicFrameLocks noGrp="1"/>
          </p:cNvGraphicFramePr>
          <p:nvPr>
            <p:extLst>
              <p:ext uri="{D42A27DB-BD31-4B8C-83A1-F6EECF244321}">
                <p14:modId xmlns:p14="http://schemas.microsoft.com/office/powerpoint/2010/main" val="3393023344"/>
              </p:ext>
            </p:extLst>
          </p:nvPr>
        </p:nvGraphicFramePr>
        <p:xfrm>
          <a:off x="0" y="0"/>
          <a:ext cx="9164327" cy="5199625"/>
        </p:xfrm>
        <a:graphic>
          <a:graphicData uri="http://schemas.openxmlformats.org/drawingml/2006/table">
            <a:tbl>
              <a:tblPr firstRow="1" bandRow="1">
                <a:tableStyleId>{5C22544A-7EE6-4342-B048-85BDC9FD1C3A}</a:tableStyleId>
              </a:tblPr>
              <a:tblGrid>
                <a:gridCol w="721401">
                  <a:extLst>
                    <a:ext uri="{9D8B030D-6E8A-4147-A177-3AD203B41FA5}">
                      <a16:colId xmlns:a16="http://schemas.microsoft.com/office/drawing/2014/main" val="3408712752"/>
                    </a:ext>
                  </a:extLst>
                </a:gridCol>
                <a:gridCol w="1058678">
                  <a:extLst>
                    <a:ext uri="{9D8B030D-6E8A-4147-A177-3AD203B41FA5}">
                      <a16:colId xmlns:a16="http://schemas.microsoft.com/office/drawing/2014/main" val="2420797329"/>
                    </a:ext>
                  </a:extLst>
                </a:gridCol>
                <a:gridCol w="983729">
                  <a:extLst>
                    <a:ext uri="{9D8B030D-6E8A-4147-A177-3AD203B41FA5}">
                      <a16:colId xmlns:a16="http://schemas.microsoft.com/office/drawing/2014/main" val="174156514"/>
                    </a:ext>
                  </a:extLst>
                </a:gridCol>
                <a:gridCol w="983729">
                  <a:extLst>
                    <a:ext uri="{9D8B030D-6E8A-4147-A177-3AD203B41FA5}">
                      <a16:colId xmlns:a16="http://schemas.microsoft.com/office/drawing/2014/main" val="2618149856"/>
                    </a:ext>
                  </a:extLst>
                </a:gridCol>
                <a:gridCol w="1039942">
                  <a:extLst>
                    <a:ext uri="{9D8B030D-6E8A-4147-A177-3AD203B41FA5}">
                      <a16:colId xmlns:a16="http://schemas.microsoft.com/office/drawing/2014/main" val="1659441300"/>
                    </a:ext>
                  </a:extLst>
                </a:gridCol>
                <a:gridCol w="1349112">
                  <a:extLst>
                    <a:ext uri="{9D8B030D-6E8A-4147-A177-3AD203B41FA5}">
                      <a16:colId xmlns:a16="http://schemas.microsoft.com/office/drawing/2014/main" val="3137481109"/>
                    </a:ext>
                  </a:extLst>
                </a:gridCol>
                <a:gridCol w="991216">
                  <a:extLst>
                    <a:ext uri="{9D8B030D-6E8A-4147-A177-3AD203B41FA5}">
                      <a16:colId xmlns:a16="http://schemas.microsoft.com/office/drawing/2014/main" val="3632614234"/>
                    </a:ext>
                  </a:extLst>
                </a:gridCol>
                <a:gridCol w="1018260">
                  <a:extLst>
                    <a:ext uri="{9D8B030D-6E8A-4147-A177-3AD203B41FA5}">
                      <a16:colId xmlns:a16="http://schemas.microsoft.com/office/drawing/2014/main" val="730226164"/>
                    </a:ext>
                  </a:extLst>
                </a:gridCol>
                <a:gridCol w="1018260">
                  <a:extLst>
                    <a:ext uri="{9D8B030D-6E8A-4147-A177-3AD203B41FA5}">
                      <a16:colId xmlns:a16="http://schemas.microsoft.com/office/drawing/2014/main" val="2553527804"/>
                    </a:ext>
                  </a:extLst>
                </a:gridCol>
              </a:tblGrid>
              <a:tr h="630534">
                <a:tc>
                  <a:txBody>
                    <a:bodyPr/>
                    <a:lstStyle/>
                    <a:p>
                      <a:r>
                        <a:rPr lang="en-US" sz="1400">
                          <a:latin typeface="Calibri"/>
                        </a:rPr>
                        <a:t>State</a:t>
                      </a:r>
                    </a:p>
                  </a:txBody>
                  <a:tcPr>
                    <a:lnL w="12700">
                      <a:solidFill>
                        <a:schemeClr val="tx1"/>
                      </a:solidFill>
                    </a:lnL>
                    <a:lnR w="12700">
                      <a:solidFill>
                        <a:schemeClr val="tx1"/>
                      </a:solidFill>
                    </a:lnR>
                    <a:lnT w="12700">
                      <a:solidFill>
                        <a:schemeClr val="tx1"/>
                      </a:solidFill>
                    </a:lnT>
                    <a:lnB w="12700">
                      <a:solidFill>
                        <a:schemeClr val="tx1"/>
                      </a:solidFill>
                    </a:lnB>
                    <a:solidFill>
                      <a:srgbClr val="1B3F6C"/>
                    </a:solidFill>
                  </a:tcPr>
                </a:tc>
                <a:tc>
                  <a:txBody>
                    <a:bodyPr/>
                    <a:lstStyle/>
                    <a:p>
                      <a:r>
                        <a:rPr lang="en-US" sz="1400">
                          <a:latin typeface="Calibri"/>
                        </a:rPr>
                        <a:t>Kansas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Utah</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Nevada</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Colorado</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Washington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Oregon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400">
                          <a:latin typeface="Calibri"/>
                        </a:rPr>
                        <a:t>New Mexico</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400">
                          <a:latin typeface="Calibri"/>
                        </a:rPr>
                        <a:t>Hawaii</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17603875"/>
                  </a:ext>
                </a:extLst>
              </a:tr>
              <a:tr h="3545615">
                <a:tc>
                  <a:txBody>
                    <a:bodyPr/>
                    <a:lstStyle/>
                    <a:p>
                      <a:r>
                        <a:rPr lang="en-US" sz="1100" dirty="0">
                          <a:solidFill>
                            <a:schemeClr val="bg1"/>
                          </a:solidFill>
                          <a:latin typeface="Calibri"/>
                        </a:rPr>
                        <a:t>Who is covered?</a:t>
                      </a:r>
                    </a:p>
                  </a:txBody>
                  <a:tcPr>
                    <a:lnL w="12700">
                      <a:solidFill>
                        <a:schemeClr val="tx1"/>
                      </a:solidFill>
                    </a:lnL>
                    <a:lnR w="12700">
                      <a:solidFill>
                        <a:schemeClr val="tx1"/>
                      </a:solidFill>
                    </a:lnR>
                    <a:lnT w="12700">
                      <a:solidFill>
                        <a:schemeClr val="tx1"/>
                      </a:solidFill>
                    </a:lnT>
                    <a:lnB w="12700">
                      <a:solidFill>
                        <a:schemeClr val="tx1"/>
                      </a:solidFill>
                    </a:lnB>
                    <a:solidFill>
                      <a:srgbClr val="1B3F6C"/>
                    </a:solidFill>
                  </a:tcPr>
                </a:tc>
                <a:tc>
                  <a:txBody>
                    <a:bodyPr/>
                    <a:lstStyle/>
                    <a:p>
                      <a:pPr lvl="0">
                        <a:buNone/>
                      </a:pPr>
                      <a:r>
                        <a:rPr lang="en-US" sz="1100" b="0" i="0" u="none" strike="noStrike" noProof="0">
                          <a:latin typeface="Calibri"/>
                        </a:rPr>
                        <a:t>Specifically enumerated tribal nations currently located within Kansas, and tribal nations with historical connections to Kansas</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Any American Indian who is enrolled on the tribal rolls of a tribe whose reservation or trust lands lie partly or wholly within Utah or whose border is at any point contiguous with the border of Utah </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Members or descendants of an enrolled member of a federally recognized Native American tribe or nation, all or part of which is located within the boundaries of Nevada </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In-state tuition for members of a federally recognized American Indian tribe with historical ties to Colorado, as designated by the Colorado commission of Indian affairs</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American Indian students domiciled in </a:t>
                      </a:r>
                      <a:r>
                        <a:rPr lang="en-US" sz="1100" b="0" i="0" u="sng" strike="noStrike" noProof="0">
                          <a:latin typeface="Calibri"/>
                        </a:rPr>
                        <a:t>Idaho, Montana, or Oregon, </a:t>
                      </a:r>
                      <a:r>
                        <a:rPr lang="en-US" sz="1100" b="0" i="0" u="none" strike="noStrike" noProof="0">
                          <a:latin typeface="Calibri"/>
                        </a:rPr>
                        <a:t>and who are part of a </a:t>
                      </a:r>
                      <a:r>
                        <a:rPr lang="en-US" sz="1100" b="0" i="0" u="sng" strike="noStrike" noProof="0">
                          <a:latin typeface="Calibri"/>
                        </a:rPr>
                        <a:t>federally or state recognized tribe</a:t>
                      </a:r>
                      <a:r>
                        <a:rPr lang="en-US" sz="1100" b="0" i="0" u="none" strike="noStrike" noProof="0">
                          <a:latin typeface="Calibri"/>
                        </a:rPr>
                        <a:t> whose traditional and customary tribal boundaries included portions of the state of Washington, or whose tribe was granted reserved lands within the state of Washington.</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Enrolled members of one of Oregon’s federally recognized tribes or from a tribe that has had traditional and customary tribal boundaries that included parts of the state of Oregon</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lvl="0" indent="0" algn="l">
                        <a:lnSpc>
                          <a:spcPct val="100000"/>
                        </a:lnSpc>
                        <a:spcBef>
                          <a:spcPts val="0"/>
                        </a:spcBef>
                        <a:spcAft>
                          <a:spcPts val="0"/>
                        </a:spcAft>
                        <a:buNone/>
                      </a:pPr>
                      <a:r>
                        <a:rPr lang="en-US" sz="1100" b="0" i="0" u="none" strike="noStrike" noProof="0">
                          <a:latin typeface="Calibri"/>
                        </a:rPr>
                        <a:t>Members of Indian nations, tribes and pueblos located wholly or partially in New Mexico.</a:t>
                      </a:r>
                      <a:endParaRPr lang="en-US" sz="1100">
                        <a:latin typeface="Calibri"/>
                      </a:endParaRPr>
                    </a:p>
                    <a:p>
                      <a:pPr lvl="0">
                        <a:buNone/>
                      </a:pP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Native Hawaiian race/ ethnicity/ ancestry/ descent</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88598171"/>
                  </a:ext>
                </a:extLst>
              </a:tr>
              <a:tr h="1023476">
                <a:tc>
                  <a:txBody>
                    <a:bodyPr/>
                    <a:lstStyle/>
                    <a:p>
                      <a:r>
                        <a:rPr lang="en-US" sz="1100">
                          <a:solidFill>
                            <a:schemeClr val="bg1"/>
                          </a:solidFill>
                          <a:latin typeface="Calibri"/>
                        </a:rPr>
                        <a:t>Benefit</a:t>
                      </a:r>
                    </a:p>
                  </a:txBody>
                  <a:tcPr>
                    <a:lnL w="12700">
                      <a:solidFill>
                        <a:schemeClr val="tx1"/>
                      </a:solidFill>
                    </a:lnL>
                    <a:lnR w="12700">
                      <a:solidFill>
                        <a:schemeClr val="tx1"/>
                      </a:solidFill>
                    </a:lnR>
                    <a:lnT w="12700">
                      <a:solidFill>
                        <a:schemeClr val="tx1"/>
                      </a:solidFill>
                    </a:lnT>
                    <a:lnB w="12700">
                      <a:solidFill>
                        <a:schemeClr val="tx1"/>
                      </a:solidFill>
                    </a:lnB>
                    <a:solidFill>
                      <a:srgbClr val="1B3F6C"/>
                    </a:solidFill>
                  </a:tcPr>
                </a:tc>
                <a:tc>
                  <a:txBody>
                    <a:bodyPr/>
                    <a:lstStyle/>
                    <a:p>
                      <a:pPr lvl="0">
                        <a:buNone/>
                      </a:pPr>
                      <a:r>
                        <a:rPr lang="en-US" sz="1100" b="0" i="0" u="none" strike="noStrike" noProof="0">
                          <a:latin typeface="Calibri"/>
                        </a:rPr>
                        <a:t>Residency status for the purpose of paying in-state tuition</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Classified as in-state for purposes of tuition</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100">
                          <a:latin typeface="Calibri"/>
                        </a:rPr>
                        <a:t>Fee waiver for registration costs.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solidFill>
                            <a:srgbClr val="282924"/>
                          </a:solidFill>
                          <a:latin typeface="Calibri"/>
                        </a:rPr>
                        <a:t>In-state tuition classification</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100">
                          <a:latin typeface="Calibri"/>
                        </a:rPr>
                        <a:t>In-state Tuition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Offers in-state tuition </a:t>
                      </a:r>
                      <a:endParaRPr lang="en-US" sz="110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a:latin typeface="Calibri"/>
                        </a:rPr>
                        <a:t>Waiver to be in-state for tuition purposes only</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buNone/>
                      </a:pPr>
                      <a:r>
                        <a:rPr lang="en-US" sz="1100" b="0" i="0" u="none" strike="noStrike" noProof="0" dirty="0">
                          <a:latin typeface="Calibri"/>
                        </a:rPr>
                        <a:t>In-state Tuition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55138516"/>
                  </a:ext>
                </a:extLst>
              </a:tr>
            </a:tbl>
          </a:graphicData>
        </a:graphic>
      </p:graphicFrame>
    </p:spTree>
    <p:extLst>
      <p:ext uri="{BB962C8B-B14F-4D97-AF65-F5344CB8AC3E}">
        <p14:creationId xmlns:p14="http://schemas.microsoft.com/office/powerpoint/2010/main" val="355430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595423-C02E-C582-ED75-B0411EAE7B7D}"/>
              </a:ext>
            </a:extLst>
          </p:cNvPr>
          <p:cNvSpPr>
            <a:spLocks noGrp="1"/>
          </p:cNvSpPr>
          <p:nvPr>
            <p:ph type="sldNum" sz="quarter" idx="10"/>
          </p:nvPr>
        </p:nvSpPr>
        <p:spPr/>
        <p:txBody>
          <a:bodyPr/>
          <a:lstStyle/>
          <a:p>
            <a:fld id="{19B7238F-0A31-F946-A5C6-FACA8082CE8E}" type="slidenum">
              <a:rPr lang="en-US" smtClean="0"/>
              <a:pPr/>
              <a:t>34</a:t>
            </a:fld>
            <a:endParaRPr lang="en-US"/>
          </a:p>
        </p:txBody>
      </p:sp>
      <p:sp>
        <p:nvSpPr>
          <p:cNvPr id="3" name="Text Placeholder 2">
            <a:extLst>
              <a:ext uri="{FF2B5EF4-FFF2-40B4-BE49-F238E27FC236}">
                <a16:creationId xmlns:a16="http://schemas.microsoft.com/office/drawing/2014/main" id="{E52D22F5-EDB1-56BA-DB06-5B837AE9DA0F}"/>
              </a:ext>
            </a:extLst>
          </p:cNvPr>
          <p:cNvSpPr>
            <a:spLocks noGrp="1"/>
          </p:cNvSpPr>
          <p:nvPr>
            <p:ph type="body" sz="quarter" idx="11"/>
          </p:nvPr>
        </p:nvSpPr>
        <p:spPr>
          <a:xfrm>
            <a:off x="452408" y="815008"/>
            <a:ext cx="8323844" cy="3647661"/>
          </a:xfrm>
        </p:spPr>
        <p:txBody>
          <a:bodyPr vert="horz" lIns="91440" tIns="45720" rIns="91440" bIns="45720" anchor="t"/>
          <a:lstStyle/>
          <a:p>
            <a:pPr marL="285750" indent="-285750">
              <a:buFont typeface="Arial" panose="020B0604020202020204" pitchFamily="34" charset="0"/>
              <a:buChar char="•"/>
            </a:pPr>
            <a:r>
              <a:rPr lang="en-US" sz="1600" b="1" dirty="0">
                <a:solidFill>
                  <a:schemeClr val="tx1"/>
                </a:solidFill>
                <a:ea typeface="Calibri"/>
                <a:cs typeface="Calibri"/>
              </a:rPr>
              <a:t>Tribal Status?</a:t>
            </a:r>
          </a:p>
          <a:p>
            <a:pPr marL="1028700" lvl="1">
              <a:buChar char="•"/>
            </a:pPr>
            <a:r>
              <a:rPr lang="en-US" sz="1600" dirty="0">
                <a:solidFill>
                  <a:schemeClr val="tx1"/>
                </a:solidFill>
                <a:ea typeface="Calibri"/>
                <a:cs typeface="Calibri"/>
              </a:rPr>
              <a:t>Federally recognized; or </a:t>
            </a:r>
          </a:p>
          <a:p>
            <a:pPr marL="1028700" lvl="1">
              <a:buChar char="•"/>
            </a:pPr>
            <a:r>
              <a:rPr lang="en-US" sz="1600" dirty="0">
                <a:solidFill>
                  <a:schemeClr val="tx1"/>
                </a:solidFill>
                <a:ea typeface="Calibri"/>
                <a:cs typeface="Calibri"/>
              </a:rPr>
              <a:t>Federal and state recognized</a:t>
            </a:r>
          </a:p>
          <a:p>
            <a:pPr marL="285750" indent="-285750">
              <a:buChar char="•"/>
            </a:pPr>
            <a:r>
              <a:rPr lang="en-US" sz="1600" b="1" dirty="0">
                <a:solidFill>
                  <a:schemeClr val="tx1"/>
                </a:solidFill>
                <a:ea typeface="Calibri"/>
                <a:cs typeface="Calibri"/>
              </a:rPr>
              <a:t>Connection to tribe?</a:t>
            </a:r>
          </a:p>
          <a:p>
            <a:pPr marL="1028700" lvl="1">
              <a:buChar char="•"/>
            </a:pPr>
            <a:r>
              <a:rPr lang="en-US" sz="1600" dirty="0">
                <a:solidFill>
                  <a:schemeClr val="tx1"/>
                </a:solidFill>
                <a:ea typeface="Calibri"/>
                <a:cs typeface="Calibri"/>
              </a:rPr>
              <a:t>Tribal Enrollment; or</a:t>
            </a:r>
          </a:p>
          <a:p>
            <a:pPr marL="1028700" lvl="1">
              <a:buChar char="•"/>
            </a:pPr>
            <a:r>
              <a:rPr lang="en-US" sz="1600" dirty="0">
                <a:solidFill>
                  <a:schemeClr val="tx1"/>
                </a:solidFill>
                <a:ea typeface="Calibri"/>
                <a:cs typeface="Calibri"/>
              </a:rPr>
              <a:t>Descendant</a:t>
            </a:r>
          </a:p>
          <a:p>
            <a:pPr marL="285750" indent="-285750">
              <a:buChar char="•"/>
            </a:pPr>
            <a:r>
              <a:rPr lang="en-US" sz="1600" b="1" dirty="0">
                <a:solidFill>
                  <a:schemeClr val="tx1"/>
                </a:solidFill>
                <a:ea typeface="Calibri"/>
                <a:cs typeface="Calibri"/>
              </a:rPr>
              <a:t>Tribal Connection to Virginia?</a:t>
            </a:r>
            <a:endParaRPr lang="en-US" sz="1600" dirty="0">
              <a:solidFill>
                <a:schemeClr val="tx1"/>
              </a:solidFill>
              <a:ea typeface="Calibri"/>
              <a:cs typeface="Calibri"/>
            </a:endParaRPr>
          </a:p>
          <a:p>
            <a:pPr marL="1028700" lvl="1">
              <a:buFont typeface="Arial" panose="020B0604020202020204" pitchFamily="34" charset="0"/>
              <a:buChar char="•"/>
            </a:pPr>
            <a:r>
              <a:rPr lang="en-US" sz="1600" dirty="0">
                <a:solidFill>
                  <a:schemeClr val="tx1"/>
                </a:solidFill>
                <a:ea typeface="Calibri"/>
                <a:cs typeface="Calibri"/>
              </a:rPr>
              <a:t>Tribes located/headquartered in VA (mirrors past legislative approach); or</a:t>
            </a:r>
          </a:p>
          <a:p>
            <a:pPr marL="1028700" lvl="1" indent="-285750">
              <a:buFont typeface="Arial" panose="020B0604020202020204" pitchFamily="34" charset="0"/>
              <a:buChar char="•"/>
            </a:pPr>
            <a:r>
              <a:rPr lang="en-US" sz="1600" dirty="0">
                <a:solidFill>
                  <a:schemeClr val="tx1"/>
                </a:solidFill>
                <a:ea typeface="Calibri"/>
                <a:cs typeface="Calibri"/>
              </a:rPr>
              <a:t>Tribes with Historic Connection to VA</a:t>
            </a:r>
          </a:p>
          <a:p>
            <a:pPr marL="285750" indent="-285750">
              <a:buChar char="•"/>
            </a:pPr>
            <a:r>
              <a:rPr lang="en-US" sz="1600" b="1" dirty="0">
                <a:solidFill>
                  <a:schemeClr val="tx1"/>
                </a:solidFill>
                <a:ea typeface="Calibri"/>
                <a:cs typeface="Calibri"/>
              </a:rPr>
              <a:t>Benefit?</a:t>
            </a:r>
          </a:p>
          <a:p>
            <a:pPr marL="1028700" lvl="1">
              <a:buChar char="•"/>
            </a:pPr>
            <a:r>
              <a:rPr lang="en-US" sz="1600" dirty="0">
                <a:solidFill>
                  <a:schemeClr val="tx1"/>
                </a:solidFill>
                <a:ea typeface="Calibri"/>
                <a:cs typeface="Calibri"/>
              </a:rPr>
              <a:t>Residency classifications (past approach) to permit in-state tuition.</a:t>
            </a:r>
          </a:p>
          <a:p>
            <a:pPr marL="1028700" lvl="1">
              <a:buChar char="•"/>
            </a:pPr>
            <a:r>
              <a:rPr lang="en-US" sz="1600" dirty="0">
                <a:solidFill>
                  <a:schemeClr val="tx1"/>
                </a:solidFill>
                <a:ea typeface="Calibri"/>
                <a:cs typeface="Calibri"/>
              </a:rPr>
              <a:t>Scholarship or fee waiver</a:t>
            </a:r>
          </a:p>
          <a:p>
            <a:endParaRPr lang="en-US" dirty="0">
              <a:ea typeface="Calibri"/>
              <a:cs typeface="Calibri"/>
            </a:endParaRPr>
          </a:p>
        </p:txBody>
      </p:sp>
      <p:sp>
        <p:nvSpPr>
          <p:cNvPr id="4" name="Text Placeholder 3">
            <a:extLst>
              <a:ext uri="{FF2B5EF4-FFF2-40B4-BE49-F238E27FC236}">
                <a16:creationId xmlns:a16="http://schemas.microsoft.com/office/drawing/2014/main" id="{4B7938C5-74E6-ECB6-1F94-413D1D0196F2}"/>
              </a:ext>
            </a:extLst>
          </p:cNvPr>
          <p:cNvSpPr>
            <a:spLocks noGrp="1"/>
          </p:cNvSpPr>
          <p:nvPr>
            <p:ph type="body" sz="quarter" idx="13"/>
          </p:nvPr>
        </p:nvSpPr>
        <p:spPr>
          <a:xfrm>
            <a:off x="457200" y="147032"/>
            <a:ext cx="8229600" cy="598404"/>
          </a:xfrm>
        </p:spPr>
        <p:txBody>
          <a:bodyPr vert="horz" lIns="91440" tIns="45720" rIns="91440" bIns="45720" anchor="t"/>
          <a:lstStyle/>
          <a:p>
            <a:r>
              <a:rPr lang="en-US" dirty="0">
                <a:latin typeface="Aptos Display"/>
              </a:rPr>
              <a:t>Policy Options</a:t>
            </a:r>
            <a:endParaRPr lang="en-US" dirty="0"/>
          </a:p>
        </p:txBody>
      </p:sp>
    </p:spTree>
    <p:extLst>
      <p:ext uri="{BB962C8B-B14F-4D97-AF65-F5344CB8AC3E}">
        <p14:creationId xmlns:p14="http://schemas.microsoft.com/office/powerpoint/2010/main" val="377887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87C11-F894-B8BE-0FCF-77D8A560562F}"/>
              </a:ext>
            </a:extLst>
          </p:cNvPr>
          <p:cNvSpPr>
            <a:spLocks noGrp="1"/>
          </p:cNvSpPr>
          <p:nvPr>
            <p:ph type="sldNum" sz="quarter" idx="10"/>
          </p:nvPr>
        </p:nvSpPr>
        <p:spPr/>
        <p:txBody>
          <a:bodyPr/>
          <a:lstStyle/>
          <a:p>
            <a:fld id="{19B7238F-0A31-F946-A5C6-FACA8082CE8E}" type="slidenum">
              <a:rPr lang="en-US" smtClean="0"/>
              <a:pPr/>
              <a:t>35</a:t>
            </a:fld>
            <a:endParaRPr lang="en-US"/>
          </a:p>
        </p:txBody>
      </p:sp>
      <p:sp>
        <p:nvSpPr>
          <p:cNvPr id="3" name="Text Placeholder 2">
            <a:extLst>
              <a:ext uri="{FF2B5EF4-FFF2-40B4-BE49-F238E27FC236}">
                <a16:creationId xmlns:a16="http://schemas.microsoft.com/office/drawing/2014/main" id="{6FDB55F9-24DE-A2DA-9ACB-49FD78DD7830}"/>
              </a:ext>
            </a:extLst>
          </p:cNvPr>
          <p:cNvSpPr>
            <a:spLocks noGrp="1"/>
          </p:cNvSpPr>
          <p:nvPr>
            <p:ph type="body" sz="quarter" idx="11"/>
          </p:nvPr>
        </p:nvSpPr>
        <p:spPr>
          <a:xfrm>
            <a:off x="791868" y="1028700"/>
            <a:ext cx="7561895" cy="3171083"/>
          </a:xfrm>
        </p:spPr>
        <p:txBody>
          <a:bodyPr vert="horz" lIns="91440" tIns="45720" rIns="91440" bIns="45720" anchor="t"/>
          <a:lstStyle/>
          <a:p>
            <a:pPr>
              <a:buClr>
                <a:srgbClr val="595959"/>
              </a:buClr>
            </a:pPr>
            <a:endParaRPr lang="en-US" sz="1800" b="1" dirty="0">
              <a:solidFill>
                <a:schemeClr val="tx1"/>
              </a:solidFill>
              <a:ea typeface="Calibri"/>
              <a:cs typeface="Calibri"/>
            </a:endParaRPr>
          </a:p>
          <a:p>
            <a:pPr marL="342900" indent="-342900">
              <a:buClr>
                <a:srgbClr val="595959"/>
              </a:buClr>
              <a:buFont typeface="Arial"/>
              <a:buAutoNum type="arabicPeriod"/>
            </a:pPr>
            <a:r>
              <a:rPr lang="en-US" sz="2000" b="1" dirty="0">
                <a:solidFill>
                  <a:schemeClr val="tx1"/>
                </a:solidFill>
              </a:rPr>
              <a:t>Conservation Easements</a:t>
            </a:r>
          </a:p>
          <a:p>
            <a:pPr>
              <a:buClr>
                <a:srgbClr val="595959"/>
              </a:buClr>
            </a:pPr>
            <a:endParaRPr lang="en-US" sz="2000" b="1" dirty="0">
              <a:solidFill>
                <a:schemeClr val="tx1"/>
              </a:solidFill>
            </a:endParaRPr>
          </a:p>
          <a:p>
            <a:pPr marL="457200" indent="-457200">
              <a:buClr>
                <a:srgbClr val="595959"/>
              </a:buClr>
              <a:buAutoNum type="arabicPeriod" startAt="2"/>
            </a:pPr>
            <a:r>
              <a:rPr lang="en-US" sz="2000" b="1" dirty="0">
                <a:solidFill>
                  <a:schemeClr val="tx1"/>
                </a:solidFill>
              </a:rPr>
              <a:t>ICWA</a:t>
            </a:r>
          </a:p>
          <a:p>
            <a:pPr>
              <a:buClr>
                <a:srgbClr val="595959"/>
              </a:buClr>
            </a:pPr>
            <a:endParaRPr lang="en-US" sz="2000" b="1" dirty="0">
              <a:solidFill>
                <a:schemeClr val="tx1"/>
              </a:solidFill>
            </a:endParaRPr>
          </a:p>
          <a:p>
            <a:pPr>
              <a:buClr>
                <a:srgbClr val="595959"/>
              </a:buClr>
            </a:pPr>
            <a:r>
              <a:rPr lang="en-US" sz="2000" b="1" dirty="0">
                <a:solidFill>
                  <a:schemeClr val="tx1"/>
                </a:solidFill>
              </a:rPr>
              <a:t>3. 	In-state tuition</a:t>
            </a:r>
          </a:p>
          <a:p>
            <a:pPr marL="342900" indent="-342900">
              <a:buClr>
                <a:srgbClr val="595959"/>
              </a:buClr>
              <a:buAutoNum type="arabicPeriod"/>
            </a:pPr>
            <a:endParaRPr lang="en-US" sz="1800" b="1" dirty="0">
              <a:solidFill>
                <a:schemeClr val="tx1"/>
              </a:solidFill>
              <a:ea typeface="Calibri"/>
              <a:cs typeface="Calibri"/>
            </a:endParaRPr>
          </a:p>
          <a:p>
            <a:pPr marL="342900" indent="-342900">
              <a:buClr>
                <a:srgbClr val="595959"/>
              </a:buClr>
              <a:buAutoNum type="arabicPeriod"/>
            </a:pPr>
            <a:endParaRPr lang="en-US" sz="1800" b="1" dirty="0">
              <a:solidFill>
                <a:schemeClr val="tx1"/>
              </a:solidFill>
              <a:ea typeface="Calibri"/>
              <a:cs typeface="Calibri"/>
            </a:endParaRPr>
          </a:p>
          <a:p>
            <a:pPr marL="342900" indent="-342900">
              <a:buClr>
                <a:srgbClr val="595959"/>
              </a:buClr>
              <a:buAutoNum type="arabicPeriod"/>
            </a:pPr>
            <a:endParaRPr lang="en-US" sz="1800" b="1" dirty="0">
              <a:solidFill>
                <a:schemeClr val="tx1"/>
              </a:solidFill>
              <a:ea typeface="Calibri"/>
              <a:cs typeface="Calibri"/>
            </a:endParaRPr>
          </a:p>
          <a:p>
            <a:pPr>
              <a:buClr>
                <a:srgbClr val="595959"/>
              </a:buClr>
            </a:pPr>
            <a:endParaRPr lang="en-US" sz="1800" b="1" dirty="0">
              <a:solidFill>
                <a:schemeClr val="tx1"/>
              </a:solidFill>
              <a:ea typeface="Calibri"/>
              <a:cs typeface="Calibri"/>
            </a:endParaRPr>
          </a:p>
          <a:p>
            <a:endParaRPr lang="en-US" dirty="0">
              <a:solidFill>
                <a:schemeClr val="tx1"/>
              </a:solidFill>
              <a:ea typeface="Calibri"/>
              <a:cs typeface="Calibri"/>
            </a:endParaRPr>
          </a:p>
        </p:txBody>
      </p:sp>
      <p:sp>
        <p:nvSpPr>
          <p:cNvPr id="4" name="Text Placeholder 3">
            <a:extLst>
              <a:ext uri="{FF2B5EF4-FFF2-40B4-BE49-F238E27FC236}">
                <a16:creationId xmlns:a16="http://schemas.microsoft.com/office/drawing/2014/main" id="{49889902-9784-9C84-3B88-9A5B56D1551E}"/>
              </a:ext>
            </a:extLst>
          </p:cNvPr>
          <p:cNvSpPr>
            <a:spLocks noGrp="1"/>
          </p:cNvSpPr>
          <p:nvPr>
            <p:ph type="body" sz="quarter" idx="13"/>
          </p:nvPr>
        </p:nvSpPr>
        <p:spPr/>
        <p:txBody>
          <a:bodyPr/>
          <a:lstStyle/>
          <a:p>
            <a:r>
              <a:rPr lang="en-US" dirty="0"/>
              <a:t>RECAP</a:t>
            </a:r>
          </a:p>
        </p:txBody>
      </p:sp>
    </p:spTree>
    <p:extLst>
      <p:ext uri="{BB962C8B-B14F-4D97-AF65-F5344CB8AC3E}">
        <p14:creationId xmlns:p14="http://schemas.microsoft.com/office/powerpoint/2010/main" val="215417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4BCE1-D307-BB05-38B1-3CE2FF1614F3}"/>
              </a:ext>
            </a:extLst>
          </p:cNvPr>
          <p:cNvSpPr>
            <a:spLocks noGrp="1"/>
          </p:cNvSpPr>
          <p:nvPr>
            <p:ph type="sldNum" sz="quarter" idx="10"/>
          </p:nvPr>
        </p:nvSpPr>
        <p:spPr/>
        <p:txBody>
          <a:bodyPr/>
          <a:lstStyle/>
          <a:p>
            <a:fld id="{19B7238F-0A31-F946-A5C6-FACA8082CE8E}" type="slidenum">
              <a:rPr lang="en-US" smtClean="0"/>
              <a:pPr/>
              <a:t>36</a:t>
            </a:fld>
            <a:endParaRPr lang="en-US"/>
          </a:p>
        </p:txBody>
      </p:sp>
      <p:sp>
        <p:nvSpPr>
          <p:cNvPr id="3" name="Text Placeholder 2">
            <a:extLst>
              <a:ext uri="{FF2B5EF4-FFF2-40B4-BE49-F238E27FC236}">
                <a16:creationId xmlns:a16="http://schemas.microsoft.com/office/drawing/2014/main" id="{4CFD64F3-F1AB-4FFD-3A94-1ED1DBE309B5}"/>
              </a:ext>
            </a:extLst>
          </p:cNvPr>
          <p:cNvSpPr>
            <a:spLocks noGrp="1"/>
          </p:cNvSpPr>
          <p:nvPr>
            <p:ph type="body" sz="quarter" idx="11"/>
          </p:nvPr>
        </p:nvSpPr>
        <p:spPr>
          <a:xfrm>
            <a:off x="801112" y="1181437"/>
            <a:ext cx="7477040" cy="2501563"/>
          </a:xfrm>
        </p:spPr>
        <p:txBody>
          <a:bodyPr/>
          <a:lstStyle/>
          <a:p>
            <a:endParaRPr lang="en-US" dirty="0"/>
          </a:p>
          <a:p>
            <a:pPr marL="285750" indent="-285750">
              <a:buFont typeface="Arial" panose="020B0604020202020204" pitchFamily="34" charset="0"/>
              <a:buChar char="•"/>
            </a:pPr>
            <a:r>
              <a:rPr lang="en-US" sz="2000" dirty="0" err="1">
                <a:solidFill>
                  <a:schemeClr val="tx1"/>
                </a:solidFill>
                <a:ea typeface="Calibri"/>
                <a:cs typeface="Calibri"/>
              </a:rPr>
              <a:t>Veto’ed</a:t>
            </a:r>
            <a:r>
              <a:rPr lang="en-US" sz="2000" dirty="0">
                <a:solidFill>
                  <a:schemeClr val="tx1"/>
                </a:solidFill>
                <a:ea typeface="Calibri"/>
                <a:cs typeface="Calibri"/>
              </a:rPr>
              <a:t> legislative proposals ( HB2134 and SB949)</a:t>
            </a:r>
          </a:p>
          <a:p>
            <a:endParaRPr lang="en-US" sz="2000" dirty="0">
              <a:solidFill>
                <a:schemeClr val="tx1"/>
              </a:solidFill>
              <a:ea typeface="Calibri"/>
              <a:cs typeface="Calibri"/>
            </a:endParaRPr>
          </a:p>
          <a:p>
            <a:pPr marL="285750" indent="-285750">
              <a:buFont typeface="Arial" panose="020B0604020202020204" pitchFamily="34" charset="0"/>
              <a:buChar char="•"/>
            </a:pPr>
            <a:r>
              <a:rPr lang="en-US" sz="2000" dirty="0">
                <a:solidFill>
                  <a:schemeClr val="tx1"/>
                </a:solidFill>
              </a:rPr>
              <a:t>Medicaid Reimbursement</a:t>
            </a:r>
          </a:p>
        </p:txBody>
      </p:sp>
      <p:sp>
        <p:nvSpPr>
          <p:cNvPr id="4" name="Text Placeholder 3">
            <a:extLst>
              <a:ext uri="{FF2B5EF4-FFF2-40B4-BE49-F238E27FC236}">
                <a16:creationId xmlns:a16="http://schemas.microsoft.com/office/drawing/2014/main" id="{81FA7397-A47F-F892-DCE3-3F0CDF2741CE}"/>
              </a:ext>
            </a:extLst>
          </p:cNvPr>
          <p:cNvSpPr>
            <a:spLocks noGrp="1"/>
          </p:cNvSpPr>
          <p:nvPr>
            <p:ph type="body" sz="quarter" idx="13"/>
          </p:nvPr>
        </p:nvSpPr>
        <p:spPr/>
        <p:txBody>
          <a:bodyPr/>
          <a:lstStyle/>
          <a:p>
            <a:r>
              <a:rPr lang="en-US"/>
              <a:t>Additional discussion items</a:t>
            </a:r>
          </a:p>
        </p:txBody>
      </p:sp>
    </p:spTree>
    <p:extLst>
      <p:ext uri="{BB962C8B-B14F-4D97-AF65-F5344CB8AC3E}">
        <p14:creationId xmlns:p14="http://schemas.microsoft.com/office/powerpoint/2010/main" val="175875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0D6C46-00F7-58E0-EBAC-50EC30A7CBD0}"/>
              </a:ext>
            </a:extLst>
          </p:cNvPr>
          <p:cNvSpPr>
            <a:spLocks noGrp="1"/>
          </p:cNvSpPr>
          <p:nvPr>
            <p:ph type="sldNum" sz="quarter" idx="10"/>
          </p:nvPr>
        </p:nvSpPr>
        <p:spPr/>
        <p:txBody>
          <a:bodyPr/>
          <a:lstStyle/>
          <a:p>
            <a:fld id="{19B7238F-0A31-F946-A5C6-FACA8082CE8E}" type="slidenum">
              <a:rPr lang="en-US" smtClean="0"/>
              <a:pPr/>
              <a:t>37</a:t>
            </a:fld>
            <a:endParaRPr lang="en-US"/>
          </a:p>
        </p:txBody>
      </p:sp>
      <p:sp>
        <p:nvSpPr>
          <p:cNvPr id="3" name="Text Placeholder 2">
            <a:extLst>
              <a:ext uri="{FF2B5EF4-FFF2-40B4-BE49-F238E27FC236}">
                <a16:creationId xmlns:a16="http://schemas.microsoft.com/office/drawing/2014/main" id="{174E56B4-52A0-A015-4D19-0208B3406959}"/>
              </a:ext>
            </a:extLst>
          </p:cNvPr>
          <p:cNvSpPr>
            <a:spLocks noGrp="1"/>
          </p:cNvSpPr>
          <p:nvPr>
            <p:ph type="body" sz="quarter" idx="11"/>
          </p:nvPr>
        </p:nvSpPr>
        <p:spPr>
          <a:xfrm>
            <a:off x="854765" y="1113182"/>
            <a:ext cx="7285383" cy="2569817"/>
          </a:xfrm>
        </p:spPr>
        <p:txBody>
          <a:bodyPr/>
          <a:lstStyle/>
          <a:p>
            <a:pPr marL="285750" indent="-285750">
              <a:buFont typeface="Arial" panose="020B0604020202020204" pitchFamily="34" charset="0"/>
              <a:buChar char="•"/>
            </a:pPr>
            <a:r>
              <a:rPr lang="en-US" sz="2000" dirty="0">
                <a:solidFill>
                  <a:schemeClr val="tx1"/>
                </a:solidFill>
              </a:rPr>
              <a:t>Revisit ‘25 Legislation?</a:t>
            </a:r>
          </a:p>
          <a:p>
            <a:pPr marL="285750" indent="-285750">
              <a:buFont typeface="Arial" panose="020B0604020202020204" pitchFamily="34" charset="0"/>
              <a:buChar char="•"/>
            </a:pPr>
            <a:r>
              <a:rPr lang="en-US" sz="2000" dirty="0">
                <a:solidFill>
                  <a:schemeClr val="tx1"/>
                </a:solidFill>
              </a:rPr>
              <a:t>Consultation?</a:t>
            </a:r>
          </a:p>
          <a:p>
            <a:pPr marL="285750" indent="-285750">
              <a:buFont typeface="Arial" panose="020B0604020202020204" pitchFamily="34" charset="0"/>
              <a:buChar char="•"/>
            </a:pPr>
            <a:r>
              <a:rPr lang="en-US" sz="2000" dirty="0">
                <a:solidFill>
                  <a:schemeClr val="tx1"/>
                </a:solidFill>
              </a:rPr>
              <a:t>Jurisdiction?</a:t>
            </a:r>
          </a:p>
          <a:p>
            <a:pPr marL="285750" indent="-285750">
              <a:buFont typeface="Arial" panose="020B0604020202020204" pitchFamily="34" charset="0"/>
              <a:buChar char="•"/>
            </a:pPr>
            <a:r>
              <a:rPr lang="en-US" sz="2000" dirty="0">
                <a:solidFill>
                  <a:schemeClr val="tx1"/>
                </a:solidFill>
              </a:rPr>
              <a:t>Treaty incorporation – taxes; hunting and fishing.</a:t>
            </a:r>
          </a:p>
          <a:p>
            <a:pPr marL="285750" indent="-285750">
              <a:buFont typeface="Arial" panose="020B0604020202020204" pitchFamily="34" charset="0"/>
              <a:buChar char="•"/>
            </a:pPr>
            <a:r>
              <a:rPr lang="en-US" sz="2000" dirty="0">
                <a:solidFill>
                  <a:schemeClr val="tx1"/>
                </a:solidFill>
              </a:rPr>
              <a:t>Other</a:t>
            </a:r>
          </a:p>
          <a:p>
            <a:pPr marL="1028700" lvl="1">
              <a:buFont typeface="Arial" panose="020B0604020202020204" pitchFamily="34" charset="0"/>
              <a:buChar char="•"/>
            </a:pPr>
            <a:endParaRPr lang="en-US" sz="2000" dirty="0">
              <a:solidFill>
                <a:schemeClr val="tx1"/>
              </a:solidFill>
            </a:endParaRPr>
          </a:p>
          <a:p>
            <a:pPr lvl="1" indent="0">
              <a:buNone/>
            </a:pPr>
            <a:endParaRPr lang="en-US" sz="2000" dirty="0">
              <a:solidFill>
                <a:schemeClr val="tx1"/>
              </a:solidFill>
            </a:endParaRPr>
          </a:p>
          <a:p>
            <a:pPr marL="1028700" lvl="1">
              <a:buFont typeface="Arial" panose="020B0604020202020204" pitchFamily="34" charset="0"/>
              <a:buChar char="•"/>
            </a:pPr>
            <a:endParaRPr lang="en-US" dirty="0"/>
          </a:p>
          <a:p>
            <a:pPr marL="1028700" lvl="1">
              <a:buFont typeface="Arial" panose="020B0604020202020204" pitchFamily="34" charset="0"/>
              <a:buChar char="•"/>
            </a:pPr>
            <a:endParaRPr lang="en-US" dirty="0"/>
          </a:p>
          <a:p>
            <a:pPr marL="1028700" lvl="1">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09844EF3-A664-6215-D813-F7BDB77CBA82}"/>
              </a:ext>
            </a:extLst>
          </p:cNvPr>
          <p:cNvSpPr>
            <a:spLocks noGrp="1"/>
          </p:cNvSpPr>
          <p:nvPr>
            <p:ph type="body" sz="quarter" idx="13"/>
          </p:nvPr>
        </p:nvSpPr>
        <p:spPr/>
        <p:txBody>
          <a:bodyPr/>
          <a:lstStyle/>
          <a:p>
            <a:r>
              <a:rPr lang="en-US" dirty="0"/>
              <a:t>Future meeting research agenda?</a:t>
            </a:r>
          </a:p>
        </p:txBody>
      </p:sp>
    </p:spTree>
    <p:extLst>
      <p:ext uri="{BB962C8B-B14F-4D97-AF65-F5344CB8AC3E}">
        <p14:creationId xmlns:p14="http://schemas.microsoft.com/office/powerpoint/2010/main" val="125116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54B8D-3C83-E9AA-954E-852ACA642082}"/>
              </a:ext>
            </a:extLst>
          </p:cNvPr>
          <p:cNvSpPr>
            <a:spLocks noGrp="1"/>
          </p:cNvSpPr>
          <p:nvPr>
            <p:ph type="sldNum" sz="quarter" idx="10"/>
          </p:nvPr>
        </p:nvSpPr>
        <p:spPr/>
        <p:txBody>
          <a:bodyPr/>
          <a:lstStyle/>
          <a:p>
            <a:fld id="{19B7238F-0A31-F946-A5C6-FACA8082CE8E}" type="slidenum">
              <a:rPr lang="en-US" smtClean="0"/>
              <a:pPr/>
              <a:t>4</a:t>
            </a:fld>
            <a:endParaRPr lang="en-US"/>
          </a:p>
        </p:txBody>
      </p:sp>
      <p:sp>
        <p:nvSpPr>
          <p:cNvPr id="3" name="Text Placeholder 2">
            <a:extLst>
              <a:ext uri="{FF2B5EF4-FFF2-40B4-BE49-F238E27FC236}">
                <a16:creationId xmlns:a16="http://schemas.microsoft.com/office/drawing/2014/main" id="{1C71F015-F865-855E-4BA0-028522ACAD94}"/>
              </a:ext>
            </a:extLst>
          </p:cNvPr>
          <p:cNvSpPr>
            <a:spLocks noGrp="1"/>
          </p:cNvSpPr>
          <p:nvPr>
            <p:ph type="body" sz="quarter" idx="13"/>
          </p:nvPr>
        </p:nvSpPr>
        <p:spPr>
          <a:xfrm>
            <a:off x="457200" y="1749620"/>
            <a:ext cx="8229600" cy="1125793"/>
          </a:xfrm>
        </p:spPr>
        <p:txBody>
          <a:bodyPr vert="horz" lIns="91440" tIns="45720" rIns="91440" bIns="45720" anchor="t"/>
          <a:lstStyle/>
          <a:p>
            <a:r>
              <a:rPr lang="en-US" dirty="0"/>
              <a:t>Conservation and open space Easements</a:t>
            </a:r>
          </a:p>
        </p:txBody>
      </p:sp>
    </p:spTree>
    <p:extLst>
      <p:ext uri="{BB962C8B-B14F-4D97-AF65-F5344CB8AC3E}">
        <p14:creationId xmlns:p14="http://schemas.microsoft.com/office/powerpoint/2010/main" val="201696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066E-4855-F12D-4649-07D825FC6AD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BFAE8-F3CD-EF67-B12E-F747C1F560FA}"/>
              </a:ext>
            </a:extLst>
          </p:cNvPr>
          <p:cNvSpPr>
            <a:spLocks noGrp="1"/>
          </p:cNvSpPr>
          <p:nvPr>
            <p:ph type="sldNum" sz="quarter" idx="10"/>
          </p:nvPr>
        </p:nvSpPr>
        <p:spPr/>
        <p:txBody>
          <a:bodyPr/>
          <a:lstStyle/>
          <a:p>
            <a:fld id="{19B7238F-0A31-F946-A5C6-FACA8082CE8E}" type="slidenum">
              <a:rPr lang="en-US" smtClean="0"/>
              <a:pPr/>
              <a:t>5</a:t>
            </a:fld>
            <a:endParaRPr lang="en-US"/>
          </a:p>
        </p:txBody>
      </p:sp>
      <p:sp>
        <p:nvSpPr>
          <p:cNvPr id="3" name="Text Placeholder 2">
            <a:extLst>
              <a:ext uri="{FF2B5EF4-FFF2-40B4-BE49-F238E27FC236}">
                <a16:creationId xmlns:a16="http://schemas.microsoft.com/office/drawing/2014/main" id="{7C4DBFAF-F87E-9357-A676-703F1DCEAAE2}"/>
              </a:ext>
            </a:extLst>
          </p:cNvPr>
          <p:cNvSpPr>
            <a:spLocks noGrp="1"/>
          </p:cNvSpPr>
          <p:nvPr>
            <p:ph type="body" sz="quarter" idx="11"/>
          </p:nvPr>
        </p:nvSpPr>
        <p:spPr>
          <a:xfrm>
            <a:off x="264717" y="911325"/>
            <a:ext cx="8864598" cy="3173510"/>
          </a:xfrm>
        </p:spPr>
        <p:txBody>
          <a:bodyPr vert="horz" lIns="91440" tIns="45720" rIns="91440" bIns="45720" anchor="t"/>
          <a:lstStyle/>
          <a:p>
            <a:r>
              <a:rPr lang="en-US" sz="1600" b="1" dirty="0">
                <a:solidFill>
                  <a:schemeClr val="tx1"/>
                </a:solidFill>
              </a:rPr>
              <a:t>"Conservation easement" </a:t>
            </a:r>
            <a:r>
              <a:rPr lang="en-US" sz="1600" dirty="0">
                <a:solidFill>
                  <a:schemeClr val="tx1"/>
                </a:solidFill>
              </a:rPr>
              <a:t>means a nonpossessory interest of a holder in real property, whether easement appurtenant or in gross, acquired through gift, purchase, devise, or bequest imposing limitations or affirmative obligations, the purposes of which include retaining or protecting natural or open-space values of real property, assuring its availability for agricultural, </a:t>
            </a:r>
            <a:r>
              <a:rPr lang="en-US" sz="1600" dirty="0" err="1">
                <a:solidFill>
                  <a:schemeClr val="tx1"/>
                </a:solidFill>
              </a:rPr>
              <a:t>forestal</a:t>
            </a:r>
            <a:r>
              <a:rPr lang="en-US" sz="1600" dirty="0">
                <a:solidFill>
                  <a:schemeClr val="tx1"/>
                </a:solidFill>
              </a:rPr>
              <a:t>, recreational, or open-space use, protecting natural resources, maintaining or enhancing air or water quality, or preserving the historical, architectural or archaeological aspects of real property.” Va. Code. Sec. 10.1-1009.</a:t>
            </a:r>
            <a:endParaRPr lang="en-US" sz="1600" b="1" dirty="0">
              <a:solidFill>
                <a:schemeClr val="tx1"/>
              </a:solidFill>
              <a:ea typeface="Calibri"/>
              <a:cs typeface="Calibri"/>
            </a:endParaRPr>
          </a:p>
          <a:p>
            <a:r>
              <a:rPr lang="en-US" sz="1600" b="1" dirty="0">
                <a:solidFill>
                  <a:schemeClr val="tx1"/>
                </a:solidFill>
              </a:rPr>
              <a:t>"Open-space easement" </a:t>
            </a:r>
            <a:r>
              <a:rPr lang="en-US" sz="1600" dirty="0">
                <a:solidFill>
                  <a:schemeClr val="tx1"/>
                </a:solidFill>
              </a:rPr>
              <a:t>means a nonpossessory interest of a public body in real property, whether easement appurtenant or in gross, acquired through gift, purchase, devise, or bequest imposing limitations or affirmative obligations, the purposes of which include retaining or protecting natural or open-space values of real property, assuring its availability for agricultural, </a:t>
            </a:r>
            <a:r>
              <a:rPr lang="en-US" sz="1600" dirty="0" err="1">
                <a:solidFill>
                  <a:schemeClr val="tx1"/>
                </a:solidFill>
              </a:rPr>
              <a:t>forestal</a:t>
            </a:r>
            <a:r>
              <a:rPr lang="en-US" sz="1600" dirty="0">
                <a:solidFill>
                  <a:schemeClr val="tx1"/>
                </a:solidFill>
              </a:rPr>
              <a:t>, recreational, or open-space use, protecting natural resources, maintaining or enhancing air or water quality, or preserving the historical, architectural or archaeological aspects of real property. Va. Code. Sec. 10.1701.</a:t>
            </a:r>
            <a:endParaRPr lang="en-US" sz="1600" dirty="0">
              <a:solidFill>
                <a:schemeClr val="tx1"/>
              </a:solidFill>
              <a:ea typeface="Calibri"/>
              <a:cs typeface="Calibri"/>
            </a:endParaRPr>
          </a:p>
        </p:txBody>
      </p:sp>
      <p:sp>
        <p:nvSpPr>
          <p:cNvPr id="4" name="Text Placeholder 3">
            <a:extLst>
              <a:ext uri="{FF2B5EF4-FFF2-40B4-BE49-F238E27FC236}">
                <a16:creationId xmlns:a16="http://schemas.microsoft.com/office/drawing/2014/main" id="{8A62A3D9-33F4-2575-7CD2-2EFA42D46BB2}"/>
              </a:ext>
            </a:extLst>
          </p:cNvPr>
          <p:cNvSpPr>
            <a:spLocks noGrp="1"/>
          </p:cNvSpPr>
          <p:nvPr>
            <p:ph type="body" sz="quarter" idx="13"/>
          </p:nvPr>
        </p:nvSpPr>
        <p:spPr>
          <a:xfrm>
            <a:off x="-7143" y="227112"/>
            <a:ext cx="9149357" cy="609600"/>
          </a:xfrm>
        </p:spPr>
        <p:txBody>
          <a:bodyPr vert="horz" lIns="91440" tIns="45720" rIns="91440" bIns="45720" anchor="t"/>
          <a:lstStyle/>
          <a:p>
            <a:r>
              <a:rPr lang="en-US" dirty="0"/>
              <a:t>Conservation Easements: definitions</a:t>
            </a:r>
          </a:p>
        </p:txBody>
      </p:sp>
    </p:spTree>
    <p:extLst>
      <p:ext uri="{BB962C8B-B14F-4D97-AF65-F5344CB8AC3E}">
        <p14:creationId xmlns:p14="http://schemas.microsoft.com/office/powerpoint/2010/main" val="414190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08DE7-E0E7-99FD-6990-EE568CB9883F}"/>
              </a:ext>
            </a:extLst>
          </p:cNvPr>
          <p:cNvSpPr>
            <a:spLocks noGrp="1"/>
          </p:cNvSpPr>
          <p:nvPr>
            <p:ph type="sldNum" sz="quarter" idx="10"/>
          </p:nvPr>
        </p:nvSpPr>
        <p:spPr/>
        <p:txBody>
          <a:bodyPr/>
          <a:lstStyle/>
          <a:p>
            <a:fld id="{19B7238F-0A31-F946-A5C6-FACA8082CE8E}" type="slidenum">
              <a:rPr lang="en-US" smtClean="0"/>
              <a:pPr/>
              <a:t>6</a:t>
            </a:fld>
            <a:endParaRPr lang="en-US"/>
          </a:p>
        </p:txBody>
      </p:sp>
      <p:sp>
        <p:nvSpPr>
          <p:cNvPr id="3" name="Text Placeholder 2">
            <a:extLst>
              <a:ext uri="{FF2B5EF4-FFF2-40B4-BE49-F238E27FC236}">
                <a16:creationId xmlns:a16="http://schemas.microsoft.com/office/drawing/2014/main" id="{80DCA228-7643-F2FA-D194-E120FFA87D29}"/>
              </a:ext>
            </a:extLst>
          </p:cNvPr>
          <p:cNvSpPr>
            <a:spLocks noGrp="1"/>
          </p:cNvSpPr>
          <p:nvPr>
            <p:ph type="body" sz="quarter" idx="11"/>
          </p:nvPr>
        </p:nvSpPr>
        <p:spPr>
          <a:xfrm>
            <a:off x="264717" y="704007"/>
            <a:ext cx="8864598" cy="3380829"/>
          </a:xfrm>
        </p:spPr>
        <p:txBody>
          <a:bodyPr vert="horz" lIns="91440" tIns="45720" rIns="91440" bIns="45720" anchor="t"/>
          <a:lstStyle/>
          <a:p>
            <a:pPr marL="457200" indent="-457200">
              <a:buChar char="•"/>
            </a:pPr>
            <a:r>
              <a:rPr lang="en-US" sz="1800" b="1" dirty="0">
                <a:solidFill>
                  <a:schemeClr val="tx1"/>
                </a:solidFill>
                <a:ea typeface="Calibri"/>
                <a:cs typeface="Calibri"/>
              </a:rPr>
              <a:t>Open Space Easements</a:t>
            </a:r>
          </a:p>
          <a:p>
            <a:pPr marL="1028700" lvl="1">
              <a:buChar char="•"/>
            </a:pPr>
            <a:r>
              <a:rPr lang="en-US" sz="1800" dirty="0">
                <a:solidFill>
                  <a:schemeClr val="tx1"/>
                </a:solidFill>
                <a:ea typeface="Calibri"/>
                <a:cs typeface="Calibri"/>
              </a:rPr>
              <a:t>Governed by the </a:t>
            </a:r>
            <a:r>
              <a:rPr lang="en-US" sz="1800" b="1" dirty="0">
                <a:solidFill>
                  <a:schemeClr val="tx1"/>
                </a:solidFill>
                <a:ea typeface="Calibri"/>
                <a:cs typeface="Calibri"/>
              </a:rPr>
              <a:t>Open Space Land Act </a:t>
            </a:r>
            <a:r>
              <a:rPr lang="en-US" sz="1800" dirty="0">
                <a:solidFill>
                  <a:schemeClr val="tx1"/>
                </a:solidFill>
                <a:ea typeface="Calibri"/>
                <a:cs typeface="Calibri"/>
              </a:rPr>
              <a:t>(Va. Code. Sec. 10.1-1700 and following)</a:t>
            </a:r>
            <a:endParaRPr lang="en-US" sz="1800" dirty="0">
              <a:solidFill>
                <a:schemeClr val="tx1"/>
              </a:solidFill>
            </a:endParaRPr>
          </a:p>
          <a:p>
            <a:pPr marL="1028700" lvl="1">
              <a:buChar char="•"/>
            </a:pPr>
            <a:r>
              <a:rPr lang="en-US" sz="1800" dirty="0">
                <a:solidFill>
                  <a:schemeClr val="tx1"/>
                </a:solidFill>
                <a:ea typeface="Calibri"/>
                <a:cs typeface="Calibri"/>
              </a:rPr>
              <a:t>Held by "Public Bodies."</a:t>
            </a:r>
          </a:p>
          <a:p>
            <a:pPr marL="457200" indent="-457200">
              <a:buChar char="•"/>
            </a:pPr>
            <a:r>
              <a:rPr lang="en-US" sz="1800" b="1" dirty="0">
                <a:solidFill>
                  <a:schemeClr val="tx1"/>
                </a:solidFill>
                <a:ea typeface="Calibri"/>
                <a:cs typeface="Calibri"/>
              </a:rPr>
              <a:t>Conservation Easements</a:t>
            </a:r>
          </a:p>
          <a:p>
            <a:pPr marL="1200150" lvl="1" indent="-457200">
              <a:buChar char="•"/>
            </a:pPr>
            <a:r>
              <a:rPr lang="en-US" sz="1800" dirty="0">
                <a:solidFill>
                  <a:schemeClr val="tx1"/>
                </a:solidFill>
                <a:ea typeface="Calibri"/>
                <a:cs typeface="Calibri"/>
              </a:rPr>
              <a:t>Governed by the </a:t>
            </a:r>
            <a:r>
              <a:rPr lang="en-US" sz="1800" b="1" dirty="0">
                <a:solidFill>
                  <a:schemeClr val="tx1"/>
                </a:solidFill>
                <a:ea typeface="Calibri"/>
                <a:cs typeface="Calibri"/>
              </a:rPr>
              <a:t>Virginia Conservation Easement Act</a:t>
            </a:r>
            <a:r>
              <a:rPr lang="en-US" sz="1800" dirty="0">
                <a:solidFill>
                  <a:schemeClr val="tx1"/>
                </a:solidFill>
                <a:ea typeface="Calibri"/>
                <a:cs typeface="Calibri"/>
              </a:rPr>
              <a:t>. (Va. Code. Sec. 10.1-1009 and following)</a:t>
            </a:r>
          </a:p>
          <a:p>
            <a:pPr marL="1200150" lvl="1" indent="-457200">
              <a:buChar char="•"/>
            </a:pPr>
            <a:r>
              <a:rPr lang="en-US" sz="1800" dirty="0">
                <a:solidFill>
                  <a:schemeClr val="tx1"/>
                </a:solidFill>
                <a:ea typeface="Calibri"/>
                <a:cs typeface="Calibri"/>
              </a:rPr>
              <a:t>Held by private individuals/groups or, in some circumstances, by certain governmental bodies.</a:t>
            </a:r>
            <a:endParaRPr lang="en-US" sz="1800" b="1" dirty="0">
              <a:solidFill>
                <a:schemeClr val="tx1"/>
              </a:solidFill>
              <a:ea typeface="Calibri"/>
              <a:cs typeface="Calibri"/>
            </a:endParaRPr>
          </a:p>
          <a:p>
            <a:pPr marL="457200" indent="-457200">
              <a:buChar char="•"/>
            </a:pPr>
            <a:r>
              <a:rPr lang="en-US" sz="1800" b="1" dirty="0">
                <a:solidFill>
                  <a:schemeClr val="tx1"/>
                </a:solidFill>
                <a:ea typeface="Calibri"/>
                <a:cs typeface="Calibri"/>
              </a:rPr>
              <a:t>Easements are comparable in effect, and benefit, to landowner.</a:t>
            </a:r>
          </a:p>
          <a:p>
            <a:pPr marL="1028700" lvl="1">
              <a:buChar char="•"/>
            </a:pPr>
            <a:endParaRPr lang="en-US" sz="2400" dirty="0">
              <a:solidFill>
                <a:schemeClr val="tx1"/>
              </a:solidFill>
              <a:ea typeface="Calibri"/>
              <a:cs typeface="Calibri"/>
            </a:endParaRPr>
          </a:p>
          <a:p>
            <a:pPr marL="1028700" lvl="1">
              <a:buChar char="•"/>
            </a:pPr>
            <a:endParaRPr lang="en-US" sz="2400" dirty="0">
              <a:solidFill>
                <a:schemeClr val="tx1"/>
              </a:solidFill>
              <a:ea typeface="Calibri"/>
              <a:cs typeface="Calibri"/>
            </a:endParaRPr>
          </a:p>
          <a:p>
            <a:pPr marL="1028700" lvl="1">
              <a:buChar char="•"/>
            </a:pPr>
            <a:endParaRPr lang="en-US" sz="2400" dirty="0">
              <a:solidFill>
                <a:schemeClr val="tx1"/>
              </a:solidFill>
              <a:ea typeface="Calibri"/>
              <a:cs typeface="Calibri"/>
            </a:endParaRPr>
          </a:p>
          <a:p>
            <a:pPr marL="1028700" lvl="1">
              <a:buChar char="•"/>
            </a:pPr>
            <a:endParaRPr lang="en-US" sz="2400" dirty="0">
              <a:solidFill>
                <a:schemeClr val="tx1"/>
              </a:solidFill>
              <a:ea typeface="Calibri"/>
              <a:cs typeface="Calibri"/>
            </a:endParaRPr>
          </a:p>
          <a:p>
            <a:r>
              <a:rPr lang="en-US" sz="2400" dirty="0">
                <a:solidFill>
                  <a:schemeClr val="tx1"/>
                </a:solidFill>
                <a:ea typeface="Calibri"/>
                <a:cs typeface="Calibri"/>
              </a:rPr>
              <a:t>"</a:t>
            </a:r>
          </a:p>
        </p:txBody>
      </p:sp>
      <p:sp>
        <p:nvSpPr>
          <p:cNvPr id="4" name="Text Placeholder 3">
            <a:extLst>
              <a:ext uri="{FF2B5EF4-FFF2-40B4-BE49-F238E27FC236}">
                <a16:creationId xmlns:a16="http://schemas.microsoft.com/office/drawing/2014/main" id="{50378D34-E63A-0536-5576-7A496F4F6ACD}"/>
              </a:ext>
            </a:extLst>
          </p:cNvPr>
          <p:cNvSpPr>
            <a:spLocks noGrp="1"/>
          </p:cNvSpPr>
          <p:nvPr>
            <p:ph type="body" sz="quarter" idx="13"/>
          </p:nvPr>
        </p:nvSpPr>
        <p:spPr>
          <a:xfrm>
            <a:off x="-7143" y="131748"/>
            <a:ext cx="9149357" cy="572259"/>
          </a:xfrm>
        </p:spPr>
        <p:txBody>
          <a:bodyPr vert="horz" lIns="91440" tIns="45720" rIns="91440" bIns="45720" anchor="t"/>
          <a:lstStyle/>
          <a:p>
            <a:r>
              <a:rPr lang="en-US" sz="2800" dirty="0"/>
              <a:t>Types of "conservation" Easements in VA </a:t>
            </a:r>
          </a:p>
        </p:txBody>
      </p:sp>
    </p:spTree>
    <p:extLst>
      <p:ext uri="{BB962C8B-B14F-4D97-AF65-F5344CB8AC3E}">
        <p14:creationId xmlns:p14="http://schemas.microsoft.com/office/powerpoint/2010/main" val="52878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A6E0-8F20-C4F1-80EE-515544E23D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D1D97-3162-AB36-D020-C421F97A4324}"/>
              </a:ext>
            </a:extLst>
          </p:cNvPr>
          <p:cNvSpPr>
            <a:spLocks noGrp="1"/>
          </p:cNvSpPr>
          <p:nvPr>
            <p:ph type="sldNum" sz="quarter" idx="10"/>
          </p:nvPr>
        </p:nvSpPr>
        <p:spPr/>
        <p:txBody>
          <a:bodyPr/>
          <a:lstStyle/>
          <a:p>
            <a:fld id="{19B7238F-0A31-F946-A5C6-FACA8082CE8E}" type="slidenum">
              <a:rPr lang="en-US" smtClean="0"/>
              <a:pPr/>
              <a:t>7</a:t>
            </a:fld>
            <a:endParaRPr lang="en-US"/>
          </a:p>
        </p:txBody>
      </p:sp>
      <p:sp>
        <p:nvSpPr>
          <p:cNvPr id="3" name="Text Placeholder 2">
            <a:extLst>
              <a:ext uri="{FF2B5EF4-FFF2-40B4-BE49-F238E27FC236}">
                <a16:creationId xmlns:a16="http://schemas.microsoft.com/office/drawing/2014/main" id="{CCCC12B0-F38A-EC29-7333-9CA0628595DF}"/>
              </a:ext>
            </a:extLst>
          </p:cNvPr>
          <p:cNvSpPr>
            <a:spLocks noGrp="1"/>
          </p:cNvSpPr>
          <p:nvPr>
            <p:ph type="body" sz="quarter" idx="11"/>
          </p:nvPr>
        </p:nvSpPr>
        <p:spPr>
          <a:xfrm>
            <a:off x="264717" y="725557"/>
            <a:ext cx="8864598" cy="3359278"/>
          </a:xfrm>
        </p:spPr>
        <p:txBody>
          <a:bodyPr vert="horz" lIns="91440" tIns="45720" rIns="91440" bIns="45720" anchor="t"/>
          <a:lstStyle/>
          <a:p>
            <a:pPr marL="457200" indent="-457200">
              <a:buChar char="•"/>
            </a:pPr>
            <a:r>
              <a:rPr lang="en-US" sz="2000" dirty="0">
                <a:solidFill>
                  <a:schemeClr val="tx1"/>
                </a:solidFill>
                <a:ea typeface="Calibri"/>
                <a:cs typeface="Calibri"/>
              </a:rPr>
              <a:t>Tribes lack ability to hold any kind of conservation easement.</a:t>
            </a:r>
          </a:p>
          <a:p>
            <a:pPr marL="457200" indent="-457200">
              <a:buChar char="•"/>
            </a:pPr>
            <a:r>
              <a:rPr lang="en-US" sz="2000" dirty="0">
                <a:solidFill>
                  <a:schemeClr val="tx1"/>
                </a:solidFill>
                <a:ea typeface="Calibri"/>
                <a:cs typeface="Calibri"/>
              </a:rPr>
              <a:t>Tribes can partner with easement holders when they own/purchase land. For example:</a:t>
            </a:r>
          </a:p>
          <a:p>
            <a:pPr marL="1028700" lvl="1">
              <a:lnSpc>
                <a:spcPct val="90000"/>
              </a:lnSpc>
              <a:spcBef>
                <a:spcPts val="1000"/>
              </a:spcBef>
              <a:buChar char="•"/>
            </a:pPr>
            <a:r>
              <a:rPr lang="en-US" sz="2000" dirty="0">
                <a:solidFill>
                  <a:schemeClr val="tx1"/>
                </a:solidFill>
                <a:ea typeface="+mn-lt"/>
                <a:cs typeface="+mn-lt"/>
                <a:hlinkClick r:id="rId2">
                  <a:extLst>
                    <a:ext uri="{A12FA001-AC4F-418D-AE19-62706E023703}">
                      <ahyp:hlinkClr xmlns:ahyp="http://schemas.microsoft.com/office/drawing/2018/hyperlinkcolor" val="tx"/>
                    </a:ext>
                  </a:extLst>
                </a:hlinkClick>
              </a:rPr>
              <a:t>Mattanock</a:t>
            </a:r>
            <a:r>
              <a:rPr lang="en-US" sz="2000" dirty="0">
                <a:solidFill>
                  <a:schemeClr val="tx1"/>
                </a:solidFill>
                <a:ea typeface="+mn-lt"/>
                <a:cs typeface="+mn-lt"/>
              </a:rPr>
              <a:t>- Nansemond/Ducks Unlimited Easement Partnership</a:t>
            </a:r>
          </a:p>
          <a:p>
            <a:pPr marL="1028700" lvl="1">
              <a:lnSpc>
                <a:spcPct val="90000"/>
              </a:lnSpc>
              <a:spcBef>
                <a:spcPts val="1000"/>
              </a:spcBef>
              <a:buChar char="•"/>
            </a:pPr>
            <a:r>
              <a:rPr lang="en-US" sz="2000" dirty="0">
                <a:solidFill>
                  <a:schemeClr val="tx1"/>
                </a:solidFill>
                <a:ea typeface="+mn-lt"/>
                <a:cs typeface="+mn-lt"/>
                <a:hlinkClick r:id="rId3">
                  <a:extLst>
                    <a:ext uri="{A12FA001-AC4F-418D-AE19-62706E023703}">
                      <ahyp:hlinkClr xmlns:ahyp="http://schemas.microsoft.com/office/drawing/2018/hyperlinkcolor" val="tx"/>
                    </a:ext>
                  </a:extLst>
                </a:hlinkClick>
              </a:rPr>
              <a:t>Cross Swamp</a:t>
            </a:r>
            <a:r>
              <a:rPr lang="en-US" sz="2000" dirty="0">
                <a:solidFill>
                  <a:schemeClr val="tx1"/>
                </a:solidFill>
                <a:ea typeface="+mn-lt"/>
                <a:cs typeface="+mn-lt"/>
              </a:rPr>
              <a:t> - Nansemond/Ducks Unlimited Easement Partnership</a:t>
            </a:r>
            <a:endParaRPr lang="en-US" sz="2000" dirty="0">
              <a:solidFill>
                <a:schemeClr val="tx1"/>
              </a:solidFill>
              <a:ea typeface="Calibri"/>
              <a:cs typeface="Calibri"/>
            </a:endParaRPr>
          </a:p>
          <a:p>
            <a:pPr marL="457200" indent="-457200">
              <a:buChar char="•"/>
            </a:pPr>
            <a:r>
              <a:rPr lang="en-US" sz="2000" dirty="0">
                <a:solidFill>
                  <a:schemeClr val="tx1"/>
                </a:solidFill>
                <a:ea typeface="Calibri"/>
                <a:cs typeface="Calibri"/>
              </a:rPr>
              <a:t>Some tribal leaders/Commission members want tribes to be able to be easement holders</a:t>
            </a:r>
          </a:p>
          <a:p>
            <a:pPr marL="1200150" lvl="1" indent="-457200">
              <a:buChar char="•"/>
            </a:pPr>
            <a:r>
              <a:rPr lang="en-US" sz="2000" dirty="0">
                <a:solidFill>
                  <a:schemeClr val="tx1"/>
                </a:solidFill>
                <a:ea typeface="Calibri"/>
                <a:cs typeface="Calibri"/>
              </a:rPr>
              <a:t>Opportunities to partner with, and offer benefits to, local landowners, or to protect their own property.</a:t>
            </a:r>
          </a:p>
          <a:p>
            <a:endParaRPr lang="en-US" sz="2400" dirty="0">
              <a:solidFill>
                <a:schemeClr val="tx1"/>
              </a:solidFill>
              <a:ea typeface="Calibri"/>
              <a:cs typeface="Calibri"/>
            </a:endParaRPr>
          </a:p>
        </p:txBody>
      </p:sp>
      <p:sp>
        <p:nvSpPr>
          <p:cNvPr id="4" name="Text Placeholder 3">
            <a:extLst>
              <a:ext uri="{FF2B5EF4-FFF2-40B4-BE49-F238E27FC236}">
                <a16:creationId xmlns:a16="http://schemas.microsoft.com/office/drawing/2014/main" id="{BD4308E6-BBE3-282A-D4C3-E28A2983E068}"/>
              </a:ext>
            </a:extLst>
          </p:cNvPr>
          <p:cNvSpPr>
            <a:spLocks noGrp="1"/>
          </p:cNvSpPr>
          <p:nvPr>
            <p:ph type="body" sz="quarter" idx="13"/>
          </p:nvPr>
        </p:nvSpPr>
        <p:spPr>
          <a:xfrm>
            <a:off x="-7143" y="227112"/>
            <a:ext cx="9149357" cy="609600"/>
          </a:xfrm>
        </p:spPr>
        <p:txBody>
          <a:bodyPr vert="horz" lIns="91440" tIns="45720" rIns="91440" bIns="45720" anchor="t"/>
          <a:lstStyle/>
          <a:p>
            <a:r>
              <a:rPr lang="en-US" dirty="0"/>
              <a:t>Current situation in VA </a:t>
            </a:r>
          </a:p>
        </p:txBody>
      </p:sp>
    </p:spTree>
    <p:extLst>
      <p:ext uri="{BB962C8B-B14F-4D97-AF65-F5344CB8AC3E}">
        <p14:creationId xmlns:p14="http://schemas.microsoft.com/office/powerpoint/2010/main" val="85517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72B16-51FC-4C45-9440-3962817C02B1}"/>
              </a:ext>
            </a:extLst>
          </p:cNvPr>
          <p:cNvSpPr>
            <a:spLocks noGrp="1"/>
          </p:cNvSpPr>
          <p:nvPr>
            <p:ph type="sldNum" sz="quarter" idx="10"/>
          </p:nvPr>
        </p:nvSpPr>
        <p:spPr/>
        <p:txBody>
          <a:bodyPr/>
          <a:lstStyle/>
          <a:p>
            <a:fld id="{19B7238F-0A31-F946-A5C6-FACA8082CE8E}" type="slidenum">
              <a:rPr lang="en-US" smtClean="0"/>
              <a:pPr/>
              <a:t>8</a:t>
            </a:fld>
            <a:endParaRPr lang="en-US"/>
          </a:p>
        </p:txBody>
      </p:sp>
      <p:sp>
        <p:nvSpPr>
          <p:cNvPr id="3" name="Text Placeholder 2">
            <a:extLst>
              <a:ext uri="{FF2B5EF4-FFF2-40B4-BE49-F238E27FC236}">
                <a16:creationId xmlns:a16="http://schemas.microsoft.com/office/drawing/2014/main" id="{22E3B10F-CDBD-BE83-CE89-9FC5064C726E}"/>
              </a:ext>
            </a:extLst>
          </p:cNvPr>
          <p:cNvSpPr>
            <a:spLocks noGrp="1"/>
          </p:cNvSpPr>
          <p:nvPr>
            <p:ph type="body" sz="quarter" idx="11"/>
          </p:nvPr>
        </p:nvSpPr>
        <p:spPr>
          <a:xfrm>
            <a:off x="28080" y="1097280"/>
            <a:ext cx="8659216" cy="2924462"/>
          </a:xfrm>
        </p:spPr>
        <p:txBody>
          <a:bodyPr vert="horz" lIns="91440" tIns="45720" rIns="91440" bIns="45720" anchor="t"/>
          <a:lstStyle/>
          <a:p>
            <a:pPr marL="1085850" lvl="1" indent="-342900">
              <a:lnSpc>
                <a:spcPct val="90000"/>
              </a:lnSpc>
              <a:buFont typeface="Arial" panose="020B0604020202020204" pitchFamily="34" charset="0"/>
              <a:buChar char="•"/>
            </a:pPr>
            <a:r>
              <a:rPr lang="en-US" sz="2000" dirty="0">
                <a:solidFill>
                  <a:schemeClr val="tx1"/>
                </a:solidFill>
                <a:ea typeface="Calibri"/>
                <a:cs typeface="Calibri"/>
              </a:rPr>
              <a:t>Voluntary legal agreement between a landowner and a government agency or land trust –permanently limits future development on land.</a:t>
            </a:r>
            <a:endParaRPr lang="en-US" sz="2000" dirty="0"/>
          </a:p>
          <a:p>
            <a:pPr marL="1028700" lvl="1">
              <a:lnSpc>
                <a:spcPct val="90000"/>
              </a:lnSpc>
              <a:buFont typeface="Arial"/>
              <a:buChar char="•"/>
            </a:pPr>
            <a:r>
              <a:rPr lang="en-US" sz="2000" dirty="0">
                <a:solidFill>
                  <a:schemeClr val="tx1"/>
                </a:solidFill>
                <a:ea typeface="Calibri"/>
                <a:cs typeface="Calibri"/>
              </a:rPr>
              <a:t>Specific benefits of each easement depend on terms but preservation and access are often key priorities.</a:t>
            </a:r>
          </a:p>
          <a:p>
            <a:pPr marL="1028700" lvl="1">
              <a:lnSpc>
                <a:spcPct val="90000"/>
              </a:lnSpc>
              <a:buFont typeface="Arial"/>
              <a:buChar char="•"/>
            </a:pPr>
            <a:r>
              <a:rPr lang="en-US" sz="2000" dirty="0">
                <a:solidFill>
                  <a:schemeClr val="tx1"/>
                </a:solidFill>
                <a:ea typeface="Calibri"/>
                <a:cs typeface="Calibri"/>
              </a:rPr>
              <a:t>Easement is held by a public body.</a:t>
            </a:r>
          </a:p>
          <a:p>
            <a:pPr marL="1028700" lvl="1">
              <a:lnSpc>
                <a:spcPct val="90000"/>
              </a:lnSpc>
              <a:buFont typeface="Arial"/>
              <a:buChar char="•"/>
            </a:pPr>
            <a:r>
              <a:rPr lang="en-US" sz="2000" dirty="0">
                <a:solidFill>
                  <a:schemeClr val="tx1"/>
                </a:solidFill>
                <a:ea typeface="Calibri"/>
                <a:cs typeface="Calibri"/>
              </a:rPr>
              <a:t>Property owner receives a range of </a:t>
            </a:r>
            <a:r>
              <a:rPr lang="en-US" sz="2000" b="1" dirty="0">
                <a:solidFill>
                  <a:schemeClr val="tx1"/>
                </a:solidFill>
                <a:ea typeface="Calibri"/>
                <a:cs typeface="Calibri"/>
              </a:rPr>
              <a:t>potential tax benefits:</a:t>
            </a:r>
            <a:endParaRPr lang="en-US" sz="2000" dirty="0">
              <a:solidFill>
                <a:schemeClr val="tx1"/>
              </a:solidFill>
              <a:ea typeface="Calibri"/>
              <a:cs typeface="Calibri"/>
            </a:endParaRPr>
          </a:p>
          <a:p>
            <a:pPr marL="1428750" lvl="2">
              <a:lnSpc>
                <a:spcPct val="90000"/>
              </a:lnSpc>
              <a:spcBef>
                <a:spcPts val="1000"/>
              </a:spcBef>
              <a:buFont typeface="Wingdings" pitchFamily="2" charset="2"/>
              <a:buChar char="§"/>
            </a:pPr>
            <a:r>
              <a:rPr lang="en-US" sz="2000" dirty="0">
                <a:solidFill>
                  <a:schemeClr val="tx1"/>
                </a:solidFill>
                <a:ea typeface="Calibri"/>
                <a:cs typeface="Calibri"/>
              </a:rPr>
              <a:t>Federal. </a:t>
            </a:r>
          </a:p>
          <a:p>
            <a:pPr marL="1428750" lvl="2">
              <a:lnSpc>
                <a:spcPct val="90000"/>
              </a:lnSpc>
              <a:spcBef>
                <a:spcPts val="1000"/>
              </a:spcBef>
              <a:buFont typeface="Wingdings" pitchFamily="2" charset="2"/>
              <a:buChar char="§"/>
            </a:pPr>
            <a:r>
              <a:rPr lang="en-US" sz="2000" dirty="0">
                <a:solidFill>
                  <a:schemeClr val="tx1"/>
                </a:solidFill>
                <a:ea typeface="Calibri"/>
                <a:cs typeface="Calibri"/>
              </a:rPr>
              <a:t>Local Property Valuation Reduction.</a:t>
            </a:r>
          </a:p>
          <a:p>
            <a:pPr marL="1428750" lvl="2">
              <a:lnSpc>
                <a:spcPct val="90000"/>
              </a:lnSpc>
              <a:spcBef>
                <a:spcPts val="1000"/>
              </a:spcBef>
              <a:buFont typeface="Wingdings" pitchFamily="2" charset="2"/>
              <a:buChar char="§"/>
            </a:pPr>
            <a:r>
              <a:rPr lang="en-US" sz="2000" dirty="0">
                <a:solidFill>
                  <a:schemeClr val="tx1"/>
                </a:solidFill>
                <a:ea typeface="Calibri"/>
                <a:cs typeface="Calibri"/>
              </a:rPr>
              <a:t>Tax credits.</a:t>
            </a:r>
          </a:p>
          <a:p>
            <a:pPr marL="1028700" lvl="1">
              <a:lnSpc>
                <a:spcPct val="90000"/>
              </a:lnSpc>
              <a:buFont typeface="Arial"/>
              <a:buChar char="•"/>
            </a:pPr>
            <a:endParaRPr lang="en-US" sz="1800" dirty="0">
              <a:solidFill>
                <a:schemeClr val="tx1"/>
              </a:solidFill>
              <a:ea typeface="Calibri"/>
              <a:cs typeface="Calibri"/>
            </a:endParaRPr>
          </a:p>
        </p:txBody>
      </p:sp>
      <p:sp>
        <p:nvSpPr>
          <p:cNvPr id="4" name="Text Placeholder 3">
            <a:extLst>
              <a:ext uri="{FF2B5EF4-FFF2-40B4-BE49-F238E27FC236}">
                <a16:creationId xmlns:a16="http://schemas.microsoft.com/office/drawing/2014/main" id="{557072F3-114B-D61C-F77D-1B79373EB029}"/>
              </a:ext>
            </a:extLst>
          </p:cNvPr>
          <p:cNvSpPr>
            <a:spLocks noGrp="1"/>
          </p:cNvSpPr>
          <p:nvPr>
            <p:ph type="body" sz="quarter" idx="13"/>
          </p:nvPr>
        </p:nvSpPr>
        <p:spPr>
          <a:xfrm>
            <a:off x="457200" y="238540"/>
            <a:ext cx="8229600" cy="457200"/>
          </a:xfrm>
        </p:spPr>
        <p:txBody>
          <a:bodyPr vert="horz" lIns="91440" tIns="45720" rIns="91440" bIns="45720" anchor="t"/>
          <a:lstStyle/>
          <a:p>
            <a:r>
              <a:rPr lang="en-US" dirty="0">
                <a:latin typeface="ITC Franklin Gothic Std Demi Co"/>
              </a:rPr>
              <a:t>Basics of Open-Space Easements</a:t>
            </a:r>
          </a:p>
          <a:p>
            <a:endParaRPr lang="en-US" dirty="0">
              <a:latin typeface="ITC Franklin Gothic Std Demi Co"/>
            </a:endParaRPr>
          </a:p>
        </p:txBody>
      </p:sp>
    </p:spTree>
    <p:extLst>
      <p:ext uri="{BB962C8B-B14F-4D97-AF65-F5344CB8AC3E}">
        <p14:creationId xmlns:p14="http://schemas.microsoft.com/office/powerpoint/2010/main" val="3915160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E1F84-E0E8-F971-9BC6-95DFCDA42A73}"/>
              </a:ext>
            </a:extLst>
          </p:cNvPr>
          <p:cNvSpPr>
            <a:spLocks noGrp="1"/>
          </p:cNvSpPr>
          <p:nvPr>
            <p:ph type="sldNum" sz="quarter" idx="10"/>
          </p:nvPr>
        </p:nvSpPr>
        <p:spPr/>
        <p:txBody>
          <a:bodyPr/>
          <a:lstStyle/>
          <a:p>
            <a:fld id="{19B7238F-0A31-F946-A5C6-FACA8082CE8E}" type="slidenum">
              <a:rPr lang="en-US" smtClean="0"/>
              <a:pPr/>
              <a:t>9</a:t>
            </a:fld>
            <a:endParaRPr lang="en-US"/>
          </a:p>
        </p:txBody>
      </p:sp>
      <p:sp>
        <p:nvSpPr>
          <p:cNvPr id="3" name="Text Placeholder 2">
            <a:extLst>
              <a:ext uri="{FF2B5EF4-FFF2-40B4-BE49-F238E27FC236}">
                <a16:creationId xmlns:a16="http://schemas.microsoft.com/office/drawing/2014/main" id="{35CF83D1-6266-4097-DEFE-01C0739DCC3E}"/>
              </a:ext>
            </a:extLst>
          </p:cNvPr>
          <p:cNvSpPr>
            <a:spLocks noGrp="1"/>
          </p:cNvSpPr>
          <p:nvPr>
            <p:ph type="body" sz="quarter" idx="11"/>
          </p:nvPr>
        </p:nvSpPr>
        <p:spPr>
          <a:xfrm>
            <a:off x="28079" y="1121171"/>
            <a:ext cx="9114631" cy="2963811"/>
          </a:xfrm>
        </p:spPr>
        <p:txBody>
          <a:bodyPr vert="horz" lIns="91440" tIns="45720" rIns="91440" bIns="45720" anchor="t"/>
          <a:lstStyle/>
          <a:p>
            <a:pPr marL="342900" indent="-342900">
              <a:buFont typeface="Arial" panose="020B0604020202020204" pitchFamily="34" charset="0"/>
              <a:buChar char="•"/>
            </a:pPr>
            <a:r>
              <a:rPr lang="en-US" sz="2000" b="1" dirty="0">
                <a:solidFill>
                  <a:schemeClr val="tx1"/>
                </a:solidFill>
                <a:ea typeface="+mn-lt"/>
                <a:cs typeface="+mn-lt"/>
              </a:rPr>
              <a:t>"Public body" </a:t>
            </a:r>
            <a:r>
              <a:rPr lang="en-US" sz="2000" dirty="0">
                <a:solidFill>
                  <a:schemeClr val="tx1"/>
                </a:solidFill>
                <a:ea typeface="+mn-lt"/>
                <a:cs typeface="+mn-lt"/>
              </a:rPr>
              <a:t>means any state agency having authority to acquire land for a public use, or any county or municipality, any park authority, any public recreational facilities authority, any soil and water conservation district, any community development authority. (Sec. 10.1-170o).</a:t>
            </a:r>
          </a:p>
          <a:p>
            <a:endParaRPr lang="en-US" sz="2000" dirty="0">
              <a:solidFill>
                <a:schemeClr val="tx1"/>
              </a:solidFill>
              <a:ea typeface="Calibri"/>
              <a:cs typeface="Calibri"/>
            </a:endParaRPr>
          </a:p>
          <a:p>
            <a:pPr marL="342900" indent="-342900">
              <a:buFont typeface="Arial" panose="020B0604020202020204" pitchFamily="34" charset="0"/>
              <a:buChar char="•"/>
            </a:pPr>
            <a:r>
              <a:rPr lang="en-US" sz="2000" b="1" dirty="0">
                <a:solidFill>
                  <a:schemeClr val="tx1"/>
                </a:solidFill>
                <a:ea typeface="Calibri"/>
                <a:cs typeface="Calibri"/>
              </a:rPr>
              <a:t>Currently, Tribes are not included as public bodies.</a:t>
            </a:r>
          </a:p>
          <a:p>
            <a:pPr marL="285750" indent="-285750">
              <a:buFont typeface="Courier New"/>
              <a:buChar char="o"/>
            </a:pPr>
            <a:endParaRPr lang="en-US" sz="2000" dirty="0">
              <a:solidFill>
                <a:schemeClr val="tx1"/>
              </a:solidFill>
              <a:ea typeface="Calibri"/>
              <a:cs typeface="Calibri"/>
            </a:endParaRPr>
          </a:p>
        </p:txBody>
      </p:sp>
      <p:sp>
        <p:nvSpPr>
          <p:cNvPr id="4" name="Text Placeholder 3">
            <a:extLst>
              <a:ext uri="{FF2B5EF4-FFF2-40B4-BE49-F238E27FC236}">
                <a16:creationId xmlns:a16="http://schemas.microsoft.com/office/drawing/2014/main" id="{03F0E5A8-E807-3E6F-E52A-2CD269E91BDA}"/>
              </a:ext>
            </a:extLst>
          </p:cNvPr>
          <p:cNvSpPr>
            <a:spLocks noGrp="1"/>
          </p:cNvSpPr>
          <p:nvPr>
            <p:ph type="body" sz="quarter" idx="13"/>
          </p:nvPr>
        </p:nvSpPr>
        <p:spPr/>
        <p:txBody>
          <a:bodyPr vert="horz" lIns="91440" tIns="45720" rIns="91440" bIns="45720" anchor="t"/>
          <a:lstStyle/>
          <a:p>
            <a:r>
              <a:rPr lang="en-US" dirty="0"/>
              <a:t>Holders</a:t>
            </a:r>
          </a:p>
          <a:p>
            <a:endParaRPr lang="en-US" dirty="0"/>
          </a:p>
        </p:txBody>
      </p:sp>
    </p:spTree>
    <p:extLst>
      <p:ext uri="{BB962C8B-B14F-4D97-AF65-F5344CB8AC3E}">
        <p14:creationId xmlns:p14="http://schemas.microsoft.com/office/powerpoint/2010/main" val="29084717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Image Placehol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1: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2: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3: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3418</Words>
  <Application>Microsoft Office PowerPoint</Application>
  <PresentationFormat>On-screen Show (16:9)</PresentationFormat>
  <Paragraphs>361</Paragraphs>
  <Slides>37</Slides>
  <Notes>6</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37</vt:i4>
      </vt:variant>
    </vt:vector>
  </HeadingPairs>
  <TitlesOfParts>
    <vt:vector size="61" baseType="lpstr">
      <vt:lpstr>Aptos Display</vt:lpstr>
      <vt:lpstr>Arial</vt:lpstr>
      <vt:lpstr>Arial,Sans-Serif</vt:lpstr>
      <vt:lpstr>Calibri</vt:lpstr>
      <vt:lpstr>Courier New</vt:lpstr>
      <vt:lpstr>Courier New,monospace</vt:lpstr>
      <vt:lpstr>ITC Franklin Gothic Std Book Compressed</vt:lpstr>
      <vt:lpstr>ITC Franklin Gothic Std Book Ex</vt:lpstr>
      <vt:lpstr>ITC Franklin Gothic Std Book Extra Compressed</vt:lpstr>
      <vt:lpstr>ITC Franklin Gothic Std Book Italic</vt:lpstr>
      <vt:lpstr>ITC Franklin Gothic Std Demi Co</vt:lpstr>
      <vt:lpstr>ITC Franklin Gothic Std Demi Compressed</vt:lpstr>
      <vt:lpstr>ITC Franklin Gothic Std Demi Condensed</vt:lpstr>
      <vt:lpstr>Wingdings</vt:lpstr>
      <vt:lpstr>Custom Design</vt:lpstr>
      <vt:lpstr>Title Slide</vt:lpstr>
      <vt:lpstr>Contents</vt:lpstr>
      <vt:lpstr>O1</vt:lpstr>
      <vt:lpstr>O1: Image</vt:lpstr>
      <vt:lpstr>O2</vt:lpstr>
      <vt:lpstr>O2: Image</vt:lpstr>
      <vt:lpstr>O3</vt:lpstr>
      <vt:lpstr>O3: Image</vt:lpstr>
      <vt:lpstr>Image Placeholder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Mikale Kwiatkowski</dc:creator>
  <cp:lastModifiedBy>Cathy Hooe</cp:lastModifiedBy>
  <cp:revision>254</cp:revision>
  <cp:lastPrinted>2025-07-07T09:35:14Z</cp:lastPrinted>
  <dcterms:created xsi:type="dcterms:W3CDTF">2016-02-19T13:44:18Z</dcterms:created>
  <dcterms:modified xsi:type="dcterms:W3CDTF">2025-07-07T11:59:48Z</dcterms:modified>
</cp:coreProperties>
</file>