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9" d="100"/>
          <a:sy n="139" d="100"/>
        </p:scale>
        <p:origin x="80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449689616a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449689616a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449689616a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3449689616a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33d51f4e2e7_0_1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33d51f4e2e7_0_1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3449689616a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3449689616a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3d6d58dff4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33d6d58dff4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33d51f4e2e7_3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33d51f4e2e7_3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6e46fc45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36e46fc45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3d51f4e2e7_3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33d51f4e2e7_3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3d51f4e2e7_3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33d51f4e2e7_3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449689616a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3449689616a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3d6d58dff4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3d6d58dff4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33d51f4e2e7_3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33d51f4e2e7_3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6c35a29941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36c35a29941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36c35a29941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36c35a29941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36c35a29941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36c35a29941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36c35a29941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36c35a29941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33d51f4e2e7_3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33d51f4e2e7_3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33d5c6b2c32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33d5c6b2c3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33d5c6b2c3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33d5c6b2c3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33d5c6b2c3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33d5c6b2c3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3d5c6b2c32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33d5c6b2c3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3d51f4e2e7_0_14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3d51f4e2e7_0_14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Virginia’s current medical cannabis program is a compilation of several incremental bills</a:t>
            </a:r>
            <a:endParaRPr/>
          </a:p>
          <a:p>
            <a:pPr marL="0" lvl="0" indent="0" algn="l" rtl="0">
              <a:spcBef>
                <a:spcPts val="0"/>
              </a:spcBef>
              <a:spcAft>
                <a:spcPts val="0"/>
              </a:spcAft>
              <a:buNone/>
            </a:pPr>
            <a:r>
              <a:rPr lang="en"/>
              <a:t>spanning multiple years and legislative sessions.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33d5c6b2c32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33d5c6b2c32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3d51f4e2e7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3d51f4e2e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33d51f4e2e7_3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33d51f4e2e7_3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344a6bb3eb1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344a6bb3eb1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3d51f4e2e7_0_15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33d51f4e2e7_0_15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33d51f4e2e7_0_14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33d51f4e2e7_0_14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3d51f4e2e7_0_14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3d51f4e2e7_0_14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3d51f4e2e7_0_14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33d51f4e2e7_0_14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3d6d58dff4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33d6d58dff4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3d51f4e2e7_0_15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33d51f4e2e7_0_15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0" name="Google Shape;20;p4"/>
          <p:cNvPicPr preferRelativeResize="0"/>
          <p:nvPr/>
        </p:nvPicPr>
        <p:blipFill>
          <a:blip r:embed="rId2">
            <a:alphaModFix/>
          </a:blip>
          <a:stretch>
            <a:fillRect/>
          </a:stretch>
        </p:blipFill>
        <p:spPr>
          <a:xfrm>
            <a:off x="311700" y="4568871"/>
            <a:ext cx="4033720" cy="48795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jlarc.virginia.gov/landing-2020-marijuana-legalization.asp"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4"/>
        <p:cNvGrpSpPr/>
        <p:nvPr/>
      </p:nvGrpSpPr>
      <p:grpSpPr>
        <a:xfrm>
          <a:off x="0" y="0"/>
          <a:ext cx="0" cy="0"/>
          <a:chOff x="0" y="0"/>
          <a:chExt cx="0" cy="0"/>
        </a:xfrm>
      </p:grpSpPr>
      <p:pic>
        <p:nvPicPr>
          <p:cNvPr id="55" name="Google Shape;55;p13" title="Picture1.jpg"/>
          <p:cNvPicPr preferRelativeResize="0"/>
          <p:nvPr/>
        </p:nvPicPr>
        <p:blipFill>
          <a:blip r:embed="rId3">
            <a:alphaModFix amt="25000"/>
          </a:blip>
          <a:stretch>
            <a:fillRect/>
          </a:stretch>
        </p:blipFill>
        <p:spPr>
          <a:xfrm>
            <a:off x="0" y="0"/>
            <a:ext cx="9143976" cy="5143500"/>
          </a:xfrm>
          <a:prstGeom prst="rect">
            <a:avLst/>
          </a:prstGeom>
          <a:noFill/>
          <a:ln>
            <a:noFill/>
          </a:ln>
          <a:effectLst>
            <a:outerShdw blurRad="57150" dist="19050" dir="5400000" algn="bl" rotWithShape="0">
              <a:srgbClr val="000000">
                <a:alpha val="30000"/>
              </a:srgbClr>
            </a:outerShdw>
          </a:effectLst>
        </p:spPr>
      </p:pic>
      <p:sp>
        <p:nvSpPr>
          <p:cNvPr id="56" name="Google Shape;56;p13"/>
          <p:cNvSpPr txBox="1">
            <a:spLocks noGrp="1"/>
          </p:cNvSpPr>
          <p:nvPr>
            <p:ph type="ctrTitle"/>
          </p:nvPr>
        </p:nvSpPr>
        <p:spPr>
          <a:xfrm>
            <a:off x="361625" y="520750"/>
            <a:ext cx="8520600" cy="17628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Cannabis in the Commonwealth</a:t>
            </a:r>
            <a:endParaRPr/>
          </a:p>
        </p:txBody>
      </p:sp>
      <p:sp>
        <p:nvSpPr>
          <p:cNvPr id="57" name="Google Shape;57;p13"/>
          <p:cNvSpPr txBox="1">
            <a:spLocks noGrp="1"/>
          </p:cNvSpPr>
          <p:nvPr>
            <p:ph type="subTitle" idx="1"/>
          </p:nvPr>
        </p:nvSpPr>
        <p:spPr>
          <a:xfrm>
            <a:off x="311700" y="3779125"/>
            <a:ext cx="8520600" cy="792600"/>
          </a:xfrm>
          <a:prstGeom prst="rect">
            <a:avLst/>
          </a:prstGeom>
        </p:spPr>
        <p:txBody>
          <a:bodyPr spcFirstLastPara="1" wrap="square" lIns="91425" tIns="91425" rIns="91425" bIns="91425" anchor="t" anchorCtr="0">
            <a:normAutofit/>
          </a:bodyPr>
          <a:lstStyle/>
          <a:p>
            <a:pPr marL="0" lvl="0" indent="0" algn="ctr" rtl="0">
              <a:lnSpc>
                <a:spcPct val="80000"/>
              </a:lnSpc>
              <a:spcBef>
                <a:spcPts val="0"/>
              </a:spcBef>
              <a:spcAft>
                <a:spcPts val="0"/>
              </a:spcAft>
              <a:buSzPts val="935"/>
              <a:buNone/>
            </a:pPr>
            <a:r>
              <a:rPr lang="en" sz="1600">
                <a:solidFill>
                  <a:schemeClr val="dk1"/>
                </a:solidFill>
              </a:rPr>
              <a:t>Taylor Mey, Senior Attorney - </a:t>
            </a:r>
            <a:r>
              <a:rPr lang="en" sz="1600" i="1">
                <a:solidFill>
                  <a:schemeClr val="dk1"/>
                </a:solidFill>
              </a:rPr>
              <a:t>General Laws (ABC/Cannabis)</a:t>
            </a:r>
            <a:endParaRPr sz="1600" i="1">
              <a:solidFill>
                <a:schemeClr val="dk1"/>
              </a:solidFill>
            </a:endParaRPr>
          </a:p>
          <a:p>
            <a:pPr marL="0" lvl="0" indent="0" algn="ctr" rtl="0">
              <a:lnSpc>
                <a:spcPct val="80000"/>
              </a:lnSpc>
              <a:spcBef>
                <a:spcPts val="0"/>
              </a:spcBef>
              <a:spcAft>
                <a:spcPts val="0"/>
              </a:spcAft>
              <a:buSzPts val="935"/>
              <a:buNone/>
            </a:pPr>
            <a:r>
              <a:rPr lang="en" sz="1600">
                <a:solidFill>
                  <a:schemeClr val="dk1"/>
                </a:solidFill>
              </a:rPr>
              <a:t>Troy Hatcher, Attorney - </a:t>
            </a:r>
            <a:r>
              <a:rPr lang="en" sz="1600" i="1">
                <a:solidFill>
                  <a:schemeClr val="dk1"/>
                </a:solidFill>
              </a:rPr>
              <a:t>Courts of Justice</a:t>
            </a:r>
            <a:r>
              <a:rPr lang="en" sz="1600">
                <a:solidFill>
                  <a:schemeClr val="dk1"/>
                </a:solidFill>
              </a:rPr>
              <a:t> - </a:t>
            </a:r>
            <a:r>
              <a:rPr lang="en" sz="1600" i="1">
                <a:solidFill>
                  <a:schemeClr val="dk1"/>
                </a:solidFill>
              </a:rPr>
              <a:t>Criminal</a:t>
            </a:r>
            <a:endParaRPr sz="1600" i="1">
              <a:solidFill>
                <a:schemeClr val="dk1"/>
              </a:solidFill>
            </a:endParaRPr>
          </a:p>
          <a:p>
            <a:pPr marL="0" lvl="0" indent="0" algn="ctr" rtl="0">
              <a:lnSpc>
                <a:spcPct val="80000"/>
              </a:lnSpc>
              <a:spcBef>
                <a:spcPts val="0"/>
              </a:spcBef>
              <a:spcAft>
                <a:spcPts val="0"/>
              </a:spcAft>
              <a:buSzPts val="935"/>
              <a:buNone/>
            </a:pPr>
            <a:r>
              <a:rPr lang="en" sz="1600">
                <a:solidFill>
                  <a:schemeClr val="dk1"/>
                </a:solidFill>
              </a:rPr>
              <a:t>Stephen Kindermann, Lead Senior Attorney - </a:t>
            </a:r>
            <a:r>
              <a:rPr lang="en" sz="1600" i="1">
                <a:solidFill>
                  <a:schemeClr val="dk1"/>
                </a:solidFill>
              </a:rPr>
              <a:t>Finance &amp; Appropriations</a:t>
            </a:r>
            <a:endParaRPr sz="1600" i="1">
              <a:solidFill>
                <a:schemeClr val="dk1"/>
              </a:solidFill>
            </a:endParaRPr>
          </a:p>
        </p:txBody>
      </p:sp>
      <p:sp>
        <p:nvSpPr>
          <p:cNvPr id="58" name="Google Shape;58;p13"/>
          <p:cNvSpPr txBox="1">
            <a:spLocks noGrp="1"/>
          </p:cNvSpPr>
          <p:nvPr>
            <p:ph type="subTitle" idx="1"/>
          </p:nvPr>
        </p:nvSpPr>
        <p:spPr>
          <a:xfrm>
            <a:off x="526250" y="2571750"/>
            <a:ext cx="8520600" cy="792600"/>
          </a:xfrm>
          <a:prstGeom prst="rect">
            <a:avLst/>
          </a:prstGeom>
        </p:spPr>
        <p:txBody>
          <a:bodyPr spcFirstLastPara="1" wrap="square" lIns="91425" tIns="91425" rIns="91425" bIns="91425" anchor="t" anchorCtr="0">
            <a:normAutofit fontScale="85000" lnSpcReduction="20000"/>
          </a:bodyPr>
          <a:lstStyle/>
          <a:p>
            <a:pPr marL="0" lvl="0" indent="0" algn="ctr" rtl="0">
              <a:spcBef>
                <a:spcPts val="0"/>
              </a:spcBef>
              <a:spcAft>
                <a:spcPts val="0"/>
              </a:spcAft>
              <a:buNone/>
            </a:pPr>
            <a:r>
              <a:rPr lang="en">
                <a:solidFill>
                  <a:schemeClr val="dk1"/>
                </a:solidFill>
              </a:rPr>
              <a:t>An Overview of the Background and Current Status of Marijuana Legalization in Virginia</a:t>
            </a:r>
            <a:endParaRPr>
              <a:solidFill>
                <a:schemeClr val="dk1"/>
              </a:solidFill>
            </a:endParaRPr>
          </a:p>
        </p:txBody>
      </p:sp>
      <p:pic>
        <p:nvPicPr>
          <p:cNvPr id="59" name="Google Shape;59;p13" title="dls_header.gif"/>
          <p:cNvPicPr preferRelativeResize="0"/>
          <p:nvPr/>
        </p:nvPicPr>
        <p:blipFill>
          <a:blip r:embed="rId4">
            <a:alphaModFix/>
          </a:blip>
          <a:stretch>
            <a:fillRect/>
          </a:stretch>
        </p:blipFill>
        <p:spPr>
          <a:xfrm>
            <a:off x="0" y="4571725"/>
            <a:ext cx="3635474" cy="4397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Law - Hemp Products</a:t>
            </a:r>
            <a:endParaRPr/>
          </a:p>
        </p:txBody>
      </p:sp>
      <p:sp>
        <p:nvSpPr>
          <p:cNvPr id="113" name="Google Shape;113;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9250" algn="l" rtl="0">
              <a:spcBef>
                <a:spcPts val="0"/>
              </a:spcBef>
              <a:spcAft>
                <a:spcPts val="0"/>
              </a:spcAft>
              <a:buClr>
                <a:schemeClr val="dk1"/>
              </a:buClr>
              <a:buSzPts val="1900"/>
              <a:buChar char="●"/>
            </a:pPr>
            <a:r>
              <a:rPr lang="en" sz="1900">
                <a:solidFill>
                  <a:schemeClr val="dk1"/>
                </a:solidFill>
              </a:rPr>
              <a:t>The Virginia Department of Agriculture and Consumer Services (VDACS)  regulates hemp in the Commonwealth. </a:t>
            </a:r>
            <a:endParaRPr sz="19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The Commissioner of VDACS issues registrations for growing, handling, or processing industrial hemp. See 3.2-4115</a:t>
            </a:r>
            <a:endParaRPr sz="19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Any person selling at retail a hemp product intended for smoking, an edible hemp product, or certain substances intended for human consumption that are advertised or labeled as containing an industrial hemp-derived cannabinoid has to obtain a regulated hemp product retail facility registration through the VDACS. (3.2-4122)</a:t>
            </a:r>
            <a:endParaRPr sz="19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Law - Hemp Products</a:t>
            </a:r>
            <a:endParaRPr/>
          </a:p>
        </p:txBody>
      </p:sp>
      <p:sp>
        <p:nvSpPr>
          <p:cNvPr id="119" name="Google Shape;119;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20000"/>
          </a:bodyPr>
          <a:lstStyle/>
          <a:p>
            <a:pPr marL="457200" lvl="0" indent="-331152" algn="l" rtl="0">
              <a:spcBef>
                <a:spcPts val="0"/>
              </a:spcBef>
              <a:spcAft>
                <a:spcPts val="0"/>
              </a:spcAft>
              <a:buClr>
                <a:schemeClr val="dk1"/>
              </a:buClr>
              <a:buSzPct val="100000"/>
              <a:buChar char="●"/>
            </a:pPr>
            <a:r>
              <a:rPr lang="en" sz="1900">
                <a:solidFill>
                  <a:schemeClr val="dk1"/>
                </a:solidFill>
              </a:rPr>
              <a:t>When offered for retail sale, a hemp product may not exceed 0.3 percent total tetrahydrocannabinol (THC) and may not have more than two milligrams of total THC per package unless the product’s cannabidiol (CBD) to THC ratio is at least 25 parts CBD for every one part THC. (3.2-4112)</a:t>
            </a:r>
            <a:endParaRPr sz="1900">
              <a:solidFill>
                <a:schemeClr val="dk1"/>
              </a:solidFill>
            </a:endParaRPr>
          </a:p>
          <a:p>
            <a:pPr marL="914400" lvl="1" indent="-309562" algn="l" rtl="0">
              <a:spcBef>
                <a:spcPts val="0"/>
              </a:spcBef>
              <a:spcAft>
                <a:spcPts val="0"/>
              </a:spcAft>
              <a:buClr>
                <a:schemeClr val="dk1"/>
              </a:buClr>
              <a:buSzPct val="100000"/>
              <a:buChar char="○"/>
            </a:pPr>
            <a:r>
              <a:rPr lang="en" sz="1500">
                <a:solidFill>
                  <a:schemeClr val="dk1"/>
                </a:solidFill>
              </a:rPr>
              <a:t>“Total THC” means all of the THC in a product, including delta-8 THC, delta-9 THC, and other THC isomers. (3.2-4112)</a:t>
            </a:r>
            <a:endParaRPr sz="1500">
              <a:solidFill>
                <a:schemeClr val="dk1"/>
              </a:solidFill>
            </a:endParaRPr>
          </a:p>
          <a:p>
            <a:pPr marL="457200" lvl="0" indent="-331152" algn="l" rtl="0">
              <a:spcBef>
                <a:spcPts val="0"/>
              </a:spcBef>
              <a:spcAft>
                <a:spcPts val="0"/>
              </a:spcAft>
              <a:buClr>
                <a:schemeClr val="dk1"/>
              </a:buClr>
              <a:buSzPct val="100000"/>
              <a:buChar char="●"/>
            </a:pPr>
            <a:r>
              <a:rPr lang="en" sz="1900">
                <a:solidFill>
                  <a:schemeClr val="dk1"/>
                </a:solidFill>
              </a:rPr>
              <a:t>There are certain product packaging, labeling, and testing requirements for hemp products intended for smoking, edible hemp product, and topical hemp products. (3.2-4123 &amp; 3.2-4124)</a:t>
            </a:r>
            <a:endParaRPr sz="1900">
              <a:solidFill>
                <a:schemeClr val="dk1"/>
              </a:solidFill>
            </a:endParaRPr>
          </a:p>
          <a:p>
            <a:pPr marL="457200" lvl="0" indent="-331152" algn="l" rtl="0">
              <a:spcBef>
                <a:spcPts val="0"/>
              </a:spcBef>
              <a:spcAft>
                <a:spcPts val="0"/>
              </a:spcAft>
              <a:buClr>
                <a:schemeClr val="dk1"/>
              </a:buClr>
              <a:buSzPct val="100000"/>
              <a:buChar char="●"/>
            </a:pPr>
            <a:r>
              <a:rPr lang="en" sz="1900">
                <a:solidFill>
                  <a:schemeClr val="dk1"/>
                </a:solidFill>
              </a:rPr>
              <a:t>Sale of hemp products intended for smoking to persons under 21 is prohibited (18.2-371.2) and persons under 21 years of age are prohibited from possessing such products (18.2-371.2:1). </a:t>
            </a:r>
            <a:endParaRPr sz="1900">
              <a:solidFill>
                <a:schemeClr val="dk1"/>
              </a:solidFill>
            </a:endParaRPr>
          </a:p>
          <a:p>
            <a:pPr marL="457200" lvl="0" indent="0" algn="l" rtl="0">
              <a:spcBef>
                <a:spcPts val="1200"/>
              </a:spcBef>
              <a:spcAft>
                <a:spcPts val="1200"/>
              </a:spcAft>
              <a:buNone/>
            </a:pPr>
            <a:endParaRPr sz="19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Law - Adult-Use of Cannabis</a:t>
            </a:r>
            <a:endParaRPr/>
          </a:p>
        </p:txBody>
      </p:sp>
      <p:sp>
        <p:nvSpPr>
          <p:cNvPr id="125" name="Google Shape;125;p24"/>
          <p:cNvSpPr txBox="1">
            <a:spLocks noGrp="1"/>
          </p:cNvSpPr>
          <p:nvPr>
            <p:ph type="body" idx="1"/>
          </p:nvPr>
        </p:nvSpPr>
        <p:spPr>
          <a:xfrm>
            <a:off x="311700" y="1017725"/>
            <a:ext cx="8520600" cy="3416400"/>
          </a:xfrm>
          <a:prstGeom prst="rect">
            <a:avLst/>
          </a:prstGeom>
        </p:spPr>
        <p:txBody>
          <a:bodyPr spcFirstLastPara="1" wrap="square" lIns="91425" tIns="91425" rIns="91425" bIns="91425" anchor="t" anchorCtr="0">
            <a:noAutofit/>
          </a:bodyPr>
          <a:lstStyle/>
          <a:p>
            <a:pPr marL="457200" lvl="0" indent="-339596" algn="l" rtl="0">
              <a:lnSpc>
                <a:spcPct val="105000"/>
              </a:lnSpc>
              <a:spcBef>
                <a:spcPts val="0"/>
              </a:spcBef>
              <a:spcAft>
                <a:spcPts val="0"/>
              </a:spcAft>
              <a:buClr>
                <a:schemeClr val="dk1"/>
              </a:buClr>
              <a:buSzPts val="1748"/>
              <a:buChar char="●"/>
            </a:pPr>
            <a:r>
              <a:rPr lang="en" sz="1747">
                <a:solidFill>
                  <a:schemeClr val="dk1"/>
                </a:solidFill>
              </a:rPr>
              <a:t>Title 4.1, Subtitle II (Cannabis Control Act)</a:t>
            </a:r>
            <a:endParaRPr sz="1747">
              <a:solidFill>
                <a:schemeClr val="dk1"/>
              </a:solidFill>
            </a:endParaRPr>
          </a:p>
          <a:p>
            <a:pPr marL="457200" lvl="0" indent="-339596" algn="l" rtl="0">
              <a:lnSpc>
                <a:spcPct val="105000"/>
              </a:lnSpc>
              <a:spcBef>
                <a:spcPts val="0"/>
              </a:spcBef>
              <a:spcAft>
                <a:spcPts val="0"/>
              </a:spcAft>
              <a:buClr>
                <a:schemeClr val="dk1"/>
              </a:buClr>
              <a:buSzPts val="1748"/>
              <a:buChar char="●"/>
            </a:pPr>
            <a:r>
              <a:rPr lang="en" sz="1747">
                <a:solidFill>
                  <a:schemeClr val="dk1"/>
                </a:solidFill>
              </a:rPr>
              <a:t>What is legal?</a:t>
            </a:r>
            <a:endParaRPr sz="1747">
              <a:solidFill>
                <a:schemeClr val="dk1"/>
              </a:solidFill>
            </a:endParaRPr>
          </a:p>
          <a:p>
            <a:pPr marL="914400" lvl="1" indent="-325626" algn="l" rtl="0">
              <a:lnSpc>
                <a:spcPct val="105000"/>
              </a:lnSpc>
              <a:spcBef>
                <a:spcPts val="0"/>
              </a:spcBef>
              <a:spcAft>
                <a:spcPts val="0"/>
              </a:spcAft>
              <a:buClr>
                <a:schemeClr val="dk1"/>
              </a:buClr>
              <a:buSzPts val="1528"/>
              <a:buChar char="○"/>
            </a:pPr>
            <a:r>
              <a:rPr lang="en" sz="1527">
                <a:solidFill>
                  <a:schemeClr val="dk1"/>
                </a:solidFill>
              </a:rPr>
              <a:t>Adults 21 years or older may possess marijuana in their private residence for personal use and up to 1 oz of marijuana on their person or in public. (4.1-1100)</a:t>
            </a:r>
            <a:endParaRPr sz="1527">
              <a:solidFill>
                <a:schemeClr val="dk1"/>
              </a:solidFill>
            </a:endParaRPr>
          </a:p>
          <a:p>
            <a:pPr marL="914400" lvl="1" indent="-325626" algn="l" rtl="0">
              <a:lnSpc>
                <a:spcPct val="105000"/>
              </a:lnSpc>
              <a:spcBef>
                <a:spcPts val="0"/>
              </a:spcBef>
              <a:spcAft>
                <a:spcPts val="0"/>
              </a:spcAft>
              <a:buClr>
                <a:schemeClr val="dk1"/>
              </a:buClr>
              <a:buSzPts val="1528"/>
              <a:buChar char="○"/>
            </a:pPr>
            <a:r>
              <a:rPr lang="en" sz="1527">
                <a:solidFill>
                  <a:schemeClr val="dk1"/>
                </a:solidFill>
              </a:rPr>
              <a:t>Adults 21 years or older can cultivate up to 4 marijuana plants at home for their personal use. (4.1-1101). Note: 4 plants per “household,” which includes all those living in the place of residence</a:t>
            </a:r>
            <a:endParaRPr sz="1527">
              <a:solidFill>
                <a:schemeClr val="dk1"/>
              </a:solidFill>
            </a:endParaRPr>
          </a:p>
          <a:p>
            <a:pPr marL="1371600" lvl="2" indent="-325626" algn="l" rtl="0">
              <a:lnSpc>
                <a:spcPct val="105000"/>
              </a:lnSpc>
              <a:spcBef>
                <a:spcPts val="0"/>
              </a:spcBef>
              <a:spcAft>
                <a:spcPts val="0"/>
              </a:spcAft>
              <a:buClr>
                <a:schemeClr val="dk1"/>
              </a:buClr>
              <a:buSzPts val="1528"/>
              <a:buChar char="■"/>
            </a:pPr>
            <a:r>
              <a:rPr lang="en" sz="1527">
                <a:solidFill>
                  <a:schemeClr val="dk1"/>
                </a:solidFill>
              </a:rPr>
              <a:t>Plants must not be visible from a public way, must take precautions to prevent unauthorized access by persons younger than 21, plants must be tagged with name, ID number, and notation that its being grown for personal use</a:t>
            </a:r>
            <a:endParaRPr sz="1527">
              <a:solidFill>
                <a:schemeClr val="dk1"/>
              </a:solidFill>
            </a:endParaRPr>
          </a:p>
          <a:p>
            <a:pPr marL="1371600" lvl="2" indent="-325626" algn="l" rtl="0">
              <a:lnSpc>
                <a:spcPct val="105000"/>
              </a:lnSpc>
              <a:spcBef>
                <a:spcPts val="0"/>
              </a:spcBef>
              <a:spcAft>
                <a:spcPts val="0"/>
              </a:spcAft>
              <a:buClr>
                <a:schemeClr val="dk1"/>
              </a:buClr>
              <a:buSzPts val="1528"/>
              <a:buChar char="■"/>
            </a:pPr>
            <a:r>
              <a:rPr lang="en" sz="1527">
                <a:solidFill>
                  <a:schemeClr val="dk1"/>
                </a:solidFill>
              </a:rPr>
              <a:t>Property owners and landlords may prohibit marijuana consumption or cultivation in rental housing agreements</a:t>
            </a:r>
            <a:endParaRPr sz="1527">
              <a:solidFill>
                <a:schemeClr val="dk1"/>
              </a:solidFill>
            </a:endParaRPr>
          </a:p>
          <a:p>
            <a:pPr marL="914400" lvl="1" indent="-325626" algn="l" rtl="0">
              <a:lnSpc>
                <a:spcPct val="105000"/>
              </a:lnSpc>
              <a:spcBef>
                <a:spcPts val="0"/>
              </a:spcBef>
              <a:spcAft>
                <a:spcPts val="0"/>
              </a:spcAft>
              <a:buClr>
                <a:schemeClr val="dk1"/>
              </a:buClr>
              <a:buSzPts val="1528"/>
              <a:buChar char="○"/>
            </a:pPr>
            <a:r>
              <a:rPr lang="en" sz="1527">
                <a:solidFill>
                  <a:schemeClr val="dk1"/>
                </a:solidFill>
              </a:rPr>
              <a:t>Adults 21 years or older can share up to 1 oz of marijuana with each other without exchanging anything of value. (4.1-1101.1)</a:t>
            </a:r>
            <a:endParaRPr sz="1527">
              <a:solidFill>
                <a:schemeClr val="dk1"/>
              </a:solidFill>
            </a:endParaRPr>
          </a:p>
          <a:p>
            <a:pPr marL="457200" lvl="0" indent="0" algn="l" rtl="0">
              <a:lnSpc>
                <a:spcPct val="105000"/>
              </a:lnSpc>
              <a:spcBef>
                <a:spcPts val="1200"/>
              </a:spcBef>
              <a:spcAft>
                <a:spcPts val="1200"/>
              </a:spcAft>
              <a:buNone/>
            </a:pPr>
            <a:endParaRPr sz="77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Law - Adult-Use of Cannabis</a:t>
            </a:r>
            <a:endParaRPr/>
          </a:p>
        </p:txBody>
      </p:sp>
      <p:sp>
        <p:nvSpPr>
          <p:cNvPr id="131" name="Google Shape;131;p25"/>
          <p:cNvSpPr txBox="1">
            <a:spLocks noGrp="1"/>
          </p:cNvSpPr>
          <p:nvPr>
            <p:ph type="body" idx="1"/>
          </p:nvPr>
        </p:nvSpPr>
        <p:spPr>
          <a:xfrm>
            <a:off x="311700" y="1017725"/>
            <a:ext cx="8520600" cy="3416400"/>
          </a:xfrm>
          <a:prstGeom prst="rect">
            <a:avLst/>
          </a:prstGeom>
        </p:spPr>
        <p:txBody>
          <a:bodyPr spcFirstLastPara="1" wrap="square" lIns="91425" tIns="91425" rIns="91425" bIns="91425" anchor="t" anchorCtr="0">
            <a:noAutofit/>
          </a:bodyPr>
          <a:lstStyle/>
          <a:p>
            <a:pPr marL="457200" lvl="0" indent="-345946" algn="l" rtl="0">
              <a:lnSpc>
                <a:spcPct val="105000"/>
              </a:lnSpc>
              <a:spcBef>
                <a:spcPts val="0"/>
              </a:spcBef>
              <a:spcAft>
                <a:spcPts val="0"/>
              </a:spcAft>
              <a:buClr>
                <a:schemeClr val="dk1"/>
              </a:buClr>
              <a:buSzPts val="1848"/>
              <a:buChar char="●"/>
            </a:pPr>
            <a:r>
              <a:rPr lang="en" sz="1847">
                <a:solidFill>
                  <a:schemeClr val="dk1"/>
                </a:solidFill>
              </a:rPr>
              <a:t>What is prohibited?</a:t>
            </a:r>
            <a:endParaRPr sz="1847">
              <a:solidFill>
                <a:schemeClr val="dk1"/>
              </a:solidFill>
            </a:endParaRPr>
          </a:p>
          <a:p>
            <a:pPr marL="914400" lvl="1" indent="-317500" algn="l" rtl="0">
              <a:lnSpc>
                <a:spcPct val="105000"/>
              </a:lnSpc>
              <a:spcBef>
                <a:spcPts val="0"/>
              </a:spcBef>
              <a:spcAft>
                <a:spcPts val="0"/>
              </a:spcAft>
              <a:buClr>
                <a:schemeClr val="dk1"/>
              </a:buClr>
              <a:buSzPts val="1400"/>
              <a:buChar char="○"/>
            </a:pPr>
            <a:r>
              <a:rPr lang="en">
                <a:solidFill>
                  <a:schemeClr val="dk1"/>
                </a:solidFill>
              </a:rPr>
              <a:t>Sale or purchase of marijuana. (18.2-248.1) (outside of medical cannabis program)</a:t>
            </a:r>
            <a:endParaRPr>
              <a:solidFill>
                <a:schemeClr val="dk1"/>
              </a:solidFill>
            </a:endParaRPr>
          </a:p>
          <a:p>
            <a:pPr marL="914400" lvl="1" indent="-317500" algn="l" rtl="0">
              <a:lnSpc>
                <a:spcPct val="105000"/>
              </a:lnSpc>
              <a:spcBef>
                <a:spcPts val="0"/>
              </a:spcBef>
              <a:spcAft>
                <a:spcPts val="0"/>
              </a:spcAft>
              <a:buClr>
                <a:schemeClr val="dk1"/>
              </a:buClr>
              <a:buSzPts val="1400"/>
              <a:buChar char="○"/>
            </a:pPr>
            <a:r>
              <a:rPr lang="en">
                <a:solidFill>
                  <a:schemeClr val="dk1"/>
                </a:solidFill>
              </a:rPr>
              <a:t>Growing more than four plants at home or manufacturing cannabis concentrate from home-cultivated cannabis (4.1-1101)</a:t>
            </a:r>
            <a:endParaRPr>
              <a:solidFill>
                <a:schemeClr val="dk1"/>
              </a:solidFill>
            </a:endParaRPr>
          </a:p>
          <a:p>
            <a:pPr marL="914400" lvl="1" indent="-317500" algn="l" rtl="0">
              <a:lnSpc>
                <a:spcPct val="105000"/>
              </a:lnSpc>
              <a:spcBef>
                <a:spcPts val="0"/>
              </a:spcBef>
              <a:spcAft>
                <a:spcPts val="0"/>
              </a:spcAft>
              <a:buClr>
                <a:schemeClr val="dk1"/>
              </a:buClr>
              <a:buSzPts val="1400"/>
              <a:buChar char="○"/>
            </a:pPr>
            <a:r>
              <a:rPr lang="en">
                <a:solidFill>
                  <a:schemeClr val="dk1"/>
                </a:solidFill>
              </a:rPr>
              <a:t>Use of marijuana in a public place. (4.1-1108)</a:t>
            </a:r>
            <a:endParaRPr>
              <a:solidFill>
                <a:schemeClr val="dk1"/>
              </a:solidFill>
            </a:endParaRPr>
          </a:p>
          <a:p>
            <a:pPr marL="914400" lvl="1" indent="-317500" algn="l" rtl="0">
              <a:lnSpc>
                <a:spcPct val="105000"/>
              </a:lnSpc>
              <a:spcBef>
                <a:spcPts val="0"/>
              </a:spcBef>
              <a:spcAft>
                <a:spcPts val="0"/>
              </a:spcAft>
              <a:buClr>
                <a:schemeClr val="dk1"/>
              </a:buClr>
              <a:buSzPts val="1400"/>
              <a:buChar char="○"/>
            </a:pPr>
            <a:r>
              <a:rPr lang="en">
                <a:solidFill>
                  <a:schemeClr val="dk1"/>
                </a:solidFill>
              </a:rPr>
              <a:t>Possess or consume marijuana on public school grounds during school hours or school activities. (4.1-1109)</a:t>
            </a:r>
            <a:endParaRPr>
              <a:solidFill>
                <a:schemeClr val="dk1"/>
              </a:solidFill>
            </a:endParaRPr>
          </a:p>
          <a:p>
            <a:pPr marL="914400" lvl="1" indent="-317500" algn="l" rtl="0">
              <a:lnSpc>
                <a:spcPct val="105000"/>
              </a:lnSpc>
              <a:spcBef>
                <a:spcPts val="0"/>
              </a:spcBef>
              <a:spcAft>
                <a:spcPts val="0"/>
              </a:spcAft>
              <a:buClr>
                <a:schemeClr val="dk1"/>
              </a:buClr>
              <a:buSzPts val="1400"/>
              <a:buChar char="○"/>
            </a:pPr>
            <a:r>
              <a:rPr lang="en">
                <a:solidFill>
                  <a:schemeClr val="dk1"/>
                </a:solidFill>
              </a:rPr>
              <a:t>Driving under the influence of marijuana (18.2-266)</a:t>
            </a:r>
            <a:endParaRPr>
              <a:solidFill>
                <a:schemeClr val="dk1"/>
              </a:solidFill>
            </a:endParaRPr>
          </a:p>
          <a:p>
            <a:pPr marL="914400" lvl="1" indent="-317500" algn="l" rtl="0">
              <a:lnSpc>
                <a:spcPct val="105000"/>
              </a:lnSpc>
              <a:spcBef>
                <a:spcPts val="0"/>
              </a:spcBef>
              <a:spcAft>
                <a:spcPts val="0"/>
              </a:spcAft>
              <a:buClr>
                <a:schemeClr val="dk1"/>
              </a:buClr>
              <a:buSzPts val="1400"/>
              <a:buChar char="○"/>
            </a:pPr>
            <a:r>
              <a:rPr lang="en">
                <a:solidFill>
                  <a:schemeClr val="dk1"/>
                </a:solidFill>
              </a:rPr>
              <a:t>Using or consuming marijuana while driving or while being a passenger (4.1-1107) </a:t>
            </a:r>
            <a:endParaRPr>
              <a:solidFill>
                <a:schemeClr val="dk1"/>
              </a:solidFill>
            </a:endParaRPr>
          </a:p>
          <a:p>
            <a:pPr marL="914400" lvl="1" indent="-317500" algn="l" rtl="0">
              <a:lnSpc>
                <a:spcPct val="105000"/>
              </a:lnSpc>
              <a:spcBef>
                <a:spcPts val="0"/>
              </a:spcBef>
              <a:spcAft>
                <a:spcPts val="0"/>
              </a:spcAft>
              <a:buClr>
                <a:schemeClr val="dk1"/>
              </a:buClr>
              <a:buSzPts val="1400"/>
              <a:buChar char="○"/>
            </a:pPr>
            <a:r>
              <a:rPr lang="en">
                <a:solidFill>
                  <a:schemeClr val="dk1"/>
                </a:solidFill>
              </a:rPr>
              <a:t>Carrying cannabis while providing transportation services, like driving a cab or for Uber or Lyft (4.1-1112)</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Purchase, possession, and consumption of marijuana by a person under 21. (4.1-1105.1)</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Advertising restrictions (4.1-1401) &amp; outdoor advertising restrictions (4.1-1402)</a:t>
            </a:r>
            <a:endParaRPr>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6"/>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The 2025 Bills</a:t>
            </a:r>
            <a:endParaRPr/>
          </a:p>
        </p:txBody>
      </p:sp>
      <p:pic>
        <p:nvPicPr>
          <p:cNvPr id="137" name="Google Shape;137;p26" title="Picture1.jpg"/>
          <p:cNvPicPr preferRelativeResize="0"/>
          <p:nvPr/>
        </p:nvPicPr>
        <p:blipFill>
          <a:blip r:embed="rId3">
            <a:alphaModFix amt="25000"/>
          </a:blip>
          <a:stretch>
            <a:fillRect/>
          </a:stretch>
        </p:blipFill>
        <p:spPr>
          <a:xfrm>
            <a:off x="0" y="0"/>
            <a:ext cx="9143976" cy="5143500"/>
          </a:xfrm>
          <a:prstGeom prst="rect">
            <a:avLst/>
          </a:prstGeom>
          <a:noFill/>
          <a:ln>
            <a:noFill/>
          </a:ln>
          <a:effectLst>
            <a:outerShdw blurRad="57150" dist="19050" dir="5400000" algn="bl" rotWithShape="0">
              <a:srgbClr val="000000">
                <a:alpha val="30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1989 (Askew) - Medical cannabis; labels and delivery</a:t>
            </a:r>
            <a:endParaRPr/>
          </a:p>
        </p:txBody>
      </p:sp>
      <p:sp>
        <p:nvSpPr>
          <p:cNvPr id="143" name="Google Shape;143;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10000"/>
          </a:bodyPr>
          <a:lstStyle/>
          <a:p>
            <a:pPr marL="457200" lvl="0" indent="-323850" algn="l" rtl="0">
              <a:spcBef>
                <a:spcPts val="0"/>
              </a:spcBef>
              <a:spcAft>
                <a:spcPts val="0"/>
              </a:spcAft>
              <a:buClr>
                <a:srgbClr val="FF0000"/>
              </a:buClr>
              <a:buSzPct val="100000"/>
              <a:buChar char="●"/>
            </a:pPr>
            <a:r>
              <a:rPr lang="en" sz="6000">
                <a:solidFill>
                  <a:srgbClr val="FF0000"/>
                </a:solidFill>
              </a:rPr>
              <a:t>Passed by the GA, but vetoed by the Governor. </a:t>
            </a:r>
            <a:endParaRPr sz="6000">
              <a:solidFill>
                <a:srgbClr val="FF0000"/>
              </a:solidFill>
            </a:endParaRPr>
          </a:p>
          <a:p>
            <a:pPr marL="457200" lvl="0" indent="-323850" algn="l" rtl="0">
              <a:spcBef>
                <a:spcPts val="0"/>
              </a:spcBef>
              <a:spcAft>
                <a:spcPts val="0"/>
              </a:spcAft>
              <a:buClr>
                <a:schemeClr val="dk1"/>
              </a:buClr>
              <a:buSzPct val="100000"/>
              <a:buChar char="●"/>
            </a:pPr>
            <a:r>
              <a:rPr lang="en" sz="6000">
                <a:solidFill>
                  <a:schemeClr val="dk1"/>
                </a:solidFill>
              </a:rPr>
              <a:t>Changed the requirements for what is included on medical cannabis product labels depending on the type of product → edible cannabis product, topical cannabis product, or inhalable cannabis product.</a:t>
            </a:r>
            <a:endParaRPr sz="6000">
              <a:solidFill>
                <a:schemeClr val="dk1"/>
              </a:solidFill>
            </a:endParaRPr>
          </a:p>
          <a:p>
            <a:pPr marL="457200" lvl="0" indent="-323850" algn="l" rtl="0">
              <a:spcBef>
                <a:spcPts val="0"/>
              </a:spcBef>
              <a:spcAft>
                <a:spcPts val="0"/>
              </a:spcAft>
              <a:buClr>
                <a:schemeClr val="dk1"/>
              </a:buClr>
              <a:buSzPct val="100000"/>
              <a:buChar char="●"/>
            </a:pPr>
            <a:r>
              <a:rPr lang="en" sz="6000">
                <a:solidFill>
                  <a:schemeClr val="dk1"/>
                </a:solidFill>
              </a:rPr>
              <a:t>Allowed a pharmaceutical processor or cannabis dispensing facility to dispense or deliver cannabis products in person to a patient or such patient's registered agent, parent, or legal guardian at any residence, including a temporary residence, or business. Specified certain places where cannabis products could not be delivered.</a:t>
            </a:r>
            <a:endParaRPr sz="6000">
              <a:solidFill>
                <a:schemeClr val="dk1"/>
              </a:solidFill>
            </a:endParaRPr>
          </a:p>
          <a:p>
            <a:pPr marL="457200" lvl="0" indent="-323850" algn="l" rtl="0">
              <a:spcBef>
                <a:spcPts val="0"/>
              </a:spcBef>
              <a:spcAft>
                <a:spcPts val="0"/>
              </a:spcAft>
              <a:buClr>
                <a:schemeClr val="dk1"/>
              </a:buClr>
              <a:buSzPct val="100000"/>
              <a:buChar char="●"/>
            </a:pPr>
            <a:r>
              <a:rPr lang="en" sz="6000">
                <a:solidFill>
                  <a:schemeClr val="dk1"/>
                </a:solidFill>
              </a:rPr>
              <a:t>Defined “delivery agent” and clarified that pharmaceutical processor employees and delivery agents are subject to all relevant laws and regulations and that the CCA can suspend or revoke delivery privileges.</a:t>
            </a:r>
            <a:endParaRPr sz="6000">
              <a:solidFill>
                <a:schemeClr val="dk1"/>
              </a:solidFill>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endParaRPr sz="1100">
              <a:solidFill>
                <a:schemeClr val="dk1"/>
              </a:solidFill>
            </a:endParaRPr>
          </a:p>
          <a:p>
            <a:pPr marL="0" lvl="0" indent="0" algn="l" rtl="0">
              <a:spcBef>
                <a:spcPts val="1200"/>
              </a:spcBef>
              <a:spcAft>
                <a:spcPts val="0"/>
              </a:spcAft>
              <a:buNone/>
            </a:pPr>
            <a:endParaRPr sz="1200">
              <a:solidFill>
                <a:schemeClr val="dk1"/>
              </a:solidFill>
            </a:endParaRPr>
          </a:p>
          <a:p>
            <a:pPr marL="457200" lvl="0" indent="0" algn="l" rtl="0">
              <a:spcBef>
                <a:spcPts val="1200"/>
              </a:spcBef>
              <a:spcAft>
                <a:spcPts val="1200"/>
              </a:spcAft>
              <a:buNone/>
            </a:pPr>
            <a:endParaRPr sz="1300"/>
          </a:p>
        </p:txBody>
      </p:sp>
      <p:pic>
        <p:nvPicPr>
          <p:cNvPr id="149" name="Google Shape;149;p28" title="Picture1.jpg"/>
          <p:cNvPicPr preferRelativeResize="0"/>
          <p:nvPr/>
        </p:nvPicPr>
        <p:blipFill>
          <a:blip r:embed="rId3">
            <a:alphaModFix amt="25000"/>
          </a:blip>
          <a:stretch>
            <a:fillRect/>
          </a:stretch>
        </p:blipFill>
        <p:spPr>
          <a:xfrm>
            <a:off x="0" y="0"/>
            <a:ext cx="9143976" cy="5143500"/>
          </a:xfrm>
          <a:prstGeom prst="rect">
            <a:avLst/>
          </a:prstGeom>
          <a:noFill/>
          <a:ln>
            <a:noFill/>
          </a:ln>
          <a:effectLst>
            <a:outerShdw blurRad="57150" dist="19050" dir="5400000" algn="bl" rotWithShape="0">
              <a:srgbClr val="000000">
                <a:alpha val="30000"/>
              </a:srgbClr>
            </a:outerShdw>
          </a:effectLst>
        </p:spPr>
      </p:pic>
      <p:pic>
        <p:nvPicPr>
          <p:cNvPr id="150" name="Google Shape;150;p28" title="Screenshot 2025-07-09 000304.png"/>
          <p:cNvPicPr preferRelativeResize="0"/>
          <p:nvPr/>
        </p:nvPicPr>
        <p:blipFill rotWithShape="1">
          <a:blip r:embed="rId4">
            <a:alphaModFix/>
          </a:blip>
          <a:srcRect l="8500" t="3654" r="9767" b="3347"/>
          <a:stretch/>
        </p:blipFill>
        <p:spPr>
          <a:xfrm>
            <a:off x="1787025" y="0"/>
            <a:ext cx="4840475" cy="5143500"/>
          </a:xfrm>
          <a:prstGeom prst="rect">
            <a:avLst/>
          </a:prstGeom>
          <a:noFill/>
          <a:ln>
            <a:noFill/>
          </a:ln>
          <a:effectLst>
            <a:outerShdw blurRad="57150" dist="19050" dir="5400000" algn="bl" rotWithShape="0">
              <a:srgbClr val="000000">
                <a:alpha val="30000"/>
              </a:srgbClr>
            </a:outerShdw>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2485/SB 970 - CCA Powers, Duties, and Regulations</a:t>
            </a:r>
            <a:endParaRPr/>
          </a:p>
        </p:txBody>
      </p:sp>
      <p:sp>
        <p:nvSpPr>
          <p:cNvPr id="156" name="Google Shape;156;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457200" lvl="0" indent="-311150" algn="l" rtl="0">
              <a:spcBef>
                <a:spcPts val="0"/>
              </a:spcBef>
              <a:spcAft>
                <a:spcPts val="0"/>
              </a:spcAft>
              <a:buClr>
                <a:schemeClr val="dk1"/>
              </a:buClr>
              <a:buSzPct val="100000"/>
              <a:buChar char="●"/>
            </a:pPr>
            <a:r>
              <a:rPr lang="en" sz="5200">
                <a:solidFill>
                  <a:schemeClr val="dk1"/>
                </a:solidFill>
              </a:rPr>
              <a:t>The Virginia Cannabis Control Authority (CCA) was established in 2021 when the marijuana legalization bills passed.  See 4.1-601. </a:t>
            </a:r>
            <a:endParaRPr sz="5200">
              <a:solidFill>
                <a:schemeClr val="dk1"/>
              </a:solidFill>
            </a:endParaRPr>
          </a:p>
          <a:p>
            <a:pPr marL="457200" lvl="0" indent="-311150" algn="l" rtl="0">
              <a:spcBef>
                <a:spcPts val="0"/>
              </a:spcBef>
              <a:spcAft>
                <a:spcPts val="0"/>
              </a:spcAft>
              <a:buClr>
                <a:schemeClr val="dk1"/>
              </a:buClr>
              <a:buSzPct val="100000"/>
              <a:buChar char="●"/>
            </a:pPr>
            <a:r>
              <a:rPr lang="en" sz="5200">
                <a:solidFill>
                  <a:schemeClr val="dk1"/>
                </a:solidFill>
              </a:rPr>
              <a:t>The Board of Directors of the CCA is vested with control of the possession, sale, transportation, distribution, and delivery of marijuana and marijuana products in the Commonwealth. </a:t>
            </a:r>
            <a:endParaRPr sz="5200">
              <a:solidFill>
                <a:schemeClr val="dk1"/>
              </a:solidFill>
            </a:endParaRPr>
          </a:p>
          <a:p>
            <a:pPr marL="457200" lvl="0" indent="-311150" algn="l" rtl="0">
              <a:spcBef>
                <a:spcPts val="0"/>
              </a:spcBef>
              <a:spcAft>
                <a:spcPts val="0"/>
              </a:spcAft>
              <a:buClr>
                <a:schemeClr val="dk1"/>
              </a:buClr>
              <a:buSzPct val="100000"/>
              <a:buChar char="●"/>
            </a:pPr>
            <a:r>
              <a:rPr lang="en" sz="5200">
                <a:solidFill>
                  <a:schemeClr val="dk1"/>
                </a:solidFill>
              </a:rPr>
              <a:t>Powers and duties of the Board laid out in 4.1-604 and regulations to be promulgated by the Board detailed in 4.1-606, both sections already in effect. </a:t>
            </a:r>
            <a:endParaRPr sz="5200">
              <a:solidFill>
                <a:schemeClr val="dk1"/>
              </a:solidFill>
            </a:endParaRPr>
          </a:p>
          <a:p>
            <a:pPr marL="457200" lvl="0" indent="-311150" algn="l" rtl="0">
              <a:spcBef>
                <a:spcPts val="0"/>
              </a:spcBef>
              <a:spcAft>
                <a:spcPts val="0"/>
              </a:spcAft>
              <a:buClr>
                <a:schemeClr val="dk1"/>
              </a:buClr>
              <a:buSzPct val="100000"/>
              <a:buChar char="●"/>
            </a:pPr>
            <a:r>
              <a:rPr lang="en" sz="5200">
                <a:solidFill>
                  <a:schemeClr val="dk1"/>
                </a:solidFill>
              </a:rPr>
              <a:t>A few changes to those sections made in the bills, including: </a:t>
            </a:r>
            <a:endParaRPr sz="5200">
              <a:solidFill>
                <a:schemeClr val="dk1"/>
              </a:solidFill>
            </a:endParaRPr>
          </a:p>
          <a:p>
            <a:pPr marL="914400" lvl="1" indent="-311150" algn="l" rtl="0">
              <a:spcBef>
                <a:spcPts val="0"/>
              </a:spcBef>
              <a:spcAft>
                <a:spcPts val="0"/>
              </a:spcAft>
              <a:buClr>
                <a:schemeClr val="dk1"/>
              </a:buClr>
              <a:buSzPct val="100000"/>
              <a:buChar char="○"/>
            </a:pPr>
            <a:r>
              <a:rPr lang="en" sz="5200">
                <a:solidFill>
                  <a:schemeClr val="dk1"/>
                </a:solidFill>
              </a:rPr>
              <a:t>Changes related to social equity licenses → micro business licenses (discussed later in presentation)</a:t>
            </a:r>
            <a:endParaRPr sz="5200">
              <a:solidFill>
                <a:schemeClr val="dk1"/>
              </a:solidFill>
            </a:endParaRPr>
          </a:p>
          <a:p>
            <a:pPr marL="914400" lvl="1" indent="-311150" algn="l" rtl="0">
              <a:spcBef>
                <a:spcPts val="0"/>
              </a:spcBef>
              <a:spcAft>
                <a:spcPts val="0"/>
              </a:spcAft>
              <a:buClr>
                <a:schemeClr val="dk1"/>
              </a:buClr>
              <a:buSzPct val="100000"/>
              <a:buChar char="○"/>
            </a:pPr>
            <a:r>
              <a:rPr lang="en" sz="5200">
                <a:solidFill>
                  <a:schemeClr val="dk1"/>
                </a:solidFill>
              </a:rPr>
              <a:t>Maximum THC level permitted for marjiuana products changed from 5 mg to 10 mg per serving for edible marijuana products/equivalent amount for other marijuana products and from 50 mg to 100 mg per package for edible marijuana products/equivalent amount for other marijuana products  </a:t>
            </a:r>
            <a:endParaRPr sz="5200">
              <a:solidFill>
                <a:schemeClr val="dk1"/>
              </a:solidFill>
            </a:endParaRPr>
          </a:p>
          <a:p>
            <a:pPr marL="914400" lvl="1" indent="-311150" algn="l" rtl="0">
              <a:spcBef>
                <a:spcPts val="0"/>
              </a:spcBef>
              <a:spcAft>
                <a:spcPts val="0"/>
              </a:spcAft>
              <a:buClr>
                <a:schemeClr val="dk1"/>
              </a:buClr>
              <a:buSzPct val="100000"/>
              <a:buChar char="○"/>
            </a:pPr>
            <a:r>
              <a:rPr lang="en" sz="5200">
                <a:solidFill>
                  <a:schemeClr val="dk1"/>
                </a:solidFill>
              </a:rPr>
              <a:t>Requiring the Board to issue a quarterly report that contains information about licenses issued, public education initiatives, community engagement initiatives, sales and tax revenue, programs funded by tax revenue, info related to micro businesses, and license denials and disciplinary actions taken</a:t>
            </a:r>
            <a:endParaRPr sz="5200">
              <a:solidFill>
                <a:schemeClr val="dk1"/>
              </a:solidFill>
            </a:endParaRPr>
          </a:p>
          <a:p>
            <a:pPr marL="914400" lvl="1" indent="-311150" algn="l" rtl="0">
              <a:spcBef>
                <a:spcPts val="0"/>
              </a:spcBef>
              <a:spcAft>
                <a:spcPts val="0"/>
              </a:spcAft>
              <a:buClr>
                <a:schemeClr val="dk1"/>
              </a:buClr>
              <a:buSzPct val="100000"/>
              <a:buChar char="○"/>
            </a:pPr>
            <a:r>
              <a:rPr lang="en" sz="5200">
                <a:solidFill>
                  <a:schemeClr val="dk1"/>
                </a:solidFill>
              </a:rPr>
              <a:t>Noting that regulations shall ensure marijuana establishment licenses are issued evenly among all areas of the Commonwealth</a:t>
            </a:r>
            <a:endParaRPr sz="5200">
              <a:solidFill>
                <a:schemeClr val="dk1"/>
              </a:solidFill>
            </a:endParaRPr>
          </a:p>
          <a:p>
            <a:pPr marL="914400" lvl="1" indent="-260350" algn="l" rtl="0">
              <a:spcBef>
                <a:spcPts val="0"/>
              </a:spcBef>
              <a:spcAft>
                <a:spcPts val="0"/>
              </a:spcAft>
              <a:buClr>
                <a:schemeClr val="dk1"/>
              </a:buClr>
              <a:buSzPct val="100000"/>
              <a:buChar char="○"/>
            </a:pPr>
            <a:endParaRPr sz="2000">
              <a:solidFill>
                <a:schemeClr val="dk1"/>
              </a:solidFill>
            </a:endParaRPr>
          </a:p>
          <a:p>
            <a:pPr marL="457200" lvl="0" indent="0" algn="l" rtl="0">
              <a:spcBef>
                <a:spcPts val="1200"/>
              </a:spcBef>
              <a:spcAft>
                <a:spcPts val="12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2485/SB 970 - Criminal provisions</a:t>
            </a:r>
            <a:endParaRPr/>
          </a:p>
        </p:txBody>
      </p:sp>
      <p:sp>
        <p:nvSpPr>
          <p:cNvPr id="162" name="Google Shape;162;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457200" lvl="0" indent="-342900" algn="l" rtl="0">
              <a:spcBef>
                <a:spcPts val="0"/>
              </a:spcBef>
              <a:spcAft>
                <a:spcPts val="0"/>
              </a:spcAft>
              <a:buClr>
                <a:schemeClr val="dk1"/>
              </a:buClr>
              <a:buSzPts val="1800"/>
              <a:buChar char="●"/>
            </a:pPr>
            <a:r>
              <a:rPr lang="en">
                <a:solidFill>
                  <a:schemeClr val="dk1"/>
                </a:solidFill>
              </a:rPr>
              <a:t>Criminal offenses</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a:t>
            </a:r>
            <a:r>
              <a:rPr lang="en" sz="900">
                <a:solidFill>
                  <a:schemeClr val="dk1"/>
                </a:solidFill>
              </a:rPr>
              <a:t>  </a:t>
            </a:r>
            <a:r>
              <a:rPr lang="en">
                <a:solidFill>
                  <a:schemeClr val="dk1"/>
                </a:solidFill>
              </a:rPr>
              <a:t>4.1-1100 through 4.1-1121 (pp. 26-29)</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a:t>
            </a:r>
            <a:r>
              <a:rPr lang="en" sz="900">
                <a:solidFill>
                  <a:schemeClr val="dk1"/>
                </a:solidFill>
              </a:rPr>
              <a:t>  </a:t>
            </a:r>
            <a:r>
              <a:rPr lang="en">
                <a:solidFill>
                  <a:schemeClr val="dk1"/>
                </a:solidFill>
              </a:rPr>
              <a:t>5.1-13 (p. 37)</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a:t>
            </a:r>
            <a:r>
              <a:rPr lang="en" sz="900">
                <a:solidFill>
                  <a:schemeClr val="dk1"/>
                </a:solidFill>
              </a:rPr>
              <a:t>  </a:t>
            </a:r>
            <a:r>
              <a:rPr lang="en">
                <a:solidFill>
                  <a:schemeClr val="dk1"/>
                </a:solidFill>
              </a:rPr>
              <a:t>46.2-105.2 (pp. 71)</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a:t>
            </a:r>
            <a:r>
              <a:rPr lang="en" sz="900">
                <a:solidFill>
                  <a:schemeClr val="dk1"/>
                </a:solidFill>
              </a:rPr>
              <a:t>  </a:t>
            </a:r>
            <a:r>
              <a:rPr lang="en">
                <a:solidFill>
                  <a:schemeClr val="dk1"/>
                </a:solidFill>
              </a:rPr>
              <a:t>46.2-347 (p. 71)</a:t>
            </a:r>
            <a:endParaRPr>
              <a:solidFill>
                <a:schemeClr val="dk1"/>
              </a:solidFill>
            </a:endParaRPr>
          </a:p>
          <a:p>
            <a:pPr marL="457200" lvl="0" indent="-381000" algn="l" rtl="0">
              <a:spcBef>
                <a:spcPts val="0"/>
              </a:spcBef>
              <a:spcAft>
                <a:spcPts val="0"/>
              </a:spcAft>
              <a:buClr>
                <a:schemeClr val="dk1"/>
              </a:buClr>
              <a:buSzPts val="2400"/>
              <a:buChar char="●"/>
            </a:pPr>
            <a:r>
              <a:rPr lang="en">
                <a:solidFill>
                  <a:schemeClr val="dk1"/>
                </a:solidFill>
              </a:rPr>
              <a:t>Offenses Specific to Licensees:</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a:t>
            </a:r>
            <a:r>
              <a:rPr lang="en" sz="900">
                <a:solidFill>
                  <a:schemeClr val="dk1"/>
                </a:solidFill>
              </a:rPr>
              <a:t>  </a:t>
            </a:r>
            <a:r>
              <a:rPr lang="en">
                <a:solidFill>
                  <a:schemeClr val="dk1"/>
                </a:solidFill>
              </a:rPr>
              <a:t>4.1-1200 through 4.1-1206 (pp. 29-30)</a:t>
            </a:r>
            <a:endParaRPr>
              <a:solidFill>
                <a:schemeClr val="dk1"/>
              </a:solidFill>
            </a:endParaRPr>
          </a:p>
          <a:p>
            <a:pPr marL="457200" lvl="0" indent="-381000" algn="l" rtl="0">
              <a:spcBef>
                <a:spcPts val="0"/>
              </a:spcBef>
              <a:spcAft>
                <a:spcPts val="0"/>
              </a:spcAft>
              <a:buClr>
                <a:schemeClr val="dk1"/>
              </a:buClr>
              <a:buSzPts val="2400"/>
              <a:buChar char="●"/>
            </a:pPr>
            <a:r>
              <a:rPr lang="en">
                <a:solidFill>
                  <a:schemeClr val="dk1"/>
                </a:solidFill>
              </a:rPr>
              <a:t>Crim Pro, Etc.:</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  4.1-1300 through 4.1-1309 (pp. 30-32)</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  DFS: 9.1-1101 (pp. 37-38)</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  pp. 37-70 (9.1-1101 through 19.2-392.6) - changes on these pages are mostly cross-ref fixes to current law and crim pro/records provisions to account for the repeal of 18.2-248.1 and creation of the home for marijuana criminal statutes in Ch.11 of Title 4.1</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2485/SB 970 - Criminal provisions</a:t>
            </a:r>
            <a:endParaRPr/>
          </a:p>
        </p:txBody>
      </p:sp>
      <p:sp>
        <p:nvSpPr>
          <p:cNvPr id="168" name="Google Shape;168;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a:solidFill>
                  <a:schemeClr val="dk1"/>
                </a:solidFill>
              </a:rPr>
              <a:t>Criminal offenses</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Bill increases amount a person is able to possess on his person or in public from 1 oz to 2.5 oz. 4.1-1100</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Moves crimes for illegal cultivation, processing, and sale of marijuana to Title 4.1 and repeals current crime for sale/distribution of marijuana (18.2-248.1). </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Illegal cultivation or processing (4.1-1102)</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Illegal sale (4.1-1103)</a:t>
            </a:r>
            <a:endParaRPr>
              <a:solidFill>
                <a:schemeClr val="dk1"/>
              </a:solidFill>
            </a:endParaRPr>
          </a:p>
          <a:p>
            <a:pPr marL="914400" lvl="1" indent="-317500" algn="l" rtl="0">
              <a:spcBef>
                <a:spcPts val="0"/>
              </a:spcBef>
              <a:spcAft>
                <a:spcPts val="0"/>
              </a:spcAft>
              <a:buClr>
                <a:schemeClr val="dk1"/>
              </a:buClr>
              <a:buSzPts val="1400"/>
              <a:buChar char="○"/>
            </a:pPr>
            <a:r>
              <a:rPr lang="en">
                <a:solidFill>
                  <a:schemeClr val="dk1"/>
                </a:solidFill>
              </a:rPr>
              <a:t> Illegal sale to or purchase/possession of marijuana by persons under 21 (4.1-1104/4.1-1105)</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Lays out criminal offenses specific to licensees </a:t>
            </a:r>
            <a:endParaRPr>
              <a:solidFill>
                <a:schemeClr val="dk1"/>
              </a:solidFill>
            </a:endParaRPr>
          </a:p>
          <a:p>
            <a:pPr marL="457200" lvl="0" indent="-342900" algn="l" rtl="0">
              <a:spcBef>
                <a:spcPts val="0"/>
              </a:spcBef>
              <a:spcAft>
                <a:spcPts val="0"/>
              </a:spcAft>
              <a:buClr>
                <a:schemeClr val="dk1"/>
              </a:buClr>
              <a:buSzPts val="1800"/>
              <a:buChar char="●"/>
            </a:pPr>
            <a:r>
              <a:rPr lang="en">
                <a:solidFill>
                  <a:schemeClr val="dk1"/>
                </a:solidFill>
              </a:rPr>
              <a:t>Many of the criminal provisions line up with comparable alcohol sections</a:t>
            </a:r>
            <a:endParaRPr>
              <a:solidFill>
                <a:schemeClr val="dk1"/>
              </a:solidFill>
            </a:endParaRPr>
          </a:p>
          <a:p>
            <a:pPr marL="914400" lvl="0" indent="0" algn="l" rtl="0">
              <a:spcBef>
                <a:spcPts val="1200"/>
              </a:spcBef>
              <a:spcAft>
                <a:spcPts val="1200"/>
              </a:spcAft>
              <a:buNone/>
            </a:pPr>
            <a:endParaRPr>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Legislative History </a:t>
            </a:r>
            <a:endParaRPr/>
          </a:p>
        </p:txBody>
      </p:sp>
      <p:pic>
        <p:nvPicPr>
          <p:cNvPr id="65" name="Google Shape;65;p14" title="Picture1.jpg"/>
          <p:cNvPicPr preferRelativeResize="0"/>
          <p:nvPr/>
        </p:nvPicPr>
        <p:blipFill>
          <a:blip r:embed="rId3">
            <a:alphaModFix amt="25000"/>
          </a:blip>
          <a:stretch>
            <a:fillRect/>
          </a:stretch>
        </p:blipFill>
        <p:spPr>
          <a:xfrm>
            <a:off x="0" y="0"/>
            <a:ext cx="9143976" cy="5143487"/>
          </a:xfrm>
          <a:prstGeom prst="rect">
            <a:avLst/>
          </a:prstGeom>
          <a:noFill/>
          <a:ln>
            <a:noFill/>
          </a:ln>
          <a:effectLst>
            <a:outerShdw blurRad="57150" dist="19050" dir="5400000" algn="bl" rotWithShape="0">
              <a:srgbClr val="000000">
                <a:alpha val="30000"/>
              </a:srgbClr>
            </a:outerShdw>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2485/SB 970 - Testing, Labeling, and Packaging</a:t>
            </a:r>
            <a:endParaRPr/>
          </a:p>
        </p:txBody>
      </p:sp>
      <p:sp>
        <p:nvSpPr>
          <p:cNvPr id="174" name="Google Shape;174;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457200" lvl="0" indent="-317500" algn="l" rtl="0">
              <a:spcBef>
                <a:spcPts val="0"/>
              </a:spcBef>
              <a:spcAft>
                <a:spcPts val="0"/>
              </a:spcAft>
              <a:buClr>
                <a:schemeClr val="dk1"/>
              </a:buClr>
              <a:buSzPct val="100000"/>
              <a:buChar char="●"/>
            </a:pPr>
            <a:r>
              <a:rPr lang="en" sz="2000">
                <a:solidFill>
                  <a:schemeClr val="dk1"/>
                </a:solidFill>
              </a:rPr>
              <a:t>Testing</a:t>
            </a:r>
            <a:endParaRPr sz="2000">
              <a:solidFill>
                <a:schemeClr val="dk1"/>
              </a:solidFill>
            </a:endParaRPr>
          </a:p>
          <a:p>
            <a:pPr marL="914400" lvl="1" indent="-299719" algn="l" rtl="0">
              <a:spcBef>
                <a:spcPts val="0"/>
              </a:spcBef>
              <a:spcAft>
                <a:spcPts val="0"/>
              </a:spcAft>
              <a:buClr>
                <a:schemeClr val="dk1"/>
              </a:buClr>
              <a:buSzPct val="100000"/>
              <a:buChar char="○"/>
            </a:pPr>
            <a:r>
              <a:rPr lang="en" sz="1600">
                <a:solidFill>
                  <a:schemeClr val="dk1"/>
                </a:solidFill>
              </a:rPr>
              <a:t>Board to establish a testing program (4.1-1403).</a:t>
            </a:r>
            <a:endParaRPr sz="1600">
              <a:solidFill>
                <a:schemeClr val="dk1"/>
              </a:solidFill>
            </a:endParaRPr>
          </a:p>
          <a:p>
            <a:pPr marL="1371600" lvl="2" indent="-299719" algn="l" rtl="0">
              <a:spcBef>
                <a:spcPts val="0"/>
              </a:spcBef>
              <a:spcAft>
                <a:spcPts val="0"/>
              </a:spcAft>
              <a:buClr>
                <a:schemeClr val="dk1"/>
              </a:buClr>
              <a:buSzPct val="100000"/>
              <a:buChar char="■"/>
            </a:pPr>
            <a:r>
              <a:rPr lang="en" sz="1600">
                <a:solidFill>
                  <a:schemeClr val="dk1"/>
                </a:solidFill>
              </a:rPr>
              <a:t>Prior to selling or distributing marijuana or marijuana products to a consumer or another licensee, a licensee required to submit a sample for testing for contaminants to a licensed testing facility.</a:t>
            </a:r>
            <a:endParaRPr sz="1600">
              <a:solidFill>
                <a:schemeClr val="dk1"/>
              </a:solidFill>
            </a:endParaRPr>
          </a:p>
          <a:p>
            <a:pPr marL="914400" lvl="1" indent="-299719" algn="l" rtl="0">
              <a:spcBef>
                <a:spcPts val="0"/>
              </a:spcBef>
              <a:spcAft>
                <a:spcPts val="0"/>
              </a:spcAft>
              <a:buClr>
                <a:schemeClr val="dk1"/>
              </a:buClr>
              <a:buSzPct val="100000"/>
              <a:buChar char="○"/>
            </a:pPr>
            <a:r>
              <a:rPr lang="en" sz="1600">
                <a:solidFill>
                  <a:schemeClr val="dk1"/>
                </a:solidFill>
              </a:rPr>
              <a:t>Mandatory testing requirements (4.1-1404)</a:t>
            </a:r>
            <a:endParaRPr sz="1600">
              <a:solidFill>
                <a:schemeClr val="dk1"/>
              </a:solidFill>
            </a:endParaRPr>
          </a:p>
          <a:p>
            <a:pPr marL="1371600" lvl="2" indent="-299719" algn="l" rtl="0">
              <a:spcBef>
                <a:spcPts val="0"/>
              </a:spcBef>
              <a:spcAft>
                <a:spcPts val="0"/>
              </a:spcAft>
              <a:buClr>
                <a:schemeClr val="dk1"/>
              </a:buClr>
              <a:buSzPct val="100000"/>
              <a:buChar char="■"/>
            </a:pPr>
            <a:r>
              <a:rPr lang="en" sz="1600">
                <a:solidFill>
                  <a:schemeClr val="dk1"/>
                </a:solidFill>
              </a:rPr>
              <a:t>Lays out specifics on what shall be included in the testing, recordkeeping of testing, and the process for when additional testing is required. </a:t>
            </a:r>
            <a:endParaRPr sz="2000">
              <a:solidFill>
                <a:schemeClr val="dk1"/>
              </a:solidFill>
            </a:endParaRPr>
          </a:p>
          <a:p>
            <a:pPr marL="457200" lvl="0" indent="-317500" algn="l" rtl="0">
              <a:spcBef>
                <a:spcPts val="0"/>
              </a:spcBef>
              <a:spcAft>
                <a:spcPts val="0"/>
              </a:spcAft>
              <a:buClr>
                <a:schemeClr val="dk1"/>
              </a:buClr>
              <a:buSzPct val="100000"/>
              <a:buChar char="●"/>
            </a:pPr>
            <a:r>
              <a:rPr lang="en" sz="2000">
                <a:solidFill>
                  <a:schemeClr val="dk1"/>
                </a:solidFill>
              </a:rPr>
              <a:t>Labeling and packaging</a:t>
            </a:r>
            <a:endParaRPr sz="2000">
              <a:solidFill>
                <a:schemeClr val="dk1"/>
              </a:solidFill>
            </a:endParaRPr>
          </a:p>
          <a:p>
            <a:pPr marL="914400" lvl="1" indent="-299719" algn="l" rtl="0">
              <a:spcBef>
                <a:spcPts val="0"/>
              </a:spcBef>
              <a:spcAft>
                <a:spcPts val="0"/>
              </a:spcAft>
              <a:buClr>
                <a:schemeClr val="dk1"/>
              </a:buClr>
              <a:buSzPct val="100000"/>
              <a:buChar char="○"/>
            </a:pPr>
            <a:r>
              <a:rPr lang="en" sz="1600">
                <a:solidFill>
                  <a:schemeClr val="dk1"/>
                </a:solidFill>
              </a:rPr>
              <a:t>Certain information required to be on labeling (4.1-1405)</a:t>
            </a:r>
            <a:endParaRPr sz="1600">
              <a:solidFill>
                <a:schemeClr val="dk1"/>
              </a:solidFill>
            </a:endParaRPr>
          </a:p>
          <a:p>
            <a:pPr marL="1371600" lvl="2" indent="-299719" algn="l" rtl="0">
              <a:spcBef>
                <a:spcPts val="0"/>
              </a:spcBef>
              <a:spcAft>
                <a:spcPts val="0"/>
              </a:spcAft>
              <a:buClr>
                <a:schemeClr val="dk1"/>
              </a:buClr>
              <a:buSzPct val="100000"/>
              <a:buChar char="■"/>
            </a:pPr>
            <a:r>
              <a:rPr lang="en" sz="1600">
                <a:solidFill>
                  <a:schemeClr val="dk1"/>
                </a:solidFill>
              </a:rPr>
              <a:t>ID of the type of marijuana, license numbers of licensees, net weight, information on all ingredients, servings, etc., instructions on usage, certain warning statements, universal symbol stamped or embossed, certificate of analysis, etc. </a:t>
            </a:r>
            <a:endParaRPr sz="1600">
              <a:solidFill>
                <a:schemeClr val="dk1"/>
              </a:solidFill>
            </a:endParaRPr>
          </a:p>
          <a:p>
            <a:pPr marL="914400" lvl="1" indent="-299719" algn="l" rtl="0">
              <a:spcBef>
                <a:spcPts val="0"/>
              </a:spcBef>
              <a:spcAft>
                <a:spcPts val="0"/>
              </a:spcAft>
              <a:buClr>
                <a:schemeClr val="dk1"/>
              </a:buClr>
              <a:buSzPct val="100000"/>
              <a:buChar char="○"/>
            </a:pPr>
            <a:r>
              <a:rPr lang="en" sz="1600">
                <a:solidFill>
                  <a:schemeClr val="dk1"/>
                </a:solidFill>
              </a:rPr>
              <a:t>Packaging requirements (4.1-1405)</a:t>
            </a:r>
            <a:endParaRPr sz="1600">
              <a:solidFill>
                <a:schemeClr val="dk1"/>
              </a:solidFill>
            </a:endParaRPr>
          </a:p>
          <a:p>
            <a:pPr marL="1371600" lvl="2" indent="-299719" algn="l" rtl="0">
              <a:spcBef>
                <a:spcPts val="0"/>
              </a:spcBef>
              <a:spcAft>
                <a:spcPts val="0"/>
              </a:spcAft>
              <a:buClr>
                <a:schemeClr val="dk1"/>
              </a:buClr>
              <a:buSzPct val="100000"/>
              <a:buChar char="■"/>
            </a:pPr>
            <a:r>
              <a:rPr lang="en" sz="1600">
                <a:solidFill>
                  <a:schemeClr val="dk1"/>
                </a:solidFill>
              </a:rPr>
              <a:t>Prepackaged in child-resistant, tamper-evident, and resealable packaging that is opaque</a:t>
            </a:r>
            <a:endParaRPr sz="1600">
              <a:solidFill>
                <a:schemeClr val="dk1"/>
              </a:solidFill>
            </a:endParaRPr>
          </a:p>
          <a:p>
            <a:pPr marL="1371600" lvl="2" indent="-299719" algn="l" rtl="0">
              <a:spcBef>
                <a:spcPts val="0"/>
              </a:spcBef>
              <a:spcAft>
                <a:spcPts val="0"/>
              </a:spcAft>
              <a:buClr>
                <a:schemeClr val="dk1"/>
              </a:buClr>
              <a:buSzPct val="100000"/>
              <a:buChar char="■"/>
            </a:pPr>
            <a:r>
              <a:rPr lang="en" sz="1600">
                <a:solidFill>
                  <a:schemeClr val="dk1"/>
                </a:solidFill>
              </a:rPr>
              <a:t>Cannot be packaged in a manner that appeals to persons younger than 21, in a way that obscures identifying information, be misleading, or depict or be in the shape of a human, animal, vehicle, or fruit, etc. </a:t>
            </a:r>
            <a:endParaRPr sz="1600">
              <a:solidFill>
                <a:schemeClr val="dk1"/>
              </a:solidFill>
            </a:endParaRPr>
          </a:p>
          <a:p>
            <a:pPr marL="457200" lvl="0" indent="-299720" algn="l" rtl="0">
              <a:spcBef>
                <a:spcPts val="0"/>
              </a:spcBef>
              <a:spcAft>
                <a:spcPts val="0"/>
              </a:spcAft>
              <a:buClr>
                <a:schemeClr val="dk1"/>
              </a:buClr>
              <a:buSzPct val="84848"/>
              <a:buChar char="●"/>
            </a:pPr>
            <a:r>
              <a:rPr lang="en" sz="1885">
                <a:solidFill>
                  <a:schemeClr val="dk1"/>
                </a:solidFill>
              </a:rPr>
              <a:t>Other health and safety requirement</a:t>
            </a:r>
            <a:r>
              <a:rPr lang="en" sz="1600">
                <a:solidFill>
                  <a:schemeClr val="dk1"/>
                </a:solidFill>
              </a:rPr>
              <a:t>s for edible marijuana and other approved marijuana products (4.1-1406)</a:t>
            </a:r>
            <a:endParaRPr sz="1600">
              <a:solidFill>
                <a:schemeClr val="dk1"/>
              </a:solidFill>
            </a:endParaRPr>
          </a:p>
          <a:p>
            <a:pPr marL="914400" lvl="1" indent="-299719" algn="l" rtl="0">
              <a:spcBef>
                <a:spcPts val="0"/>
              </a:spcBef>
              <a:spcAft>
                <a:spcPts val="0"/>
              </a:spcAft>
              <a:buClr>
                <a:schemeClr val="dk1"/>
              </a:buClr>
              <a:buSzPct val="100000"/>
              <a:buChar char="○"/>
            </a:pPr>
            <a:r>
              <a:rPr lang="en" sz="1600">
                <a:solidFill>
                  <a:schemeClr val="dk1"/>
                </a:solidFill>
              </a:rPr>
              <a:t>Shall not contain more than 10 mg of THC per serving and not more than 100 mg of THC per package. </a:t>
            </a:r>
            <a:endParaRPr sz="160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HB 2485/SB 970 - Licenses</a:t>
            </a:r>
            <a:endParaRPr/>
          </a:p>
        </p:txBody>
      </p:sp>
      <p:sp>
        <p:nvSpPr>
          <p:cNvPr id="180" name="Google Shape;180;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457200" lvl="0" indent="-361950" algn="l" rtl="0">
              <a:spcBef>
                <a:spcPts val="0"/>
              </a:spcBef>
              <a:spcAft>
                <a:spcPts val="0"/>
              </a:spcAft>
              <a:buClr>
                <a:schemeClr val="dk1"/>
              </a:buClr>
              <a:buSzPts val="2100"/>
              <a:buChar char="●"/>
            </a:pPr>
            <a:r>
              <a:rPr lang="en" sz="2100">
                <a:solidFill>
                  <a:schemeClr val="dk1"/>
                </a:solidFill>
              </a:rPr>
              <a:t>Five types of licenses:</a:t>
            </a:r>
            <a:r>
              <a:rPr lang="en" sz="2100" b="1">
                <a:solidFill>
                  <a:schemeClr val="dk1"/>
                </a:solidFill>
              </a:rPr>
              <a:t> </a:t>
            </a:r>
            <a:endParaRPr sz="2100" b="1">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Cultivation facility license (4.1-800)</a:t>
            </a:r>
            <a:endParaRPr sz="1700">
              <a:solidFill>
                <a:schemeClr val="dk1"/>
              </a:solidFill>
            </a:endParaRPr>
          </a:p>
          <a:p>
            <a:pPr marL="1371600" lvl="2" indent="-336550" algn="l" rtl="0">
              <a:spcBef>
                <a:spcPts val="0"/>
              </a:spcBef>
              <a:spcAft>
                <a:spcPts val="0"/>
              </a:spcAft>
              <a:buClr>
                <a:schemeClr val="dk1"/>
              </a:buClr>
              <a:buSzPts val="1700"/>
              <a:buChar char="■"/>
            </a:pPr>
            <a:r>
              <a:rPr lang="en" sz="1500">
                <a:solidFill>
                  <a:schemeClr val="dk1"/>
                </a:solidFill>
              </a:rPr>
              <a:t>Tier I-indoor/outdoor - not more than 2,000 sq ft canopy</a:t>
            </a:r>
            <a:endParaRPr sz="1500">
              <a:solidFill>
                <a:schemeClr val="dk1"/>
              </a:solidFill>
            </a:endParaRPr>
          </a:p>
          <a:p>
            <a:pPr marL="1371600" lvl="2" indent="-317500" algn="l" rtl="0">
              <a:spcBef>
                <a:spcPts val="0"/>
              </a:spcBef>
              <a:spcAft>
                <a:spcPts val="0"/>
              </a:spcAft>
              <a:buClr>
                <a:schemeClr val="dk1"/>
              </a:buClr>
              <a:buSzPts val="1400"/>
              <a:buChar char="■"/>
            </a:pPr>
            <a:r>
              <a:rPr lang="en" sz="1000">
                <a:solidFill>
                  <a:schemeClr val="dk1"/>
                </a:solidFill>
              </a:rPr>
              <a:t> </a:t>
            </a:r>
            <a:r>
              <a:rPr lang="en" sz="1500">
                <a:solidFill>
                  <a:schemeClr val="dk1"/>
                </a:solidFill>
              </a:rPr>
              <a:t>Tier II-indoor/outdoor - not more than 10,000 sq ft canopy</a:t>
            </a:r>
            <a:endParaRPr sz="1500">
              <a:solidFill>
                <a:schemeClr val="dk1"/>
              </a:solidFill>
            </a:endParaRPr>
          </a:p>
          <a:p>
            <a:pPr marL="1371600" lvl="2" indent="-317500" algn="l" rtl="0">
              <a:spcBef>
                <a:spcPts val="0"/>
              </a:spcBef>
              <a:spcAft>
                <a:spcPts val="0"/>
              </a:spcAft>
              <a:buClr>
                <a:schemeClr val="dk1"/>
              </a:buClr>
              <a:buSzPts val="1400"/>
              <a:buChar char="■"/>
            </a:pPr>
            <a:r>
              <a:rPr lang="en" sz="1000">
                <a:solidFill>
                  <a:schemeClr val="dk1"/>
                </a:solidFill>
              </a:rPr>
              <a:t> </a:t>
            </a:r>
            <a:r>
              <a:rPr lang="en" sz="1500">
                <a:solidFill>
                  <a:schemeClr val="dk1"/>
                </a:solidFill>
              </a:rPr>
              <a:t>Tier III-indoor only - not more than 25,000 sq ft canopy</a:t>
            </a:r>
            <a:endParaRPr sz="1500">
              <a:solidFill>
                <a:schemeClr val="dk1"/>
              </a:solidFill>
            </a:endParaRPr>
          </a:p>
          <a:p>
            <a:pPr marL="1371600" lvl="2" indent="-317500" algn="l" rtl="0">
              <a:spcBef>
                <a:spcPts val="0"/>
              </a:spcBef>
              <a:spcAft>
                <a:spcPts val="0"/>
              </a:spcAft>
              <a:buClr>
                <a:schemeClr val="dk1"/>
              </a:buClr>
              <a:buSzPts val="1400"/>
              <a:buChar char="■"/>
            </a:pPr>
            <a:r>
              <a:rPr lang="en" sz="1000">
                <a:solidFill>
                  <a:schemeClr val="dk1"/>
                </a:solidFill>
              </a:rPr>
              <a:t> </a:t>
            </a:r>
            <a:r>
              <a:rPr lang="en" sz="1500">
                <a:solidFill>
                  <a:schemeClr val="dk1"/>
                </a:solidFill>
              </a:rPr>
              <a:t>Tier IV-indoor only - not more than 45,000 sq ft canopy</a:t>
            </a:r>
            <a:endParaRPr sz="1500">
              <a:solidFill>
                <a:schemeClr val="dk1"/>
              </a:solidFill>
            </a:endParaRPr>
          </a:p>
          <a:p>
            <a:pPr marL="1371600" lvl="2" indent="-317500" algn="l" rtl="0">
              <a:spcBef>
                <a:spcPts val="0"/>
              </a:spcBef>
              <a:spcAft>
                <a:spcPts val="0"/>
              </a:spcAft>
              <a:buClr>
                <a:schemeClr val="dk1"/>
              </a:buClr>
              <a:buSzPts val="1400"/>
              <a:buChar char="■"/>
            </a:pPr>
            <a:r>
              <a:rPr lang="en" sz="1000">
                <a:solidFill>
                  <a:schemeClr val="dk1"/>
                </a:solidFill>
              </a:rPr>
              <a:t> </a:t>
            </a:r>
            <a:r>
              <a:rPr lang="en" sz="1500">
                <a:solidFill>
                  <a:schemeClr val="dk1"/>
                </a:solidFill>
              </a:rPr>
              <a:t>Tier V-indoor only - not more than 70,000 sq ft canopy</a:t>
            </a:r>
            <a:endParaRPr sz="1500">
              <a:solidFill>
                <a:schemeClr val="dk1"/>
              </a:solidFill>
            </a:endParaRPr>
          </a:p>
          <a:p>
            <a:pPr marL="1371600" lvl="2" indent="-323850" algn="l" rtl="0">
              <a:spcBef>
                <a:spcPts val="0"/>
              </a:spcBef>
              <a:spcAft>
                <a:spcPts val="0"/>
              </a:spcAft>
              <a:buClr>
                <a:schemeClr val="dk1"/>
              </a:buClr>
              <a:buSzPts val="1500"/>
              <a:buChar char="■"/>
            </a:pPr>
            <a:r>
              <a:rPr lang="en" sz="1500">
                <a:solidFill>
                  <a:schemeClr val="dk1"/>
                </a:solidFill>
              </a:rPr>
              <a:t>*Secure agriculture greenhouse considered indoor cultivation and is permitted as long as its surrounded by a privacy fence no less than 8 feet tall</a:t>
            </a:r>
            <a:endParaRPr sz="1500">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Processing facility license (4.1-801)</a:t>
            </a:r>
            <a:endParaRPr sz="1700">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Retail marijuana store license (4.1-802)</a:t>
            </a:r>
            <a:endParaRPr sz="1700">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Transporter license (4.1-803)</a:t>
            </a:r>
            <a:endParaRPr sz="1700">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Testing facility license (4.1-804)</a:t>
            </a:r>
            <a:endParaRPr sz="170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HB 2485/SB 970 - Licenses</a:t>
            </a:r>
            <a:endParaRPr/>
          </a:p>
        </p:txBody>
      </p:sp>
      <p:sp>
        <p:nvSpPr>
          <p:cNvPr id="186" name="Google Shape;186;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0677" algn="l" rtl="0">
              <a:lnSpc>
                <a:spcPct val="95000"/>
              </a:lnSpc>
              <a:spcBef>
                <a:spcPts val="0"/>
              </a:spcBef>
              <a:spcAft>
                <a:spcPts val="0"/>
              </a:spcAft>
              <a:buClr>
                <a:schemeClr val="dk1"/>
              </a:buClr>
              <a:buSzPts val="1765"/>
              <a:buChar char="●"/>
            </a:pPr>
            <a:r>
              <a:rPr lang="en" sz="1765">
                <a:solidFill>
                  <a:schemeClr val="dk1"/>
                </a:solidFill>
              </a:rPr>
              <a:t>The Board may promulgate regulations that limit the number of licenses issued by type or class, but the number of licenses not to exceed (4.1-606): </a:t>
            </a:r>
            <a:endParaRPr sz="1765">
              <a:solidFill>
                <a:schemeClr val="dk1"/>
              </a:solidFill>
            </a:endParaRPr>
          </a:p>
          <a:p>
            <a:pPr marL="914400" lvl="1" indent="-331671" algn="l" rtl="0">
              <a:lnSpc>
                <a:spcPct val="95000"/>
              </a:lnSpc>
              <a:spcBef>
                <a:spcPts val="0"/>
              </a:spcBef>
              <a:spcAft>
                <a:spcPts val="0"/>
              </a:spcAft>
              <a:buClr>
                <a:schemeClr val="dk1"/>
              </a:buClr>
              <a:buSzPts val="1623"/>
              <a:buChar char="○"/>
            </a:pPr>
            <a:r>
              <a:rPr lang="en" sz="1623">
                <a:solidFill>
                  <a:schemeClr val="dk1"/>
                </a:solidFill>
              </a:rPr>
              <a:t>Retail marijuana stores: 350</a:t>
            </a:r>
            <a:endParaRPr sz="1623">
              <a:solidFill>
                <a:schemeClr val="dk1"/>
              </a:solidFill>
            </a:endParaRPr>
          </a:p>
          <a:p>
            <a:pPr marL="914400" lvl="1" indent="-331671" algn="l" rtl="0">
              <a:lnSpc>
                <a:spcPct val="95000"/>
              </a:lnSpc>
              <a:spcBef>
                <a:spcPts val="0"/>
              </a:spcBef>
              <a:spcAft>
                <a:spcPts val="0"/>
              </a:spcAft>
              <a:buClr>
                <a:schemeClr val="dk1"/>
              </a:buClr>
              <a:buSzPts val="1623"/>
              <a:buChar char="○"/>
            </a:pPr>
            <a:r>
              <a:rPr lang="en" sz="1623">
                <a:solidFill>
                  <a:schemeClr val="dk1"/>
                </a:solidFill>
              </a:rPr>
              <a:t>Processing facilities: 100</a:t>
            </a:r>
            <a:endParaRPr sz="1623">
              <a:solidFill>
                <a:schemeClr val="dk1"/>
              </a:solidFill>
            </a:endParaRPr>
          </a:p>
          <a:p>
            <a:pPr marL="914400" lvl="1" indent="-331671" algn="l" rtl="0">
              <a:lnSpc>
                <a:spcPct val="95000"/>
              </a:lnSpc>
              <a:spcBef>
                <a:spcPts val="0"/>
              </a:spcBef>
              <a:spcAft>
                <a:spcPts val="0"/>
              </a:spcAft>
              <a:buClr>
                <a:schemeClr val="dk1"/>
              </a:buClr>
              <a:buSzPts val="1623"/>
              <a:buChar char="○"/>
            </a:pPr>
            <a:r>
              <a:rPr lang="en" sz="1623">
                <a:solidFill>
                  <a:schemeClr val="dk1"/>
                </a:solidFill>
              </a:rPr>
              <a:t>Cultivation facilities: 125 total</a:t>
            </a:r>
            <a:endParaRPr sz="1623">
              <a:solidFill>
                <a:schemeClr val="dk1"/>
              </a:solidFill>
            </a:endParaRPr>
          </a:p>
          <a:p>
            <a:pPr marL="1371600" lvl="2" indent="-331671" algn="l" rtl="0">
              <a:lnSpc>
                <a:spcPct val="95000"/>
              </a:lnSpc>
              <a:spcBef>
                <a:spcPts val="0"/>
              </a:spcBef>
              <a:spcAft>
                <a:spcPts val="0"/>
              </a:spcAft>
              <a:buClr>
                <a:schemeClr val="dk1"/>
              </a:buClr>
              <a:buSzPts val="1623"/>
              <a:buChar char="■"/>
            </a:pPr>
            <a:r>
              <a:rPr lang="en" sz="1438">
                <a:solidFill>
                  <a:schemeClr val="dk1"/>
                </a:solidFill>
              </a:rPr>
              <a:t>Tier I: 50</a:t>
            </a:r>
            <a:endParaRPr sz="1438">
              <a:solidFill>
                <a:schemeClr val="dk1"/>
              </a:solidFill>
            </a:endParaRPr>
          </a:p>
          <a:p>
            <a:pPr marL="1371600" lvl="2" indent="-310832" algn="l" rtl="0">
              <a:lnSpc>
                <a:spcPct val="95000"/>
              </a:lnSpc>
              <a:spcBef>
                <a:spcPts val="0"/>
              </a:spcBef>
              <a:spcAft>
                <a:spcPts val="0"/>
              </a:spcAft>
              <a:buClr>
                <a:schemeClr val="dk1"/>
              </a:buClr>
              <a:buSzPts val="1295"/>
              <a:buChar char="■"/>
            </a:pPr>
            <a:r>
              <a:rPr lang="en" sz="975">
                <a:solidFill>
                  <a:schemeClr val="dk1"/>
                </a:solidFill>
              </a:rPr>
              <a:t> </a:t>
            </a:r>
            <a:r>
              <a:rPr lang="en" sz="1438">
                <a:solidFill>
                  <a:schemeClr val="dk1"/>
                </a:solidFill>
              </a:rPr>
              <a:t>Tier II: 50</a:t>
            </a:r>
            <a:endParaRPr sz="1438">
              <a:solidFill>
                <a:schemeClr val="dk1"/>
              </a:solidFill>
            </a:endParaRPr>
          </a:p>
          <a:p>
            <a:pPr marL="1371600" lvl="2" indent="-310832" algn="l" rtl="0">
              <a:lnSpc>
                <a:spcPct val="95000"/>
              </a:lnSpc>
              <a:spcBef>
                <a:spcPts val="0"/>
              </a:spcBef>
              <a:spcAft>
                <a:spcPts val="0"/>
              </a:spcAft>
              <a:buClr>
                <a:schemeClr val="dk1"/>
              </a:buClr>
              <a:buSzPts val="1295"/>
              <a:buChar char="■"/>
            </a:pPr>
            <a:r>
              <a:rPr lang="en" sz="975">
                <a:solidFill>
                  <a:schemeClr val="dk1"/>
                </a:solidFill>
              </a:rPr>
              <a:t> </a:t>
            </a:r>
            <a:r>
              <a:rPr lang="en" sz="1438">
                <a:solidFill>
                  <a:schemeClr val="dk1"/>
                </a:solidFill>
              </a:rPr>
              <a:t>Tier III: 10</a:t>
            </a:r>
            <a:endParaRPr sz="1438">
              <a:solidFill>
                <a:schemeClr val="dk1"/>
              </a:solidFill>
            </a:endParaRPr>
          </a:p>
          <a:p>
            <a:pPr marL="1371600" lvl="2" indent="-310832" algn="l" rtl="0">
              <a:lnSpc>
                <a:spcPct val="95000"/>
              </a:lnSpc>
              <a:spcBef>
                <a:spcPts val="0"/>
              </a:spcBef>
              <a:spcAft>
                <a:spcPts val="0"/>
              </a:spcAft>
              <a:buClr>
                <a:schemeClr val="dk1"/>
              </a:buClr>
              <a:buSzPts val="1295"/>
              <a:buChar char="■"/>
            </a:pPr>
            <a:r>
              <a:rPr lang="en" sz="975">
                <a:solidFill>
                  <a:schemeClr val="dk1"/>
                </a:solidFill>
              </a:rPr>
              <a:t> </a:t>
            </a:r>
            <a:r>
              <a:rPr lang="en" sz="1438">
                <a:solidFill>
                  <a:schemeClr val="dk1"/>
                </a:solidFill>
              </a:rPr>
              <a:t>Tier IV: 5</a:t>
            </a:r>
            <a:endParaRPr sz="1438">
              <a:solidFill>
                <a:schemeClr val="dk1"/>
              </a:solidFill>
            </a:endParaRPr>
          </a:p>
          <a:p>
            <a:pPr marL="1371600" lvl="2" indent="-310832" algn="l" rtl="0">
              <a:lnSpc>
                <a:spcPct val="95000"/>
              </a:lnSpc>
              <a:spcBef>
                <a:spcPts val="0"/>
              </a:spcBef>
              <a:spcAft>
                <a:spcPts val="0"/>
              </a:spcAft>
              <a:buClr>
                <a:schemeClr val="dk1"/>
              </a:buClr>
              <a:buSzPts val="1295"/>
              <a:buChar char="■"/>
            </a:pPr>
            <a:r>
              <a:rPr lang="en" sz="975">
                <a:solidFill>
                  <a:schemeClr val="dk1"/>
                </a:solidFill>
              </a:rPr>
              <a:t> </a:t>
            </a:r>
            <a:r>
              <a:rPr lang="en" sz="1438">
                <a:solidFill>
                  <a:schemeClr val="dk1"/>
                </a:solidFill>
              </a:rPr>
              <a:t>Tier V: 10</a:t>
            </a:r>
            <a:endParaRPr sz="1438">
              <a:solidFill>
                <a:schemeClr val="dk1"/>
              </a:solidFill>
            </a:endParaRPr>
          </a:p>
          <a:p>
            <a:pPr marL="914400" lvl="1" indent="-331671" algn="l" rtl="0">
              <a:lnSpc>
                <a:spcPct val="95000"/>
              </a:lnSpc>
              <a:spcBef>
                <a:spcPts val="0"/>
              </a:spcBef>
              <a:spcAft>
                <a:spcPts val="0"/>
              </a:spcAft>
              <a:buClr>
                <a:schemeClr val="dk1"/>
              </a:buClr>
              <a:buSzPts val="1623"/>
              <a:buChar char="○"/>
            </a:pPr>
            <a:r>
              <a:rPr lang="en" sz="1623">
                <a:solidFill>
                  <a:schemeClr val="dk1"/>
                </a:solidFill>
              </a:rPr>
              <a:t>Testing facilities licenses: maximum set by Board regulations</a:t>
            </a:r>
            <a:endParaRPr sz="1395">
              <a:solidFill>
                <a:schemeClr val="dk1"/>
              </a:solidFill>
            </a:endParaRPr>
          </a:p>
          <a:p>
            <a:pPr marL="457200" lvl="0" indent="-340677" algn="l" rtl="0">
              <a:lnSpc>
                <a:spcPct val="95000"/>
              </a:lnSpc>
              <a:spcBef>
                <a:spcPts val="0"/>
              </a:spcBef>
              <a:spcAft>
                <a:spcPts val="0"/>
              </a:spcAft>
              <a:buClr>
                <a:schemeClr val="dk1"/>
              </a:buClr>
              <a:buSzPts val="1765"/>
              <a:buChar char="●"/>
            </a:pPr>
            <a:r>
              <a:rPr lang="en" sz="1765">
                <a:solidFill>
                  <a:schemeClr val="dk1"/>
                </a:solidFill>
              </a:rPr>
              <a:t>Sixth enactment clause requires CCA to analyze whether any limits should be placed on the number of licenses and to analyze the canopy limits for cultivation facilities and report findings to the GA </a:t>
            </a:r>
            <a:endParaRPr sz="1765">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HB 2485/SB 970 - Licenses</a:t>
            </a:r>
            <a:endParaRPr/>
          </a:p>
        </p:txBody>
      </p:sp>
      <p:sp>
        <p:nvSpPr>
          <p:cNvPr id="192" name="Google Shape;192;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36550" algn="l" rtl="0">
              <a:spcBef>
                <a:spcPts val="0"/>
              </a:spcBef>
              <a:spcAft>
                <a:spcPts val="0"/>
              </a:spcAft>
              <a:buClr>
                <a:schemeClr val="dk1"/>
              </a:buClr>
              <a:buSzPts val="1700"/>
              <a:buChar char="●"/>
            </a:pPr>
            <a:r>
              <a:rPr lang="en" sz="1700">
                <a:solidFill>
                  <a:schemeClr val="dk1"/>
                </a:solidFill>
              </a:rPr>
              <a:t>Limitations on multiple licenses awarded to one person (4.1-805)</a:t>
            </a:r>
            <a:endParaRPr sz="1700">
              <a:solidFill>
                <a:schemeClr val="dk1"/>
              </a:solidFill>
            </a:endParaRPr>
          </a:p>
          <a:p>
            <a:pPr marL="914400" lvl="1" indent="-311150" algn="l" rtl="0">
              <a:spcBef>
                <a:spcPts val="0"/>
              </a:spcBef>
              <a:spcAft>
                <a:spcPts val="0"/>
              </a:spcAft>
              <a:buClr>
                <a:schemeClr val="dk1"/>
              </a:buClr>
              <a:buSzPts val="1300"/>
              <a:buChar char="○"/>
            </a:pPr>
            <a:r>
              <a:rPr lang="en" sz="1300">
                <a:solidFill>
                  <a:schemeClr val="dk1"/>
                </a:solidFill>
              </a:rPr>
              <a:t>No more than five total licenses, not including a transporter license</a:t>
            </a:r>
            <a:endParaRPr sz="1300">
              <a:solidFill>
                <a:schemeClr val="dk1"/>
              </a:solidFill>
            </a:endParaRPr>
          </a:p>
          <a:p>
            <a:pPr marL="914400" lvl="1" indent="-311150" algn="l" rtl="0">
              <a:spcBef>
                <a:spcPts val="0"/>
              </a:spcBef>
              <a:spcAft>
                <a:spcPts val="0"/>
              </a:spcAft>
              <a:buClr>
                <a:schemeClr val="dk1"/>
              </a:buClr>
              <a:buSzPts val="1300"/>
              <a:buChar char="○"/>
            </a:pPr>
            <a:r>
              <a:rPr lang="en" sz="1300">
                <a:solidFill>
                  <a:schemeClr val="dk1"/>
                </a:solidFill>
              </a:rPr>
              <a:t>Cannot hold more than one tier V cultivation facility license</a:t>
            </a:r>
            <a:endParaRPr sz="1300">
              <a:solidFill>
                <a:schemeClr val="dk1"/>
              </a:solidFill>
            </a:endParaRPr>
          </a:p>
          <a:p>
            <a:pPr marL="914400" lvl="1" indent="-311150" algn="l" rtl="0">
              <a:spcBef>
                <a:spcPts val="0"/>
              </a:spcBef>
              <a:spcAft>
                <a:spcPts val="0"/>
              </a:spcAft>
              <a:buClr>
                <a:schemeClr val="dk1"/>
              </a:buClr>
              <a:buSzPts val="1300"/>
              <a:buChar char="○"/>
            </a:pPr>
            <a:r>
              <a:rPr lang="en" sz="1300">
                <a:solidFill>
                  <a:schemeClr val="dk1"/>
                </a:solidFill>
              </a:rPr>
              <a:t>No person who holds a cultivation facility license, processing facility license, transporter license, or retail marijuana store license can be issued or hold interest in a testing facility license</a:t>
            </a:r>
            <a:endParaRPr sz="1300">
              <a:solidFill>
                <a:schemeClr val="dk1"/>
              </a:solidFill>
            </a:endParaRPr>
          </a:p>
          <a:p>
            <a:pPr marL="457200" lvl="0" indent="-336550" algn="l" rtl="0">
              <a:spcBef>
                <a:spcPts val="0"/>
              </a:spcBef>
              <a:spcAft>
                <a:spcPts val="0"/>
              </a:spcAft>
              <a:buClr>
                <a:schemeClr val="dk1"/>
              </a:buClr>
              <a:buSzPts val="1700"/>
              <a:buChar char="●"/>
            </a:pPr>
            <a:r>
              <a:rPr lang="en" sz="1700">
                <a:solidFill>
                  <a:schemeClr val="dk1"/>
                </a:solidFill>
              </a:rPr>
              <a:t>Reservations for licenses (4th enactment clause)</a:t>
            </a:r>
            <a:endParaRPr sz="1700">
              <a:solidFill>
                <a:schemeClr val="dk1"/>
              </a:solidFill>
            </a:endParaRPr>
          </a:p>
          <a:p>
            <a:pPr marL="914400" lvl="1" indent="-311150" algn="l" rtl="0">
              <a:spcBef>
                <a:spcPts val="0"/>
              </a:spcBef>
              <a:spcAft>
                <a:spcPts val="0"/>
              </a:spcAft>
              <a:buClr>
                <a:schemeClr val="dk1"/>
              </a:buClr>
              <a:buSzPts val="1300"/>
              <a:buChar char="○"/>
            </a:pPr>
            <a:r>
              <a:rPr lang="en" sz="1300">
                <a:solidFill>
                  <a:schemeClr val="dk1"/>
                </a:solidFill>
              </a:rPr>
              <a:t>Between September 1, 2025 and September 1, 2030, the CCA to reserve license slots for all permitted pharmaceutical processors and cannabis dispensing facilities and issue applicable licenses for any location for which such a permit has been issued, provided the applicable licensing requirements are met. </a:t>
            </a:r>
            <a:endParaRPr sz="1300">
              <a:solidFill>
                <a:schemeClr val="dk1"/>
              </a:solidFill>
            </a:endParaRPr>
          </a:p>
          <a:p>
            <a:pPr marL="914400" lvl="1" indent="-311150" algn="l" rtl="0">
              <a:spcBef>
                <a:spcPts val="0"/>
              </a:spcBef>
              <a:spcAft>
                <a:spcPts val="0"/>
              </a:spcAft>
              <a:buClr>
                <a:schemeClr val="dk1"/>
              </a:buClr>
              <a:buSzPts val="1300"/>
              <a:buChar char="○"/>
            </a:pPr>
            <a:r>
              <a:rPr lang="en" sz="1300">
                <a:solidFill>
                  <a:schemeClr val="dk1"/>
                </a:solidFill>
              </a:rPr>
              <a:t>Priority for tier IV and tier V cultivation facility licenses to be given to permitted pharmaceutical processors and no less than five registered industrial hemp processors or growers that completed such registration prior to January 1, 2021</a:t>
            </a:r>
            <a:endParaRPr sz="1300">
              <a:solidFill>
                <a:schemeClr val="dk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6"/>
          <p:cNvSpPr txBox="1">
            <a:spLocks noGrp="1"/>
          </p:cNvSpPr>
          <p:nvPr>
            <p:ph type="title"/>
          </p:nvPr>
        </p:nvSpPr>
        <p:spPr>
          <a:xfrm>
            <a:off x="311700" y="2198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HB 2485/SB 970 - Licenses</a:t>
            </a:r>
            <a:endParaRPr/>
          </a:p>
        </p:txBody>
      </p:sp>
      <p:sp>
        <p:nvSpPr>
          <p:cNvPr id="198" name="Google Shape;198;p36"/>
          <p:cNvSpPr txBox="1">
            <a:spLocks noGrp="1"/>
          </p:cNvSpPr>
          <p:nvPr>
            <p:ph type="body" idx="1"/>
          </p:nvPr>
        </p:nvSpPr>
        <p:spPr>
          <a:xfrm>
            <a:off x="311700" y="761250"/>
            <a:ext cx="8520600" cy="3621000"/>
          </a:xfrm>
          <a:prstGeom prst="rect">
            <a:avLst/>
          </a:prstGeom>
        </p:spPr>
        <p:txBody>
          <a:bodyPr spcFirstLastPara="1" wrap="square" lIns="91425" tIns="91425" rIns="91425" bIns="91425" anchor="t" anchorCtr="0">
            <a:normAutofit fontScale="25000" lnSpcReduction="20000"/>
          </a:bodyPr>
          <a:lstStyle/>
          <a:p>
            <a:pPr marL="457200" lvl="0" indent="-304800" algn="l" rtl="0">
              <a:spcBef>
                <a:spcPts val="0"/>
              </a:spcBef>
              <a:spcAft>
                <a:spcPts val="0"/>
              </a:spcAft>
              <a:buClr>
                <a:schemeClr val="dk1"/>
              </a:buClr>
              <a:buSzPct val="100000"/>
              <a:buChar char="●"/>
            </a:pPr>
            <a:r>
              <a:rPr lang="en" sz="4800">
                <a:solidFill>
                  <a:schemeClr val="dk1"/>
                </a:solidFill>
              </a:rPr>
              <a:t>CCA Board has the power and duty to grant, suspend, restrict, revoke, or refuse to grant or renew any of the licenses</a:t>
            </a:r>
            <a:endParaRPr sz="4800">
              <a:solidFill>
                <a:schemeClr val="dk1"/>
              </a:solidFill>
            </a:endParaRPr>
          </a:p>
          <a:p>
            <a:pPr marL="1371600" lvl="2" indent="-304800" algn="l" rtl="0">
              <a:spcBef>
                <a:spcPts val="0"/>
              </a:spcBef>
              <a:spcAft>
                <a:spcPts val="0"/>
              </a:spcAft>
              <a:buClr>
                <a:schemeClr val="dk1"/>
              </a:buClr>
              <a:buSzPct val="100000"/>
              <a:buChar char="■"/>
            </a:pPr>
            <a:r>
              <a:rPr lang="en" sz="4800">
                <a:solidFill>
                  <a:schemeClr val="dk1"/>
                </a:solidFill>
              </a:rPr>
              <a:t>Conditions under which the Board shall or may refuse to grant licenses  (4.1-808)</a:t>
            </a:r>
            <a:endParaRPr sz="4800">
              <a:solidFill>
                <a:schemeClr val="dk1"/>
              </a:solidFill>
            </a:endParaRPr>
          </a:p>
          <a:p>
            <a:pPr marL="1828800" lvl="3" indent="-298450" algn="l" rtl="0">
              <a:spcBef>
                <a:spcPts val="0"/>
              </a:spcBef>
              <a:spcAft>
                <a:spcPts val="0"/>
              </a:spcAft>
              <a:buClr>
                <a:schemeClr val="dk1"/>
              </a:buClr>
              <a:buSzPct val="100000"/>
              <a:buChar char="●"/>
            </a:pPr>
            <a:r>
              <a:rPr lang="en" sz="4400">
                <a:solidFill>
                  <a:schemeClr val="dk1"/>
                </a:solidFill>
              </a:rPr>
              <a:t>May refuse it reasonable cause to believe granting would be detrimental to the interest, morals, safety, or welfare of the public or be inconsistent with the provisions of the subtitle.</a:t>
            </a:r>
            <a:endParaRPr sz="4400">
              <a:solidFill>
                <a:schemeClr val="dk1"/>
              </a:solidFill>
            </a:endParaRPr>
          </a:p>
          <a:p>
            <a:pPr marL="1828800" lvl="3" indent="-298450" algn="l" rtl="0">
              <a:spcBef>
                <a:spcPts val="0"/>
              </a:spcBef>
              <a:spcAft>
                <a:spcPts val="0"/>
              </a:spcAft>
              <a:buClr>
                <a:schemeClr val="dk1"/>
              </a:buClr>
              <a:buSzPct val="100000"/>
              <a:buChar char="●"/>
            </a:pPr>
            <a:r>
              <a:rPr lang="en" sz="4400">
                <a:solidFill>
                  <a:schemeClr val="dk1"/>
                </a:solidFill>
              </a:rPr>
              <a:t>“Shall refuse” conditions listed in subsection B of 4.1-808, including that: </a:t>
            </a:r>
            <a:endParaRPr sz="4400">
              <a:solidFill>
                <a:schemeClr val="dk1"/>
              </a:solidFill>
            </a:endParaRPr>
          </a:p>
          <a:p>
            <a:pPr marL="2286000" lvl="4" indent="-298450" algn="l" rtl="0">
              <a:spcBef>
                <a:spcPts val="0"/>
              </a:spcBef>
              <a:spcAft>
                <a:spcPts val="0"/>
              </a:spcAft>
              <a:buClr>
                <a:schemeClr val="dk1"/>
              </a:buClr>
              <a:buSzPct val="100000"/>
              <a:buChar char="○"/>
            </a:pPr>
            <a:r>
              <a:rPr lang="en" sz="4400">
                <a:solidFill>
                  <a:schemeClr val="dk1"/>
                </a:solidFill>
              </a:rPr>
              <a:t>The applicant is under 21</a:t>
            </a:r>
            <a:endParaRPr sz="4400">
              <a:solidFill>
                <a:schemeClr val="dk1"/>
              </a:solidFill>
            </a:endParaRPr>
          </a:p>
          <a:p>
            <a:pPr marL="2286000" lvl="4" indent="-298450" algn="l" rtl="0">
              <a:spcBef>
                <a:spcPts val="0"/>
              </a:spcBef>
              <a:spcAft>
                <a:spcPts val="0"/>
              </a:spcAft>
              <a:buClr>
                <a:schemeClr val="dk1"/>
              </a:buClr>
              <a:buSzPct val="100000"/>
              <a:buChar char="○"/>
            </a:pPr>
            <a:r>
              <a:rPr lang="en" sz="4400">
                <a:solidFill>
                  <a:schemeClr val="dk1"/>
                </a:solidFill>
              </a:rPr>
              <a:t>The applicant has been convicted of a felony or any crime involving moral turpitude within 7 years</a:t>
            </a:r>
            <a:endParaRPr sz="4400">
              <a:solidFill>
                <a:schemeClr val="dk1"/>
              </a:solidFill>
            </a:endParaRPr>
          </a:p>
          <a:p>
            <a:pPr marL="2286000" lvl="4" indent="-298450" algn="l" rtl="0">
              <a:spcBef>
                <a:spcPts val="0"/>
              </a:spcBef>
              <a:spcAft>
                <a:spcPts val="0"/>
              </a:spcAft>
              <a:buClr>
                <a:schemeClr val="dk1"/>
              </a:buClr>
              <a:buSzPct val="100000"/>
              <a:buChar char="○"/>
            </a:pPr>
            <a:r>
              <a:rPr lang="en" sz="4400">
                <a:solidFill>
                  <a:schemeClr val="dk1"/>
                </a:solidFill>
              </a:rPr>
              <a:t>Place to be occupied doesn’t meet certain conditions</a:t>
            </a:r>
            <a:endParaRPr sz="4400">
              <a:solidFill>
                <a:schemeClr val="dk1"/>
              </a:solidFill>
            </a:endParaRPr>
          </a:p>
          <a:p>
            <a:pPr marL="1371600" lvl="2" indent="-304800" algn="l" rtl="0">
              <a:spcBef>
                <a:spcPts val="0"/>
              </a:spcBef>
              <a:spcAft>
                <a:spcPts val="0"/>
              </a:spcAft>
              <a:buClr>
                <a:schemeClr val="dk1"/>
              </a:buClr>
              <a:buSzPct val="100000"/>
              <a:buChar char="■"/>
            </a:pPr>
            <a:r>
              <a:rPr lang="en" sz="4800">
                <a:solidFill>
                  <a:schemeClr val="dk1"/>
                </a:solidFill>
              </a:rPr>
              <a:t>Grounds for which the Board </a:t>
            </a:r>
            <a:r>
              <a:rPr lang="en" sz="4800" i="1">
                <a:solidFill>
                  <a:schemeClr val="dk1"/>
                </a:solidFill>
              </a:rPr>
              <a:t>may </a:t>
            </a:r>
            <a:r>
              <a:rPr lang="en" sz="4800">
                <a:solidFill>
                  <a:schemeClr val="dk1"/>
                </a:solidFill>
              </a:rPr>
              <a:t>suspend or revoke licenses that have been granted (4.1-900)</a:t>
            </a:r>
            <a:endParaRPr sz="4800">
              <a:solidFill>
                <a:schemeClr val="dk1"/>
              </a:solidFill>
            </a:endParaRPr>
          </a:p>
          <a:p>
            <a:pPr marL="1828800" lvl="3" indent="-298450" algn="l" rtl="0">
              <a:spcBef>
                <a:spcPts val="0"/>
              </a:spcBef>
              <a:spcAft>
                <a:spcPts val="0"/>
              </a:spcAft>
              <a:buClr>
                <a:schemeClr val="dk1"/>
              </a:buClr>
              <a:buSzPct val="100000"/>
              <a:buChar char="●"/>
            </a:pPr>
            <a:r>
              <a:rPr lang="en" sz="4400">
                <a:solidFill>
                  <a:schemeClr val="dk1"/>
                </a:solidFill>
              </a:rPr>
              <a:t>Within previous 5 years, committed certain violations of the subtitle or regulations of the Board </a:t>
            </a:r>
            <a:endParaRPr sz="4400">
              <a:solidFill>
                <a:schemeClr val="dk1"/>
              </a:solidFill>
            </a:endParaRPr>
          </a:p>
          <a:p>
            <a:pPr marL="1828800" lvl="3" indent="-298450" algn="l" rtl="0">
              <a:spcBef>
                <a:spcPts val="0"/>
              </a:spcBef>
              <a:spcAft>
                <a:spcPts val="0"/>
              </a:spcAft>
              <a:buClr>
                <a:schemeClr val="dk1"/>
              </a:buClr>
              <a:buSzPct val="100000"/>
              <a:buChar char="●"/>
            </a:pPr>
            <a:r>
              <a:rPr lang="en" sz="4400">
                <a:solidFill>
                  <a:schemeClr val="dk1"/>
                </a:solidFill>
              </a:rPr>
              <a:t>Has been convicted of a felony or any crime of moral turpitude</a:t>
            </a:r>
            <a:endParaRPr sz="4400">
              <a:solidFill>
                <a:schemeClr val="dk1"/>
              </a:solidFill>
            </a:endParaRPr>
          </a:p>
          <a:p>
            <a:pPr marL="1371600" lvl="2" indent="-304800" algn="l" rtl="0">
              <a:spcBef>
                <a:spcPts val="0"/>
              </a:spcBef>
              <a:spcAft>
                <a:spcPts val="0"/>
              </a:spcAft>
              <a:buClr>
                <a:schemeClr val="dk1"/>
              </a:buClr>
              <a:buSzPct val="100000"/>
              <a:buChar char="■"/>
            </a:pPr>
            <a:r>
              <a:rPr lang="en" sz="4800">
                <a:solidFill>
                  <a:schemeClr val="dk1"/>
                </a:solidFill>
              </a:rPr>
              <a:t>Grounds for which Board </a:t>
            </a:r>
            <a:r>
              <a:rPr lang="en" sz="4800" i="1">
                <a:solidFill>
                  <a:schemeClr val="dk1"/>
                </a:solidFill>
              </a:rPr>
              <a:t>shall </a:t>
            </a:r>
            <a:r>
              <a:rPr lang="en" sz="4800">
                <a:solidFill>
                  <a:schemeClr val="dk1"/>
                </a:solidFill>
              </a:rPr>
              <a:t>suspend or revoke licenses that have been granted (4.1-902)</a:t>
            </a:r>
            <a:endParaRPr sz="4800">
              <a:solidFill>
                <a:schemeClr val="dk1"/>
              </a:solidFill>
            </a:endParaRPr>
          </a:p>
          <a:p>
            <a:pPr marL="1828800" lvl="3" indent="-298450" algn="l" rtl="0">
              <a:spcBef>
                <a:spcPts val="0"/>
              </a:spcBef>
              <a:spcAft>
                <a:spcPts val="0"/>
              </a:spcAft>
              <a:buClr>
                <a:schemeClr val="dk1"/>
              </a:buClr>
              <a:buSzPct val="100000"/>
              <a:buChar char="●"/>
            </a:pPr>
            <a:r>
              <a:rPr lang="en" sz="4400">
                <a:solidFill>
                  <a:schemeClr val="dk1"/>
                </a:solidFill>
              </a:rPr>
              <a:t>Reasons related to illegal possession of a gambling device at a retail marijuana store</a:t>
            </a:r>
            <a:endParaRPr sz="4400">
              <a:solidFill>
                <a:schemeClr val="dk1"/>
              </a:solidFill>
            </a:endParaRPr>
          </a:p>
          <a:p>
            <a:pPr marL="1828800" lvl="3" indent="-298450" algn="l" rtl="0">
              <a:spcBef>
                <a:spcPts val="0"/>
              </a:spcBef>
              <a:spcAft>
                <a:spcPts val="0"/>
              </a:spcAft>
              <a:buClr>
                <a:schemeClr val="dk1"/>
              </a:buClr>
              <a:buSzPct val="100000"/>
              <a:buChar char="●"/>
            </a:pPr>
            <a:r>
              <a:rPr lang="en" sz="4400">
                <a:solidFill>
                  <a:schemeClr val="dk1"/>
                </a:solidFill>
              </a:rPr>
              <a:t>Defrauded the Board</a:t>
            </a:r>
            <a:endParaRPr sz="4400">
              <a:solidFill>
                <a:schemeClr val="dk1"/>
              </a:solidFill>
            </a:endParaRPr>
          </a:p>
          <a:p>
            <a:pPr marL="1371600" lvl="2" indent="-304800" algn="l" rtl="0">
              <a:spcBef>
                <a:spcPts val="0"/>
              </a:spcBef>
              <a:spcAft>
                <a:spcPts val="0"/>
              </a:spcAft>
              <a:buClr>
                <a:schemeClr val="dk1"/>
              </a:buClr>
              <a:buSzPct val="100000"/>
              <a:buChar char="■"/>
            </a:pPr>
            <a:r>
              <a:rPr lang="en" sz="4800">
                <a:solidFill>
                  <a:schemeClr val="dk1"/>
                </a:solidFill>
              </a:rPr>
              <a:t>Applications for licenses</a:t>
            </a:r>
            <a:endParaRPr sz="4800">
              <a:solidFill>
                <a:schemeClr val="dk1"/>
              </a:solidFill>
            </a:endParaRPr>
          </a:p>
          <a:p>
            <a:pPr marL="1828800" lvl="3" indent="-298450" algn="l" rtl="0">
              <a:spcBef>
                <a:spcPts val="0"/>
              </a:spcBef>
              <a:spcAft>
                <a:spcPts val="0"/>
              </a:spcAft>
              <a:buClr>
                <a:schemeClr val="dk1"/>
              </a:buClr>
              <a:buSzPct val="100000"/>
              <a:buChar char="●"/>
            </a:pPr>
            <a:r>
              <a:rPr lang="en" sz="4400">
                <a:solidFill>
                  <a:schemeClr val="dk1"/>
                </a:solidFill>
              </a:rPr>
              <a:t>Board to promulgate regulations that establish an application process for licensure as a marijuana establishment in a way that prevents disparate impacts on historically economically disadvantaged communities (4.1-606(B)(5))</a:t>
            </a:r>
            <a:endParaRPr sz="4400">
              <a:solidFill>
                <a:schemeClr val="dk1"/>
              </a:solidFill>
            </a:endParaRPr>
          </a:p>
          <a:p>
            <a:pPr marL="1828800" lvl="3" indent="-298450" algn="l" rtl="0">
              <a:spcBef>
                <a:spcPts val="0"/>
              </a:spcBef>
              <a:spcAft>
                <a:spcPts val="0"/>
              </a:spcAft>
              <a:buClr>
                <a:schemeClr val="dk1"/>
              </a:buClr>
              <a:buSzPct val="100000"/>
              <a:buChar char="●"/>
            </a:pPr>
            <a:r>
              <a:rPr lang="en" sz="4400">
                <a:solidFill>
                  <a:schemeClr val="dk1"/>
                </a:solidFill>
              </a:rPr>
              <a:t>Applications for any of the license types filed with the Board. Includes certain requirements for publication and notice, background investigations, and fees. (4.1-1000)</a:t>
            </a:r>
            <a:endParaRPr sz="4400">
              <a:solidFill>
                <a:schemeClr val="dk1"/>
              </a:solidFill>
            </a:endParaRPr>
          </a:p>
          <a:p>
            <a:pPr marL="2286000" lvl="4" indent="-298450" algn="l" rtl="0">
              <a:spcBef>
                <a:spcPts val="0"/>
              </a:spcBef>
              <a:spcAft>
                <a:spcPts val="0"/>
              </a:spcAft>
              <a:buClr>
                <a:schemeClr val="dk1"/>
              </a:buClr>
              <a:buSzPct val="100000"/>
              <a:buChar char="○"/>
            </a:pPr>
            <a:r>
              <a:rPr lang="en" sz="4400">
                <a:solidFill>
                  <a:schemeClr val="dk1"/>
                </a:solidFill>
              </a:rPr>
              <a:t>In considering criminal history record information, the Board shall not disqualify an applicant because of a past conviction for a marijuana-related offense.</a:t>
            </a:r>
            <a:endParaRPr sz="4400">
              <a:solidFill>
                <a:schemeClr val="dk1"/>
              </a:solidFill>
            </a:endParaRPr>
          </a:p>
          <a:p>
            <a:pPr marL="0" lvl="0" indent="0" algn="l" rtl="0">
              <a:spcBef>
                <a:spcPts val="1200"/>
              </a:spcBef>
              <a:spcAft>
                <a:spcPts val="0"/>
              </a:spcAft>
              <a:buNone/>
            </a:pPr>
            <a:endParaRPr>
              <a:solidFill>
                <a:schemeClr val="dk1"/>
              </a:solidFill>
            </a:endParaRPr>
          </a:p>
          <a:p>
            <a:pPr marL="914400" lvl="1" indent="-250825" algn="l" rtl="0">
              <a:spcBef>
                <a:spcPts val="1200"/>
              </a:spcBef>
              <a:spcAft>
                <a:spcPts val="0"/>
              </a:spcAft>
              <a:buSzPct val="100000"/>
              <a:buChar char="○"/>
            </a:pPr>
            <a:endParaRPr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7"/>
          <p:cNvSpPr txBox="1">
            <a:spLocks noGrp="1"/>
          </p:cNvSpPr>
          <p:nvPr>
            <p:ph type="title"/>
          </p:nvPr>
        </p:nvSpPr>
        <p:spPr>
          <a:xfrm>
            <a:off x="311688" y="1109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HB 2485/SB 970 - Licenses</a:t>
            </a:r>
            <a:endParaRPr/>
          </a:p>
        </p:txBody>
      </p:sp>
      <p:sp>
        <p:nvSpPr>
          <p:cNvPr id="204" name="Google Shape;204;p37"/>
          <p:cNvSpPr txBox="1">
            <a:spLocks noGrp="1"/>
          </p:cNvSpPr>
          <p:nvPr>
            <p:ph type="body" idx="1"/>
          </p:nvPr>
        </p:nvSpPr>
        <p:spPr>
          <a:xfrm>
            <a:off x="124325" y="543800"/>
            <a:ext cx="9019800" cy="4351200"/>
          </a:xfrm>
          <a:prstGeom prst="rect">
            <a:avLst/>
          </a:prstGeom>
        </p:spPr>
        <p:txBody>
          <a:bodyPr spcFirstLastPara="1" wrap="square" lIns="91425" tIns="91425" rIns="91425" bIns="91425" anchor="t" anchorCtr="0">
            <a:normAutofit fontScale="62500" lnSpcReduction="20000"/>
          </a:bodyPr>
          <a:lstStyle/>
          <a:p>
            <a:pPr marL="0" lvl="0" indent="0" algn="l" rtl="0">
              <a:spcBef>
                <a:spcPts val="0"/>
              </a:spcBef>
              <a:spcAft>
                <a:spcPts val="0"/>
              </a:spcAft>
              <a:buClr>
                <a:schemeClr val="dk1"/>
              </a:buClr>
              <a:buSzPct val="56122"/>
              <a:buFont typeface="Arial"/>
              <a:buNone/>
            </a:pPr>
            <a:r>
              <a:rPr lang="en" sz="1960" b="1">
                <a:solidFill>
                  <a:schemeClr val="dk1"/>
                </a:solidFill>
              </a:rPr>
              <a:t>License Fees</a:t>
            </a:r>
            <a:endParaRPr sz="1960" b="1">
              <a:solidFill>
                <a:schemeClr val="dk1"/>
              </a:solidFill>
            </a:endParaRPr>
          </a:p>
          <a:p>
            <a:pPr marL="457200" lvl="0" indent="-306387" algn="l" rtl="0">
              <a:spcBef>
                <a:spcPts val="1200"/>
              </a:spcBef>
              <a:spcAft>
                <a:spcPts val="0"/>
              </a:spcAft>
              <a:buClr>
                <a:schemeClr val="dk1"/>
              </a:buClr>
              <a:buSzPct val="100000"/>
              <a:buChar char="●"/>
            </a:pPr>
            <a:r>
              <a:rPr lang="en" sz="1960">
                <a:solidFill>
                  <a:schemeClr val="dk1"/>
                </a:solidFill>
              </a:rPr>
              <a:t>Established by Board in an amount sufficient to cover regulation (no amount specified in the bill)</a:t>
            </a:r>
            <a:endParaRPr sz="1960">
              <a:solidFill>
                <a:schemeClr val="dk1"/>
              </a:solidFill>
            </a:endParaRPr>
          </a:p>
          <a:p>
            <a:pPr marL="457200" lvl="0" indent="-306387" algn="l" rtl="0">
              <a:spcBef>
                <a:spcPts val="0"/>
              </a:spcBef>
              <a:spcAft>
                <a:spcPts val="0"/>
              </a:spcAft>
              <a:buClr>
                <a:schemeClr val="dk1"/>
              </a:buClr>
              <a:buSzPct val="100000"/>
              <a:buChar char="●"/>
            </a:pPr>
            <a:r>
              <a:rPr lang="en" sz="1960">
                <a:solidFill>
                  <a:schemeClr val="dk1"/>
                </a:solidFill>
              </a:rPr>
              <a:t>12/24/36 month licenses; 5% premium for different license term</a:t>
            </a:r>
            <a:endParaRPr sz="1960">
              <a:solidFill>
                <a:schemeClr val="dk1"/>
              </a:solidFill>
            </a:endParaRPr>
          </a:p>
          <a:p>
            <a:pPr marL="457200" lvl="0" indent="-306387" algn="l" rtl="0">
              <a:spcBef>
                <a:spcPts val="0"/>
              </a:spcBef>
              <a:spcAft>
                <a:spcPts val="0"/>
              </a:spcAft>
              <a:buClr>
                <a:schemeClr val="dk1"/>
              </a:buClr>
              <a:buSzPct val="100000"/>
              <a:buChar char="●"/>
            </a:pPr>
            <a:r>
              <a:rPr lang="en" sz="1960">
                <a:solidFill>
                  <a:schemeClr val="dk1"/>
                </a:solidFill>
              </a:rPr>
              <a:t>Note: Enactment 8 - 75% of marijuana establishment annual license fees deposited into Cannabis Equity Business Loan Fund in first year </a:t>
            </a:r>
            <a:endParaRPr sz="1960">
              <a:solidFill>
                <a:schemeClr val="dk1"/>
              </a:solidFill>
            </a:endParaRPr>
          </a:p>
          <a:p>
            <a:pPr marL="0" lvl="0" indent="0" algn="l" rtl="0">
              <a:spcBef>
                <a:spcPts val="1200"/>
              </a:spcBef>
              <a:spcAft>
                <a:spcPts val="0"/>
              </a:spcAft>
              <a:buNone/>
            </a:pPr>
            <a:r>
              <a:rPr lang="en" sz="1960" b="1">
                <a:solidFill>
                  <a:schemeClr val="dk1"/>
                </a:solidFill>
              </a:rPr>
              <a:t>“Micro business” license applicants:</a:t>
            </a:r>
            <a:endParaRPr sz="1960" b="1">
              <a:solidFill>
                <a:schemeClr val="dk1"/>
              </a:solidFill>
            </a:endParaRPr>
          </a:p>
          <a:p>
            <a:pPr marL="457200" lvl="0" indent="-306387" algn="l" rtl="0">
              <a:spcBef>
                <a:spcPts val="1200"/>
              </a:spcBef>
              <a:spcAft>
                <a:spcPts val="0"/>
              </a:spcAft>
              <a:buClr>
                <a:schemeClr val="dk1"/>
              </a:buClr>
              <a:buSzPct val="100000"/>
              <a:buChar char="●"/>
            </a:pPr>
            <a:r>
              <a:rPr lang="en" sz="1960">
                <a:solidFill>
                  <a:schemeClr val="dk1"/>
                </a:solidFill>
              </a:rPr>
              <a:t>What is a “micro business”?</a:t>
            </a:r>
            <a:endParaRPr sz="1960">
              <a:solidFill>
                <a:schemeClr val="dk1"/>
              </a:solidFill>
            </a:endParaRPr>
          </a:p>
          <a:p>
            <a:pPr marL="914400" lvl="1" indent="-295633" algn="l" rtl="0">
              <a:spcBef>
                <a:spcPts val="0"/>
              </a:spcBef>
              <a:spcAft>
                <a:spcPts val="0"/>
              </a:spcAft>
              <a:buClr>
                <a:schemeClr val="dk1"/>
              </a:buClr>
              <a:buSzPct val="100000"/>
              <a:buChar char="○"/>
            </a:pPr>
            <a:r>
              <a:rPr lang="en" sz="1689">
                <a:solidFill>
                  <a:schemeClr val="dk1"/>
                </a:solidFill>
              </a:rPr>
              <a:t>A business with at least </a:t>
            </a:r>
            <a:r>
              <a:rPr lang="en" sz="1689" b="1" u="sng">
                <a:solidFill>
                  <a:schemeClr val="dk1"/>
                </a:solidFill>
              </a:rPr>
              <a:t>66% ownership AND direct control</a:t>
            </a:r>
            <a:r>
              <a:rPr lang="en" sz="1689">
                <a:solidFill>
                  <a:schemeClr val="dk1"/>
                </a:solidFill>
              </a:rPr>
              <a:t> by person(s) who meet </a:t>
            </a:r>
            <a:r>
              <a:rPr lang="en" sz="1689" b="1" i="1" u="sng">
                <a:solidFill>
                  <a:schemeClr val="dk1"/>
                </a:solidFill>
              </a:rPr>
              <a:t>any</a:t>
            </a:r>
            <a:r>
              <a:rPr lang="en" sz="1689">
                <a:solidFill>
                  <a:schemeClr val="dk1"/>
                </a:solidFill>
              </a:rPr>
              <a:t> of the following:</a:t>
            </a:r>
            <a:endParaRPr sz="1689">
              <a:solidFill>
                <a:schemeClr val="dk1"/>
              </a:solidFill>
            </a:endParaRPr>
          </a:p>
          <a:p>
            <a:pPr marL="1371600" lvl="2" indent="-295633" algn="l" rtl="0">
              <a:spcBef>
                <a:spcPts val="0"/>
              </a:spcBef>
              <a:spcAft>
                <a:spcPts val="0"/>
              </a:spcAft>
              <a:buClr>
                <a:schemeClr val="dk1"/>
              </a:buClr>
              <a:buSzPct val="100000"/>
              <a:buChar char="■"/>
            </a:pPr>
            <a:r>
              <a:rPr lang="en" sz="1689">
                <a:solidFill>
                  <a:schemeClr val="dk1"/>
                </a:solidFill>
              </a:rPr>
              <a:t>(i) previously convicted of certain marijuana misdemeanors;</a:t>
            </a:r>
            <a:endParaRPr sz="1689">
              <a:solidFill>
                <a:schemeClr val="dk1"/>
              </a:solidFill>
            </a:endParaRPr>
          </a:p>
          <a:p>
            <a:pPr marL="1371600" lvl="2" indent="-295633" algn="l" rtl="0">
              <a:spcBef>
                <a:spcPts val="0"/>
              </a:spcBef>
              <a:spcAft>
                <a:spcPts val="0"/>
              </a:spcAft>
              <a:buClr>
                <a:schemeClr val="dk1"/>
              </a:buClr>
              <a:buSzPct val="100000"/>
              <a:buChar char="■"/>
            </a:pPr>
            <a:r>
              <a:rPr lang="en" sz="1689">
                <a:solidFill>
                  <a:schemeClr val="dk1"/>
                </a:solidFill>
              </a:rPr>
              <a:t>(ii) parent/child/sibling/ spouse of a person previously convicted of those certain marijuana misdemeanors;</a:t>
            </a:r>
            <a:endParaRPr sz="1689">
              <a:solidFill>
                <a:schemeClr val="dk1"/>
              </a:solidFill>
            </a:endParaRPr>
          </a:p>
          <a:p>
            <a:pPr marL="1371600" lvl="2" indent="-295633" algn="l" rtl="0">
              <a:spcBef>
                <a:spcPts val="0"/>
              </a:spcBef>
              <a:spcAft>
                <a:spcPts val="0"/>
              </a:spcAft>
              <a:buClr>
                <a:schemeClr val="dk1"/>
              </a:buClr>
              <a:buSzPct val="100000"/>
              <a:buChar char="■"/>
            </a:pPr>
            <a:r>
              <a:rPr lang="en" sz="1689">
                <a:solidFill>
                  <a:schemeClr val="dk1"/>
                </a:solidFill>
              </a:rPr>
              <a:t>(iii) resided for at least ⅗ past years in a historically economically disadvantaged community;</a:t>
            </a:r>
            <a:endParaRPr sz="1689">
              <a:solidFill>
                <a:schemeClr val="dk1"/>
              </a:solidFill>
            </a:endParaRPr>
          </a:p>
          <a:p>
            <a:pPr marL="1371600" lvl="2" indent="-295633" algn="l" rtl="0">
              <a:spcBef>
                <a:spcPts val="0"/>
              </a:spcBef>
              <a:spcAft>
                <a:spcPts val="0"/>
              </a:spcAft>
              <a:buClr>
                <a:schemeClr val="dk1"/>
              </a:buClr>
              <a:buSzPct val="100000"/>
              <a:buChar char="■"/>
            </a:pPr>
            <a:r>
              <a:rPr lang="en" sz="1689">
                <a:solidFill>
                  <a:schemeClr val="dk1"/>
                </a:solidFill>
              </a:rPr>
              <a:t>(iv) attended a public elementary/ secondary school located in such a community; </a:t>
            </a:r>
            <a:endParaRPr sz="1689">
              <a:solidFill>
                <a:schemeClr val="dk1"/>
              </a:solidFill>
            </a:endParaRPr>
          </a:p>
          <a:p>
            <a:pPr marL="1371600" lvl="2" indent="-295633" algn="l" rtl="0">
              <a:spcBef>
                <a:spcPts val="0"/>
              </a:spcBef>
              <a:spcAft>
                <a:spcPts val="0"/>
              </a:spcAft>
              <a:buClr>
                <a:schemeClr val="dk1"/>
              </a:buClr>
              <a:buSzPct val="100000"/>
              <a:buChar char="■"/>
            </a:pPr>
            <a:r>
              <a:rPr lang="en" sz="1689">
                <a:solidFill>
                  <a:schemeClr val="dk1"/>
                </a:solidFill>
              </a:rPr>
              <a:t>(v) received Pell Grant or attended college/ university for 2+ years where 30%+ of students Pell Grant eligible; OR</a:t>
            </a:r>
            <a:endParaRPr sz="1689">
              <a:solidFill>
                <a:schemeClr val="dk1"/>
              </a:solidFill>
            </a:endParaRPr>
          </a:p>
          <a:p>
            <a:pPr marL="1371600" lvl="2" indent="-295633" algn="l" rtl="0">
              <a:spcBef>
                <a:spcPts val="0"/>
              </a:spcBef>
              <a:spcAft>
                <a:spcPts val="0"/>
              </a:spcAft>
              <a:buClr>
                <a:schemeClr val="dk1"/>
              </a:buClr>
              <a:buSzPct val="100000"/>
              <a:buChar char="■"/>
            </a:pPr>
            <a:r>
              <a:rPr lang="en" sz="1689">
                <a:solidFill>
                  <a:schemeClr val="dk1"/>
                </a:solidFill>
              </a:rPr>
              <a:t>(vi) is a veteran.</a:t>
            </a:r>
            <a:endParaRPr sz="1689">
              <a:solidFill>
                <a:schemeClr val="dk1"/>
              </a:solidFill>
            </a:endParaRPr>
          </a:p>
          <a:p>
            <a:pPr marL="914400" lvl="1" indent="-292821" algn="l" rtl="0">
              <a:spcBef>
                <a:spcPts val="0"/>
              </a:spcBef>
              <a:spcAft>
                <a:spcPts val="0"/>
              </a:spcAft>
              <a:buClr>
                <a:schemeClr val="dk1"/>
              </a:buClr>
              <a:buSzPct val="100000"/>
              <a:buChar char="○"/>
            </a:pPr>
            <a:r>
              <a:rPr lang="en" sz="1618">
                <a:solidFill>
                  <a:schemeClr val="dk1"/>
                </a:solidFill>
              </a:rPr>
              <a:t>Applicants prioritized based on the number of criteria categories met (need 1/6, but more categories, greater priority/ preference)</a:t>
            </a:r>
            <a:endParaRPr sz="1568">
              <a:solidFill>
                <a:schemeClr val="dk1"/>
              </a:solidFill>
            </a:endParaRPr>
          </a:p>
          <a:p>
            <a:pPr marL="457200" lvl="0" indent="-306387" algn="l" rtl="0">
              <a:spcBef>
                <a:spcPts val="0"/>
              </a:spcBef>
              <a:spcAft>
                <a:spcPts val="0"/>
              </a:spcAft>
              <a:buClr>
                <a:schemeClr val="dk1"/>
              </a:buClr>
              <a:buSzPct val="100000"/>
              <a:buChar char="●"/>
            </a:pPr>
            <a:r>
              <a:rPr lang="en" sz="1960">
                <a:solidFill>
                  <a:schemeClr val="dk1"/>
                </a:solidFill>
              </a:rPr>
              <a:t>Micro business advantages:</a:t>
            </a:r>
            <a:endParaRPr sz="1960">
              <a:solidFill>
                <a:schemeClr val="dk1"/>
              </a:solidFill>
            </a:endParaRPr>
          </a:p>
          <a:p>
            <a:pPr marL="914400" lvl="1" indent="-296862" algn="l" rtl="0">
              <a:spcBef>
                <a:spcPts val="0"/>
              </a:spcBef>
              <a:spcAft>
                <a:spcPts val="0"/>
              </a:spcAft>
              <a:buClr>
                <a:schemeClr val="dk1"/>
              </a:buClr>
              <a:buSzPct val="100000"/>
              <a:buChar char="○"/>
            </a:pPr>
            <a:r>
              <a:rPr lang="en" sz="1720">
                <a:solidFill>
                  <a:schemeClr val="dk1"/>
                </a:solidFill>
              </a:rPr>
              <a:t>Preference in the licensing process</a:t>
            </a:r>
            <a:endParaRPr sz="1720">
              <a:solidFill>
                <a:schemeClr val="dk1"/>
              </a:solidFill>
            </a:endParaRPr>
          </a:p>
          <a:p>
            <a:pPr marL="914400" lvl="1" indent="-296862" algn="l" rtl="0">
              <a:spcBef>
                <a:spcPts val="0"/>
              </a:spcBef>
              <a:spcAft>
                <a:spcPts val="0"/>
              </a:spcAft>
              <a:buClr>
                <a:schemeClr val="dk1"/>
              </a:buClr>
              <a:buSzPct val="100000"/>
              <a:buChar char="○"/>
            </a:pPr>
            <a:r>
              <a:rPr lang="en" sz="1720">
                <a:solidFill>
                  <a:schemeClr val="dk1"/>
                </a:solidFill>
              </a:rPr>
              <a:t>Waiver for a percentage of application/ license fees for increased participation</a:t>
            </a:r>
            <a:endParaRPr sz="1720">
              <a:solidFill>
                <a:schemeClr val="dk1"/>
              </a:solidFill>
            </a:endParaRPr>
          </a:p>
          <a:p>
            <a:pPr marL="914400" lvl="1" indent="-296862" algn="l" rtl="0">
              <a:spcBef>
                <a:spcPts val="0"/>
              </a:spcBef>
              <a:spcAft>
                <a:spcPts val="0"/>
              </a:spcAft>
              <a:buClr>
                <a:schemeClr val="dk1"/>
              </a:buClr>
              <a:buSzPct val="100000"/>
              <a:buChar char="○"/>
            </a:pPr>
            <a:r>
              <a:rPr lang="en" sz="1720">
                <a:solidFill>
                  <a:schemeClr val="dk1"/>
                </a:solidFill>
              </a:rPr>
              <a:t>Waiver of certain requirements for proof of funds and premises possession/ control during licensing process</a:t>
            </a:r>
            <a:endParaRPr sz="1720">
              <a:solidFill>
                <a:schemeClr val="dk1"/>
              </a:solidFill>
            </a:endParaRPr>
          </a:p>
          <a:p>
            <a:pPr marL="914400" lvl="1" indent="-296862" algn="l" rtl="0">
              <a:spcBef>
                <a:spcPts val="0"/>
              </a:spcBef>
              <a:spcAft>
                <a:spcPts val="0"/>
              </a:spcAft>
              <a:buClr>
                <a:schemeClr val="dk1"/>
              </a:buClr>
              <a:buSzPct val="100000"/>
              <a:buChar char="○"/>
            </a:pPr>
            <a:r>
              <a:rPr lang="en" sz="1720">
                <a:solidFill>
                  <a:schemeClr val="dk1"/>
                </a:solidFill>
              </a:rPr>
              <a:t>May enter into cooperative agreements with other micro business licensees</a:t>
            </a:r>
            <a:endParaRPr sz="1720">
              <a:solidFill>
                <a:schemeClr val="dk1"/>
              </a:solidFill>
            </a:endParaRPr>
          </a:p>
          <a:p>
            <a:pPr marL="914400" lvl="1" indent="-292100" algn="l" rtl="0">
              <a:spcBef>
                <a:spcPts val="0"/>
              </a:spcBef>
              <a:spcAft>
                <a:spcPts val="0"/>
              </a:spcAft>
              <a:buClr>
                <a:schemeClr val="dk1"/>
              </a:buClr>
              <a:buSzPct val="100000"/>
              <a:buChar char="○"/>
            </a:pPr>
            <a:r>
              <a:rPr lang="en" sz="1600">
                <a:solidFill>
                  <a:schemeClr val="dk1"/>
                </a:solidFill>
              </a:rPr>
              <a:t>May lease space/ equipment and cultivate, manufacture, and sell marijuana/ products on premises of another licensee</a:t>
            </a:r>
            <a:endParaRPr sz="1600">
              <a:solidFill>
                <a:schemeClr val="dk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8"/>
          <p:cNvSpPr txBox="1">
            <a:spLocks noGrp="1"/>
          </p:cNvSpPr>
          <p:nvPr>
            <p:ph type="title"/>
          </p:nvPr>
        </p:nvSpPr>
        <p:spPr>
          <a:xfrm>
            <a:off x="394675" y="717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2485/SB 970 - Taxes and Revenue Distribution</a:t>
            </a:r>
            <a:endParaRPr/>
          </a:p>
        </p:txBody>
      </p:sp>
      <p:sp>
        <p:nvSpPr>
          <p:cNvPr id="210" name="Google Shape;210;p38"/>
          <p:cNvSpPr txBox="1">
            <a:spLocks noGrp="1"/>
          </p:cNvSpPr>
          <p:nvPr>
            <p:ph type="body" idx="1"/>
          </p:nvPr>
        </p:nvSpPr>
        <p:spPr>
          <a:xfrm>
            <a:off x="150400" y="644400"/>
            <a:ext cx="8873400" cy="39246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Clr>
                <a:schemeClr val="dk1"/>
              </a:buClr>
              <a:buSzPts val="2000"/>
              <a:buChar char="●"/>
            </a:pPr>
            <a:r>
              <a:rPr lang="en" sz="2000" b="1">
                <a:solidFill>
                  <a:schemeClr val="dk1"/>
                </a:solidFill>
              </a:rPr>
              <a:t>State Taxes:</a:t>
            </a:r>
            <a:endParaRPr sz="2000" b="1">
              <a:solidFill>
                <a:schemeClr val="dk1"/>
              </a:solidFill>
            </a:endParaRPr>
          </a:p>
          <a:p>
            <a:pPr marL="914400" lvl="1" indent="-330200" algn="l" rtl="0">
              <a:spcBef>
                <a:spcPts val="0"/>
              </a:spcBef>
              <a:spcAft>
                <a:spcPts val="0"/>
              </a:spcAft>
              <a:buClr>
                <a:schemeClr val="dk1"/>
              </a:buClr>
              <a:buSzPts val="1600"/>
              <a:buChar char="○"/>
            </a:pPr>
            <a:r>
              <a:rPr lang="en" sz="1600">
                <a:solidFill>
                  <a:schemeClr val="dk1"/>
                </a:solidFill>
              </a:rPr>
              <a:t>8% marijuana tax</a:t>
            </a:r>
            <a:endParaRPr sz="1600">
              <a:solidFill>
                <a:schemeClr val="dk1"/>
              </a:solidFill>
            </a:endParaRPr>
          </a:p>
          <a:p>
            <a:pPr marL="1371600" lvl="2" indent="-330200" algn="l" rtl="0">
              <a:spcBef>
                <a:spcPts val="0"/>
              </a:spcBef>
              <a:spcAft>
                <a:spcPts val="0"/>
              </a:spcAft>
              <a:buClr>
                <a:schemeClr val="dk1"/>
              </a:buClr>
              <a:buSzPts val="1600"/>
              <a:buChar char="■"/>
            </a:pPr>
            <a:r>
              <a:rPr lang="en" sz="1600">
                <a:solidFill>
                  <a:schemeClr val="dk1"/>
                </a:solidFill>
              </a:rPr>
              <a:t>On “marijuana”, “marijuana products”, and “marijuana paraphernalia”</a:t>
            </a:r>
            <a:endParaRPr sz="1600">
              <a:solidFill>
                <a:schemeClr val="dk1"/>
              </a:solidFill>
            </a:endParaRPr>
          </a:p>
          <a:p>
            <a:pPr marL="1371600" lvl="2" indent="-330200" algn="l" rtl="0">
              <a:spcBef>
                <a:spcPts val="0"/>
              </a:spcBef>
              <a:spcAft>
                <a:spcPts val="0"/>
              </a:spcAft>
              <a:buClr>
                <a:schemeClr val="dk1"/>
              </a:buClr>
              <a:buSzPts val="1600"/>
              <a:buChar char="■"/>
            </a:pPr>
            <a:r>
              <a:rPr lang="en" sz="1600">
                <a:solidFill>
                  <a:schemeClr val="dk1"/>
                </a:solidFill>
              </a:rPr>
              <a:t>Exceptions:</a:t>
            </a:r>
            <a:endParaRPr sz="1600">
              <a:solidFill>
                <a:schemeClr val="dk1"/>
              </a:solidFill>
            </a:endParaRPr>
          </a:p>
          <a:p>
            <a:pPr marL="1828800" lvl="3" indent="-330200" algn="l" rtl="0">
              <a:spcBef>
                <a:spcPts val="0"/>
              </a:spcBef>
              <a:spcAft>
                <a:spcPts val="0"/>
              </a:spcAft>
              <a:buClr>
                <a:schemeClr val="dk1"/>
              </a:buClr>
              <a:buSzPts val="1600"/>
              <a:buChar char="●"/>
            </a:pPr>
            <a:r>
              <a:rPr lang="en" sz="1600">
                <a:solidFill>
                  <a:schemeClr val="dk1"/>
                </a:solidFill>
              </a:rPr>
              <a:t>Sales between marijuana establishments</a:t>
            </a:r>
            <a:endParaRPr sz="1600">
              <a:solidFill>
                <a:schemeClr val="dk1"/>
              </a:solidFill>
            </a:endParaRPr>
          </a:p>
          <a:p>
            <a:pPr marL="1828800" lvl="3" indent="-330200" algn="l" rtl="0">
              <a:spcBef>
                <a:spcPts val="0"/>
              </a:spcBef>
              <a:spcAft>
                <a:spcPts val="0"/>
              </a:spcAft>
              <a:buClr>
                <a:schemeClr val="dk1"/>
              </a:buClr>
              <a:buSzPts val="1600"/>
              <a:buChar char="●"/>
            </a:pPr>
            <a:r>
              <a:rPr lang="en" sz="1600">
                <a:solidFill>
                  <a:schemeClr val="dk1"/>
                </a:solidFill>
              </a:rPr>
              <a:t>Sales for treatment under the existing medical marijuana program</a:t>
            </a:r>
            <a:endParaRPr sz="1600">
              <a:solidFill>
                <a:schemeClr val="dk1"/>
              </a:solidFill>
            </a:endParaRPr>
          </a:p>
          <a:p>
            <a:pPr marL="1828800" lvl="3" indent="-330200" algn="l" rtl="0">
              <a:spcBef>
                <a:spcPts val="0"/>
              </a:spcBef>
              <a:spcAft>
                <a:spcPts val="0"/>
              </a:spcAft>
              <a:buClr>
                <a:schemeClr val="dk1"/>
              </a:buClr>
              <a:buSzPts val="1600"/>
              <a:buChar char="●"/>
            </a:pPr>
            <a:r>
              <a:rPr lang="en" sz="1600">
                <a:solidFill>
                  <a:schemeClr val="dk1"/>
                </a:solidFill>
              </a:rPr>
              <a:t>Certain industrial hemp sales by a grower, processor, or handler</a:t>
            </a:r>
            <a:endParaRPr sz="1600">
              <a:solidFill>
                <a:schemeClr val="dk1"/>
              </a:solidFill>
            </a:endParaRPr>
          </a:p>
          <a:p>
            <a:pPr marL="1828800" lvl="3" indent="-330200" algn="l" rtl="0">
              <a:spcBef>
                <a:spcPts val="0"/>
              </a:spcBef>
              <a:spcAft>
                <a:spcPts val="0"/>
              </a:spcAft>
              <a:buClr>
                <a:schemeClr val="dk1"/>
              </a:buClr>
              <a:buSzPts val="1600"/>
              <a:buChar char="●"/>
            </a:pPr>
            <a:r>
              <a:rPr lang="en" sz="1600">
                <a:solidFill>
                  <a:schemeClr val="dk1"/>
                </a:solidFill>
              </a:rPr>
              <a:t>Sales of a hemp product.</a:t>
            </a:r>
            <a:endParaRPr sz="1600">
              <a:solidFill>
                <a:schemeClr val="dk1"/>
              </a:solidFill>
            </a:endParaRPr>
          </a:p>
          <a:p>
            <a:pPr marL="914400" lvl="1" indent="-330200" algn="l" rtl="0">
              <a:spcBef>
                <a:spcPts val="0"/>
              </a:spcBef>
              <a:spcAft>
                <a:spcPts val="0"/>
              </a:spcAft>
              <a:buClr>
                <a:schemeClr val="dk1"/>
              </a:buClr>
              <a:buSzPts val="1600"/>
              <a:buChar char="○"/>
            </a:pPr>
            <a:r>
              <a:rPr lang="en" sz="1600">
                <a:solidFill>
                  <a:schemeClr val="dk1"/>
                </a:solidFill>
              </a:rPr>
              <a:t>Capped 1.125% state sales tax</a:t>
            </a:r>
            <a:endParaRPr sz="1600">
              <a:solidFill>
                <a:schemeClr val="dk1"/>
              </a:solidFill>
            </a:endParaRPr>
          </a:p>
          <a:p>
            <a:pPr marL="914400" lvl="1" indent="-330200" algn="l" rtl="0">
              <a:spcBef>
                <a:spcPts val="0"/>
              </a:spcBef>
              <a:spcAft>
                <a:spcPts val="0"/>
              </a:spcAft>
              <a:buClr>
                <a:schemeClr val="dk1"/>
              </a:buClr>
              <a:buSzPts val="1600"/>
              <a:buChar char="○"/>
            </a:pPr>
            <a:r>
              <a:rPr lang="en" sz="1600">
                <a:solidFill>
                  <a:schemeClr val="dk1"/>
                </a:solidFill>
              </a:rPr>
              <a:t>Business expense deductibility: Amends conformity provisions to allow Virginia taxpayers to claim income tax deductions for ordinary and necessary expenditures made in connection w/ carrying on a CCA licensed trade/ business (starting in TY25)</a:t>
            </a:r>
            <a:endParaRPr sz="1600">
              <a:solidFill>
                <a:schemeClr val="dk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9"/>
          <p:cNvSpPr txBox="1">
            <a:spLocks noGrp="1"/>
          </p:cNvSpPr>
          <p:nvPr>
            <p:ph type="title"/>
          </p:nvPr>
        </p:nvSpPr>
        <p:spPr>
          <a:xfrm>
            <a:off x="394675" y="717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2485/SB 970 - Taxes and Revenue Distribution</a:t>
            </a:r>
            <a:endParaRPr/>
          </a:p>
        </p:txBody>
      </p:sp>
      <p:sp>
        <p:nvSpPr>
          <p:cNvPr id="216" name="Google Shape;216;p39"/>
          <p:cNvSpPr txBox="1">
            <a:spLocks noGrp="1"/>
          </p:cNvSpPr>
          <p:nvPr>
            <p:ph type="body" idx="1"/>
          </p:nvPr>
        </p:nvSpPr>
        <p:spPr>
          <a:xfrm>
            <a:off x="311700" y="644400"/>
            <a:ext cx="8520600" cy="3924600"/>
          </a:xfrm>
          <a:prstGeom prst="rect">
            <a:avLst/>
          </a:prstGeom>
        </p:spPr>
        <p:txBody>
          <a:bodyPr spcFirstLastPara="1" wrap="square" lIns="91425" tIns="91425" rIns="91425" bIns="91425" anchor="t" anchorCtr="0">
            <a:normAutofit/>
          </a:bodyPr>
          <a:lstStyle/>
          <a:p>
            <a:pPr marL="457200" lvl="0" indent="-361950" algn="l" rtl="0">
              <a:spcBef>
                <a:spcPts val="0"/>
              </a:spcBef>
              <a:spcAft>
                <a:spcPts val="0"/>
              </a:spcAft>
              <a:buClr>
                <a:schemeClr val="dk1"/>
              </a:buClr>
              <a:buSzPts val="2100"/>
              <a:buChar char="●"/>
            </a:pPr>
            <a:r>
              <a:rPr lang="en" sz="2100" b="1">
                <a:solidFill>
                  <a:schemeClr val="dk1"/>
                </a:solidFill>
              </a:rPr>
              <a:t>Local Option - 2.5%:</a:t>
            </a:r>
            <a:endParaRPr sz="2100" b="1">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2.5% optional, additional local tax</a:t>
            </a:r>
            <a:endParaRPr sz="1700">
              <a:solidFill>
                <a:schemeClr val="dk1"/>
              </a:solidFill>
            </a:endParaRPr>
          </a:p>
          <a:p>
            <a:pPr marL="1371600" lvl="2" indent="-336550" algn="l" rtl="0">
              <a:spcBef>
                <a:spcPts val="0"/>
              </a:spcBef>
              <a:spcAft>
                <a:spcPts val="0"/>
              </a:spcAft>
              <a:buClr>
                <a:schemeClr val="dk1"/>
              </a:buClr>
              <a:buSzPts val="1700"/>
              <a:buChar char="■"/>
            </a:pPr>
            <a:r>
              <a:rPr lang="en" sz="1700">
                <a:solidFill>
                  <a:schemeClr val="dk1"/>
                </a:solidFill>
              </a:rPr>
              <a:t>Note - not up to, but equal to 2.5%</a:t>
            </a:r>
            <a:endParaRPr sz="1700">
              <a:solidFill>
                <a:schemeClr val="dk1"/>
              </a:solidFill>
            </a:endParaRPr>
          </a:p>
          <a:p>
            <a:pPr marL="1371600" lvl="2" indent="-336550" algn="l" rtl="0">
              <a:spcBef>
                <a:spcPts val="0"/>
              </a:spcBef>
              <a:spcAft>
                <a:spcPts val="0"/>
              </a:spcAft>
              <a:buClr>
                <a:schemeClr val="dk1"/>
              </a:buClr>
              <a:buSzPts val="1700"/>
              <a:buChar char="■"/>
            </a:pPr>
            <a:r>
              <a:rPr lang="en" sz="1700">
                <a:solidFill>
                  <a:schemeClr val="dk1"/>
                </a:solidFill>
              </a:rPr>
              <a:t>Local tax is by ordinance, not referendum</a:t>
            </a:r>
            <a:endParaRPr sz="1700">
              <a:solidFill>
                <a:schemeClr val="dk1"/>
              </a:solidFill>
            </a:endParaRPr>
          </a:p>
          <a:p>
            <a:pPr marL="1371600" lvl="2" indent="-336550" algn="l" rtl="0">
              <a:spcBef>
                <a:spcPts val="0"/>
              </a:spcBef>
              <a:spcAft>
                <a:spcPts val="0"/>
              </a:spcAft>
              <a:buClr>
                <a:schemeClr val="dk1"/>
              </a:buClr>
              <a:buSzPts val="1700"/>
              <a:buChar char="■"/>
            </a:pPr>
            <a:r>
              <a:rPr lang="en" sz="1700">
                <a:solidFill>
                  <a:schemeClr val="dk1"/>
                </a:solidFill>
              </a:rPr>
              <a:t>Irrevocable once imposed by a locality</a:t>
            </a:r>
            <a:endParaRPr sz="1700">
              <a:solidFill>
                <a:schemeClr val="dk1"/>
              </a:solidFill>
            </a:endParaRPr>
          </a:p>
          <a:p>
            <a:pPr marL="1371600" lvl="2" indent="-336550" algn="l" rtl="0">
              <a:spcBef>
                <a:spcPts val="0"/>
              </a:spcBef>
              <a:spcAft>
                <a:spcPts val="0"/>
              </a:spcAft>
              <a:buClr>
                <a:schemeClr val="dk1"/>
              </a:buClr>
              <a:buSzPts val="1700"/>
              <a:buChar char="■"/>
            </a:pPr>
            <a:r>
              <a:rPr lang="en" sz="1700">
                <a:solidFill>
                  <a:schemeClr val="dk1"/>
                </a:solidFill>
              </a:rPr>
              <a:t>Any local tax revenue returned to the locality where it was collected.</a:t>
            </a:r>
            <a:endParaRPr sz="1700">
              <a:solidFill>
                <a:schemeClr val="dk1"/>
              </a:solidFill>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40"/>
          <p:cNvSpPr txBox="1">
            <a:spLocks noGrp="1"/>
          </p:cNvSpPr>
          <p:nvPr>
            <p:ph type="title"/>
          </p:nvPr>
        </p:nvSpPr>
        <p:spPr>
          <a:xfrm>
            <a:off x="394675" y="717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2485/SB 970 - Taxes and Revenue Distribution</a:t>
            </a:r>
            <a:endParaRPr/>
          </a:p>
        </p:txBody>
      </p:sp>
      <p:sp>
        <p:nvSpPr>
          <p:cNvPr id="222" name="Google Shape;222;p40"/>
          <p:cNvSpPr txBox="1">
            <a:spLocks noGrp="1"/>
          </p:cNvSpPr>
          <p:nvPr>
            <p:ph type="body" idx="1"/>
          </p:nvPr>
        </p:nvSpPr>
        <p:spPr>
          <a:xfrm>
            <a:off x="311700" y="644400"/>
            <a:ext cx="8520600" cy="3924600"/>
          </a:xfrm>
          <a:prstGeom prst="rect">
            <a:avLst/>
          </a:prstGeom>
        </p:spPr>
        <p:txBody>
          <a:bodyPr spcFirstLastPara="1" wrap="square" lIns="91425" tIns="91425" rIns="91425" bIns="91425" anchor="t" anchorCtr="0">
            <a:normAutofit fontScale="25000" lnSpcReduction="20000"/>
          </a:bodyPr>
          <a:lstStyle/>
          <a:p>
            <a:pPr marL="457200" lvl="0" indent="-328612" algn="l" rtl="0">
              <a:spcBef>
                <a:spcPts val="0"/>
              </a:spcBef>
              <a:spcAft>
                <a:spcPts val="0"/>
              </a:spcAft>
              <a:buClr>
                <a:schemeClr val="dk1"/>
              </a:buClr>
              <a:buSzPct val="100000"/>
              <a:buChar char="●"/>
            </a:pPr>
            <a:r>
              <a:rPr lang="en" sz="6300" b="1">
                <a:solidFill>
                  <a:schemeClr val="dk1"/>
                </a:solidFill>
              </a:rPr>
              <a:t>Revenue Distribution:</a:t>
            </a:r>
            <a:endParaRPr sz="6300" b="1">
              <a:solidFill>
                <a:schemeClr val="dk1"/>
              </a:solidFill>
            </a:endParaRPr>
          </a:p>
          <a:p>
            <a:pPr marL="914400" lvl="1" indent="-315912" algn="l" rtl="0">
              <a:spcBef>
                <a:spcPts val="0"/>
              </a:spcBef>
              <a:spcAft>
                <a:spcPts val="0"/>
              </a:spcAft>
              <a:buClr>
                <a:schemeClr val="dk1"/>
              </a:buClr>
              <a:buSzPct val="100000"/>
              <a:buChar char="○"/>
            </a:pPr>
            <a:r>
              <a:rPr lang="en" sz="5500" u="sng">
                <a:solidFill>
                  <a:schemeClr val="dk1"/>
                </a:solidFill>
              </a:rPr>
              <a:t>8% Marijuana Tax</a:t>
            </a:r>
            <a:r>
              <a:rPr lang="en" sz="5500">
                <a:solidFill>
                  <a:schemeClr val="dk1"/>
                </a:solidFill>
              </a:rPr>
              <a:t> - “...net profits shall be appropriated” in the Budget Bill as follows:</a:t>
            </a:r>
            <a:endParaRPr sz="5500">
              <a:solidFill>
                <a:schemeClr val="dk1"/>
              </a:solidFill>
            </a:endParaRPr>
          </a:p>
          <a:p>
            <a:pPr marL="1371600" lvl="2" indent="-315912" algn="l" rtl="0">
              <a:spcBef>
                <a:spcPts val="0"/>
              </a:spcBef>
              <a:spcAft>
                <a:spcPts val="0"/>
              </a:spcAft>
              <a:buClr>
                <a:schemeClr val="dk1"/>
              </a:buClr>
              <a:buSzPct val="100000"/>
              <a:buChar char="■"/>
            </a:pPr>
            <a:r>
              <a:rPr lang="en" sz="5500">
                <a:solidFill>
                  <a:schemeClr val="dk1"/>
                </a:solidFill>
              </a:rPr>
              <a:t>Until 7/1/2027 - keep current law:</a:t>
            </a:r>
            <a:endParaRPr sz="5500">
              <a:solidFill>
                <a:schemeClr val="dk1"/>
              </a:solidFill>
            </a:endParaRPr>
          </a:p>
          <a:p>
            <a:pPr marL="1828800" lvl="3" indent="-315912" algn="l" rtl="0">
              <a:spcBef>
                <a:spcPts val="0"/>
              </a:spcBef>
              <a:spcAft>
                <a:spcPts val="0"/>
              </a:spcAft>
              <a:buClr>
                <a:srgbClr val="FF0000"/>
              </a:buClr>
              <a:buSzPct val="100000"/>
              <a:buChar char="●"/>
            </a:pPr>
            <a:r>
              <a:rPr lang="en" sz="5500" b="1">
                <a:solidFill>
                  <a:srgbClr val="FF0000"/>
                </a:solidFill>
              </a:rPr>
              <a:t>40%</a:t>
            </a:r>
            <a:r>
              <a:rPr lang="en" sz="5500">
                <a:solidFill>
                  <a:srgbClr val="FF0000"/>
                </a:solidFill>
              </a:rPr>
              <a:t> Pre-K programs for at-risk 3-4 year olds</a:t>
            </a:r>
            <a:endParaRPr sz="5500">
              <a:solidFill>
                <a:srgbClr val="FF0000"/>
              </a:solidFill>
            </a:endParaRPr>
          </a:p>
          <a:p>
            <a:pPr marL="1828800" lvl="3" indent="-315912" algn="l" rtl="0">
              <a:spcBef>
                <a:spcPts val="0"/>
              </a:spcBef>
              <a:spcAft>
                <a:spcPts val="0"/>
              </a:spcAft>
              <a:buClr>
                <a:srgbClr val="FF0000"/>
              </a:buClr>
              <a:buSzPct val="100000"/>
              <a:buChar char="●"/>
            </a:pPr>
            <a:r>
              <a:rPr lang="en" sz="5500" b="1">
                <a:solidFill>
                  <a:srgbClr val="FF0000"/>
                </a:solidFill>
              </a:rPr>
              <a:t>30%</a:t>
            </a:r>
            <a:r>
              <a:rPr lang="en" sz="5500">
                <a:solidFill>
                  <a:srgbClr val="FF0000"/>
                </a:solidFill>
              </a:rPr>
              <a:t> Cannabis Equity Reinvestment Fund</a:t>
            </a:r>
            <a:endParaRPr sz="5500">
              <a:solidFill>
                <a:srgbClr val="FF0000"/>
              </a:solidFill>
            </a:endParaRPr>
          </a:p>
          <a:p>
            <a:pPr marL="1828800" lvl="3" indent="-315912" algn="l" rtl="0">
              <a:spcBef>
                <a:spcPts val="0"/>
              </a:spcBef>
              <a:spcAft>
                <a:spcPts val="0"/>
              </a:spcAft>
              <a:buClr>
                <a:schemeClr val="dk1"/>
              </a:buClr>
              <a:buSzPct val="100000"/>
              <a:buChar char="●"/>
            </a:pPr>
            <a:r>
              <a:rPr lang="en" sz="5500">
                <a:solidFill>
                  <a:schemeClr val="dk1"/>
                </a:solidFill>
              </a:rPr>
              <a:t>25% Substance use disorder prevention and treatment programs</a:t>
            </a:r>
            <a:endParaRPr sz="5500">
              <a:solidFill>
                <a:schemeClr val="dk1"/>
              </a:solidFill>
            </a:endParaRPr>
          </a:p>
          <a:p>
            <a:pPr marL="1828800" lvl="3" indent="-315912" algn="l" rtl="0">
              <a:spcBef>
                <a:spcPts val="0"/>
              </a:spcBef>
              <a:spcAft>
                <a:spcPts val="0"/>
              </a:spcAft>
              <a:buClr>
                <a:schemeClr val="dk1"/>
              </a:buClr>
              <a:buSzPct val="100000"/>
              <a:buChar char="●"/>
            </a:pPr>
            <a:r>
              <a:rPr lang="en" sz="5500">
                <a:solidFill>
                  <a:schemeClr val="dk1"/>
                </a:solidFill>
              </a:rPr>
              <a:t>5% Public health programs/ health awareness campaigns</a:t>
            </a:r>
            <a:endParaRPr sz="5500">
              <a:solidFill>
                <a:schemeClr val="dk1"/>
              </a:solidFill>
            </a:endParaRPr>
          </a:p>
          <a:p>
            <a:pPr marL="1371600" lvl="2" indent="-315912" algn="l" rtl="0">
              <a:spcBef>
                <a:spcPts val="0"/>
              </a:spcBef>
              <a:spcAft>
                <a:spcPts val="0"/>
              </a:spcAft>
              <a:buClr>
                <a:schemeClr val="dk1"/>
              </a:buClr>
              <a:buSzPct val="100000"/>
              <a:buChar char="■"/>
            </a:pPr>
            <a:r>
              <a:rPr lang="en" sz="5500">
                <a:solidFill>
                  <a:schemeClr val="dk1"/>
                </a:solidFill>
              </a:rPr>
              <a:t>Effective 7/1/2027:</a:t>
            </a:r>
            <a:endParaRPr sz="5500">
              <a:solidFill>
                <a:schemeClr val="dk1"/>
              </a:solidFill>
            </a:endParaRPr>
          </a:p>
          <a:p>
            <a:pPr marL="1828800" lvl="3" indent="-315912" algn="l" rtl="0">
              <a:spcBef>
                <a:spcPts val="0"/>
              </a:spcBef>
              <a:spcAft>
                <a:spcPts val="0"/>
              </a:spcAft>
              <a:buClr>
                <a:srgbClr val="FF0000"/>
              </a:buClr>
              <a:buSzPct val="100000"/>
              <a:buChar char="●"/>
            </a:pPr>
            <a:r>
              <a:rPr lang="en" sz="5500" b="1">
                <a:solidFill>
                  <a:srgbClr val="FF0000"/>
                </a:solidFill>
              </a:rPr>
              <a:t>10%</a:t>
            </a:r>
            <a:r>
              <a:rPr lang="en" sz="5500">
                <a:solidFill>
                  <a:srgbClr val="FF0000"/>
                </a:solidFill>
              </a:rPr>
              <a:t> Pre-K programs for at-risk 3-4 year olds</a:t>
            </a:r>
            <a:endParaRPr sz="5500">
              <a:solidFill>
                <a:srgbClr val="FF0000"/>
              </a:solidFill>
            </a:endParaRPr>
          </a:p>
          <a:p>
            <a:pPr marL="1828800" lvl="3" indent="-315912" algn="l" rtl="0">
              <a:spcBef>
                <a:spcPts val="0"/>
              </a:spcBef>
              <a:spcAft>
                <a:spcPts val="0"/>
              </a:spcAft>
              <a:buClr>
                <a:srgbClr val="FF0000"/>
              </a:buClr>
              <a:buSzPct val="100000"/>
              <a:buChar char="●"/>
            </a:pPr>
            <a:r>
              <a:rPr lang="en" sz="5500" b="1">
                <a:solidFill>
                  <a:srgbClr val="FF0000"/>
                </a:solidFill>
              </a:rPr>
              <a:t>60%</a:t>
            </a:r>
            <a:r>
              <a:rPr lang="en" sz="5500">
                <a:solidFill>
                  <a:srgbClr val="FF0000"/>
                </a:solidFill>
              </a:rPr>
              <a:t> Cannabis Equity Reinvestment Fund</a:t>
            </a:r>
            <a:endParaRPr sz="5500">
              <a:solidFill>
                <a:srgbClr val="FF0000"/>
              </a:solidFill>
            </a:endParaRPr>
          </a:p>
          <a:p>
            <a:pPr marL="1828800" lvl="3" indent="-315912" algn="l" rtl="0">
              <a:spcBef>
                <a:spcPts val="0"/>
              </a:spcBef>
              <a:spcAft>
                <a:spcPts val="0"/>
              </a:spcAft>
              <a:buClr>
                <a:schemeClr val="dk1"/>
              </a:buClr>
              <a:buSzPct val="100000"/>
              <a:buChar char="●"/>
            </a:pPr>
            <a:r>
              <a:rPr lang="en" sz="5500">
                <a:solidFill>
                  <a:schemeClr val="dk1"/>
                </a:solidFill>
              </a:rPr>
              <a:t>25% Substance use disorder prevention and treatment programs</a:t>
            </a:r>
            <a:endParaRPr sz="5500">
              <a:solidFill>
                <a:schemeClr val="dk1"/>
              </a:solidFill>
            </a:endParaRPr>
          </a:p>
          <a:p>
            <a:pPr marL="1828800" lvl="3" indent="-315912" algn="l" rtl="0">
              <a:spcBef>
                <a:spcPts val="0"/>
              </a:spcBef>
              <a:spcAft>
                <a:spcPts val="0"/>
              </a:spcAft>
              <a:buClr>
                <a:schemeClr val="dk1"/>
              </a:buClr>
              <a:buSzPct val="100000"/>
              <a:buChar char="●"/>
            </a:pPr>
            <a:r>
              <a:rPr lang="en" sz="5500">
                <a:solidFill>
                  <a:schemeClr val="dk1"/>
                </a:solidFill>
              </a:rPr>
              <a:t>5% Public health programs/ health awareness campaigns</a:t>
            </a:r>
            <a:endParaRPr sz="5500">
              <a:solidFill>
                <a:schemeClr val="dk1"/>
              </a:solidFill>
            </a:endParaRPr>
          </a:p>
          <a:p>
            <a:pPr marL="914400" lvl="1" indent="-315912" algn="l" rtl="0">
              <a:spcBef>
                <a:spcPts val="0"/>
              </a:spcBef>
              <a:spcAft>
                <a:spcPts val="0"/>
              </a:spcAft>
              <a:buClr>
                <a:schemeClr val="dk1"/>
              </a:buClr>
              <a:buSzPct val="100000"/>
              <a:buChar char="○"/>
            </a:pPr>
            <a:r>
              <a:rPr lang="en" sz="5500" u="sng">
                <a:solidFill>
                  <a:schemeClr val="dk1"/>
                </a:solidFill>
              </a:rPr>
              <a:t>1.125% state sales tax</a:t>
            </a:r>
            <a:endParaRPr sz="5500" u="sng">
              <a:solidFill>
                <a:schemeClr val="dk1"/>
              </a:solidFill>
            </a:endParaRPr>
          </a:p>
          <a:p>
            <a:pPr marL="1371600" lvl="2" indent="-315912" algn="l" rtl="0">
              <a:spcBef>
                <a:spcPts val="0"/>
              </a:spcBef>
              <a:spcAft>
                <a:spcPts val="0"/>
              </a:spcAft>
              <a:buClr>
                <a:schemeClr val="dk1"/>
              </a:buClr>
              <a:buSzPct val="100000"/>
              <a:buChar char="■"/>
            </a:pPr>
            <a:r>
              <a:rPr lang="en" sz="5500">
                <a:solidFill>
                  <a:schemeClr val="dk1"/>
                </a:solidFill>
              </a:rPr>
              <a:t>1% for public education based on school age population</a:t>
            </a:r>
            <a:endParaRPr sz="5500">
              <a:solidFill>
                <a:schemeClr val="dk1"/>
              </a:solidFill>
            </a:endParaRPr>
          </a:p>
          <a:p>
            <a:pPr marL="1371600" lvl="2" indent="-315912" algn="l" rtl="0">
              <a:spcBef>
                <a:spcPts val="0"/>
              </a:spcBef>
              <a:spcAft>
                <a:spcPts val="0"/>
              </a:spcAft>
              <a:buClr>
                <a:schemeClr val="dk1"/>
              </a:buClr>
              <a:buSzPct val="100000"/>
              <a:buChar char="■"/>
            </a:pPr>
            <a:r>
              <a:rPr lang="en" sz="5500">
                <a:solidFill>
                  <a:schemeClr val="dk1"/>
                </a:solidFill>
              </a:rPr>
              <a:t>0.125% for state SOQ payments</a:t>
            </a:r>
            <a:endParaRPr sz="5500">
              <a:solidFill>
                <a:schemeClr val="dk1"/>
              </a:solidFill>
            </a:endParaRPr>
          </a:p>
          <a:p>
            <a:pPr marL="1828800" lvl="3" indent="-315912" algn="l" rtl="0">
              <a:spcBef>
                <a:spcPts val="0"/>
              </a:spcBef>
              <a:spcAft>
                <a:spcPts val="0"/>
              </a:spcAft>
              <a:buClr>
                <a:schemeClr val="dk1"/>
              </a:buClr>
              <a:buSzPct val="100000"/>
              <a:buChar char="●"/>
            </a:pPr>
            <a:r>
              <a:rPr lang="en" sz="5500">
                <a:solidFill>
                  <a:schemeClr val="dk1"/>
                </a:solidFill>
              </a:rPr>
              <a:t>**Note dealer discount = -0.01%**</a:t>
            </a:r>
            <a:endParaRPr sz="5500">
              <a:solidFill>
                <a:schemeClr val="dk1"/>
              </a:solidFill>
            </a:endParaRPr>
          </a:p>
          <a:p>
            <a:pPr marL="914400" lvl="1" indent="-315912" algn="l" rtl="0">
              <a:spcBef>
                <a:spcPts val="0"/>
              </a:spcBef>
              <a:spcAft>
                <a:spcPts val="0"/>
              </a:spcAft>
              <a:buClr>
                <a:schemeClr val="dk1"/>
              </a:buClr>
              <a:buSzPct val="100000"/>
              <a:buChar char="○"/>
            </a:pPr>
            <a:r>
              <a:rPr lang="en" sz="5500" u="sng">
                <a:solidFill>
                  <a:schemeClr val="dk1"/>
                </a:solidFill>
              </a:rPr>
              <a:t>2.5% optional local tax</a:t>
            </a:r>
            <a:endParaRPr sz="5500" u="sng">
              <a:solidFill>
                <a:schemeClr val="dk1"/>
              </a:solidFill>
            </a:endParaRPr>
          </a:p>
          <a:p>
            <a:pPr marL="1371600" lvl="2" indent="-315912" algn="l" rtl="0">
              <a:spcBef>
                <a:spcPts val="0"/>
              </a:spcBef>
              <a:spcAft>
                <a:spcPts val="0"/>
              </a:spcAft>
              <a:buClr>
                <a:schemeClr val="dk1"/>
              </a:buClr>
              <a:buSzPct val="100000"/>
              <a:buChar char="■"/>
            </a:pPr>
            <a:r>
              <a:rPr lang="en" sz="5500">
                <a:solidFill>
                  <a:schemeClr val="dk1"/>
                </a:solidFill>
              </a:rPr>
              <a:t>All revenues retained by locality</a:t>
            </a:r>
            <a:endParaRPr sz="5500">
              <a:solidFill>
                <a:schemeClr val="dk1"/>
              </a:solidFill>
            </a:endParaRPr>
          </a:p>
          <a:p>
            <a:pPr marL="457200" lvl="0" indent="0" algn="l" rtl="0">
              <a:spcBef>
                <a:spcPts val="1200"/>
              </a:spcBef>
              <a:spcAft>
                <a:spcPts val="0"/>
              </a:spcAft>
              <a:buNone/>
            </a:pPr>
            <a:endParaRPr sz="2071"/>
          </a:p>
          <a:p>
            <a:pPr marL="457200" lvl="0" indent="0" algn="l" rtl="0">
              <a:spcBef>
                <a:spcPts val="1200"/>
              </a:spcBef>
              <a:spcAft>
                <a:spcPts val="1200"/>
              </a:spcAft>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pic>
        <p:nvPicPr>
          <p:cNvPr id="227" name="Google Shape;227;p41" title="Picture1.jpg"/>
          <p:cNvPicPr preferRelativeResize="0"/>
          <p:nvPr/>
        </p:nvPicPr>
        <p:blipFill>
          <a:blip r:embed="rId3">
            <a:alphaModFix amt="25000"/>
          </a:blip>
          <a:stretch>
            <a:fillRect/>
          </a:stretch>
        </p:blipFill>
        <p:spPr>
          <a:xfrm>
            <a:off x="0" y="0"/>
            <a:ext cx="9143976" cy="5143500"/>
          </a:xfrm>
          <a:prstGeom prst="rect">
            <a:avLst/>
          </a:prstGeom>
          <a:noFill/>
          <a:ln>
            <a:noFill/>
          </a:ln>
          <a:effectLst>
            <a:outerShdw blurRad="57150" dist="19050" dir="5400000" algn="bl" rotWithShape="0">
              <a:srgbClr val="000000">
                <a:alpha val="30000"/>
              </a:srgbClr>
            </a:outerShdw>
          </a:effectLst>
        </p:spPr>
      </p:pic>
      <p:pic>
        <p:nvPicPr>
          <p:cNvPr id="228" name="Google Shape;228;p41"/>
          <p:cNvPicPr preferRelativeResize="0"/>
          <p:nvPr/>
        </p:nvPicPr>
        <p:blipFill rotWithShape="1">
          <a:blip r:embed="rId4">
            <a:alphaModFix/>
          </a:blip>
          <a:srcRect t="10889"/>
          <a:stretch/>
        </p:blipFill>
        <p:spPr>
          <a:xfrm>
            <a:off x="1184775" y="0"/>
            <a:ext cx="6470175"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786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 Medical Cannabis</a:t>
            </a:r>
            <a:endParaRPr/>
          </a:p>
        </p:txBody>
      </p:sp>
      <p:sp>
        <p:nvSpPr>
          <p:cNvPr id="71" name="Google Shape;71;p15"/>
          <p:cNvSpPr txBox="1">
            <a:spLocks noGrp="1"/>
          </p:cNvSpPr>
          <p:nvPr>
            <p:ph type="body" idx="1"/>
          </p:nvPr>
        </p:nvSpPr>
        <p:spPr>
          <a:xfrm>
            <a:off x="311700" y="508800"/>
            <a:ext cx="8520600" cy="4125900"/>
          </a:xfrm>
          <a:prstGeom prst="rect">
            <a:avLst/>
          </a:prstGeom>
        </p:spPr>
        <p:txBody>
          <a:bodyPr spcFirstLastPara="1" wrap="square" lIns="91425" tIns="91425" rIns="91425" bIns="91425" anchor="t" anchorCtr="0">
            <a:noAutofit/>
          </a:bodyPr>
          <a:lstStyle/>
          <a:p>
            <a:pPr marL="457200" lvl="0" indent="-311150" algn="l" rtl="0">
              <a:spcBef>
                <a:spcPts val="0"/>
              </a:spcBef>
              <a:spcAft>
                <a:spcPts val="0"/>
              </a:spcAft>
              <a:buClr>
                <a:schemeClr val="dk1"/>
              </a:buClr>
              <a:buSzPts val="1300"/>
              <a:buChar char="●"/>
            </a:pPr>
            <a:r>
              <a:rPr lang="en" sz="1300">
                <a:solidFill>
                  <a:schemeClr val="dk1"/>
                </a:solidFill>
              </a:rPr>
              <a:t>2015</a:t>
            </a:r>
            <a:endParaRPr sz="1300">
              <a:solidFill>
                <a:schemeClr val="dk1"/>
              </a:solidFill>
            </a:endParaRPr>
          </a:p>
          <a:p>
            <a:pPr marL="914400" lvl="1" indent="-311150" algn="l" rtl="0">
              <a:spcBef>
                <a:spcPts val="0"/>
              </a:spcBef>
              <a:spcAft>
                <a:spcPts val="0"/>
              </a:spcAft>
              <a:buClr>
                <a:schemeClr val="dk1"/>
              </a:buClr>
              <a:buSzPts val="1300"/>
              <a:buChar char="○"/>
            </a:pPr>
            <a:r>
              <a:rPr lang="en" sz="1300">
                <a:solidFill>
                  <a:schemeClr val="dk1"/>
                </a:solidFill>
              </a:rPr>
              <a:t>HB 1445 (Albo) /SB 1235 (Marsden) passed, which authorized licensed medical practitioners to provide written certification for the use of marijuana in the </a:t>
            </a:r>
            <a:r>
              <a:rPr lang="en" sz="1300" i="1">
                <a:solidFill>
                  <a:schemeClr val="dk1"/>
                </a:solidFill>
              </a:rPr>
              <a:t>form of CBD oil or THC-A</a:t>
            </a:r>
            <a:r>
              <a:rPr lang="en" sz="1300">
                <a:solidFill>
                  <a:schemeClr val="dk1"/>
                </a:solidFill>
              </a:rPr>
              <a:t> oil for treatment or to alleviate the symptoms of a </a:t>
            </a:r>
            <a:r>
              <a:rPr lang="en" sz="1300" i="1">
                <a:solidFill>
                  <a:schemeClr val="dk1"/>
                </a:solidFill>
              </a:rPr>
              <a:t>patient's epilepsy</a:t>
            </a:r>
            <a:r>
              <a:rPr lang="en" sz="1300">
                <a:solidFill>
                  <a:schemeClr val="dk1"/>
                </a:solidFill>
              </a:rPr>
              <a:t>.</a:t>
            </a:r>
            <a:endParaRPr sz="1300">
              <a:solidFill>
                <a:schemeClr val="dk1"/>
              </a:solidFill>
            </a:endParaRPr>
          </a:p>
          <a:p>
            <a:pPr marL="1371600" lvl="2" indent="-311150" algn="l" rtl="0">
              <a:spcBef>
                <a:spcPts val="0"/>
              </a:spcBef>
              <a:spcAft>
                <a:spcPts val="0"/>
              </a:spcAft>
              <a:buClr>
                <a:schemeClr val="dk1"/>
              </a:buClr>
              <a:buSzPts val="1300"/>
              <a:buChar char="■"/>
            </a:pPr>
            <a:r>
              <a:rPr lang="en" sz="1300">
                <a:solidFill>
                  <a:schemeClr val="dk1"/>
                </a:solidFill>
              </a:rPr>
              <a:t>The bills provided an </a:t>
            </a:r>
            <a:r>
              <a:rPr lang="en" sz="1300" i="1">
                <a:solidFill>
                  <a:schemeClr val="dk1"/>
                </a:solidFill>
              </a:rPr>
              <a:t>affirmative defense</a:t>
            </a:r>
            <a:r>
              <a:rPr lang="en" sz="1300">
                <a:solidFill>
                  <a:schemeClr val="dk1"/>
                </a:solidFill>
              </a:rPr>
              <a:t> in a prosecution for the possession of marijuana if the marijuana was in the form of CBD oil or THC-A oil possessed pursuant to such valid written certification.</a:t>
            </a:r>
            <a:endParaRPr sz="1300">
              <a:solidFill>
                <a:schemeClr val="dk1"/>
              </a:solidFill>
            </a:endParaRPr>
          </a:p>
          <a:p>
            <a:pPr marL="457200" lvl="0" indent="-311150" algn="l" rtl="0">
              <a:spcBef>
                <a:spcPts val="0"/>
              </a:spcBef>
              <a:spcAft>
                <a:spcPts val="0"/>
              </a:spcAft>
              <a:buClr>
                <a:schemeClr val="dk1"/>
              </a:buClr>
              <a:buSzPts val="1300"/>
              <a:buChar char="●"/>
            </a:pPr>
            <a:r>
              <a:rPr lang="en" sz="1300">
                <a:solidFill>
                  <a:schemeClr val="dk1"/>
                </a:solidFill>
              </a:rPr>
              <a:t>2016/2017</a:t>
            </a:r>
            <a:endParaRPr sz="1300">
              <a:solidFill>
                <a:schemeClr val="dk1"/>
              </a:solidFill>
            </a:endParaRPr>
          </a:p>
          <a:p>
            <a:pPr marL="914400" lvl="1" indent="-311150" algn="l" rtl="0">
              <a:spcBef>
                <a:spcPts val="0"/>
              </a:spcBef>
              <a:spcAft>
                <a:spcPts val="0"/>
              </a:spcAft>
              <a:buClr>
                <a:schemeClr val="dk1"/>
              </a:buClr>
              <a:buSzPts val="1300"/>
              <a:buChar char="○"/>
            </a:pPr>
            <a:r>
              <a:rPr lang="en" sz="1300">
                <a:solidFill>
                  <a:schemeClr val="dk1"/>
                </a:solidFill>
              </a:rPr>
              <a:t>SB 701 (Marsden) [passed with reenactment clause in 2016] and SB 1027 (Marsden) [passed in 2017] </a:t>
            </a:r>
            <a:r>
              <a:rPr lang="en" sz="1300" i="1">
                <a:solidFill>
                  <a:schemeClr val="dk1"/>
                </a:solidFill>
              </a:rPr>
              <a:t>authorized a pharmaceutical processor</a:t>
            </a:r>
            <a:r>
              <a:rPr lang="en" sz="1300">
                <a:solidFill>
                  <a:schemeClr val="dk1"/>
                </a:solidFill>
              </a:rPr>
              <a:t>, after obtaining a permit from the Board of Pharmacy and under the supervision of a licensed pharmacist, to manufacture and provide CBD oil and THC-A oil to be used for the treatment of epilepsy.</a:t>
            </a:r>
            <a:endParaRPr sz="1300">
              <a:solidFill>
                <a:schemeClr val="dk1"/>
              </a:solidFill>
            </a:endParaRPr>
          </a:p>
          <a:p>
            <a:pPr marL="457200" lvl="0" indent="-311150" algn="l" rtl="0">
              <a:lnSpc>
                <a:spcPct val="95000"/>
              </a:lnSpc>
              <a:spcBef>
                <a:spcPts val="0"/>
              </a:spcBef>
              <a:spcAft>
                <a:spcPts val="0"/>
              </a:spcAft>
              <a:buClr>
                <a:schemeClr val="dk1"/>
              </a:buClr>
              <a:buSzPts val="1300"/>
              <a:buChar char="●"/>
            </a:pPr>
            <a:r>
              <a:rPr lang="en" sz="1300">
                <a:solidFill>
                  <a:schemeClr val="dk1"/>
                </a:solidFill>
              </a:rPr>
              <a:t>2018</a:t>
            </a:r>
            <a:endParaRPr sz="1300">
              <a:solidFill>
                <a:schemeClr val="dk1"/>
              </a:solidFill>
            </a:endParaRPr>
          </a:p>
          <a:p>
            <a:pPr marL="914400" lvl="1" indent="-311150" algn="l" rtl="0">
              <a:lnSpc>
                <a:spcPct val="95000"/>
              </a:lnSpc>
              <a:spcBef>
                <a:spcPts val="0"/>
              </a:spcBef>
              <a:spcAft>
                <a:spcPts val="0"/>
              </a:spcAft>
              <a:buClr>
                <a:schemeClr val="dk1"/>
              </a:buClr>
              <a:buSzPts val="1300"/>
              <a:buChar char="○"/>
            </a:pPr>
            <a:r>
              <a:rPr lang="en" sz="1300">
                <a:solidFill>
                  <a:schemeClr val="dk1"/>
                </a:solidFill>
              </a:rPr>
              <a:t>The Virginia Board of Pharmacy awarded the first five pharmaceutical processor licenses in September 2018.</a:t>
            </a:r>
            <a:endParaRPr sz="1300">
              <a:solidFill>
                <a:schemeClr val="dk1"/>
              </a:solidFill>
            </a:endParaRPr>
          </a:p>
          <a:p>
            <a:pPr marL="914400" lvl="1" indent="-311150" algn="l" rtl="0">
              <a:lnSpc>
                <a:spcPct val="95000"/>
              </a:lnSpc>
              <a:spcBef>
                <a:spcPts val="0"/>
              </a:spcBef>
              <a:spcAft>
                <a:spcPts val="0"/>
              </a:spcAft>
              <a:buClr>
                <a:schemeClr val="dk1"/>
              </a:buClr>
              <a:buSzPts val="1300"/>
              <a:buChar char="○"/>
            </a:pPr>
            <a:r>
              <a:rPr lang="en" sz="1300">
                <a:solidFill>
                  <a:schemeClr val="dk1"/>
                </a:solidFill>
              </a:rPr>
              <a:t>HB 1251 (Cline) and SB 726 (Dunnavant) passed, which allowed medical practitioners to issue a written certification for the use of CBD oil or THC-A oil for the treatment of </a:t>
            </a:r>
            <a:r>
              <a:rPr lang="en" sz="1300" i="1">
                <a:solidFill>
                  <a:schemeClr val="dk1"/>
                </a:solidFill>
              </a:rPr>
              <a:t>any diagnosed condition or disease</a:t>
            </a:r>
            <a:r>
              <a:rPr lang="en" sz="1300">
                <a:solidFill>
                  <a:schemeClr val="dk1"/>
                </a:solidFill>
              </a:rPr>
              <a:t> determined by the practitioner to benefit from such use. Patients required to register with the Board of Pharmacy.</a:t>
            </a:r>
            <a:endParaRPr sz="1300">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42"/>
          <p:cNvSpPr txBox="1">
            <a:spLocks noGrp="1"/>
          </p:cNvSpPr>
          <p:nvPr>
            <p:ph type="title"/>
          </p:nvPr>
        </p:nvSpPr>
        <p:spPr>
          <a:xfrm>
            <a:off x="394675" y="717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2485/SB 970 - Taxes and Revenue Distribution</a:t>
            </a:r>
            <a:endParaRPr/>
          </a:p>
        </p:txBody>
      </p:sp>
      <p:sp>
        <p:nvSpPr>
          <p:cNvPr id="234" name="Google Shape;234;p42"/>
          <p:cNvSpPr txBox="1">
            <a:spLocks noGrp="1"/>
          </p:cNvSpPr>
          <p:nvPr>
            <p:ph type="body" idx="1"/>
          </p:nvPr>
        </p:nvSpPr>
        <p:spPr>
          <a:xfrm>
            <a:off x="311700" y="644400"/>
            <a:ext cx="8520600" cy="3924600"/>
          </a:xfrm>
          <a:prstGeom prst="rect">
            <a:avLst/>
          </a:prstGeom>
        </p:spPr>
        <p:txBody>
          <a:bodyPr spcFirstLastPara="1" wrap="square" lIns="91425" tIns="91425" rIns="91425" bIns="91425" anchor="t" anchorCtr="0">
            <a:normAutofit fontScale="32500" lnSpcReduction="20000"/>
          </a:bodyPr>
          <a:lstStyle/>
          <a:p>
            <a:pPr marL="457200" lvl="0" indent="-317341" algn="l" rtl="0">
              <a:spcBef>
                <a:spcPts val="0"/>
              </a:spcBef>
              <a:spcAft>
                <a:spcPts val="0"/>
              </a:spcAft>
              <a:buClr>
                <a:schemeClr val="dk1"/>
              </a:buClr>
              <a:buSzPct val="100000"/>
              <a:buChar char="●"/>
            </a:pPr>
            <a:r>
              <a:rPr lang="en" sz="4300">
                <a:solidFill>
                  <a:schemeClr val="dk1"/>
                </a:solidFill>
              </a:rPr>
              <a:t>Increases marijuana tax revenue distributions for </a:t>
            </a:r>
            <a:r>
              <a:rPr lang="en" sz="4300" b="1" i="1" u="sng">
                <a:solidFill>
                  <a:schemeClr val="dk1"/>
                </a:solidFill>
              </a:rPr>
              <a:t>Cannabis Equity Reinvestment Fund</a:t>
            </a:r>
            <a:r>
              <a:rPr lang="en" sz="4300">
                <a:solidFill>
                  <a:schemeClr val="dk1"/>
                </a:solidFill>
              </a:rPr>
              <a:t> in FY 28:</a:t>
            </a:r>
            <a:endParaRPr sz="4300">
              <a:solidFill>
                <a:schemeClr val="dk1"/>
              </a:solidFill>
            </a:endParaRPr>
          </a:p>
          <a:p>
            <a:pPr marL="914400" lvl="1" indent="-317341" algn="l" rtl="0">
              <a:spcBef>
                <a:spcPts val="0"/>
              </a:spcBef>
              <a:spcAft>
                <a:spcPts val="0"/>
              </a:spcAft>
              <a:buClr>
                <a:schemeClr val="dk1"/>
              </a:buClr>
              <a:buSzPct val="100000"/>
              <a:buChar char="○"/>
            </a:pPr>
            <a:r>
              <a:rPr lang="en" sz="4300">
                <a:solidFill>
                  <a:schemeClr val="dk1"/>
                </a:solidFill>
              </a:rPr>
              <a:t>Moneys shall be used solely for the purposes of:</a:t>
            </a:r>
            <a:endParaRPr sz="4300">
              <a:solidFill>
                <a:schemeClr val="dk1"/>
              </a:solidFill>
            </a:endParaRPr>
          </a:p>
          <a:p>
            <a:pPr marL="1371600" lvl="2" indent="-317341" algn="l" rtl="0">
              <a:spcBef>
                <a:spcPts val="0"/>
              </a:spcBef>
              <a:spcAft>
                <a:spcPts val="0"/>
              </a:spcAft>
              <a:buClr>
                <a:schemeClr val="dk1"/>
              </a:buClr>
              <a:buSzPct val="100000"/>
              <a:buChar char="■"/>
            </a:pPr>
            <a:r>
              <a:rPr lang="en" sz="4300">
                <a:solidFill>
                  <a:schemeClr val="dk1"/>
                </a:solidFill>
              </a:rPr>
              <a:t>1. </a:t>
            </a:r>
            <a:r>
              <a:rPr lang="en" sz="4300" u="sng">
                <a:solidFill>
                  <a:schemeClr val="dk1"/>
                </a:solidFill>
              </a:rPr>
              <a:t>Supporting</a:t>
            </a:r>
            <a:r>
              <a:rPr lang="en" sz="4300">
                <a:solidFill>
                  <a:schemeClr val="dk1"/>
                </a:solidFill>
              </a:rPr>
              <a:t> persons, families, and communities historically and disproportionately targeted and affected by drug enforcement;</a:t>
            </a:r>
            <a:endParaRPr sz="4300">
              <a:solidFill>
                <a:schemeClr val="dk1"/>
              </a:solidFill>
            </a:endParaRPr>
          </a:p>
          <a:p>
            <a:pPr marL="1371600" lvl="2" indent="-317341" algn="l" rtl="0">
              <a:spcBef>
                <a:spcPts val="0"/>
              </a:spcBef>
              <a:spcAft>
                <a:spcPts val="0"/>
              </a:spcAft>
              <a:buClr>
                <a:schemeClr val="dk1"/>
              </a:buClr>
              <a:buSzPct val="100000"/>
              <a:buChar char="■"/>
            </a:pPr>
            <a:r>
              <a:rPr lang="en" sz="4300">
                <a:solidFill>
                  <a:schemeClr val="dk1"/>
                </a:solidFill>
              </a:rPr>
              <a:t>2. </a:t>
            </a:r>
            <a:r>
              <a:rPr lang="en" sz="4300" u="sng">
                <a:solidFill>
                  <a:schemeClr val="dk1"/>
                </a:solidFill>
              </a:rPr>
              <a:t>Providing scholarship opportunities and educational and vocational resources</a:t>
            </a:r>
            <a:r>
              <a:rPr lang="en" sz="4300">
                <a:solidFill>
                  <a:schemeClr val="dk1"/>
                </a:solidFill>
              </a:rPr>
              <a:t> for historically marginalized persons, including persons in foster care, who have been adversely impacted by substance use individually, in families, or in communities;</a:t>
            </a:r>
            <a:endParaRPr sz="4300">
              <a:solidFill>
                <a:schemeClr val="dk1"/>
              </a:solidFill>
            </a:endParaRPr>
          </a:p>
          <a:p>
            <a:pPr marL="1371600" lvl="2" indent="-317341" algn="l" rtl="0">
              <a:spcBef>
                <a:spcPts val="0"/>
              </a:spcBef>
              <a:spcAft>
                <a:spcPts val="0"/>
              </a:spcAft>
              <a:buClr>
                <a:schemeClr val="dk1"/>
              </a:buClr>
              <a:buSzPct val="100000"/>
              <a:buChar char="■"/>
            </a:pPr>
            <a:r>
              <a:rPr lang="en" sz="4300">
                <a:solidFill>
                  <a:schemeClr val="dk1"/>
                </a:solidFill>
              </a:rPr>
              <a:t>3. </a:t>
            </a:r>
            <a:r>
              <a:rPr lang="en" sz="4300" u="sng">
                <a:solidFill>
                  <a:schemeClr val="dk1"/>
                </a:solidFill>
              </a:rPr>
              <a:t>Awarding grants to support workforce development</a:t>
            </a:r>
            <a:r>
              <a:rPr lang="en" sz="4300">
                <a:solidFill>
                  <a:schemeClr val="dk1"/>
                </a:solidFill>
              </a:rPr>
              <a:t>, mentoring programs, job training and placement services, apprenticeships, and reentry services that serve persons and communities historically and disproportionately targeted by drug enforcement.</a:t>
            </a:r>
            <a:endParaRPr sz="4300">
              <a:solidFill>
                <a:schemeClr val="dk1"/>
              </a:solidFill>
            </a:endParaRPr>
          </a:p>
          <a:p>
            <a:pPr marL="1371600" lvl="2" indent="-317341" algn="l" rtl="0">
              <a:spcBef>
                <a:spcPts val="0"/>
              </a:spcBef>
              <a:spcAft>
                <a:spcPts val="0"/>
              </a:spcAft>
              <a:buClr>
                <a:schemeClr val="dk1"/>
              </a:buClr>
              <a:buSzPct val="100000"/>
              <a:buChar char="■"/>
            </a:pPr>
            <a:r>
              <a:rPr lang="en" sz="4300">
                <a:solidFill>
                  <a:schemeClr val="dk1"/>
                </a:solidFill>
              </a:rPr>
              <a:t>4. </a:t>
            </a:r>
            <a:r>
              <a:rPr lang="en" sz="4300" u="sng">
                <a:solidFill>
                  <a:schemeClr val="dk1"/>
                </a:solidFill>
              </a:rPr>
              <a:t>Contributing to the Virginia Indigent Defense Commission</a:t>
            </a:r>
            <a:r>
              <a:rPr lang="en" sz="4300">
                <a:solidFill>
                  <a:schemeClr val="dk1"/>
                </a:solidFill>
              </a:rPr>
              <a:t>; and</a:t>
            </a:r>
            <a:endParaRPr sz="4300">
              <a:solidFill>
                <a:schemeClr val="dk1"/>
              </a:solidFill>
            </a:endParaRPr>
          </a:p>
          <a:p>
            <a:pPr marL="1371600" lvl="2" indent="-317341" algn="l" rtl="0">
              <a:spcBef>
                <a:spcPts val="0"/>
              </a:spcBef>
              <a:spcAft>
                <a:spcPts val="0"/>
              </a:spcAft>
              <a:buClr>
                <a:schemeClr val="dk1"/>
              </a:buClr>
              <a:buSzPct val="100000"/>
              <a:buChar char="■"/>
            </a:pPr>
            <a:r>
              <a:rPr lang="en" sz="4300">
                <a:solidFill>
                  <a:schemeClr val="dk1"/>
                </a:solidFill>
              </a:rPr>
              <a:t>5. C</a:t>
            </a:r>
            <a:r>
              <a:rPr lang="en" sz="4300" u="sng">
                <a:solidFill>
                  <a:schemeClr val="dk1"/>
                </a:solidFill>
              </a:rPr>
              <a:t>ontributing to the Virginia Cannabis Equity Business Loan Fund</a:t>
            </a:r>
            <a:endParaRPr sz="4300" u="sng">
              <a:solidFill>
                <a:schemeClr val="dk1"/>
              </a:solidFill>
            </a:endParaRPr>
          </a:p>
          <a:p>
            <a:pPr marL="1828800" lvl="3" indent="-317341" algn="l" rtl="0">
              <a:spcBef>
                <a:spcPts val="0"/>
              </a:spcBef>
              <a:spcAft>
                <a:spcPts val="0"/>
              </a:spcAft>
              <a:buClr>
                <a:schemeClr val="dk1"/>
              </a:buClr>
              <a:buSzPct val="100000"/>
              <a:buChar char="●"/>
            </a:pPr>
            <a:r>
              <a:rPr lang="en" sz="4300">
                <a:solidFill>
                  <a:schemeClr val="dk1"/>
                </a:solidFill>
              </a:rPr>
              <a:t>Grants, low-interest loans, zero-interest loans, and other supports and services to micro business licensees in order to foster business ownership and economic growth within communities that have been the most disproportionately impacted marijuana prohibitions</a:t>
            </a:r>
            <a:endParaRPr sz="4300">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43"/>
          <p:cNvSpPr txBox="1">
            <a:spLocks noGrp="1"/>
          </p:cNvSpPr>
          <p:nvPr>
            <p:ph type="title"/>
          </p:nvPr>
        </p:nvSpPr>
        <p:spPr>
          <a:xfrm>
            <a:off x="394675" y="717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HB 2485/SB 970 - Local Authority</a:t>
            </a:r>
            <a:endParaRPr/>
          </a:p>
        </p:txBody>
      </p:sp>
      <p:sp>
        <p:nvSpPr>
          <p:cNvPr id="240" name="Google Shape;240;p43"/>
          <p:cNvSpPr txBox="1">
            <a:spLocks noGrp="1"/>
          </p:cNvSpPr>
          <p:nvPr>
            <p:ph type="body" idx="1"/>
          </p:nvPr>
        </p:nvSpPr>
        <p:spPr>
          <a:xfrm>
            <a:off x="85475" y="545750"/>
            <a:ext cx="8893800" cy="4061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chemeClr val="dk1"/>
              </a:buClr>
              <a:buSzPts val="1900"/>
              <a:buChar char="●"/>
            </a:pPr>
            <a:r>
              <a:rPr lang="en" sz="1900">
                <a:solidFill>
                  <a:schemeClr val="dk1"/>
                </a:solidFill>
              </a:rPr>
              <a:t>Localities </a:t>
            </a:r>
            <a:r>
              <a:rPr lang="en" sz="1900" i="1">
                <a:solidFill>
                  <a:schemeClr val="dk1"/>
                </a:solidFill>
              </a:rPr>
              <a:t>may</a:t>
            </a:r>
            <a:r>
              <a:rPr lang="en" sz="1900">
                <a:solidFill>
                  <a:schemeClr val="dk1"/>
                </a:solidFill>
              </a:rPr>
              <a:t> hold a referendum on question of “whether retail marijuana stores should be </a:t>
            </a:r>
            <a:r>
              <a:rPr lang="en" sz="1900" i="1">
                <a:solidFill>
                  <a:schemeClr val="dk1"/>
                </a:solidFill>
              </a:rPr>
              <a:t>prohibited</a:t>
            </a:r>
            <a:r>
              <a:rPr lang="en" sz="1900">
                <a:solidFill>
                  <a:schemeClr val="dk1"/>
                </a:solidFill>
              </a:rPr>
              <a:t> in the locality”</a:t>
            </a:r>
            <a:endParaRPr sz="19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Default with no local action = retail marijuana stores allowed to operate in a locality</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Enactment 9: Hold initial referendum by 12/31/2025 or forfeit prohibition referendum power!</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Prohibition vote fails? “NO”</a:t>
            </a:r>
            <a:endParaRPr sz="1500">
              <a:solidFill>
                <a:schemeClr val="dk1"/>
              </a:solidFill>
            </a:endParaRPr>
          </a:p>
          <a:p>
            <a:pPr marL="1371600" lvl="2" indent="-323850" algn="l" rtl="0">
              <a:spcBef>
                <a:spcPts val="0"/>
              </a:spcBef>
              <a:spcAft>
                <a:spcPts val="0"/>
              </a:spcAft>
              <a:buClr>
                <a:schemeClr val="dk1"/>
              </a:buClr>
              <a:buSzPts val="1500"/>
              <a:buChar char="■"/>
            </a:pPr>
            <a:r>
              <a:rPr lang="en" sz="1500">
                <a:solidFill>
                  <a:schemeClr val="dk1"/>
                </a:solidFill>
              </a:rPr>
              <a:t>→ retail marijuana stores may operate within 60 days after referendum results certified or  1/1/2026</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Prohibition vote prevails? “YES”</a:t>
            </a:r>
            <a:endParaRPr sz="1500">
              <a:solidFill>
                <a:schemeClr val="dk1"/>
              </a:solidFill>
            </a:endParaRPr>
          </a:p>
          <a:p>
            <a:pPr marL="1371600" lvl="2" indent="-323850" algn="l" rtl="0">
              <a:spcBef>
                <a:spcPts val="0"/>
              </a:spcBef>
              <a:spcAft>
                <a:spcPts val="0"/>
              </a:spcAft>
              <a:buClr>
                <a:schemeClr val="dk1"/>
              </a:buClr>
              <a:buSzPts val="1500"/>
              <a:buChar char="■"/>
            </a:pPr>
            <a:r>
              <a:rPr lang="en" sz="1500">
                <a:solidFill>
                  <a:schemeClr val="dk1"/>
                </a:solidFill>
              </a:rPr>
              <a:t>(1) retail marijuana stores prohibited in locality starting 1/1 in year following referendum</a:t>
            </a:r>
            <a:endParaRPr sz="1500">
              <a:solidFill>
                <a:schemeClr val="dk1"/>
              </a:solidFill>
            </a:endParaRPr>
          </a:p>
          <a:p>
            <a:pPr marL="1371600" lvl="2" indent="-323850" algn="l" rtl="0">
              <a:spcBef>
                <a:spcPts val="0"/>
              </a:spcBef>
              <a:spcAft>
                <a:spcPts val="0"/>
              </a:spcAft>
              <a:buClr>
                <a:schemeClr val="dk1"/>
              </a:buClr>
              <a:buSzPts val="1500"/>
              <a:buChar char="■"/>
            </a:pPr>
            <a:r>
              <a:rPr lang="en" sz="1500">
                <a:solidFill>
                  <a:schemeClr val="dk1"/>
                </a:solidFill>
              </a:rPr>
              <a:t>(2) Must wait 4 years before a new referendum </a:t>
            </a:r>
            <a:endParaRPr sz="15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Local regulatory authority:</a:t>
            </a:r>
            <a:endParaRPr sz="19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May prohibit and penalize marijuana consumption in public (parks, playgrounds, streets)</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May still impose local business regs - zoning, land use requirements, business licenses</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May regulate time of sale (fix hours) by ordinance</a:t>
            </a:r>
            <a:endParaRPr sz="1500">
              <a:solidFill>
                <a:schemeClr val="dk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HB 2485/SB 970 - Timeline and Effective Dates</a:t>
            </a:r>
            <a:endParaRPr/>
          </a:p>
        </p:txBody>
      </p:sp>
      <p:sp>
        <p:nvSpPr>
          <p:cNvPr id="246" name="Google Shape;246;p44"/>
          <p:cNvSpPr txBox="1">
            <a:spLocks noGrp="1"/>
          </p:cNvSpPr>
          <p:nvPr>
            <p:ph type="body" idx="1"/>
          </p:nvPr>
        </p:nvSpPr>
        <p:spPr>
          <a:xfrm>
            <a:off x="311700" y="944875"/>
            <a:ext cx="8740800" cy="3624000"/>
          </a:xfrm>
          <a:prstGeom prst="rect">
            <a:avLst/>
          </a:prstGeom>
        </p:spPr>
        <p:txBody>
          <a:bodyPr spcFirstLastPara="1" wrap="square" lIns="91425" tIns="91425" rIns="91425" bIns="91425" anchor="t" anchorCtr="0">
            <a:normAutofit fontScale="47500" lnSpcReduction="10000"/>
          </a:bodyPr>
          <a:lstStyle/>
          <a:p>
            <a:pPr marL="0" lvl="0" indent="0" algn="l" rtl="0">
              <a:spcBef>
                <a:spcPts val="0"/>
              </a:spcBef>
              <a:spcAft>
                <a:spcPts val="0"/>
              </a:spcAft>
              <a:buNone/>
            </a:pPr>
            <a:r>
              <a:rPr lang="en" sz="2767" b="1">
                <a:solidFill>
                  <a:schemeClr val="dk1"/>
                </a:solidFill>
              </a:rPr>
              <a:t>Timeline </a:t>
            </a:r>
            <a:endParaRPr sz="2767">
              <a:solidFill>
                <a:schemeClr val="dk1"/>
              </a:solidFill>
            </a:endParaRPr>
          </a:p>
          <a:p>
            <a:pPr marL="457200" lvl="0" indent="-312062" algn="l" rtl="0">
              <a:spcBef>
                <a:spcPts val="1200"/>
              </a:spcBef>
              <a:spcAft>
                <a:spcPts val="0"/>
              </a:spcAft>
              <a:buClr>
                <a:schemeClr val="dk1"/>
              </a:buClr>
              <a:buSzPct val="100000"/>
              <a:buChar char="●"/>
            </a:pPr>
            <a:r>
              <a:rPr lang="en" sz="2767">
                <a:solidFill>
                  <a:schemeClr val="dk1"/>
                </a:solidFill>
              </a:rPr>
              <a:t>September 1, 2025 - CCA begins accepting license applications </a:t>
            </a:r>
            <a:endParaRPr sz="2767">
              <a:solidFill>
                <a:schemeClr val="dk1"/>
              </a:solidFill>
            </a:endParaRPr>
          </a:p>
          <a:p>
            <a:pPr marL="457200" lvl="0" indent="-312062" algn="l" rtl="0">
              <a:spcBef>
                <a:spcPts val="0"/>
              </a:spcBef>
              <a:spcAft>
                <a:spcPts val="0"/>
              </a:spcAft>
              <a:buClr>
                <a:schemeClr val="dk1"/>
              </a:buClr>
              <a:buSzPct val="100000"/>
              <a:buChar char="●"/>
            </a:pPr>
            <a:r>
              <a:rPr lang="en" sz="2767">
                <a:solidFill>
                  <a:schemeClr val="dk1"/>
                </a:solidFill>
              </a:rPr>
              <a:t>Between September 1, 2025 and May 1, 2026 - licensees may operate but no licensee may engage in the retail sale of marijuana</a:t>
            </a:r>
            <a:endParaRPr sz="2767">
              <a:solidFill>
                <a:schemeClr val="dk1"/>
              </a:solidFill>
            </a:endParaRPr>
          </a:p>
          <a:p>
            <a:pPr marL="457200" lvl="0" indent="-312062" algn="l" rtl="0">
              <a:spcBef>
                <a:spcPts val="0"/>
              </a:spcBef>
              <a:spcAft>
                <a:spcPts val="0"/>
              </a:spcAft>
              <a:buClr>
                <a:schemeClr val="dk1"/>
              </a:buClr>
              <a:buSzPct val="100000"/>
              <a:buChar char="●"/>
            </a:pPr>
            <a:r>
              <a:rPr lang="en" sz="2767">
                <a:solidFill>
                  <a:schemeClr val="dk1"/>
                </a:solidFill>
              </a:rPr>
              <a:t>By December 31, 2025 - (1) seed-to-sale tracking system established, CCA to promulgate regulations to implement act, (2) initial local referendum shall be held and certified or forfeit prohibition power</a:t>
            </a:r>
            <a:endParaRPr sz="2767">
              <a:solidFill>
                <a:schemeClr val="dk1"/>
              </a:solidFill>
            </a:endParaRPr>
          </a:p>
          <a:p>
            <a:pPr marL="457200" lvl="0" indent="-312062" algn="l" rtl="0">
              <a:spcBef>
                <a:spcPts val="0"/>
              </a:spcBef>
              <a:spcAft>
                <a:spcPts val="0"/>
              </a:spcAft>
              <a:buClr>
                <a:schemeClr val="dk1"/>
              </a:buClr>
              <a:buSzPct val="100000"/>
              <a:buChar char="●"/>
            </a:pPr>
            <a:r>
              <a:rPr lang="en" sz="2767">
                <a:solidFill>
                  <a:schemeClr val="dk1"/>
                </a:solidFill>
              </a:rPr>
              <a:t>May 1, 2026 - retail sales begin</a:t>
            </a:r>
            <a:endParaRPr sz="2767">
              <a:solidFill>
                <a:schemeClr val="dk1"/>
              </a:solidFill>
            </a:endParaRPr>
          </a:p>
          <a:p>
            <a:pPr marL="0" lvl="0" indent="0" algn="l" rtl="0">
              <a:spcBef>
                <a:spcPts val="1200"/>
              </a:spcBef>
              <a:spcAft>
                <a:spcPts val="0"/>
              </a:spcAft>
              <a:buNone/>
            </a:pPr>
            <a:r>
              <a:rPr lang="en" sz="2767" b="1">
                <a:solidFill>
                  <a:schemeClr val="dk1"/>
                </a:solidFill>
              </a:rPr>
              <a:t>Effective Dates </a:t>
            </a:r>
            <a:endParaRPr sz="2767" b="1">
              <a:solidFill>
                <a:schemeClr val="dk1"/>
              </a:solidFill>
            </a:endParaRPr>
          </a:p>
          <a:p>
            <a:pPr marL="457200" lvl="0" indent="-312062" algn="l" rtl="0">
              <a:spcBef>
                <a:spcPts val="1200"/>
              </a:spcBef>
              <a:spcAft>
                <a:spcPts val="0"/>
              </a:spcAft>
              <a:buClr>
                <a:schemeClr val="dk1"/>
              </a:buClr>
              <a:buSzPct val="100000"/>
              <a:buChar char="●"/>
            </a:pPr>
            <a:r>
              <a:rPr lang="en" sz="2767">
                <a:solidFill>
                  <a:schemeClr val="dk1"/>
                </a:solidFill>
              </a:rPr>
              <a:t>July 1, 2025 - sections setting up licenses go into effect</a:t>
            </a:r>
            <a:endParaRPr sz="2767">
              <a:solidFill>
                <a:schemeClr val="dk1"/>
              </a:solidFill>
            </a:endParaRPr>
          </a:p>
          <a:p>
            <a:pPr marL="457200" lvl="0" indent="-312062" algn="l" rtl="0">
              <a:spcBef>
                <a:spcPts val="0"/>
              </a:spcBef>
              <a:spcAft>
                <a:spcPts val="0"/>
              </a:spcAft>
              <a:buClr>
                <a:schemeClr val="dk1"/>
              </a:buClr>
              <a:buSzPct val="100000"/>
              <a:buChar char="●"/>
            </a:pPr>
            <a:r>
              <a:rPr lang="en" sz="2767">
                <a:solidFill>
                  <a:schemeClr val="dk1"/>
                </a:solidFill>
              </a:rPr>
              <a:t>May 1, 2026 - repeals of certain crimes and related sections with cross-references go into effect</a:t>
            </a:r>
            <a:endParaRPr sz="2767">
              <a:solidFill>
                <a:schemeClr val="dk1"/>
              </a:solidFill>
            </a:endParaRPr>
          </a:p>
          <a:p>
            <a:pPr marL="0" lvl="0" indent="0" algn="l" rtl="0">
              <a:spcBef>
                <a:spcPts val="1200"/>
              </a:spcBef>
              <a:spcAft>
                <a:spcPts val="0"/>
              </a:spcAft>
              <a:buNone/>
            </a:pPr>
            <a:r>
              <a:rPr lang="en" sz="2767" b="1">
                <a:solidFill>
                  <a:srgbClr val="FF0000"/>
                </a:solidFill>
              </a:rPr>
              <a:t>*Note: This timeline is what was laid out in the bills from the 2025 session (HB 2485/SB 970) that ultimately did </a:t>
            </a:r>
            <a:r>
              <a:rPr lang="en" sz="2767" b="1" u="sng">
                <a:solidFill>
                  <a:srgbClr val="FF0000"/>
                </a:solidFill>
              </a:rPr>
              <a:t>not</a:t>
            </a:r>
            <a:r>
              <a:rPr lang="en" sz="2767" b="1">
                <a:solidFill>
                  <a:srgbClr val="FF0000"/>
                </a:solidFill>
              </a:rPr>
              <a:t> pass. </a:t>
            </a:r>
            <a:endParaRPr sz="2767" b="1">
              <a:solidFill>
                <a:srgbClr val="FF0000"/>
              </a:solidFill>
            </a:endParaRPr>
          </a:p>
          <a:p>
            <a:pPr marL="0" lvl="0" indent="0" algn="l" rtl="0">
              <a:spcBef>
                <a:spcPts val="1200"/>
              </a:spcBef>
              <a:spcAft>
                <a:spcPts val="1200"/>
              </a:spcAft>
              <a:buNone/>
            </a:pP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5"/>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Questions?</a:t>
            </a:r>
            <a:endParaRPr/>
          </a:p>
        </p:txBody>
      </p:sp>
      <p:pic>
        <p:nvPicPr>
          <p:cNvPr id="252" name="Google Shape;252;p45" title="Picture1.jpg"/>
          <p:cNvPicPr preferRelativeResize="0"/>
          <p:nvPr/>
        </p:nvPicPr>
        <p:blipFill rotWithShape="1">
          <a:blip r:embed="rId3">
            <a:alphaModFix amt="25000"/>
          </a:blip>
          <a:srcRect/>
          <a:stretch/>
        </p:blipFill>
        <p:spPr>
          <a:xfrm>
            <a:off x="0" y="0"/>
            <a:ext cx="9143976" cy="5143500"/>
          </a:xfrm>
          <a:prstGeom prst="rect">
            <a:avLst/>
          </a:prstGeom>
          <a:noFill/>
          <a:ln>
            <a:noFill/>
          </a:ln>
          <a:effectLst>
            <a:outerShdw blurRad="57150" dist="19050" dir="5400000" algn="bl" rotWithShape="0">
              <a:srgbClr val="000000">
                <a:alpha val="3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241775" y="953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 Medical Cannabis</a:t>
            </a:r>
            <a:endParaRPr/>
          </a:p>
        </p:txBody>
      </p:sp>
      <p:sp>
        <p:nvSpPr>
          <p:cNvPr id="77" name="Google Shape;77;p16"/>
          <p:cNvSpPr txBox="1">
            <a:spLocks noGrp="1"/>
          </p:cNvSpPr>
          <p:nvPr>
            <p:ph type="body" idx="1"/>
          </p:nvPr>
        </p:nvSpPr>
        <p:spPr>
          <a:xfrm>
            <a:off x="241775" y="582625"/>
            <a:ext cx="8520600" cy="4382100"/>
          </a:xfrm>
          <a:prstGeom prst="rect">
            <a:avLst/>
          </a:prstGeom>
        </p:spPr>
        <p:txBody>
          <a:bodyPr spcFirstLastPara="1" wrap="square" lIns="91425" tIns="91425" rIns="91425" bIns="91425" anchor="t" anchorCtr="0">
            <a:noAutofit/>
          </a:bodyPr>
          <a:lstStyle/>
          <a:p>
            <a:pPr marL="457200" lvl="0" indent="-319405" algn="l" rtl="0">
              <a:lnSpc>
                <a:spcPct val="95000"/>
              </a:lnSpc>
              <a:spcBef>
                <a:spcPts val="0"/>
              </a:spcBef>
              <a:spcAft>
                <a:spcPts val="0"/>
              </a:spcAft>
              <a:buClr>
                <a:schemeClr val="dk1"/>
              </a:buClr>
              <a:buSzPts val="1430"/>
              <a:buChar char="●"/>
            </a:pPr>
            <a:r>
              <a:rPr lang="en" sz="1430">
                <a:solidFill>
                  <a:schemeClr val="dk1"/>
                </a:solidFill>
              </a:rPr>
              <a:t>2020</a:t>
            </a:r>
            <a:endParaRPr sz="1430">
              <a:solidFill>
                <a:schemeClr val="dk1"/>
              </a:solidFill>
            </a:endParaRPr>
          </a:p>
          <a:p>
            <a:pPr marL="914400" lvl="1" indent="-297815" algn="l" rtl="0">
              <a:lnSpc>
                <a:spcPct val="95000"/>
              </a:lnSpc>
              <a:spcBef>
                <a:spcPts val="0"/>
              </a:spcBef>
              <a:spcAft>
                <a:spcPts val="0"/>
              </a:spcAft>
              <a:buClr>
                <a:schemeClr val="dk1"/>
              </a:buClr>
              <a:buSzPts val="1090"/>
              <a:buChar char="○"/>
            </a:pPr>
            <a:r>
              <a:rPr lang="en" sz="1090">
                <a:solidFill>
                  <a:schemeClr val="dk1"/>
                </a:solidFill>
              </a:rPr>
              <a:t>SB 976 (Marsden) allowed the five authorized pharmaceutical processors to establish </a:t>
            </a:r>
            <a:r>
              <a:rPr lang="en" sz="1090" i="1">
                <a:solidFill>
                  <a:schemeClr val="dk1"/>
                </a:solidFill>
              </a:rPr>
              <a:t>five additional off-site cannabis dispensing facilities</a:t>
            </a:r>
            <a:r>
              <a:rPr lang="en" sz="1090">
                <a:solidFill>
                  <a:schemeClr val="dk1"/>
                </a:solidFill>
              </a:rPr>
              <a:t> within each of their designated health service areas. Shifted from just CBD oil and THC-oil, to “cannabis oil.” </a:t>
            </a:r>
            <a:endParaRPr sz="1090">
              <a:solidFill>
                <a:schemeClr val="dk1"/>
              </a:solidFill>
            </a:endParaRPr>
          </a:p>
          <a:p>
            <a:pPr marL="914400" lvl="1" indent="-297815" algn="l" rtl="0">
              <a:lnSpc>
                <a:spcPct val="95000"/>
              </a:lnSpc>
              <a:spcBef>
                <a:spcPts val="0"/>
              </a:spcBef>
              <a:spcAft>
                <a:spcPts val="0"/>
              </a:spcAft>
              <a:buClr>
                <a:schemeClr val="dk1"/>
              </a:buClr>
              <a:buSzPts val="1090"/>
              <a:buChar char="○"/>
            </a:pPr>
            <a:r>
              <a:rPr lang="en" sz="1090">
                <a:solidFill>
                  <a:schemeClr val="dk1"/>
                </a:solidFill>
              </a:rPr>
              <a:t>SB 1015 (Marsden) switched possession of CBD oil or THC-A oil pursuant to valid written certification </a:t>
            </a:r>
            <a:r>
              <a:rPr lang="en" sz="1090" i="1">
                <a:solidFill>
                  <a:schemeClr val="dk1"/>
                </a:solidFill>
              </a:rPr>
              <a:t>from affirmative defense to immunity from prosecution</a:t>
            </a:r>
            <a:r>
              <a:rPr lang="en" sz="1090">
                <a:solidFill>
                  <a:schemeClr val="dk1"/>
                </a:solidFill>
              </a:rPr>
              <a:t>.</a:t>
            </a:r>
            <a:endParaRPr sz="1090">
              <a:solidFill>
                <a:schemeClr val="dk1"/>
              </a:solidFill>
            </a:endParaRPr>
          </a:p>
          <a:p>
            <a:pPr marL="457200" lvl="0" indent="-319405" algn="l" rtl="0">
              <a:lnSpc>
                <a:spcPct val="95000"/>
              </a:lnSpc>
              <a:spcBef>
                <a:spcPts val="0"/>
              </a:spcBef>
              <a:spcAft>
                <a:spcPts val="0"/>
              </a:spcAft>
              <a:buClr>
                <a:schemeClr val="dk1"/>
              </a:buClr>
              <a:buSzPts val="1430"/>
              <a:buChar char="●"/>
            </a:pPr>
            <a:r>
              <a:rPr lang="en" sz="1430">
                <a:solidFill>
                  <a:schemeClr val="dk1"/>
                </a:solidFill>
              </a:rPr>
              <a:t>2021 </a:t>
            </a:r>
            <a:endParaRPr sz="1430">
              <a:solidFill>
                <a:schemeClr val="dk1"/>
              </a:solidFill>
            </a:endParaRPr>
          </a:p>
          <a:p>
            <a:pPr marL="914400" lvl="1" indent="-297815" algn="l" rtl="0">
              <a:lnSpc>
                <a:spcPct val="95000"/>
              </a:lnSpc>
              <a:spcBef>
                <a:spcPts val="0"/>
              </a:spcBef>
              <a:spcAft>
                <a:spcPts val="0"/>
              </a:spcAft>
              <a:buClr>
                <a:schemeClr val="dk1"/>
              </a:buClr>
              <a:buSzPts val="1090"/>
              <a:buChar char="○"/>
            </a:pPr>
            <a:r>
              <a:rPr lang="en" sz="1090">
                <a:solidFill>
                  <a:schemeClr val="dk1"/>
                </a:solidFill>
              </a:rPr>
              <a:t>HB 2218 (Hayes) and SB 1333 (Lucas) permitted pharmaceutical processors to produce and distribute cannabis p</a:t>
            </a:r>
            <a:r>
              <a:rPr lang="en" sz="1090" i="1">
                <a:solidFill>
                  <a:schemeClr val="dk1"/>
                </a:solidFill>
              </a:rPr>
              <a:t>roducts other than just cannabis oil, such as botanical cannabis.</a:t>
            </a:r>
            <a:endParaRPr sz="1090" i="1">
              <a:solidFill>
                <a:schemeClr val="dk1"/>
              </a:solidFill>
            </a:endParaRPr>
          </a:p>
          <a:p>
            <a:pPr marL="914400" lvl="1" indent="-297815" algn="l" rtl="0">
              <a:lnSpc>
                <a:spcPct val="95000"/>
              </a:lnSpc>
              <a:spcBef>
                <a:spcPts val="0"/>
              </a:spcBef>
              <a:spcAft>
                <a:spcPts val="0"/>
              </a:spcAft>
              <a:buClr>
                <a:schemeClr val="dk1"/>
              </a:buClr>
              <a:buSzPts val="1090"/>
              <a:buChar char="○"/>
            </a:pPr>
            <a:r>
              <a:rPr lang="en" sz="1090">
                <a:solidFill>
                  <a:schemeClr val="dk1"/>
                </a:solidFill>
              </a:rPr>
              <a:t>HB 2312 (Herring) and SB 1406 (Ebbin and Lucas) [legalization of marijuana] contained an enactment clause that directed all regulations governing pharmaceutical processors be transferred from the Board of Pharmacy to the CCA by July 1, 2023. However, the 2021 bills did not contain the necessary Code changes to implement the switch of the medical cannabis program from the Board of Pharmacy to the CCA.</a:t>
            </a:r>
            <a:endParaRPr sz="1090">
              <a:solidFill>
                <a:schemeClr val="dk1"/>
              </a:solidFill>
            </a:endParaRPr>
          </a:p>
          <a:p>
            <a:pPr marL="457200" lvl="0" indent="-316865" algn="l" rtl="0">
              <a:lnSpc>
                <a:spcPct val="95000"/>
              </a:lnSpc>
              <a:spcBef>
                <a:spcPts val="0"/>
              </a:spcBef>
              <a:spcAft>
                <a:spcPts val="0"/>
              </a:spcAft>
              <a:buClr>
                <a:schemeClr val="dk1"/>
              </a:buClr>
              <a:buSzPts val="1390"/>
              <a:buChar char="●"/>
            </a:pPr>
            <a:r>
              <a:rPr lang="en" sz="1390">
                <a:solidFill>
                  <a:schemeClr val="dk1"/>
                </a:solidFill>
              </a:rPr>
              <a:t>2022</a:t>
            </a:r>
            <a:endParaRPr sz="1390">
              <a:solidFill>
                <a:schemeClr val="dk1"/>
              </a:solidFill>
            </a:endParaRPr>
          </a:p>
          <a:p>
            <a:pPr marL="914400" lvl="1" indent="-297815" algn="l" rtl="0">
              <a:lnSpc>
                <a:spcPct val="95000"/>
              </a:lnSpc>
              <a:spcBef>
                <a:spcPts val="0"/>
              </a:spcBef>
              <a:spcAft>
                <a:spcPts val="0"/>
              </a:spcAft>
              <a:buClr>
                <a:schemeClr val="dk1"/>
              </a:buClr>
              <a:buSzPts val="1090"/>
              <a:buChar char="○"/>
            </a:pPr>
            <a:r>
              <a:rPr lang="en" sz="1090">
                <a:solidFill>
                  <a:schemeClr val="dk1"/>
                </a:solidFill>
              </a:rPr>
              <a:t>HB 933 (Robinson) and SB 671 (Dunnavant) passed which r</a:t>
            </a:r>
            <a:r>
              <a:rPr lang="en" sz="1090" i="1">
                <a:solidFill>
                  <a:schemeClr val="dk1"/>
                </a:solidFill>
              </a:rPr>
              <a:t>emoved the Board of Pharmacy patient registration requirement </a:t>
            </a:r>
            <a:r>
              <a:rPr lang="en" sz="1090">
                <a:solidFill>
                  <a:schemeClr val="dk1"/>
                </a:solidFill>
              </a:rPr>
              <a:t>for medical cannabis but maintained requirement that patients obtain written certification from a health care provider. </a:t>
            </a:r>
            <a:endParaRPr sz="1090">
              <a:solidFill>
                <a:schemeClr val="dk1"/>
              </a:solidFill>
            </a:endParaRPr>
          </a:p>
          <a:p>
            <a:pPr marL="457200" lvl="0" indent="-319405" algn="l" rtl="0">
              <a:lnSpc>
                <a:spcPct val="95000"/>
              </a:lnSpc>
              <a:spcBef>
                <a:spcPts val="0"/>
              </a:spcBef>
              <a:spcAft>
                <a:spcPts val="0"/>
              </a:spcAft>
              <a:buClr>
                <a:schemeClr val="dk1"/>
              </a:buClr>
              <a:buSzPts val="1430"/>
              <a:buChar char="●"/>
            </a:pPr>
            <a:r>
              <a:rPr lang="en" sz="1430">
                <a:solidFill>
                  <a:schemeClr val="dk1"/>
                </a:solidFill>
              </a:rPr>
              <a:t>2023</a:t>
            </a:r>
            <a:endParaRPr sz="1430">
              <a:solidFill>
                <a:schemeClr val="dk1"/>
              </a:solidFill>
            </a:endParaRPr>
          </a:p>
          <a:p>
            <a:pPr marL="914400" lvl="1" indent="-297815" algn="l" rtl="0">
              <a:lnSpc>
                <a:spcPct val="95000"/>
              </a:lnSpc>
              <a:spcBef>
                <a:spcPts val="0"/>
              </a:spcBef>
              <a:spcAft>
                <a:spcPts val="0"/>
              </a:spcAft>
              <a:buClr>
                <a:schemeClr val="dk1"/>
              </a:buClr>
              <a:buSzPts val="1090"/>
              <a:buChar char="○"/>
            </a:pPr>
            <a:r>
              <a:rPr lang="en" sz="1090">
                <a:solidFill>
                  <a:schemeClr val="dk1"/>
                </a:solidFill>
              </a:rPr>
              <a:t>HB 1598 (Robinson) and SB 788 (Favola) moved oversight and administration of the medical cannabis program from the Board of Pharmacy to the Cannabis Control Authority, with a delayed effective date of January 1, 2024. </a:t>
            </a:r>
            <a:endParaRPr sz="109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 Hemp Products</a:t>
            </a:r>
            <a:endParaRPr/>
          </a:p>
        </p:txBody>
      </p:sp>
      <p:sp>
        <p:nvSpPr>
          <p:cNvPr id="83" name="Google Shape;83;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10000"/>
          </a:bodyPr>
          <a:lstStyle/>
          <a:p>
            <a:pPr marL="457200" lvl="0" indent="-317500" algn="l" rtl="0">
              <a:spcBef>
                <a:spcPts val="0"/>
              </a:spcBef>
              <a:spcAft>
                <a:spcPts val="0"/>
              </a:spcAft>
              <a:buClr>
                <a:schemeClr val="dk1"/>
              </a:buClr>
              <a:buSzPct val="100000"/>
              <a:buChar char="●"/>
            </a:pPr>
            <a:r>
              <a:rPr lang="en" sz="2000">
                <a:solidFill>
                  <a:schemeClr val="dk1"/>
                </a:solidFill>
              </a:rPr>
              <a:t>2019</a:t>
            </a:r>
            <a:endParaRPr sz="2000">
              <a:solidFill>
                <a:schemeClr val="dk1"/>
              </a:solidFill>
            </a:endParaRPr>
          </a:p>
          <a:p>
            <a:pPr marL="914400" lvl="1" indent="-299719" algn="l" rtl="0">
              <a:spcBef>
                <a:spcPts val="0"/>
              </a:spcBef>
              <a:spcAft>
                <a:spcPts val="0"/>
              </a:spcAft>
              <a:buClr>
                <a:schemeClr val="dk1"/>
              </a:buClr>
              <a:buSzPct val="100000"/>
              <a:buChar char="○"/>
            </a:pPr>
            <a:r>
              <a:rPr lang="en" sz="1600">
                <a:solidFill>
                  <a:schemeClr val="dk1"/>
                </a:solidFill>
              </a:rPr>
              <a:t>HB 1839 (Marshall) passed, which conformed Virginia law to the provisions of the federal 2018 Farm Bill by amending the definitions of cannabidiol (CBD) oil, marijuana, and tetrahydrocannabinol (THC) to exclude industrial hemp in the possession of a registered person, hemp products, or an oil containing no more than 0.3% THC. </a:t>
            </a:r>
            <a:endParaRPr sz="1600">
              <a:solidFill>
                <a:schemeClr val="dk1"/>
              </a:solidFill>
            </a:endParaRPr>
          </a:p>
          <a:p>
            <a:pPr marL="1371600" lvl="2" indent="-299719" algn="l" rtl="0">
              <a:spcBef>
                <a:spcPts val="0"/>
              </a:spcBef>
              <a:spcAft>
                <a:spcPts val="0"/>
              </a:spcAft>
              <a:buClr>
                <a:schemeClr val="dk1"/>
              </a:buClr>
              <a:buSzPct val="100000"/>
              <a:buChar char="■"/>
            </a:pPr>
            <a:r>
              <a:rPr lang="en" sz="1600">
                <a:solidFill>
                  <a:schemeClr val="dk1"/>
                </a:solidFill>
              </a:rPr>
              <a:t>The bill defined "industrial hemp" as any part of the plant Cannabis sativa that has a concentration of THC that is </a:t>
            </a:r>
            <a:r>
              <a:rPr lang="en" sz="1600" i="1">
                <a:solidFill>
                  <a:schemeClr val="dk1"/>
                </a:solidFill>
              </a:rPr>
              <a:t>no greater than that allowed by federal law</a:t>
            </a:r>
            <a:r>
              <a:rPr lang="en" sz="1600">
                <a:solidFill>
                  <a:schemeClr val="dk1"/>
                </a:solidFill>
              </a:rPr>
              <a:t>, and it defines "hemp product" as any finished product that is otherwise lawful and that contains industrial hemp.</a:t>
            </a:r>
            <a:endParaRPr sz="1600">
              <a:solidFill>
                <a:schemeClr val="dk1"/>
              </a:solidFill>
            </a:endParaRPr>
          </a:p>
          <a:p>
            <a:pPr marL="1371600" lvl="2" indent="-299719" algn="l" rtl="0">
              <a:spcBef>
                <a:spcPts val="0"/>
              </a:spcBef>
              <a:spcAft>
                <a:spcPts val="0"/>
              </a:spcAft>
              <a:buClr>
                <a:schemeClr val="dk1"/>
              </a:buClr>
              <a:buSzPct val="100000"/>
              <a:buChar char="■"/>
            </a:pPr>
            <a:r>
              <a:rPr lang="en" sz="1600">
                <a:solidFill>
                  <a:schemeClr val="dk1"/>
                </a:solidFill>
              </a:rPr>
              <a:t>Under federal law, hemp is defined to include any cannabis plant, or derivative thereof, that contains not more than 0.3% concentration of </a:t>
            </a:r>
            <a:r>
              <a:rPr lang="en" sz="1600" i="1">
                <a:solidFill>
                  <a:schemeClr val="dk1"/>
                </a:solidFill>
              </a:rPr>
              <a:t>delta-9 THC </a:t>
            </a:r>
            <a:r>
              <a:rPr lang="en" sz="1600">
                <a:solidFill>
                  <a:schemeClr val="dk1"/>
                </a:solidFill>
              </a:rPr>
              <a:t>on a dry-weight basis.</a:t>
            </a:r>
            <a:endParaRPr sz="1600">
              <a:solidFill>
                <a:schemeClr val="dk1"/>
              </a:solidFill>
            </a:endParaRPr>
          </a:p>
          <a:p>
            <a:pPr marL="457200" lvl="0" indent="-317500" algn="l" rtl="0">
              <a:spcBef>
                <a:spcPts val="0"/>
              </a:spcBef>
              <a:spcAft>
                <a:spcPts val="0"/>
              </a:spcAft>
              <a:buClr>
                <a:schemeClr val="dk1"/>
              </a:buClr>
              <a:buSzPct val="100000"/>
              <a:buChar char="●"/>
            </a:pPr>
            <a:r>
              <a:rPr lang="en" sz="2000">
                <a:solidFill>
                  <a:schemeClr val="dk1"/>
                </a:solidFill>
              </a:rPr>
              <a:t>2021</a:t>
            </a:r>
            <a:endParaRPr sz="2000">
              <a:solidFill>
                <a:schemeClr val="dk1"/>
              </a:solidFill>
            </a:endParaRPr>
          </a:p>
          <a:p>
            <a:pPr marL="914400" lvl="1" indent="-299719" algn="l" rtl="0">
              <a:spcBef>
                <a:spcPts val="0"/>
              </a:spcBef>
              <a:spcAft>
                <a:spcPts val="0"/>
              </a:spcAft>
              <a:buClr>
                <a:schemeClr val="dk1"/>
              </a:buClr>
              <a:buSzPct val="100000"/>
              <a:buChar char="○"/>
            </a:pPr>
            <a:r>
              <a:rPr lang="en" sz="1600">
                <a:solidFill>
                  <a:schemeClr val="dk1"/>
                </a:solidFill>
              </a:rPr>
              <a:t>HB 2078 (Marshall) made various additional updates to Virginia’s industrial hemp laws, including changes to exclude industrial hemp from certain criminal provisions.</a:t>
            </a:r>
            <a:endParaRPr sz="1600">
              <a:solidFill>
                <a:schemeClr val="dk1"/>
              </a:solidFill>
            </a:endParaRPr>
          </a:p>
          <a:p>
            <a:pPr marL="457200" lvl="0" indent="-317500" algn="l" rtl="0">
              <a:spcBef>
                <a:spcPts val="0"/>
              </a:spcBef>
              <a:spcAft>
                <a:spcPts val="0"/>
              </a:spcAft>
              <a:buClr>
                <a:schemeClr val="dk1"/>
              </a:buClr>
              <a:buSzPct val="100000"/>
              <a:buChar char="●"/>
            </a:pPr>
            <a:r>
              <a:rPr lang="en" sz="2000">
                <a:solidFill>
                  <a:schemeClr val="dk1"/>
                </a:solidFill>
              </a:rPr>
              <a:t>2023</a:t>
            </a:r>
            <a:endParaRPr sz="2000">
              <a:solidFill>
                <a:schemeClr val="dk1"/>
              </a:solidFill>
            </a:endParaRPr>
          </a:p>
          <a:p>
            <a:pPr marL="914400" lvl="1" indent="-299719" algn="l" rtl="0">
              <a:spcBef>
                <a:spcPts val="0"/>
              </a:spcBef>
              <a:spcAft>
                <a:spcPts val="0"/>
              </a:spcAft>
              <a:buClr>
                <a:schemeClr val="dk1"/>
              </a:buClr>
              <a:buSzPct val="100000"/>
              <a:buChar char="○"/>
            </a:pPr>
            <a:r>
              <a:rPr lang="en" sz="1600">
                <a:solidFill>
                  <a:schemeClr val="dk1"/>
                </a:solidFill>
              </a:rPr>
              <a:t>HB 2294 (Kilgore) and SB 903 (Hanger) limited the amount of </a:t>
            </a:r>
            <a:r>
              <a:rPr lang="en" sz="1600" i="1">
                <a:solidFill>
                  <a:schemeClr val="dk1"/>
                </a:solidFill>
              </a:rPr>
              <a:t>total </a:t>
            </a:r>
            <a:r>
              <a:rPr lang="en" sz="1600">
                <a:solidFill>
                  <a:schemeClr val="dk1"/>
                </a:solidFill>
              </a:rPr>
              <a:t>THC (not just delta-9) that can be included in a hemp product or industrial hemp extract to 0.3 % and either two milligrams of total THC per package </a:t>
            </a:r>
            <a:r>
              <a:rPr lang="en" sz="1600" i="1">
                <a:solidFill>
                  <a:schemeClr val="dk1"/>
                </a:solidFill>
              </a:rPr>
              <a:t>or </a:t>
            </a:r>
            <a:r>
              <a:rPr lang="en" sz="1600">
                <a:solidFill>
                  <a:schemeClr val="dk1"/>
                </a:solidFill>
              </a:rPr>
              <a:t>an amount of CBD that is at least 25 times greater than the total THC per package. (among other things). Total THC includes delta-8, delta-9, etc. </a:t>
            </a:r>
            <a:endParaRPr sz="16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 Adult-Use of Cannabis</a:t>
            </a:r>
            <a:endParaRPr/>
          </a:p>
        </p:txBody>
      </p:sp>
      <p:sp>
        <p:nvSpPr>
          <p:cNvPr id="89" name="Google Shape;89;p18"/>
          <p:cNvSpPr txBox="1">
            <a:spLocks noGrp="1"/>
          </p:cNvSpPr>
          <p:nvPr>
            <p:ph type="body" idx="1"/>
          </p:nvPr>
        </p:nvSpPr>
        <p:spPr>
          <a:xfrm>
            <a:off x="311700" y="950450"/>
            <a:ext cx="8520600" cy="34164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chemeClr val="dk1"/>
              </a:buClr>
              <a:buSzPts val="1900"/>
              <a:buChar char="●"/>
            </a:pPr>
            <a:r>
              <a:rPr lang="en" sz="1900">
                <a:solidFill>
                  <a:schemeClr val="dk1"/>
                </a:solidFill>
              </a:rPr>
              <a:t>2020</a:t>
            </a:r>
            <a:endParaRPr sz="19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HB 972 (Herring) and SB 2 (Ebbin) passed; decriminalized simple possession of marijuana and transitioned the penalty from a misdemeanor to a $25 civil penalty.</a:t>
            </a:r>
            <a:endParaRPr sz="15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JLARC study: </a:t>
            </a:r>
            <a:r>
              <a:rPr lang="en" sz="1500" u="sng">
                <a:solidFill>
                  <a:schemeClr val="hlink"/>
                </a:solidFill>
                <a:hlinkClick r:id="rId3"/>
              </a:rPr>
              <a:t>https://jlarc.virginia.gov/landing-2020-marijuana-legalization.asp</a:t>
            </a:r>
            <a:endParaRPr sz="1500">
              <a:solidFill>
                <a:schemeClr val="dk1"/>
              </a:solidFill>
            </a:endParaRPr>
          </a:p>
          <a:p>
            <a:pPr marL="457200" lvl="0" indent="-349250" algn="l" rtl="0">
              <a:spcBef>
                <a:spcPts val="0"/>
              </a:spcBef>
              <a:spcAft>
                <a:spcPts val="0"/>
              </a:spcAft>
              <a:buClr>
                <a:schemeClr val="dk1"/>
              </a:buClr>
              <a:buSzPts val="1900"/>
              <a:buChar char="●"/>
            </a:pPr>
            <a:r>
              <a:rPr lang="en" sz="1900">
                <a:solidFill>
                  <a:schemeClr val="dk1"/>
                </a:solidFill>
              </a:rPr>
              <a:t>2021</a:t>
            </a:r>
            <a:endParaRPr sz="1900">
              <a:solidFill>
                <a:schemeClr val="dk1"/>
              </a:solidFill>
            </a:endParaRPr>
          </a:p>
          <a:p>
            <a:pPr marL="914400" lvl="1" indent="-323850" algn="l" rtl="0">
              <a:spcBef>
                <a:spcPts val="0"/>
              </a:spcBef>
              <a:spcAft>
                <a:spcPts val="0"/>
              </a:spcAft>
              <a:buClr>
                <a:schemeClr val="dk1"/>
              </a:buClr>
              <a:buSzPts val="1500"/>
              <a:buChar char="○"/>
            </a:pPr>
            <a:r>
              <a:rPr lang="en" sz="1500">
                <a:solidFill>
                  <a:schemeClr val="dk1"/>
                </a:solidFill>
              </a:rPr>
              <a:t>HB 2312 (Herring) and SB 1406 (Ebbin and Lucas) legalized possession of up to one ounce of marijuana and created the Virginia Cannabis Control Authority (among many other things). These bills, which were identical, contained a partial reenactment clause. Some of their provisions became law, but a majority of the provisions were subject to reenactment and thus would only become law if passed again by the 2022 GA, which did not happen. We will go into further detail about what passed and what did not later on in the presentation, but effectively possession of up to one ounce of marijuana is legal, but commercial adult-use sales are still illegal.</a:t>
            </a:r>
            <a:endParaRPr sz="15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Overview: Recent Legislation</a:t>
            </a:r>
            <a:endParaRPr/>
          </a:p>
        </p:txBody>
      </p:sp>
      <p:sp>
        <p:nvSpPr>
          <p:cNvPr id="95" name="Google Shape;95;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61950" algn="l" rtl="0">
              <a:spcBef>
                <a:spcPts val="0"/>
              </a:spcBef>
              <a:spcAft>
                <a:spcPts val="0"/>
              </a:spcAft>
              <a:buClr>
                <a:schemeClr val="dk1"/>
              </a:buClr>
              <a:buSzPts val="2100"/>
              <a:buChar char="●"/>
            </a:pPr>
            <a:r>
              <a:rPr lang="en" sz="2100">
                <a:solidFill>
                  <a:schemeClr val="dk1"/>
                </a:solidFill>
              </a:rPr>
              <a:t>2024</a:t>
            </a:r>
            <a:endParaRPr sz="2100">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HB 698 (Krizek) and SB 448 (Rouse) established a framework for the creation of a retail marijuana market in the Commonwealth, to be administered by the Virginia Cannabis Control Authority. Passed the GA, but vetoed by the Governor.</a:t>
            </a:r>
            <a:endParaRPr sz="1700">
              <a:solidFill>
                <a:schemeClr val="dk1"/>
              </a:solidFill>
            </a:endParaRPr>
          </a:p>
          <a:p>
            <a:pPr marL="457200" lvl="0" indent="-361950" algn="l" rtl="0">
              <a:spcBef>
                <a:spcPts val="0"/>
              </a:spcBef>
              <a:spcAft>
                <a:spcPts val="0"/>
              </a:spcAft>
              <a:buClr>
                <a:schemeClr val="dk1"/>
              </a:buClr>
              <a:buSzPts val="2100"/>
              <a:buChar char="●"/>
            </a:pPr>
            <a:r>
              <a:rPr lang="en" sz="2100">
                <a:solidFill>
                  <a:schemeClr val="dk1"/>
                </a:solidFill>
              </a:rPr>
              <a:t>2025</a:t>
            </a:r>
            <a:endParaRPr sz="2100">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HB 1989 (Askew) - Medical cannabis program; product labels and delivery. Passed the GA, but vetoed by the Governor.</a:t>
            </a:r>
            <a:endParaRPr sz="1700">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HB 2485 (Krizek) and SB 970 (Rouse) - almost identical to 2024 cannabis retail market bills - both passed GA, but vetoed by the Governor.</a:t>
            </a:r>
            <a:endParaRPr sz="1700">
              <a:solidFill>
                <a:schemeClr val="dk1"/>
              </a:solidFill>
            </a:endParaRPr>
          </a:p>
          <a:p>
            <a:pPr marL="914400" lvl="1" indent="-336550" algn="l" rtl="0">
              <a:spcBef>
                <a:spcPts val="0"/>
              </a:spcBef>
              <a:spcAft>
                <a:spcPts val="0"/>
              </a:spcAft>
              <a:buClr>
                <a:schemeClr val="dk1"/>
              </a:buClr>
              <a:buSzPts val="1700"/>
              <a:buChar char="○"/>
            </a:pPr>
            <a:r>
              <a:rPr lang="en" sz="1700">
                <a:solidFill>
                  <a:schemeClr val="dk1"/>
                </a:solidFill>
              </a:rPr>
              <a:t>HJ 497 (Krizek) establishing this Joint Commission passed.</a:t>
            </a:r>
            <a:endParaRPr sz="17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ctrTitle"/>
          </p:nvPr>
        </p:nvSpPr>
        <p:spPr>
          <a:xfrm>
            <a:off x="467083" y="1288450"/>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Current Law </a:t>
            </a:r>
            <a:endParaRPr/>
          </a:p>
        </p:txBody>
      </p:sp>
      <p:pic>
        <p:nvPicPr>
          <p:cNvPr id="101" name="Google Shape;101;p20" title="Picture1.jpg"/>
          <p:cNvPicPr preferRelativeResize="0"/>
          <p:nvPr/>
        </p:nvPicPr>
        <p:blipFill>
          <a:blip r:embed="rId3">
            <a:alphaModFix amt="25000"/>
          </a:blip>
          <a:stretch>
            <a:fillRect/>
          </a:stretch>
        </p:blipFill>
        <p:spPr>
          <a:xfrm>
            <a:off x="0" y="0"/>
            <a:ext cx="9143976" cy="5143487"/>
          </a:xfrm>
          <a:prstGeom prst="rect">
            <a:avLst/>
          </a:prstGeom>
          <a:noFill/>
          <a:ln>
            <a:noFill/>
          </a:ln>
          <a:effectLst>
            <a:outerShdw blurRad="57150" dist="19050" dir="5400000" algn="bl" rotWithShape="0">
              <a:srgbClr val="000000">
                <a:alpha val="3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Law - Medical Cannabis </a:t>
            </a:r>
            <a:endParaRPr/>
          </a:p>
        </p:txBody>
      </p:sp>
      <p:sp>
        <p:nvSpPr>
          <p:cNvPr id="107" name="Google Shape;107;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55000" lnSpcReduction="20000"/>
          </a:bodyPr>
          <a:lstStyle/>
          <a:p>
            <a:pPr marL="457200" lvl="0" indent="-294957" algn="l" rtl="0">
              <a:spcBef>
                <a:spcPts val="0"/>
              </a:spcBef>
              <a:spcAft>
                <a:spcPts val="0"/>
              </a:spcAft>
              <a:buClr>
                <a:schemeClr val="dk1"/>
              </a:buClr>
              <a:buSzPct val="100000"/>
              <a:buChar char="●"/>
            </a:pPr>
            <a:r>
              <a:rPr lang="en" sz="1900">
                <a:solidFill>
                  <a:schemeClr val="dk1"/>
                </a:solidFill>
              </a:rPr>
              <a:t>Medical Cannabis Program - Chapter 16 of Title 4.1 (4.1-1600 - 4.1-1606)</a:t>
            </a:r>
            <a:endParaRPr sz="1900">
              <a:solidFill>
                <a:schemeClr val="dk1"/>
              </a:solidFill>
            </a:endParaRPr>
          </a:p>
          <a:p>
            <a:pPr marL="457200" lvl="0" indent="-294957" algn="l" rtl="0">
              <a:spcBef>
                <a:spcPts val="0"/>
              </a:spcBef>
              <a:spcAft>
                <a:spcPts val="0"/>
              </a:spcAft>
              <a:buClr>
                <a:schemeClr val="dk1"/>
              </a:buClr>
              <a:buSzPct val="100000"/>
              <a:buChar char="●"/>
            </a:pPr>
            <a:r>
              <a:rPr lang="en" sz="1900">
                <a:solidFill>
                  <a:schemeClr val="dk1"/>
                </a:solidFill>
              </a:rPr>
              <a:t>Virginia residents can use and purchase medical cannabis to treat or alleviate the symptoms of any diagnosed condition or disease with a written certification from their medical practitioner. </a:t>
            </a:r>
            <a:endParaRPr sz="1900">
              <a:solidFill>
                <a:schemeClr val="dk1"/>
              </a:solidFill>
            </a:endParaRPr>
          </a:p>
          <a:p>
            <a:pPr marL="457200" lvl="0" indent="-294957" algn="l" rtl="0">
              <a:spcBef>
                <a:spcPts val="0"/>
              </a:spcBef>
              <a:spcAft>
                <a:spcPts val="0"/>
              </a:spcAft>
              <a:buClr>
                <a:schemeClr val="dk1"/>
              </a:buClr>
              <a:buSzPct val="100000"/>
              <a:buChar char="●"/>
            </a:pPr>
            <a:r>
              <a:rPr lang="en" sz="1900">
                <a:solidFill>
                  <a:schemeClr val="dk1"/>
                </a:solidFill>
              </a:rPr>
              <a:t>Can purchase cannabis products from a pharmaceutical processor or at a cannabis dispensing facility licensed by the CCA. </a:t>
            </a:r>
            <a:endParaRPr sz="1900">
              <a:solidFill>
                <a:schemeClr val="dk1"/>
              </a:solidFill>
            </a:endParaRPr>
          </a:p>
          <a:p>
            <a:pPr marL="914400" lvl="1" indent="-294957" algn="l" rtl="0">
              <a:spcBef>
                <a:spcPts val="0"/>
              </a:spcBef>
              <a:spcAft>
                <a:spcPts val="0"/>
              </a:spcAft>
              <a:buClr>
                <a:schemeClr val="dk1"/>
              </a:buClr>
              <a:buSzPct val="100000"/>
              <a:buChar char="○"/>
            </a:pPr>
            <a:r>
              <a:rPr lang="en" sz="1900">
                <a:solidFill>
                  <a:schemeClr val="dk1"/>
                </a:solidFill>
              </a:rPr>
              <a:t>Medical cannabis products can contain no more than 10 mg of THC per dose. </a:t>
            </a:r>
            <a:endParaRPr sz="1900">
              <a:solidFill>
                <a:schemeClr val="dk1"/>
              </a:solidFill>
            </a:endParaRPr>
          </a:p>
          <a:p>
            <a:pPr marL="914400" lvl="1" indent="-294957" algn="l" rtl="0">
              <a:spcBef>
                <a:spcPts val="0"/>
              </a:spcBef>
              <a:spcAft>
                <a:spcPts val="0"/>
              </a:spcAft>
              <a:buClr>
                <a:schemeClr val="dk1"/>
              </a:buClr>
              <a:buSzPct val="100000"/>
              <a:buChar char="○"/>
            </a:pPr>
            <a:r>
              <a:rPr lang="en" sz="1900">
                <a:solidFill>
                  <a:schemeClr val="dk1"/>
                </a:solidFill>
              </a:rPr>
              <a:t>No more than a 90-day supply may be dispensed</a:t>
            </a:r>
            <a:endParaRPr sz="1900">
              <a:solidFill>
                <a:schemeClr val="dk1"/>
              </a:solidFill>
            </a:endParaRPr>
          </a:p>
          <a:p>
            <a:pPr marL="914400" lvl="1" indent="-294957" algn="l" rtl="0">
              <a:spcBef>
                <a:spcPts val="0"/>
              </a:spcBef>
              <a:spcAft>
                <a:spcPts val="0"/>
              </a:spcAft>
              <a:buClr>
                <a:schemeClr val="dk1"/>
              </a:buClr>
              <a:buSzPct val="100000"/>
              <a:buChar char="○"/>
            </a:pPr>
            <a:r>
              <a:rPr lang="en" sz="1900">
                <a:solidFill>
                  <a:schemeClr val="dk1"/>
                </a:solidFill>
              </a:rPr>
              <a:t>No more than 4 oz of botanical cannabis for each 30 day period</a:t>
            </a:r>
            <a:endParaRPr sz="1900">
              <a:solidFill>
                <a:schemeClr val="dk1"/>
              </a:solidFill>
            </a:endParaRPr>
          </a:p>
          <a:p>
            <a:pPr marL="457200" lvl="0" indent="-294957" algn="l" rtl="0">
              <a:spcBef>
                <a:spcPts val="0"/>
              </a:spcBef>
              <a:spcAft>
                <a:spcPts val="0"/>
              </a:spcAft>
              <a:buClr>
                <a:schemeClr val="dk1"/>
              </a:buClr>
              <a:buSzPct val="100000"/>
              <a:buChar char="●"/>
            </a:pPr>
            <a:r>
              <a:rPr lang="en" sz="1900">
                <a:solidFill>
                  <a:schemeClr val="dk1"/>
                </a:solidFill>
              </a:rPr>
              <a:t>Pharmaceutical processors cultivate, process, dispense, sell, and deliver medical cannabis products under one license. </a:t>
            </a:r>
            <a:endParaRPr sz="1900">
              <a:solidFill>
                <a:schemeClr val="dk1"/>
              </a:solidFill>
            </a:endParaRPr>
          </a:p>
          <a:p>
            <a:pPr marL="457200" lvl="0" indent="-294957" algn="l" rtl="0">
              <a:spcBef>
                <a:spcPts val="0"/>
              </a:spcBef>
              <a:spcAft>
                <a:spcPts val="0"/>
              </a:spcAft>
              <a:buClr>
                <a:schemeClr val="dk1"/>
              </a:buClr>
              <a:buSzPct val="100000"/>
              <a:buChar char="●"/>
            </a:pPr>
            <a:r>
              <a:rPr lang="en" sz="1900">
                <a:solidFill>
                  <a:schemeClr val="dk1"/>
                </a:solidFill>
              </a:rPr>
              <a:t>There are five pharmaceutical processors in Virginia (one in each of the five HSA’s established by the Board of Health). Each pharmaceutical processor can have (i) up to five </a:t>
            </a:r>
            <a:r>
              <a:rPr lang="en" sz="1900" i="1">
                <a:solidFill>
                  <a:schemeClr val="dk1"/>
                </a:solidFill>
              </a:rPr>
              <a:t>additional </a:t>
            </a:r>
            <a:r>
              <a:rPr lang="en" sz="1900">
                <a:solidFill>
                  <a:schemeClr val="dk1"/>
                </a:solidFill>
              </a:rPr>
              <a:t>cannabis dispensing facilities for dispensing of cannabis products that have been cultivated and produced on the premises of permitted pharmaceutical processor and (ii) one authorized additional cultivation location.</a:t>
            </a:r>
            <a:endParaRPr sz="1900">
              <a:solidFill>
                <a:schemeClr val="dk1"/>
              </a:solidFill>
            </a:endParaRPr>
          </a:p>
          <a:p>
            <a:pPr marL="457200" lvl="0" indent="-294957" algn="l" rtl="0">
              <a:spcBef>
                <a:spcPts val="0"/>
              </a:spcBef>
              <a:spcAft>
                <a:spcPts val="0"/>
              </a:spcAft>
              <a:buClr>
                <a:schemeClr val="dk1"/>
              </a:buClr>
              <a:buSzPct val="100000"/>
              <a:buChar char="●"/>
            </a:pPr>
            <a:r>
              <a:rPr lang="en" sz="1900">
                <a:solidFill>
                  <a:schemeClr val="dk1"/>
                </a:solidFill>
              </a:rPr>
              <a:t>Before dispensing any cannabis products, pharmaceutical processors are required to make a sample available from each batch of cannabis product for testing by an independent laboratory located in the Commonwealth (4.1-1602)</a:t>
            </a:r>
            <a:endParaRPr sz="1900">
              <a:solidFill>
                <a:schemeClr val="dk1"/>
              </a:solidFill>
            </a:endParaRPr>
          </a:p>
          <a:p>
            <a:pPr marL="457200" lvl="0" indent="-294957" algn="l" rtl="0">
              <a:spcBef>
                <a:spcPts val="0"/>
              </a:spcBef>
              <a:spcAft>
                <a:spcPts val="0"/>
              </a:spcAft>
              <a:buClr>
                <a:schemeClr val="dk1"/>
              </a:buClr>
              <a:buSzPct val="100000"/>
              <a:buChar char="●"/>
            </a:pPr>
            <a:r>
              <a:rPr lang="en" sz="1900">
                <a:solidFill>
                  <a:schemeClr val="dk1"/>
                </a:solidFill>
              </a:rPr>
              <a:t>Advertising restrictions for medical cannabis - § 4.1-1603.3</a:t>
            </a:r>
            <a:endParaRPr sz="1900">
              <a:solidFill>
                <a:schemeClr val="dk1"/>
              </a:solidFill>
            </a:endParaRPr>
          </a:p>
          <a:p>
            <a:pPr marL="914400" lvl="1" indent="-294957" algn="l" rtl="0">
              <a:spcBef>
                <a:spcPts val="0"/>
              </a:spcBef>
              <a:spcAft>
                <a:spcPts val="0"/>
              </a:spcAft>
              <a:buClr>
                <a:schemeClr val="dk1"/>
              </a:buClr>
              <a:buSzPct val="100000"/>
              <a:buChar char="○"/>
            </a:pPr>
            <a:r>
              <a:rPr lang="en" sz="1900">
                <a:solidFill>
                  <a:schemeClr val="dk1"/>
                </a:solidFill>
              </a:rPr>
              <a:t>Can generally advertise, subject to restrictions. </a:t>
            </a:r>
            <a:endParaRPr sz="1350">
              <a:solidFill>
                <a:srgbClr val="444444"/>
              </a:solidFill>
              <a:latin typeface="Times New Roman"/>
              <a:ea typeface="Times New Roman"/>
              <a:cs typeface="Times New Roman"/>
              <a:sym typeface="Times New Roman"/>
            </a:endParaRPr>
          </a:p>
          <a:p>
            <a:pPr marL="914400" lvl="1" indent="-294957" algn="l" rtl="0">
              <a:spcBef>
                <a:spcPts val="0"/>
              </a:spcBef>
              <a:spcAft>
                <a:spcPts val="0"/>
              </a:spcAft>
              <a:buClr>
                <a:schemeClr val="dk1"/>
              </a:buClr>
              <a:buSzPct val="100000"/>
              <a:buChar char="○"/>
            </a:pPr>
            <a:r>
              <a:rPr lang="en" sz="1900">
                <a:solidFill>
                  <a:schemeClr val="dk1"/>
                </a:solidFill>
              </a:rPr>
              <a:t>All advertising and marketing by pharmaceutical processors and cannabis dispensing facilities shall (i) accurately and legibly identify the pharmaceutical processor or cannabis dispensing facility responsible for its content, (ii) include a statement that cannabis products are for use by certified patients only, and (iii) comply with Board regulations.</a:t>
            </a:r>
            <a:endParaRPr sz="1900">
              <a:solidFill>
                <a:schemeClr val="dk1"/>
              </a:solidFill>
            </a:endParaRPr>
          </a:p>
          <a:p>
            <a:pPr marL="914400" lvl="1" indent="-294957" algn="l" rtl="0">
              <a:spcBef>
                <a:spcPts val="0"/>
              </a:spcBef>
              <a:spcAft>
                <a:spcPts val="0"/>
              </a:spcAft>
              <a:buClr>
                <a:schemeClr val="dk1"/>
              </a:buClr>
              <a:buSzPct val="100000"/>
              <a:buChar char="○"/>
            </a:pPr>
            <a:r>
              <a:rPr lang="en" sz="1900">
                <a:solidFill>
                  <a:schemeClr val="dk1"/>
                </a:solidFill>
              </a:rPr>
              <a:t>Further conditions on advertising in regulations (3VAC10-40-170, 3VAC10-40-190)</a:t>
            </a:r>
            <a:endParaRPr sz="190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4651</Words>
  <Application>Microsoft Office PowerPoint</Application>
  <PresentationFormat>On-screen Show (16:9)</PresentationFormat>
  <Paragraphs>288</Paragraphs>
  <Slides>33</Slides>
  <Notes>33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Times New Roman</vt:lpstr>
      <vt:lpstr>Simple Light</vt:lpstr>
      <vt:lpstr>Cannabis in the Commonwealth</vt:lpstr>
      <vt:lpstr>Legislative History </vt:lpstr>
      <vt:lpstr>Overview: Medical Cannabis</vt:lpstr>
      <vt:lpstr>Overview: Medical Cannabis</vt:lpstr>
      <vt:lpstr>Overview: Hemp Products</vt:lpstr>
      <vt:lpstr>Overview: Adult-Use of Cannabis</vt:lpstr>
      <vt:lpstr>Overview: Recent Legislation</vt:lpstr>
      <vt:lpstr>Current Law </vt:lpstr>
      <vt:lpstr>Current Law - Medical Cannabis </vt:lpstr>
      <vt:lpstr>Current Law - Hemp Products</vt:lpstr>
      <vt:lpstr>Current Law - Hemp Products</vt:lpstr>
      <vt:lpstr>Current Law - Adult-Use of Cannabis</vt:lpstr>
      <vt:lpstr>Current Law - Adult-Use of Cannabis</vt:lpstr>
      <vt:lpstr>The 2025 Bills</vt:lpstr>
      <vt:lpstr>HB 1989 (Askew) - Medical cannabis; labels and delivery</vt:lpstr>
      <vt:lpstr>PowerPoint Presentation</vt:lpstr>
      <vt:lpstr>HB 2485/SB 970 - CCA Powers, Duties, and Regulations</vt:lpstr>
      <vt:lpstr>HB 2485/SB 970 - Criminal provisions</vt:lpstr>
      <vt:lpstr>HB 2485/SB 970 - Criminal provisions</vt:lpstr>
      <vt:lpstr>HB 2485/SB 970 - Testing, Labeling, and Packaging</vt:lpstr>
      <vt:lpstr>HB 2485/SB 970 - Licenses</vt:lpstr>
      <vt:lpstr>HB 2485/SB 970 - Licenses</vt:lpstr>
      <vt:lpstr>HB 2485/SB 970 - Licenses</vt:lpstr>
      <vt:lpstr>HB 2485/SB 970 - Licenses</vt:lpstr>
      <vt:lpstr>HB 2485/SB 970 - Licenses</vt:lpstr>
      <vt:lpstr>HB 2485/SB 970 - Taxes and Revenue Distribution</vt:lpstr>
      <vt:lpstr>HB 2485/SB 970 - Taxes and Revenue Distribution</vt:lpstr>
      <vt:lpstr>HB 2485/SB 970 - Taxes and Revenue Distribution</vt:lpstr>
      <vt:lpstr>PowerPoint Presentation</vt:lpstr>
      <vt:lpstr>HB 2485/SB 970 - Taxes and Revenue Distribution</vt:lpstr>
      <vt:lpstr>HB 2485/SB 970 - Local Authority</vt:lpstr>
      <vt:lpstr>HB 2485/SB 970 - Timeline and Effective Dates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Cannabis in the Commonwealth</dc:title>
  <dc:creator>Lindley Starzer</dc:creator>
  <cp:lastModifiedBy>Cathy Hooe</cp:lastModifiedBy>
  <cp:revision>1</cp:revision>
  <dcterms:modified xsi:type="dcterms:W3CDTF">2025-07-09T15:31:41Z</dcterms:modified>
</cp:coreProperties>
</file>