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74" r:id="rId9"/>
    <p:sldId id="273" r:id="rId10"/>
    <p:sldId id="261" r:id="rId11"/>
    <p:sldId id="269" r:id="rId12"/>
    <p:sldId id="264" r:id="rId13"/>
    <p:sldId id="272" r:id="rId14"/>
    <p:sldId id="265" r:id="rId15"/>
    <p:sldId id="271" r:id="rId16"/>
    <p:sldId id="266" r:id="rId17"/>
    <p:sldId id="267" r:id="rId18"/>
    <p:sldId id="26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1917C3-C1EC-73BD-54B2-B0EDDA4E4543}" name="John Mohrmann" initials="JM" userId="S::j.mohrmann@draftkings.com::69296c23-9a6a-49fe-b761-5feb3ba471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106AB-7E17-409F-B9D2-EAAB575932A4}" v="14" dt="2025-08-11T12:34:44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h Wiley" userId="c69201f4-e824-4f3c-a59d-e5904535ffdb" providerId="ADAL" clId="{4F9106AB-7E17-409F-B9D2-EAAB575932A4}"/>
    <pc:docChg chg="undo custSel addSld modSld">
      <pc:chgData name="Nash Wiley" userId="c69201f4-e824-4f3c-a59d-e5904535ffdb" providerId="ADAL" clId="{4F9106AB-7E17-409F-B9D2-EAAB575932A4}" dt="2025-08-18T21:04:34.942" v="835" actId="20577"/>
      <pc:docMkLst>
        <pc:docMk/>
      </pc:docMkLst>
      <pc:sldChg chg="modSp mod">
        <pc:chgData name="Nash Wiley" userId="c69201f4-e824-4f3c-a59d-e5904535ffdb" providerId="ADAL" clId="{4F9106AB-7E17-409F-B9D2-EAAB575932A4}" dt="2025-08-18T18:54:41.861" v="705" actId="20577"/>
        <pc:sldMkLst>
          <pc:docMk/>
          <pc:sldMk cId="2001142744" sldId="256"/>
        </pc:sldMkLst>
        <pc:spChg chg="mod">
          <ac:chgData name="Nash Wiley" userId="c69201f4-e824-4f3c-a59d-e5904535ffdb" providerId="ADAL" clId="{4F9106AB-7E17-409F-B9D2-EAAB575932A4}" dt="2025-08-18T18:54:41.861" v="705" actId="20577"/>
          <ac:spMkLst>
            <pc:docMk/>
            <pc:sldMk cId="2001142744" sldId="256"/>
            <ac:spMk id="3" creationId="{39DEF88F-F018-15C7-A2C0-F2E907288EC3}"/>
          </ac:spMkLst>
        </pc:spChg>
      </pc:sldChg>
      <pc:sldChg chg="modSp mod">
        <pc:chgData name="Nash Wiley" userId="c69201f4-e824-4f3c-a59d-e5904535ffdb" providerId="ADAL" clId="{4F9106AB-7E17-409F-B9D2-EAAB575932A4}" dt="2025-08-11T12:34:44.294" v="704"/>
        <pc:sldMkLst>
          <pc:docMk/>
          <pc:sldMk cId="3555827724" sldId="257"/>
        </pc:sldMkLst>
        <pc:spChg chg="mod">
          <ac:chgData name="Nash Wiley" userId="c69201f4-e824-4f3c-a59d-e5904535ffdb" providerId="ADAL" clId="{4F9106AB-7E17-409F-B9D2-EAAB575932A4}" dt="2025-07-25T17:48:32.415" v="3" actId="122"/>
          <ac:spMkLst>
            <pc:docMk/>
            <pc:sldMk cId="3555827724" sldId="257"/>
            <ac:spMk id="2" creationId="{C505DF08-AEDB-21EB-D4E4-15A45A0C02E4}"/>
          </ac:spMkLst>
        </pc:spChg>
        <pc:spChg chg="mod">
          <ac:chgData name="Nash Wiley" userId="c69201f4-e824-4f3c-a59d-e5904535ffdb" providerId="ADAL" clId="{4F9106AB-7E17-409F-B9D2-EAAB575932A4}" dt="2025-08-11T12:34:33.402" v="703" actId="20577"/>
          <ac:spMkLst>
            <pc:docMk/>
            <pc:sldMk cId="3555827724" sldId="257"/>
            <ac:spMk id="3" creationId="{FEBEB0DA-2E39-7DF0-555C-B2F606A40D9D}"/>
          </ac:spMkLst>
        </pc:spChg>
        <pc:spChg chg="mod">
          <ac:chgData name="Nash Wiley" userId="c69201f4-e824-4f3c-a59d-e5904535ffdb" providerId="ADAL" clId="{4F9106AB-7E17-409F-B9D2-EAAB575932A4}" dt="2025-08-11T12:34:44.294" v="704"/>
          <ac:spMkLst>
            <pc:docMk/>
            <pc:sldMk cId="3555827724" sldId="257"/>
            <ac:spMk id="4" creationId="{5BDC3BD2-FE2E-2247-8A11-0EE0A8A10979}"/>
          </ac:spMkLst>
        </pc:spChg>
      </pc:sldChg>
      <pc:sldChg chg="modSp mod">
        <pc:chgData name="Nash Wiley" userId="c69201f4-e824-4f3c-a59d-e5904535ffdb" providerId="ADAL" clId="{4F9106AB-7E17-409F-B9D2-EAAB575932A4}" dt="2025-07-25T17:49:27.126" v="54" actId="20577"/>
        <pc:sldMkLst>
          <pc:docMk/>
          <pc:sldMk cId="918864113" sldId="258"/>
        </pc:sldMkLst>
        <pc:spChg chg="mod">
          <ac:chgData name="Nash Wiley" userId="c69201f4-e824-4f3c-a59d-e5904535ffdb" providerId="ADAL" clId="{4F9106AB-7E17-409F-B9D2-EAAB575932A4}" dt="2025-07-25T17:48:22.200" v="1" actId="113"/>
          <ac:spMkLst>
            <pc:docMk/>
            <pc:sldMk cId="918864113" sldId="258"/>
            <ac:spMk id="2" creationId="{EDADE4F3-3016-29F8-ADB3-01F1A0F5C5C4}"/>
          </ac:spMkLst>
        </pc:spChg>
        <pc:spChg chg="mod">
          <ac:chgData name="Nash Wiley" userId="c69201f4-e824-4f3c-a59d-e5904535ffdb" providerId="ADAL" clId="{4F9106AB-7E17-409F-B9D2-EAAB575932A4}" dt="2025-07-25T17:49:17.963" v="26" actId="20577"/>
          <ac:spMkLst>
            <pc:docMk/>
            <pc:sldMk cId="918864113" sldId="258"/>
            <ac:spMk id="8" creationId="{98788A44-B8AB-7F75-3938-6FBB032F522C}"/>
          </ac:spMkLst>
        </pc:spChg>
        <pc:spChg chg="mod">
          <ac:chgData name="Nash Wiley" userId="c69201f4-e824-4f3c-a59d-e5904535ffdb" providerId="ADAL" clId="{4F9106AB-7E17-409F-B9D2-EAAB575932A4}" dt="2025-07-25T17:49:27.126" v="54" actId="20577"/>
          <ac:spMkLst>
            <pc:docMk/>
            <pc:sldMk cId="918864113" sldId="258"/>
            <ac:spMk id="9" creationId="{E802118C-BB96-5CA4-1380-084A558A2A79}"/>
          </ac:spMkLst>
        </pc:spChg>
      </pc:sldChg>
      <pc:sldChg chg="modSp mod">
        <pc:chgData name="Nash Wiley" userId="c69201f4-e824-4f3c-a59d-e5904535ffdb" providerId="ADAL" clId="{4F9106AB-7E17-409F-B9D2-EAAB575932A4}" dt="2025-07-25T17:48:25.452" v="2" actId="113"/>
        <pc:sldMkLst>
          <pc:docMk/>
          <pc:sldMk cId="4273883069" sldId="259"/>
        </pc:sldMkLst>
        <pc:spChg chg="mod">
          <ac:chgData name="Nash Wiley" userId="c69201f4-e824-4f3c-a59d-e5904535ffdb" providerId="ADAL" clId="{4F9106AB-7E17-409F-B9D2-EAAB575932A4}" dt="2025-07-25T17:48:25.452" v="2" actId="113"/>
          <ac:spMkLst>
            <pc:docMk/>
            <pc:sldMk cId="4273883069" sldId="259"/>
            <ac:spMk id="2" creationId="{3A614D4B-A301-90A0-650B-105F6A2C3011}"/>
          </ac:spMkLst>
        </pc:spChg>
      </pc:sldChg>
      <pc:sldChg chg="modSp mod">
        <pc:chgData name="Nash Wiley" userId="c69201f4-e824-4f3c-a59d-e5904535ffdb" providerId="ADAL" clId="{4F9106AB-7E17-409F-B9D2-EAAB575932A4}" dt="2025-08-08T14:42:49.971" v="650" actId="20577"/>
        <pc:sldMkLst>
          <pc:docMk/>
          <pc:sldMk cId="3840764897" sldId="264"/>
        </pc:sldMkLst>
        <pc:spChg chg="mod">
          <ac:chgData name="Nash Wiley" userId="c69201f4-e824-4f3c-a59d-e5904535ffdb" providerId="ADAL" clId="{4F9106AB-7E17-409F-B9D2-EAAB575932A4}" dt="2025-07-25T17:51:54.849" v="55" actId="1076"/>
          <ac:spMkLst>
            <pc:docMk/>
            <pc:sldMk cId="3840764897" sldId="264"/>
            <ac:spMk id="3" creationId="{FEF49A2D-B2D7-D4D0-475B-B5C4AAF7C92E}"/>
          </ac:spMkLst>
        </pc:spChg>
        <pc:spChg chg="mod">
          <ac:chgData name="Nash Wiley" userId="c69201f4-e824-4f3c-a59d-e5904535ffdb" providerId="ADAL" clId="{4F9106AB-7E17-409F-B9D2-EAAB575932A4}" dt="2025-08-08T14:42:31.316" v="628" actId="20577"/>
          <ac:spMkLst>
            <pc:docMk/>
            <pc:sldMk cId="3840764897" sldId="264"/>
            <ac:spMk id="14" creationId="{2ECB4EB1-AE18-E3B5-1A89-7FAC4502CB92}"/>
          </ac:spMkLst>
        </pc:spChg>
        <pc:spChg chg="mod">
          <ac:chgData name="Nash Wiley" userId="c69201f4-e824-4f3c-a59d-e5904535ffdb" providerId="ADAL" clId="{4F9106AB-7E17-409F-B9D2-EAAB575932A4}" dt="2025-07-25T17:52:36.475" v="62" actId="1076"/>
          <ac:spMkLst>
            <pc:docMk/>
            <pc:sldMk cId="3840764897" sldId="264"/>
            <ac:spMk id="23" creationId="{654C0E14-0045-9C58-37DC-9BF9D1829F5D}"/>
          </ac:spMkLst>
        </pc:spChg>
        <pc:graphicFrameChg chg="modGraphic">
          <ac:chgData name="Nash Wiley" userId="c69201f4-e824-4f3c-a59d-e5904535ffdb" providerId="ADAL" clId="{4F9106AB-7E17-409F-B9D2-EAAB575932A4}" dt="2025-08-08T14:42:49.971" v="650" actId="20577"/>
          <ac:graphicFrameMkLst>
            <pc:docMk/>
            <pc:sldMk cId="3840764897" sldId="264"/>
            <ac:graphicFrameMk id="8" creationId="{EC95D5B9-341C-1A29-EB62-C1DA46B7C0D4}"/>
          </ac:graphicFrameMkLst>
        </pc:graphicFrameChg>
      </pc:sldChg>
      <pc:sldChg chg="modSp mod">
        <pc:chgData name="Nash Wiley" userId="c69201f4-e824-4f3c-a59d-e5904535ffdb" providerId="ADAL" clId="{4F9106AB-7E17-409F-B9D2-EAAB575932A4}" dt="2025-07-25T17:52:53.128" v="64" actId="14100"/>
        <pc:sldMkLst>
          <pc:docMk/>
          <pc:sldMk cId="1649300211" sldId="265"/>
        </pc:sldMkLst>
        <pc:spChg chg="mod">
          <ac:chgData name="Nash Wiley" userId="c69201f4-e824-4f3c-a59d-e5904535ffdb" providerId="ADAL" clId="{4F9106AB-7E17-409F-B9D2-EAAB575932A4}" dt="2025-07-25T17:52:53.128" v="64" actId="14100"/>
          <ac:spMkLst>
            <pc:docMk/>
            <pc:sldMk cId="1649300211" sldId="265"/>
            <ac:spMk id="8" creationId="{1A60BB80-D91D-58FC-D311-DCCCDC74E74C}"/>
          </ac:spMkLst>
        </pc:spChg>
      </pc:sldChg>
      <pc:sldChg chg="modSp mod">
        <pc:chgData name="Nash Wiley" userId="c69201f4-e824-4f3c-a59d-e5904535ffdb" providerId="ADAL" clId="{4F9106AB-7E17-409F-B9D2-EAAB575932A4}" dt="2025-07-25T17:53:09.827" v="67" actId="113"/>
        <pc:sldMkLst>
          <pc:docMk/>
          <pc:sldMk cId="941228081" sldId="266"/>
        </pc:sldMkLst>
        <pc:spChg chg="mod">
          <ac:chgData name="Nash Wiley" userId="c69201f4-e824-4f3c-a59d-e5904535ffdb" providerId="ADAL" clId="{4F9106AB-7E17-409F-B9D2-EAAB575932A4}" dt="2025-07-25T17:53:09.827" v="67" actId="113"/>
          <ac:spMkLst>
            <pc:docMk/>
            <pc:sldMk cId="941228081" sldId="266"/>
            <ac:spMk id="6" creationId="{7DA57E65-D574-514E-80E2-489ED6D2D614}"/>
          </ac:spMkLst>
        </pc:spChg>
      </pc:sldChg>
      <pc:sldChg chg="modSp mod">
        <pc:chgData name="Nash Wiley" userId="c69201f4-e824-4f3c-a59d-e5904535ffdb" providerId="ADAL" clId="{4F9106AB-7E17-409F-B9D2-EAAB575932A4}" dt="2025-07-25T17:53:32.921" v="72" actId="404"/>
        <pc:sldMkLst>
          <pc:docMk/>
          <pc:sldMk cId="413379596" sldId="267"/>
        </pc:sldMkLst>
        <pc:spChg chg="mod">
          <ac:chgData name="Nash Wiley" userId="c69201f4-e824-4f3c-a59d-e5904535ffdb" providerId="ADAL" clId="{4F9106AB-7E17-409F-B9D2-EAAB575932A4}" dt="2025-07-25T17:53:32.921" v="72" actId="404"/>
          <ac:spMkLst>
            <pc:docMk/>
            <pc:sldMk cId="413379596" sldId="267"/>
            <ac:spMk id="8" creationId="{B1A28C3A-9639-0847-75BA-0637E5497376}"/>
          </ac:spMkLst>
        </pc:spChg>
      </pc:sldChg>
      <pc:sldChg chg="modSp mod">
        <pc:chgData name="Nash Wiley" userId="c69201f4-e824-4f3c-a59d-e5904535ffdb" providerId="ADAL" clId="{4F9106AB-7E17-409F-B9D2-EAAB575932A4}" dt="2025-08-18T21:04:34.942" v="835" actId="20577"/>
        <pc:sldMkLst>
          <pc:docMk/>
          <pc:sldMk cId="190809206" sldId="268"/>
        </pc:sldMkLst>
        <pc:spChg chg="mod">
          <ac:chgData name="Nash Wiley" userId="c69201f4-e824-4f3c-a59d-e5904535ffdb" providerId="ADAL" clId="{4F9106AB-7E17-409F-B9D2-EAAB575932A4}" dt="2025-08-18T21:04:34.942" v="835" actId="20577"/>
          <ac:spMkLst>
            <pc:docMk/>
            <pc:sldMk cId="190809206" sldId="268"/>
            <ac:spMk id="16" creationId="{F635EF3B-C337-B009-4374-04B93BBB3181}"/>
          </ac:spMkLst>
        </pc:spChg>
      </pc:sldChg>
      <pc:sldChg chg="addSp delSp modSp mod">
        <pc:chgData name="Nash Wiley" userId="c69201f4-e824-4f3c-a59d-e5904535ffdb" providerId="ADAL" clId="{4F9106AB-7E17-409F-B9D2-EAAB575932A4}" dt="2025-07-25T17:55:02.223" v="111" actId="1076"/>
        <pc:sldMkLst>
          <pc:docMk/>
          <pc:sldMk cId="2397743993" sldId="271"/>
        </pc:sldMkLst>
        <pc:spChg chg="add mod">
          <ac:chgData name="Nash Wiley" userId="c69201f4-e824-4f3c-a59d-e5904535ffdb" providerId="ADAL" clId="{4F9106AB-7E17-409F-B9D2-EAAB575932A4}" dt="2025-07-25T17:54:44.726" v="110" actId="1076"/>
          <ac:spMkLst>
            <pc:docMk/>
            <pc:sldMk cId="2397743993" sldId="271"/>
            <ac:spMk id="2" creationId="{6EA10004-8EE0-7DBC-7BD4-425488B69EE0}"/>
          </ac:spMkLst>
        </pc:spChg>
        <pc:spChg chg="mod">
          <ac:chgData name="Nash Wiley" userId="c69201f4-e824-4f3c-a59d-e5904535ffdb" providerId="ADAL" clId="{4F9106AB-7E17-409F-B9D2-EAAB575932A4}" dt="2025-07-25T17:53:03.540" v="66" actId="14100"/>
          <ac:spMkLst>
            <pc:docMk/>
            <pc:sldMk cId="2397743993" sldId="271"/>
            <ac:spMk id="4" creationId="{4479CCFA-7CB0-A30A-93D1-532297960E15}"/>
          </ac:spMkLst>
        </pc:spChg>
        <pc:picChg chg="mod">
          <ac:chgData name="Nash Wiley" userId="c69201f4-e824-4f3c-a59d-e5904535ffdb" providerId="ADAL" clId="{4F9106AB-7E17-409F-B9D2-EAAB575932A4}" dt="2025-07-25T17:54:32.536" v="108" actId="1076"/>
          <ac:picMkLst>
            <pc:docMk/>
            <pc:sldMk cId="2397743993" sldId="271"/>
            <ac:picMk id="7" creationId="{B7E33D27-C159-1E59-B408-25591765207C}"/>
          </ac:picMkLst>
        </pc:picChg>
        <pc:picChg chg="mod">
          <ac:chgData name="Nash Wiley" userId="c69201f4-e824-4f3c-a59d-e5904535ffdb" providerId="ADAL" clId="{4F9106AB-7E17-409F-B9D2-EAAB575932A4}" dt="2025-07-25T17:55:02.223" v="111" actId="1076"/>
          <ac:picMkLst>
            <pc:docMk/>
            <pc:sldMk cId="2397743993" sldId="271"/>
            <ac:picMk id="10" creationId="{9A424BB2-BD7C-AE1E-2432-61EC89D78A1F}"/>
          </ac:picMkLst>
        </pc:picChg>
      </pc:sldChg>
      <pc:sldChg chg="modSp mod">
        <pc:chgData name="Nash Wiley" userId="c69201f4-e824-4f3c-a59d-e5904535ffdb" providerId="ADAL" clId="{4F9106AB-7E17-409F-B9D2-EAAB575932A4}" dt="2025-08-08T14:43:10.451" v="680" actId="20577"/>
        <pc:sldMkLst>
          <pc:docMk/>
          <pc:sldMk cId="3361594579" sldId="272"/>
        </pc:sldMkLst>
        <pc:spChg chg="mod">
          <ac:chgData name="Nash Wiley" userId="c69201f4-e824-4f3c-a59d-e5904535ffdb" providerId="ADAL" clId="{4F9106AB-7E17-409F-B9D2-EAAB575932A4}" dt="2025-08-08T14:42:59.042" v="660" actId="20577"/>
          <ac:spMkLst>
            <pc:docMk/>
            <pc:sldMk cId="3361594579" sldId="272"/>
            <ac:spMk id="18" creationId="{3EB4B834-C6B5-09CD-E84A-CA79B3BA9BA7}"/>
          </ac:spMkLst>
        </pc:spChg>
        <pc:graphicFrameChg chg="modGraphic">
          <ac:chgData name="Nash Wiley" userId="c69201f4-e824-4f3c-a59d-e5904535ffdb" providerId="ADAL" clId="{4F9106AB-7E17-409F-B9D2-EAAB575932A4}" dt="2025-08-08T14:43:10.451" v="680" actId="20577"/>
          <ac:graphicFrameMkLst>
            <pc:docMk/>
            <pc:sldMk cId="3361594579" sldId="272"/>
            <ac:graphicFrameMk id="23" creationId="{37570CEC-4E33-A882-34D7-F40D63D09453}"/>
          </ac:graphicFrameMkLst>
        </pc:graphicFrameChg>
      </pc:sldChg>
      <pc:sldChg chg="addSp delSp modSp new mod">
        <pc:chgData name="Nash Wiley" userId="c69201f4-e824-4f3c-a59d-e5904535ffdb" providerId="ADAL" clId="{4F9106AB-7E17-409F-B9D2-EAAB575932A4}" dt="2025-07-28T19:37:43.833" v="354" actId="14100"/>
        <pc:sldMkLst>
          <pc:docMk/>
          <pc:sldMk cId="3705650988" sldId="273"/>
        </pc:sldMkLst>
        <pc:spChg chg="mod">
          <ac:chgData name="Nash Wiley" userId="c69201f4-e824-4f3c-a59d-e5904535ffdb" providerId="ADAL" clId="{4F9106AB-7E17-409F-B9D2-EAAB575932A4}" dt="2025-07-28T19:37:43.833" v="354" actId="14100"/>
          <ac:spMkLst>
            <pc:docMk/>
            <pc:sldMk cId="3705650988" sldId="273"/>
            <ac:spMk id="2" creationId="{4AB9EBB3-9C68-7BD0-C4EC-F8A2B557BB40}"/>
          </ac:spMkLst>
        </pc:spChg>
        <pc:spChg chg="add mod">
          <ac:chgData name="Nash Wiley" userId="c69201f4-e824-4f3c-a59d-e5904535ffdb" providerId="ADAL" clId="{4F9106AB-7E17-409F-B9D2-EAAB575932A4}" dt="2025-07-28T18:14:56.535" v="353" actId="122"/>
          <ac:spMkLst>
            <pc:docMk/>
            <pc:sldMk cId="3705650988" sldId="273"/>
            <ac:spMk id="6" creationId="{05FFB81D-40A2-A9B0-6AA8-4305C34764A0}"/>
          </ac:spMkLst>
        </pc:spChg>
        <pc:picChg chg="add mod ord">
          <ac:chgData name="Nash Wiley" userId="c69201f4-e824-4f3c-a59d-e5904535ffdb" providerId="ADAL" clId="{4F9106AB-7E17-409F-B9D2-EAAB575932A4}" dt="2025-07-28T18:12:24.031" v="134" actId="208"/>
          <ac:picMkLst>
            <pc:docMk/>
            <pc:sldMk cId="3705650988" sldId="273"/>
            <ac:picMk id="5" creationId="{CC864509-18C3-0878-CF60-38E255B8DA54}"/>
          </ac:picMkLst>
        </pc:picChg>
      </pc:sldChg>
      <pc:sldChg chg="addSp delSp modSp new mod">
        <pc:chgData name="Nash Wiley" userId="c69201f4-e824-4f3c-a59d-e5904535ffdb" providerId="ADAL" clId="{4F9106AB-7E17-409F-B9D2-EAAB575932A4}" dt="2025-08-08T13:08:02.621" v="619" actId="113"/>
        <pc:sldMkLst>
          <pc:docMk/>
          <pc:sldMk cId="1175379053" sldId="274"/>
        </pc:sldMkLst>
        <pc:spChg chg="mod">
          <ac:chgData name="Nash Wiley" userId="c69201f4-e824-4f3c-a59d-e5904535ffdb" providerId="ADAL" clId="{4F9106AB-7E17-409F-B9D2-EAAB575932A4}" dt="2025-08-08T13:08:02.621" v="619" actId="113"/>
          <ac:spMkLst>
            <pc:docMk/>
            <pc:sldMk cId="1175379053" sldId="274"/>
            <ac:spMk id="2" creationId="{B3A76176-9A76-D2C1-CFBF-CEDD5434649B}"/>
          </ac:spMkLst>
        </pc:spChg>
        <pc:picChg chg="add mod ord">
          <ac:chgData name="Nash Wiley" userId="c69201f4-e824-4f3c-a59d-e5904535ffdb" providerId="ADAL" clId="{4F9106AB-7E17-409F-B9D2-EAAB575932A4}" dt="2025-08-08T13:04:20.784" v="504" actId="208"/>
          <ac:picMkLst>
            <pc:docMk/>
            <pc:sldMk cId="1175379053" sldId="274"/>
            <ac:picMk id="5" creationId="{A4BA5FD6-BF4A-01F4-1048-21096018A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D30E6-88AE-4958-B617-0843507FAA5C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5ED3-205C-408A-B059-F1367137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3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5ED3-205C-408A-B059-F13671373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6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F900-2734-4D92-B5FE-431682914C5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2EE8-E719-4662-BB2E-B2A9857EC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B60E-044E-824D-D906-56F68882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006" y="330458"/>
            <a:ext cx="8825658" cy="3329581"/>
          </a:xfrm>
        </p:spPr>
        <p:txBody>
          <a:bodyPr/>
          <a:lstStyle/>
          <a:p>
            <a:r>
              <a:rPr lang="en-US" dirty="0"/>
              <a:t>2025 Internet Gaming (iGaming) Legislation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EF88F-F018-15C7-A2C0-F2E907288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Presentation to the Virginia Joint Subcommittee on Gaming</a:t>
            </a:r>
          </a:p>
          <a:p>
            <a:r>
              <a:rPr lang="en-US" sz="1800" dirty="0"/>
              <a:t>Delegate </a:t>
            </a:r>
            <a:r>
              <a:rPr lang="en-US" dirty="0"/>
              <a:t>M</a:t>
            </a:r>
            <a:r>
              <a:rPr lang="en-US" sz="1800" dirty="0"/>
              <a:t>arcus Simon</a:t>
            </a:r>
          </a:p>
          <a:p>
            <a:r>
              <a:rPr lang="en-US" sz="1800" dirty="0"/>
              <a:t>HB2171 (</a:t>
            </a:r>
            <a:r>
              <a:rPr lang="en-US" dirty="0"/>
              <a:t>S</a:t>
            </a:r>
            <a:r>
              <a:rPr lang="en-US" sz="1800" dirty="0"/>
              <a:t>imon</a:t>
            </a:r>
            <a:r>
              <a:rPr lang="en-US" sz="1800"/>
              <a:t>)|</a:t>
            </a:r>
            <a:r>
              <a:rPr lang="en-US"/>
              <a:t>SB</a:t>
            </a:r>
            <a:r>
              <a:rPr lang="en-US" sz="1800"/>
              <a:t>827 </a:t>
            </a:r>
            <a:r>
              <a:rPr lang="en-US" sz="1800" dirty="0"/>
              <a:t>(Locke)</a:t>
            </a:r>
          </a:p>
        </p:txBody>
      </p:sp>
    </p:spTree>
    <p:extLst>
      <p:ext uri="{BB962C8B-B14F-4D97-AF65-F5344CB8AC3E}">
        <p14:creationId xmlns:p14="http://schemas.microsoft.com/office/powerpoint/2010/main" val="20011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414B-5A19-93A2-1567-70531C6D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20A25-30FB-97ED-D134-8764B50D35E7}"/>
              </a:ext>
            </a:extLst>
          </p:cNvPr>
          <p:cNvSpPr txBox="1"/>
          <p:nvPr/>
        </p:nvSpPr>
        <p:spPr>
          <a:xfrm>
            <a:off x="6454680" y="833534"/>
            <a:ext cx="394663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Supplier/Platform Provider License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AE2D7-BC4B-C5AB-2109-388DE18C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17" y="1625408"/>
            <a:ext cx="5274959" cy="1347060"/>
          </a:xfrm>
          <a:prstGeom prst="rect">
            <a:avLst/>
          </a:prstGeom>
        </p:spPr>
      </p:pic>
      <p:sp>
        <p:nvSpPr>
          <p:cNvPr id="18" name="Title 13">
            <a:extLst>
              <a:ext uri="{FF2B5EF4-FFF2-40B4-BE49-F238E27FC236}">
                <a16:creationId xmlns:a16="http://schemas.microsoft.com/office/drawing/2014/main" id="{3EB4B834-C6B5-09CD-E84A-CA79B3BA9BA7}"/>
              </a:ext>
            </a:extLst>
          </p:cNvPr>
          <p:cNvSpPr txBox="1">
            <a:spLocks/>
          </p:cNvSpPr>
          <p:nvPr/>
        </p:nvSpPr>
        <p:spPr>
          <a:xfrm>
            <a:off x="71099" y="1497991"/>
            <a:ext cx="5136261" cy="9587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Potential Licensing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C16DCE-537D-2DCC-310E-B7AB0F4D540D}"/>
              </a:ext>
            </a:extLst>
          </p:cNvPr>
          <p:cNvSpPr txBox="1"/>
          <p:nvPr/>
        </p:nvSpPr>
        <p:spPr>
          <a:xfrm>
            <a:off x="975895" y="2767280"/>
            <a:ext cx="3326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iGaming operator and supplier licenses will help cover costs associated with establishing and operating the Virginia Gaming Commission.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31524-FEE5-F3F2-9521-62D5E10792E5}"/>
              </a:ext>
            </a:extLst>
          </p:cNvPr>
          <p:cNvSpPr txBox="1"/>
          <p:nvPr/>
        </p:nvSpPr>
        <p:spPr>
          <a:xfrm>
            <a:off x="4828578" y="5564794"/>
            <a:ext cx="623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*Though suppliers already pay a large portion of operator licensing cost, suppliers can swap license renewal costs, as currently written in the bill, with operators, if needed.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7570CEC-4E33-A882-34D7-F40D63D09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06515"/>
              </p:ext>
            </p:extLst>
          </p:nvPr>
        </p:nvGraphicFramePr>
        <p:xfrm>
          <a:off x="4925664" y="3118011"/>
          <a:ext cx="7004667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9">
                  <a:extLst>
                    <a:ext uri="{9D8B030D-6E8A-4147-A177-3AD203B41FA5}">
                      <a16:colId xmlns:a16="http://schemas.microsoft.com/office/drawing/2014/main" val="1259603408"/>
                    </a:ext>
                  </a:extLst>
                </a:gridCol>
                <a:gridCol w="2334889">
                  <a:extLst>
                    <a:ext uri="{9D8B030D-6E8A-4147-A177-3AD203B41FA5}">
                      <a16:colId xmlns:a16="http://schemas.microsoft.com/office/drawing/2014/main" val="4023937052"/>
                    </a:ext>
                  </a:extLst>
                </a:gridCol>
                <a:gridCol w="2334889">
                  <a:extLst>
                    <a:ext uri="{9D8B030D-6E8A-4147-A177-3AD203B41FA5}">
                      <a16:colId xmlns:a16="http://schemas.microsoft.com/office/drawing/2014/main" val="3058236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Potential Supplier License Renewal Time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Potential Supplier License Renewal Cost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Other Options*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(Swap costs with operators)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8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17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5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59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DC80-19E9-C636-2D9B-930C0BD8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51" y="636382"/>
            <a:ext cx="10208910" cy="1400530"/>
          </a:xfrm>
        </p:spPr>
        <p:txBody>
          <a:bodyPr>
            <a:normAutofit/>
          </a:bodyPr>
          <a:lstStyle/>
          <a:p>
            <a:r>
              <a:rPr lang="en-US" dirty="0"/>
              <a:t>Potential Partnership with VA land-based casinos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04EF1-CD23-921E-53E5-08114AF76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375" y="1242485"/>
            <a:ext cx="7438382" cy="16356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0BB80-D91D-58FC-D311-DCCCDC74E74C}"/>
              </a:ext>
            </a:extLst>
          </p:cNvPr>
          <p:cNvSpPr txBox="1"/>
          <p:nvPr/>
        </p:nvSpPr>
        <p:spPr>
          <a:xfrm>
            <a:off x="930769" y="2426421"/>
            <a:ext cx="353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Each casino (iGaming operator) can partner with </a:t>
            </a:r>
            <a:r>
              <a:rPr lang="en-US" b="1" u="sng" dirty="0"/>
              <a:t>up to three </a:t>
            </a:r>
            <a:r>
              <a:rPr lang="en-US" b="1" dirty="0"/>
              <a:t>supplier platforms to offer iGaming. Players will access the internet casino games through their desired platform (Draft Kings, FanDuel, etc.)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4440A-5B88-DACC-6B52-6648E8F82E7F}"/>
              </a:ext>
            </a:extLst>
          </p:cNvPr>
          <p:cNvCxnSpPr/>
          <p:nvPr/>
        </p:nvCxnSpPr>
        <p:spPr>
          <a:xfrm>
            <a:off x="1768879" y="3822549"/>
            <a:ext cx="207034" cy="49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A4E6C2-F9E6-88CC-0F1F-34A675EF95CC}"/>
              </a:ext>
            </a:extLst>
          </p:cNvPr>
          <p:cNvCxnSpPr/>
          <p:nvPr/>
        </p:nvCxnSpPr>
        <p:spPr>
          <a:xfrm>
            <a:off x="1406106" y="3818842"/>
            <a:ext cx="0" cy="62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2" descr="DraftKings - Wikipedia">
            <a:extLst>
              <a:ext uri="{FF2B5EF4-FFF2-40B4-BE49-F238E27FC236}">
                <a16:creationId xmlns:a16="http://schemas.microsoft.com/office/drawing/2014/main" id="{DBB7D038-1662-D127-9258-1C85A41218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0070" y="3326708"/>
            <a:ext cx="2274487" cy="22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DraftKings - Wikipedia">
            <a:extLst>
              <a:ext uri="{FF2B5EF4-FFF2-40B4-BE49-F238E27FC236}">
                <a16:creationId xmlns:a16="http://schemas.microsoft.com/office/drawing/2014/main" id="{6B38FCE3-BF09-ED7A-05BD-6BB65680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237" y="4078018"/>
            <a:ext cx="9008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utoShape 42" descr="BetRivers Online Casino New York Launch Updates for 2025">
            <a:extLst>
              <a:ext uri="{FF2B5EF4-FFF2-40B4-BE49-F238E27FC236}">
                <a16:creationId xmlns:a16="http://schemas.microsoft.com/office/drawing/2014/main" id="{35CAF784-9263-81D8-8C8A-36B574F020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5359" y="51845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5758E09F-B4BF-7CC1-43B5-8CC9AF4982FF}"/>
              </a:ext>
            </a:extLst>
          </p:cNvPr>
          <p:cNvSpPr txBox="1"/>
          <p:nvPr/>
        </p:nvSpPr>
        <p:spPr>
          <a:xfrm>
            <a:off x="733739" y="1821964"/>
            <a:ext cx="3856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000" b="1" spc="-150" dirty="0">
                <a:solidFill>
                  <a:schemeClr val="bg1"/>
                </a:solidFill>
              </a:rPr>
              <a:t>Operator – Supplier Partnerships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64D5D-6113-CF1D-280D-DA2205015B9D}"/>
              </a:ext>
            </a:extLst>
          </p:cNvPr>
          <p:cNvSpPr txBox="1"/>
          <p:nvPr/>
        </p:nvSpPr>
        <p:spPr>
          <a:xfrm>
            <a:off x="4784374" y="5034537"/>
            <a:ext cx="704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*For illustrative purposes only. Chart does not reflect actual executed market access arrangements.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FF40D1-86C2-F431-573A-AE399AAE7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74" y="2978950"/>
            <a:ext cx="7266384" cy="20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0B1F-29A9-D4FD-4593-24D54534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raftKings - Wikipedia">
            <a:extLst>
              <a:ext uri="{FF2B5EF4-FFF2-40B4-BE49-F238E27FC236}">
                <a16:creationId xmlns:a16="http://schemas.microsoft.com/office/drawing/2014/main" id="{9A424BB2-BD7C-AE1E-2432-61EC89D7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85" y="3580583"/>
            <a:ext cx="876262" cy="4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DC721788-4013-E271-900F-7CDB9F01176B}"/>
              </a:ext>
            </a:extLst>
          </p:cNvPr>
          <p:cNvSpPr/>
          <p:nvPr/>
        </p:nvSpPr>
        <p:spPr>
          <a:xfrm>
            <a:off x="6681523" y="4244389"/>
            <a:ext cx="690674" cy="8632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26A13F67-0643-8517-9A78-FFBBF5B09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3752" y="5692877"/>
            <a:ext cx="914400" cy="914400"/>
          </a:xfrm>
          <a:prstGeom prst="rect">
            <a:avLst/>
          </a:prstGeom>
        </p:spPr>
      </p:pic>
      <p:pic>
        <p:nvPicPr>
          <p:cNvPr id="18" name="Graphic 17" descr="Group success with solid fill">
            <a:extLst>
              <a:ext uri="{FF2B5EF4-FFF2-40B4-BE49-F238E27FC236}">
                <a16:creationId xmlns:a16="http://schemas.microsoft.com/office/drawing/2014/main" id="{8AA43D01-2E62-975E-18B8-9664DAA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152" y="570205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5F19E8-1F77-35CC-4848-DD5F9AC873B4}"/>
              </a:ext>
            </a:extLst>
          </p:cNvPr>
          <p:cNvSpPr txBox="1"/>
          <p:nvPr/>
        </p:nvSpPr>
        <p:spPr>
          <a:xfrm>
            <a:off x="5390085" y="250722"/>
            <a:ext cx="32735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Internet Gaming Operator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E4993-2057-DB78-EB3D-436AE4737A14}"/>
              </a:ext>
            </a:extLst>
          </p:cNvPr>
          <p:cNvSpPr txBox="1"/>
          <p:nvPr/>
        </p:nvSpPr>
        <p:spPr>
          <a:xfrm>
            <a:off x="5390085" y="2767370"/>
            <a:ext cx="30540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Internet Gaming Supplier and Platform Provider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867CE-B8EE-A996-CB47-7FC560FB9A39}"/>
              </a:ext>
            </a:extLst>
          </p:cNvPr>
          <p:cNvSpPr txBox="1"/>
          <p:nvPr/>
        </p:nvSpPr>
        <p:spPr>
          <a:xfrm>
            <a:off x="4930714" y="5358945"/>
            <a:ext cx="41922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Legal-aged gaming participants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2A470-6341-2E9D-5A3D-6ED2FD294658}"/>
              </a:ext>
            </a:extLst>
          </p:cNvPr>
          <p:cNvSpPr txBox="1"/>
          <p:nvPr/>
        </p:nvSpPr>
        <p:spPr>
          <a:xfrm>
            <a:off x="9098367" y="1711193"/>
            <a:ext cx="2590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Operator selects up to 3 suppliers to partner with.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297AC9-5048-348C-3797-D59FDBA5FE6F}"/>
              </a:ext>
            </a:extLst>
          </p:cNvPr>
          <p:cNvSpPr txBox="1"/>
          <p:nvPr/>
        </p:nvSpPr>
        <p:spPr>
          <a:xfrm>
            <a:off x="9098367" y="4068810"/>
            <a:ext cx="25307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 provides platform directly to consumers.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9B0E4-D49F-F80D-157C-EEF4C474E80D}"/>
              </a:ext>
            </a:extLst>
          </p:cNvPr>
          <p:cNvSpPr txBox="1"/>
          <p:nvPr/>
        </p:nvSpPr>
        <p:spPr>
          <a:xfrm>
            <a:off x="5792815" y="755811"/>
            <a:ext cx="246809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CASINO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8155D72-9F5F-94B2-D796-5701ED8BC479}"/>
              </a:ext>
            </a:extLst>
          </p:cNvPr>
          <p:cNvSpPr/>
          <p:nvPr/>
        </p:nvSpPr>
        <p:spPr>
          <a:xfrm>
            <a:off x="6681523" y="1661009"/>
            <a:ext cx="690674" cy="8632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6" descr="Fanatics Betting &amp; Gaming Launches Retail and Online Sports">
            <a:extLst>
              <a:ext uri="{FF2B5EF4-FFF2-40B4-BE49-F238E27FC236}">
                <a16:creationId xmlns:a16="http://schemas.microsoft.com/office/drawing/2014/main" id="{B7E33D27-C159-1E59-B408-25591765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3" y="3661809"/>
            <a:ext cx="1219096" cy="4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9CCFA-7CB0-A30A-93D1-532297960E15}"/>
              </a:ext>
            </a:extLst>
          </p:cNvPr>
          <p:cNvSpPr txBox="1"/>
          <p:nvPr/>
        </p:nvSpPr>
        <p:spPr>
          <a:xfrm>
            <a:off x="930769" y="2426421"/>
            <a:ext cx="3618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Each casino (iGaming operator) can partner with </a:t>
            </a:r>
            <a:r>
              <a:rPr lang="en-US" b="1" u="sng" dirty="0"/>
              <a:t>up to three </a:t>
            </a:r>
            <a:r>
              <a:rPr lang="en-US" b="1" dirty="0"/>
              <a:t>supplier platforms to offer iGaming. Players will access the internet casino games through their desired platform (Draft Kings, FanDuel, etc.)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0367C-AE20-7165-12BE-40DDA22DAD85}"/>
              </a:ext>
            </a:extLst>
          </p:cNvPr>
          <p:cNvSpPr txBox="1"/>
          <p:nvPr/>
        </p:nvSpPr>
        <p:spPr>
          <a:xfrm>
            <a:off x="733739" y="1777143"/>
            <a:ext cx="3856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000" b="1" spc="-150" dirty="0">
                <a:solidFill>
                  <a:schemeClr val="bg1"/>
                </a:solidFill>
              </a:rPr>
              <a:t>Operator – Supplier Partnerships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10004-8EE0-7DBC-7BD4-425488B69EE0}"/>
              </a:ext>
            </a:extLst>
          </p:cNvPr>
          <p:cNvSpPr txBox="1"/>
          <p:nvPr/>
        </p:nvSpPr>
        <p:spPr>
          <a:xfrm>
            <a:off x="6423818" y="3645078"/>
            <a:ext cx="1206083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Casino 1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7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0077-21E3-3818-0EA8-F174993C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72" y="1107722"/>
            <a:ext cx="3079520" cy="1678611"/>
          </a:xfrm>
        </p:spPr>
        <p:txBody>
          <a:bodyPr>
            <a:noAutofit/>
          </a:bodyPr>
          <a:lstStyle/>
          <a:p>
            <a:pPr defTabSz="457200"/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 and identify requirements; verifications’ geolocation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94CB4-EA09-9EAB-5C8F-762403CBE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962" y="1253331"/>
            <a:ext cx="651278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57E65-D574-514E-80E2-489ED6D2D614}"/>
              </a:ext>
            </a:extLst>
          </p:cNvPr>
          <p:cNvSpPr txBox="1"/>
          <p:nvPr/>
        </p:nvSpPr>
        <p:spPr>
          <a:xfrm>
            <a:off x="796419" y="2272286"/>
            <a:ext cx="3594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Every transaction takes place through a registered account where customer age (21+), identify and location is verified.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600" b="1" dirty="0"/>
              <a:t>Voluntary exclusion programs.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600" b="1" dirty="0"/>
              <a:t>Geolocation technologies to restrict play in prohibited locations.</a:t>
            </a:r>
          </a:p>
        </p:txBody>
      </p:sp>
    </p:spTree>
    <p:extLst>
      <p:ext uri="{BB962C8B-B14F-4D97-AF65-F5344CB8AC3E}">
        <p14:creationId xmlns:p14="http://schemas.microsoft.com/office/powerpoint/2010/main" val="94122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EB9-665F-A94D-B0D7-B9C2ECA7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C25F9-787D-961E-E58D-D9C9F95D8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766" y="1741381"/>
            <a:ext cx="6600825" cy="838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CAC70-5500-F149-2820-F4D2C382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66" y="2467438"/>
            <a:ext cx="66008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28C3A-9639-0847-75BA-0637E5497376}"/>
              </a:ext>
            </a:extLst>
          </p:cNvPr>
          <p:cNvSpPr txBox="1"/>
          <p:nvPr/>
        </p:nvSpPr>
        <p:spPr>
          <a:xfrm>
            <a:off x="888631" y="2260121"/>
            <a:ext cx="3727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24/7 Problem Gaming hotline.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Allows users to set parameters on their own activity, including deposit, wagering and time limits.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Allows operators to implement monitoring and intervention capabilities for responsible gaming concerns. 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b="1" dirty="0"/>
              <a:t>Customers given tutorials on responsible gaming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714A5-BA49-CAF2-E3DF-635496EE2248}"/>
              </a:ext>
            </a:extLst>
          </p:cNvPr>
          <p:cNvSpPr txBox="1"/>
          <p:nvPr/>
        </p:nvSpPr>
        <p:spPr>
          <a:xfrm>
            <a:off x="1233577" y="1820174"/>
            <a:ext cx="298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Consumer Protections</a:t>
            </a:r>
          </a:p>
        </p:txBody>
      </p:sp>
    </p:spTree>
    <p:extLst>
      <p:ext uri="{BB962C8B-B14F-4D97-AF65-F5344CB8AC3E}">
        <p14:creationId xmlns:p14="http://schemas.microsoft.com/office/powerpoint/2010/main" val="41337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C536-7B7B-D0E1-82D8-65B2A40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6E382E2-45F4-B423-82A3-9CDA24E3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810" y="1825546"/>
            <a:ext cx="6591300" cy="17526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F79854-6412-639B-49D4-932BD4CA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36" y="3504087"/>
            <a:ext cx="6581774" cy="10477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35EF3B-C337-B009-4374-04B93BBB3181}"/>
              </a:ext>
            </a:extLst>
          </p:cNvPr>
          <p:cNvSpPr txBox="1"/>
          <p:nvPr/>
        </p:nvSpPr>
        <p:spPr>
          <a:xfrm>
            <a:off x="817093" y="2349925"/>
            <a:ext cx="3642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Virginians wagered an estimated $16 billion in the illegal, unregulated online casino market in 2024.</a:t>
            </a:r>
            <a:br>
              <a:rPr lang="en-US" sz="1500" b="1" dirty="0"/>
            </a:br>
            <a:endParaRPr lang="en-US" sz="1500" b="1" dirty="0"/>
          </a:p>
          <a:p>
            <a:r>
              <a:rPr lang="en-US" sz="1500" b="1" dirty="0"/>
              <a:t>The Virginia iGaming market could generate an estimated $5.3 billion in new taxable revenue over the first five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08CF6-8DEC-7D12-B3E3-2549E3A455DA}"/>
              </a:ext>
            </a:extLst>
          </p:cNvPr>
          <p:cNvSpPr txBox="1"/>
          <p:nvPr/>
        </p:nvSpPr>
        <p:spPr>
          <a:xfrm>
            <a:off x="1147313" y="1825546"/>
            <a:ext cx="29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Tax Structure</a:t>
            </a:r>
          </a:p>
        </p:txBody>
      </p:sp>
    </p:spTree>
    <p:extLst>
      <p:ext uri="{BB962C8B-B14F-4D97-AF65-F5344CB8AC3E}">
        <p14:creationId xmlns:p14="http://schemas.microsoft.com/office/powerpoint/2010/main" val="19080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DF08-AEDB-21EB-D4E4-15A45A0C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B0DA-2E39-7DF0-555C-B2F606A40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201" y="1099358"/>
            <a:ext cx="729262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is iGaming?</a:t>
            </a:r>
          </a:p>
          <a:p>
            <a:r>
              <a:rPr lang="en-US" dirty="0"/>
              <a:t>“Internet Gaming” or “iGaming” describes online casino games of chance.</a:t>
            </a:r>
          </a:p>
          <a:p>
            <a:r>
              <a:rPr lang="en-US" dirty="0"/>
              <a:t>iGaming can be played from a mobile device, tablet or computer.</a:t>
            </a:r>
          </a:p>
          <a:p>
            <a:r>
              <a:rPr lang="en-US" dirty="0"/>
              <a:t>iGaming typically includes the following options:</a:t>
            </a:r>
          </a:p>
          <a:p>
            <a:pPr lvl="1"/>
            <a:r>
              <a:rPr lang="en-US" dirty="0"/>
              <a:t>Roulette, Craps, Poker, Blackjack, Slots</a:t>
            </a:r>
          </a:p>
          <a:p>
            <a:r>
              <a:rPr lang="en-US" dirty="0"/>
              <a:t>When offered in a well-regulated manner, iGaming offers convenience and safety for participants across a jurisdiction.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Quick Stats</a:t>
            </a:r>
          </a:p>
          <a:p>
            <a:r>
              <a:rPr lang="en-US" dirty="0"/>
              <a:t>8 states have legalized iGaming (NV is </a:t>
            </a:r>
            <a:r>
              <a:rPr lang="en-US" dirty="0" err="1"/>
              <a:t>iPoker</a:t>
            </a:r>
            <a:r>
              <a:rPr lang="en-US" dirty="0"/>
              <a:t> only), translates to access for roughly 14% of the U.S. adult population.</a:t>
            </a:r>
          </a:p>
          <a:p>
            <a:r>
              <a:rPr lang="en-US" dirty="0"/>
              <a:t>In 2023, the legal iGaming Market Generated $5.6 billion in Gross Gaming Revenue.</a:t>
            </a:r>
          </a:p>
          <a:p>
            <a:r>
              <a:rPr lang="en-US" dirty="0"/>
              <a:t>Virginians wagered an estimated $16 billion in the illegal, unregulated online casino market in 2024.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C3BD2-FE2E-2247-8A11-0EE0A8A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American Gaming Association, “Sizing the Illegal and Unregulated Gaming Markets in the United States,” November, 2022.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Campaign for Fairer Gambling, “USA National Gambling Marketplace,” 2024</a:t>
            </a:r>
          </a:p>
        </p:txBody>
      </p:sp>
    </p:spTree>
    <p:extLst>
      <p:ext uri="{BB962C8B-B14F-4D97-AF65-F5344CB8AC3E}">
        <p14:creationId xmlns:p14="http://schemas.microsoft.com/office/powerpoint/2010/main" val="355582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E4F3-3016-29F8-ADB3-01F1A0F5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iGaming in the Surrounding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8CD6-280F-99CC-F72E-3F89B696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78" y="801345"/>
            <a:ext cx="6667098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Virginia is surrounded by jurisdictions that either have legalized iGaming or are seriously contemplating legalization in the next few years.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C7D17-F60A-3A19-8172-BE3970E7B838}"/>
              </a:ext>
            </a:extLst>
          </p:cNvPr>
          <p:cNvSpPr txBox="1"/>
          <p:nvPr/>
        </p:nvSpPr>
        <p:spPr>
          <a:xfrm>
            <a:off x="5715103" y="1930049"/>
            <a:ext cx="49560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Legal Mobile Sports Betting and iGaming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Virginia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88A44-B8AB-7F75-3938-6FBB032F522C}"/>
              </a:ext>
            </a:extLst>
          </p:cNvPr>
          <p:cNvSpPr txBox="1"/>
          <p:nvPr/>
        </p:nvSpPr>
        <p:spPr>
          <a:xfrm>
            <a:off x="5715103" y="3304170"/>
            <a:ext cx="495604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Legal Mobile Sports Betting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Kentucky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Washington, D.C.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2118C-BB96-5CA4-1380-084A558A2A79}"/>
              </a:ext>
            </a:extLst>
          </p:cNvPr>
          <p:cNvSpPr txBox="1"/>
          <p:nvPr/>
        </p:nvSpPr>
        <p:spPr>
          <a:xfrm>
            <a:off x="5715103" y="5232288"/>
            <a:ext cx="49560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Legal iGaming Under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91886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4D4B-A301-90A0-650B-105F6A2C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Virginia’s iGaming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DF87-C151-F228-8A74-CB502522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661" y="1237665"/>
            <a:ext cx="5805577" cy="438266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iGaming is an opportunity for Virginia to modernize its gaming options to help land-based casinos keep pace with potential legalization of skill game machines. </a:t>
            </a:r>
          </a:p>
          <a:p>
            <a:r>
              <a:rPr lang="en-US" sz="2000" dirty="0"/>
              <a:t>Virginia could generate an additional </a:t>
            </a:r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$5.3 Billion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in new taxable revenue for Virginia over a five-year period from iGaming. </a:t>
            </a:r>
          </a:p>
          <a:p>
            <a:r>
              <a:rPr lang="en-US" sz="2000" dirty="0"/>
              <a:t>Over that same period, growth rates of land-based casino gaming revenue is projected to grow </a:t>
            </a:r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8.4% </a:t>
            </a:r>
            <a:r>
              <a:rPr lang="en-US" sz="2000" dirty="0"/>
              <a:t>more alongside a market with iGaming, from $1.5 billion to $1.6 billion. </a:t>
            </a:r>
          </a:p>
          <a:p>
            <a:r>
              <a:rPr lang="en-US" sz="2000" dirty="0"/>
              <a:t>Job Growth. iGaming states have outperformed non-iGaming states in land-based gaming jobs, anywhere from </a:t>
            </a:r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</a:rPr>
              <a:t>0.6% to 5.4% </a:t>
            </a:r>
            <a:r>
              <a:rPr lang="en-US" sz="2000" dirty="0"/>
              <a:t>per year.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3C477-3D9C-87CC-57EF-2A57EA4D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Analysis Group, “The Potential Economic Impact of Legalizing iGaming on Casino Revenues in Five States,” (March 2024). </a:t>
            </a:r>
          </a:p>
        </p:txBody>
      </p:sp>
    </p:spTree>
    <p:extLst>
      <p:ext uri="{BB962C8B-B14F-4D97-AF65-F5344CB8AC3E}">
        <p14:creationId xmlns:p14="http://schemas.microsoft.com/office/powerpoint/2010/main" val="427388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6176-9A76-D2C1-CFBF-CEDD5434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National Association of Attorneys General  calls for crackdown on illegal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A5FD6-BF4A-01F4-1048-21096018A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8791" y="803275"/>
            <a:ext cx="5940355" cy="524827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537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BB3-9C68-7BD0-C4EC-F8A2B557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00" y="771292"/>
            <a:ext cx="3498979" cy="2368723"/>
          </a:xfrm>
        </p:spPr>
        <p:txBody>
          <a:bodyPr/>
          <a:lstStyle/>
          <a:p>
            <a:r>
              <a:rPr lang="en-US" b="1" dirty="0"/>
              <a:t>2025 Legislation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64509-18C3-0878-CF60-38E255B8D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162" y="454340"/>
            <a:ext cx="4995183" cy="574159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FB81D-40A2-A9B0-6AA8-4305C34764A0}"/>
              </a:ext>
            </a:extLst>
          </p:cNvPr>
          <p:cNvSpPr txBox="1"/>
          <p:nvPr/>
        </p:nvSpPr>
        <p:spPr>
          <a:xfrm>
            <a:off x="914400" y="2415396"/>
            <a:ext cx="3498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2025 session, legislation to legalize iGaming in Virginia was sent to be studied by the Joint Subcommittee to Study the Feasibility of Establishing the Virginia Gaming Commission.</a:t>
            </a:r>
          </a:p>
        </p:txBody>
      </p:sp>
    </p:spTree>
    <p:extLst>
      <p:ext uri="{BB962C8B-B14F-4D97-AF65-F5344CB8AC3E}">
        <p14:creationId xmlns:p14="http://schemas.microsoft.com/office/powerpoint/2010/main" val="370565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1D25-2FA3-5000-71ED-2D4A6E41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4967" y="402786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AEA66-3A8D-FB6F-A532-B13080F7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398" y="2433254"/>
            <a:ext cx="3626316" cy="2297171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610EE-C2C8-33DD-3C82-8368F6EB06D3}"/>
              </a:ext>
            </a:extLst>
          </p:cNvPr>
          <p:cNvSpPr txBox="1"/>
          <p:nvPr/>
        </p:nvSpPr>
        <p:spPr>
          <a:xfrm>
            <a:off x="7038500" y="280689"/>
            <a:ext cx="409754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“Internet Gaming Operator License”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The license awarded to the Virginia land-based casino that allows them to operate iGaming.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ADDB6-F114-2F48-0A3D-CEE1231C9D26}"/>
              </a:ext>
            </a:extLst>
          </p:cNvPr>
          <p:cNvSpPr txBox="1"/>
          <p:nvPr/>
        </p:nvSpPr>
        <p:spPr>
          <a:xfrm>
            <a:off x="7038500" y="3660846"/>
            <a:ext cx="418952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“Internet Gaming Supplier”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The regulated, consumer-facing entity that will provide the platform and software to host iGaming. (Ex: Legal Virginia Sportsbooks)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B8302-2A51-BCFE-5A75-1D7873BFB700}"/>
              </a:ext>
            </a:extLst>
          </p:cNvPr>
          <p:cNvSpPr txBox="1"/>
          <p:nvPr/>
        </p:nvSpPr>
        <p:spPr>
          <a:xfrm>
            <a:off x="7038500" y="5460472"/>
            <a:ext cx="4189528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“Internet Gaming Supplier License”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The license awarded to the regulated, consumer-facing entity to host iGaming.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A640C-3D9E-202B-3219-792A5B7084E5}"/>
              </a:ext>
            </a:extLst>
          </p:cNvPr>
          <p:cNvSpPr txBox="1"/>
          <p:nvPr/>
        </p:nvSpPr>
        <p:spPr>
          <a:xfrm>
            <a:off x="7038500" y="1803316"/>
            <a:ext cx="409977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“Internet Gaming Operator”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Only Virginia land-based casino operators (those licensed to run casinos in Virginia) are eligible to be iGaming operators.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D4BB51-48AB-0578-4D1C-B7215E12F38C}"/>
              </a:ext>
            </a:extLst>
          </p:cNvPr>
          <p:cNvCxnSpPr>
            <a:cxnSpLocks/>
          </p:cNvCxnSpPr>
          <p:nvPr/>
        </p:nvCxnSpPr>
        <p:spPr>
          <a:xfrm>
            <a:off x="5948567" y="822950"/>
            <a:ext cx="3231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A003DC-74BB-FF53-C624-F362043D0969}"/>
              </a:ext>
            </a:extLst>
          </p:cNvPr>
          <p:cNvCxnSpPr>
            <a:cxnSpLocks/>
          </p:cNvCxnSpPr>
          <p:nvPr/>
        </p:nvCxnSpPr>
        <p:spPr>
          <a:xfrm>
            <a:off x="5948567" y="2620812"/>
            <a:ext cx="3231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324E1-59A0-5794-9BCF-383267F35F0E}"/>
              </a:ext>
            </a:extLst>
          </p:cNvPr>
          <p:cNvCxnSpPr>
            <a:cxnSpLocks/>
          </p:cNvCxnSpPr>
          <p:nvPr/>
        </p:nvCxnSpPr>
        <p:spPr>
          <a:xfrm>
            <a:off x="5948567" y="4251210"/>
            <a:ext cx="3231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9573EF-D563-9392-287D-A1E487AA9D1E}"/>
              </a:ext>
            </a:extLst>
          </p:cNvPr>
          <p:cNvCxnSpPr>
            <a:cxnSpLocks/>
          </p:cNvCxnSpPr>
          <p:nvPr/>
        </p:nvCxnSpPr>
        <p:spPr>
          <a:xfrm>
            <a:off x="5948567" y="6060636"/>
            <a:ext cx="3231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F62A82-B4B5-B872-65C1-ADA26269686B}"/>
              </a:ext>
            </a:extLst>
          </p:cNvPr>
          <p:cNvSpPr txBox="1"/>
          <p:nvPr/>
        </p:nvSpPr>
        <p:spPr>
          <a:xfrm>
            <a:off x="1095647" y="1803316"/>
            <a:ext cx="30983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000" b="1" spc="-150" dirty="0">
                <a:solidFill>
                  <a:schemeClr val="bg1"/>
                </a:solidFill>
              </a:rPr>
              <a:t>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7476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667-F2F9-2148-3686-838F7E9D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0720" y="1405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Oversight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3FF340-155F-C6BF-CECB-75421377E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134" y="2450240"/>
            <a:ext cx="3581899" cy="22742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785A0-7780-776E-9245-EB2BC0594EB7}"/>
              </a:ext>
            </a:extLst>
          </p:cNvPr>
          <p:cNvSpPr txBox="1"/>
          <p:nvPr/>
        </p:nvSpPr>
        <p:spPr>
          <a:xfrm>
            <a:off x="6096000" y="1849643"/>
            <a:ext cx="4789634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2025 legislation gave the Virginia Lottery Board oversight of iGaming.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Legislation in 2026 will ensure iGaming falls under the jurisdiction of the Virginia Gaming Commission.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We can also have regulations on temporary licenses through the Virginia Lottery, if needed.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AD7C0-B367-750B-BCBE-46EEDB0DF1EC}"/>
              </a:ext>
            </a:extLst>
          </p:cNvPr>
          <p:cNvSpPr txBox="1"/>
          <p:nvPr/>
        </p:nvSpPr>
        <p:spPr>
          <a:xfrm>
            <a:off x="1102929" y="1781215"/>
            <a:ext cx="30983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000" b="1" spc="-150" dirty="0">
                <a:solidFill>
                  <a:schemeClr val="bg1"/>
                </a:solidFill>
              </a:rPr>
              <a:t>Oversight</a:t>
            </a:r>
          </a:p>
        </p:txBody>
      </p:sp>
    </p:spTree>
    <p:extLst>
      <p:ext uri="{BB962C8B-B14F-4D97-AF65-F5344CB8AC3E}">
        <p14:creationId xmlns:p14="http://schemas.microsoft.com/office/powerpoint/2010/main" val="246829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ECB4EB1-AE18-E3B5-1A89-7FAC4502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8" y="1131329"/>
            <a:ext cx="5136261" cy="958752"/>
          </a:xfrm>
        </p:spPr>
        <p:txBody>
          <a:bodyPr/>
          <a:lstStyle/>
          <a:p>
            <a:pPr defTabSz="457200"/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Potential Licensing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9B515B-C310-0450-A0EA-8B2CFCE4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816" y="1718204"/>
            <a:ext cx="5365405" cy="1283838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95D5B9-341C-1A29-EB62-C1DA46B7C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38923"/>
              </p:ext>
            </p:extLst>
          </p:nvPr>
        </p:nvGraphicFramePr>
        <p:xfrm>
          <a:off x="6142980" y="3266139"/>
          <a:ext cx="4359074" cy="227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537">
                  <a:extLst>
                    <a:ext uri="{9D8B030D-6E8A-4147-A177-3AD203B41FA5}">
                      <a16:colId xmlns:a16="http://schemas.microsoft.com/office/drawing/2014/main" val="1616524185"/>
                    </a:ext>
                  </a:extLst>
                </a:gridCol>
                <a:gridCol w="2179537">
                  <a:extLst>
                    <a:ext uri="{9D8B030D-6E8A-4147-A177-3AD203B41FA5}">
                      <a16:colId xmlns:a16="http://schemas.microsoft.com/office/drawing/2014/main" val="4238149132"/>
                    </a:ext>
                  </a:extLst>
                </a:gridCol>
              </a:tblGrid>
              <a:tr h="11438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Operator License Renewal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Potential Operator License Renewal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60801"/>
                  </a:ext>
                </a:extLst>
              </a:tr>
              <a:tr h="3763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206821"/>
                  </a:ext>
                </a:extLst>
              </a:tr>
              <a:tr h="3763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42699"/>
                  </a:ext>
                </a:extLst>
              </a:tr>
              <a:tr h="3763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24951"/>
                  </a:ext>
                </a:extLst>
              </a:tr>
            </a:tbl>
          </a:graphicData>
        </a:graphic>
      </p:graphicFrame>
      <p:sp>
        <p:nvSpPr>
          <p:cNvPr id="15" name="AutoShape 4" descr="Hard Rock Bet | Online Sportsbook &amp; Casino">
            <a:extLst>
              <a:ext uri="{FF2B5EF4-FFF2-40B4-BE49-F238E27FC236}">
                <a16:creationId xmlns:a16="http://schemas.microsoft.com/office/drawing/2014/main" id="{487473A7-8258-95CC-E91B-5DB2FD792A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4C0E14-0045-9C58-37DC-9BF9D1829F5D}"/>
              </a:ext>
            </a:extLst>
          </p:cNvPr>
          <p:cNvSpPr txBox="1"/>
          <p:nvPr/>
        </p:nvSpPr>
        <p:spPr>
          <a:xfrm>
            <a:off x="985436" y="2059486"/>
            <a:ext cx="33075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600" b="1" dirty="0"/>
            </a:br>
            <a:r>
              <a:rPr lang="en-US" sz="1400" b="1" dirty="0"/>
              <a:t>Land-based casinos usually pay zero in license renewals – the suppliers they agree with pay both, as determined through private contract (“market access agreements”). 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dirty="0"/>
              <a:t>Through market access agreements, supplier license holders pay a large portion of the operator license as well.</a:t>
            </a:r>
            <a:endParaRPr 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D5F0-5502-4594-FF09-F622A5A183B5}"/>
              </a:ext>
            </a:extLst>
          </p:cNvPr>
          <p:cNvSpPr txBox="1"/>
          <p:nvPr/>
        </p:nvSpPr>
        <p:spPr>
          <a:xfrm>
            <a:off x="6666294" y="1084775"/>
            <a:ext cx="331244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Operator (Casino) License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49A2D-B2D7-D4D0-475B-B5C4AAF7C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9883" y="3423462"/>
            <a:ext cx="3501197" cy="12211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489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C9A82DD5E3F459806F49044E8F8AE" ma:contentTypeVersion="18" ma:contentTypeDescription="Create a new document." ma:contentTypeScope="" ma:versionID="e61e72b82193f3cda6ca13bc0e404b77">
  <xsd:schema xmlns:xsd="http://www.w3.org/2001/XMLSchema" xmlns:xs="http://www.w3.org/2001/XMLSchema" xmlns:p="http://schemas.microsoft.com/office/2006/metadata/properties" xmlns:ns2="246faade-dd83-4db7-8c8f-8b37f601f396" xmlns:ns3="e4d3badf-b1b6-4dac-aaf9-7b96625bf182" targetNamespace="http://schemas.microsoft.com/office/2006/metadata/properties" ma:root="true" ma:fieldsID="d6e976446b61ad20c2696775e6e1eae5" ns2:_="" ns3:_="">
    <xsd:import namespace="246faade-dd83-4db7-8c8f-8b37f601f396"/>
    <xsd:import namespace="e4d3badf-b1b6-4dac-aaf9-7b96625b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faade-dd83-4db7-8c8f-8b37f601f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a019e7a-431e-4808-80eb-919de713d6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3badf-b1b6-4dac-aaf9-7b96625bf18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b9294e3-9d12-4f04-b27a-a91a3cf303ad}" ma:internalName="TaxCatchAll" ma:showField="CatchAllData" ma:web="e4d3badf-b1b6-4dac-aaf9-7b96625b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d3badf-b1b6-4dac-aaf9-7b96625bf182" xsi:nil="true"/>
    <lcf76f155ced4ddcb4097134ff3c332f xmlns="246faade-dd83-4db7-8c8f-8b37f601f3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1EA2F3-1326-4F6F-841D-D76325428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885DE7-218E-41D6-855C-DEDFA0D0F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faade-dd83-4db7-8c8f-8b37f601f396"/>
    <ds:schemaRef ds:uri="e4d3badf-b1b6-4dac-aaf9-7b96625b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EAEE1E-2406-4272-8DE5-29BB6F225467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4d3badf-b1b6-4dac-aaf9-7b96625bf182"/>
    <ds:schemaRef ds:uri="246faade-dd83-4db7-8c8f-8b37f601f39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9784</TotalTime>
  <Words>1027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 Light</vt:lpstr>
      <vt:lpstr>Rockwell</vt:lpstr>
      <vt:lpstr>Wingdings</vt:lpstr>
      <vt:lpstr>Atlas</vt:lpstr>
      <vt:lpstr>2025 Internet Gaming (iGaming) Legislation</vt:lpstr>
      <vt:lpstr>Background</vt:lpstr>
      <vt:lpstr>iGaming in the Surrounding Region</vt:lpstr>
      <vt:lpstr>Virginia’s iGaming Opportunity</vt:lpstr>
      <vt:lpstr>National Association of Attorneys General  calls for crackdown on illegal market</vt:lpstr>
      <vt:lpstr>2025 Legislation</vt:lpstr>
      <vt:lpstr>Definitions</vt:lpstr>
      <vt:lpstr>Oversight</vt:lpstr>
      <vt:lpstr>Potential Licensing Structure</vt:lpstr>
      <vt:lpstr>PowerPoint Presentation</vt:lpstr>
      <vt:lpstr>Potential Partnership with VA land-based casinos</vt:lpstr>
      <vt:lpstr>PowerPoint Presentation</vt:lpstr>
      <vt:lpstr>Age and identify requirements; verifications’ geolocation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Nash Wiley</dc:creator>
  <cp:lastModifiedBy>Nash Wiley</cp:lastModifiedBy>
  <cp:revision>3</cp:revision>
  <cp:lastPrinted>2025-07-18T15:57:57Z</cp:lastPrinted>
  <dcterms:created xsi:type="dcterms:W3CDTF">2025-07-16T18:03:00Z</dcterms:created>
  <dcterms:modified xsi:type="dcterms:W3CDTF">2025-08-18T21:04:44Z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0x010100C5BC9A82DD5E3F459806F49044E8F8AE</vt:lpwstr>
  </property>
  <property fmtid="{D5CDD505-2E9C-101B-9397-08002B2CF9AE}" pid="3" name="MediaServiceImageTags">
    <vt:lpwstr/>
  </property>
</Properties>
</file>