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Canva Sans Bold" panose="020B0604020202020204" charset="0"/>
      <p:regular r:id="rId16"/>
    </p:embeddedFont>
    <p:embeddedFont>
      <p:font typeface="Barlow SemiCondensed Medium" panose="020B0604020202020204" charset="0"/>
      <p:regular r:id="rId17"/>
    </p:embeddedFont>
    <p:embeddedFont>
      <p:font typeface="Aileron Bold Italics" panose="020B0604020202020204" charset="0"/>
      <p:regular r:id="rId18"/>
    </p:embeddedFont>
    <p:embeddedFont>
      <p:font typeface="Aileron Italics" panose="020B0604020202020204" charset="0"/>
      <p:regular r:id="rId19"/>
    </p:embeddedFont>
    <p:embeddedFont>
      <p:font typeface="Aileron Heavy Italics" panose="020B0604020202020204" charset="0"/>
      <p:regular r:id="rId20"/>
    </p:embeddedFont>
    <p:embeddedFont>
      <p:font typeface="Barlow SemiCondensed Bold" panose="020B0604020202020204" charset="0"/>
      <p:regular r:id="rId21"/>
    </p:embeddedFont>
    <p:embeddedFont>
      <p:font typeface="Aileron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Aileron Bold" panose="020B0604020202020204" charset="0"/>
      <p:regular r:id="rId27"/>
    </p:embeddedFont>
    <p:embeddedFont>
      <p:font typeface="Barlow SemiCondensed" panose="020B0604020202020204" charset="0"/>
      <p:regular r:id="rId28"/>
    </p:embeddedFont>
    <p:embeddedFont>
      <p:font typeface="Barlow SemiCondensed Semi-Bold" panose="020B0604020202020204" charset="0"/>
      <p:regular r:id="rId29"/>
    </p:embeddedFont>
    <p:embeddedFont>
      <p:font typeface="Aileron Heavy" panose="020B0604020202020204" charset="0"/>
      <p:regular r:id="rId30"/>
    </p:embeddedFont>
    <p:embeddedFont>
      <p:font typeface="Barlow SemiCondensed Heavy" panose="020B0604020202020204" charset="0"/>
      <p:regular r:id="rId31"/>
    </p:embeddedFont>
    <p:embeddedFont>
      <p:font typeface="Canva Sans Bold Italics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8" d="100"/>
          <a:sy n="48" d="100"/>
        </p:scale>
        <p:origin x="81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0.sv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3.svg"/><Relationship Id="rId18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37.svg"/><Relationship Id="rId12" Type="http://schemas.openxmlformats.org/officeDocument/2006/relationships/image" Target="../media/image28.png"/><Relationship Id="rId17" Type="http://schemas.openxmlformats.org/officeDocument/2006/relationships/image" Target="../media/image47.svg"/><Relationship Id="rId2" Type="http://schemas.openxmlformats.org/officeDocument/2006/relationships/image" Target="../media/image23.jpe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5" Type="http://schemas.openxmlformats.org/officeDocument/2006/relationships/image" Target="../media/image45.svg"/><Relationship Id="rId10" Type="http://schemas.openxmlformats.org/officeDocument/2006/relationships/image" Target="../media/image27.png"/><Relationship Id="rId19" Type="http://schemas.openxmlformats.org/officeDocument/2006/relationships/image" Target="../media/image49.svg"/><Relationship Id="rId4" Type="http://schemas.openxmlformats.org/officeDocument/2006/relationships/image" Target="../media/image24.png"/><Relationship Id="rId9" Type="http://schemas.openxmlformats.org/officeDocument/2006/relationships/image" Target="../media/image39.svg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.png"/><Relationship Id="rId7" Type="http://schemas.openxmlformats.org/officeDocument/2006/relationships/image" Target="../media/image54.sv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52.svg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56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9.sv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nnabisbusinesstimes.com/business-issues-benchmarks/cannabis-business-profit-trends/news/15686501/only-27-of-us-cannabis-operators-profitable-in-2024-whitney-economics-reports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4.sv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E4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68305" y="0"/>
            <a:ext cx="9519695" cy="10287000"/>
            <a:chOff x="0" y="0"/>
            <a:chExt cx="12692926" cy="13716000"/>
          </a:xfrm>
        </p:grpSpPr>
        <p:grpSp>
          <p:nvGrpSpPr>
            <p:cNvPr id="3" name="Group 3"/>
            <p:cNvGrpSpPr/>
            <p:nvPr/>
          </p:nvGrpSpPr>
          <p:grpSpPr>
            <a:xfrm>
              <a:off x="183426" y="0"/>
              <a:ext cx="12509500" cy="13716000"/>
              <a:chOff x="0" y="0"/>
              <a:chExt cx="1453537" cy="159372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453537" cy="1593725"/>
              </a:xfrm>
              <a:custGeom>
                <a:avLst/>
                <a:gdLst/>
                <a:ahLst/>
                <a:cxnLst/>
                <a:rect l="l" t="t" r="r" b="b"/>
                <a:pathLst>
                  <a:path w="1453537" h="1593725">
                    <a:moveTo>
                      <a:pt x="0" y="0"/>
                    </a:moveTo>
                    <a:lnTo>
                      <a:pt x="1453537" y="0"/>
                    </a:lnTo>
                    <a:lnTo>
                      <a:pt x="1453537" y="1593725"/>
                    </a:lnTo>
                    <a:lnTo>
                      <a:pt x="0" y="1593725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32233" r="-32233"/>
                </a:stretch>
              </a:blipFill>
            </p:spPr>
          </p:sp>
        </p:grpSp>
        <p:sp>
          <p:nvSpPr>
            <p:cNvPr id="5" name="Freeform 5"/>
            <p:cNvSpPr/>
            <p:nvPr/>
          </p:nvSpPr>
          <p:spPr>
            <a:xfrm>
              <a:off x="183426" y="0"/>
              <a:ext cx="6217920" cy="13716000"/>
            </a:xfrm>
            <a:custGeom>
              <a:avLst/>
              <a:gdLst/>
              <a:ahLst/>
              <a:cxnLst/>
              <a:rect l="l" t="t" r="r" b="b"/>
              <a:pathLst>
                <a:path w="6217920" h="13716000">
                  <a:moveTo>
                    <a:pt x="0" y="0"/>
                  </a:moveTo>
                  <a:lnTo>
                    <a:pt x="6217920" y="0"/>
                  </a:lnTo>
                  <a:lnTo>
                    <a:pt x="621792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6217920" cy="13716000"/>
            </a:xfrm>
            <a:custGeom>
              <a:avLst/>
              <a:gdLst/>
              <a:ahLst/>
              <a:cxnLst/>
              <a:rect l="l" t="t" r="r" b="b"/>
              <a:pathLst>
                <a:path w="6217920" h="13716000">
                  <a:moveTo>
                    <a:pt x="0" y="0"/>
                  </a:moveTo>
                  <a:lnTo>
                    <a:pt x="6217920" y="0"/>
                  </a:lnTo>
                  <a:lnTo>
                    <a:pt x="621792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AutoShape 7"/>
          <p:cNvSpPr/>
          <p:nvPr/>
        </p:nvSpPr>
        <p:spPr>
          <a:xfrm flipV="1">
            <a:off x="1028700" y="7942533"/>
            <a:ext cx="16230697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057275" y="6923685"/>
            <a:ext cx="4472234" cy="658240"/>
          </a:xfrm>
          <a:custGeom>
            <a:avLst/>
            <a:gdLst/>
            <a:ahLst/>
            <a:cxnLst/>
            <a:rect l="l" t="t" r="r" b="b"/>
            <a:pathLst>
              <a:path w="4472234" h="658240">
                <a:moveTo>
                  <a:pt x="0" y="0"/>
                </a:moveTo>
                <a:lnTo>
                  <a:pt x="4472234" y="0"/>
                </a:lnTo>
                <a:lnTo>
                  <a:pt x="4472234" y="658239"/>
                </a:lnTo>
                <a:lnTo>
                  <a:pt x="0" y="6582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t="-24311" b="-24311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348320" y="7001344"/>
            <a:ext cx="5195517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BY: MARIJUANA JUSTICE</a:t>
            </a:r>
          </a:p>
        </p:txBody>
      </p:sp>
      <p:sp>
        <p:nvSpPr>
          <p:cNvPr id="10" name="Freeform 10"/>
          <p:cNvSpPr/>
          <p:nvPr/>
        </p:nvSpPr>
        <p:spPr>
          <a:xfrm>
            <a:off x="1057275" y="1028700"/>
            <a:ext cx="1097128" cy="899750"/>
          </a:xfrm>
          <a:custGeom>
            <a:avLst/>
            <a:gdLst/>
            <a:ahLst/>
            <a:cxnLst/>
            <a:rect l="l" t="t" r="r" b="b"/>
            <a:pathLst>
              <a:path w="1097128" h="899750">
                <a:moveTo>
                  <a:pt x="0" y="0"/>
                </a:moveTo>
                <a:lnTo>
                  <a:pt x="1097128" y="0"/>
                </a:lnTo>
                <a:lnTo>
                  <a:pt x="1097128" y="899750"/>
                </a:lnTo>
                <a:lnTo>
                  <a:pt x="0" y="8997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3253" t="-89252" r="-65148" b="-89252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28700" y="2022882"/>
            <a:ext cx="14361988" cy="2455378"/>
            <a:chOff x="0" y="0"/>
            <a:chExt cx="19149318" cy="3273837"/>
          </a:xfrm>
        </p:grpSpPr>
        <p:sp>
          <p:nvSpPr>
            <p:cNvPr id="12" name="TextBox 12"/>
            <p:cNvSpPr txBox="1"/>
            <p:nvPr/>
          </p:nvSpPr>
          <p:spPr>
            <a:xfrm>
              <a:off x="0" y="85725"/>
              <a:ext cx="19123085" cy="19378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999"/>
                </a:lnSpc>
              </a:pPr>
              <a:r>
                <a:rPr lang="en-US" sz="9999" b="1">
                  <a:solidFill>
                    <a:srgbClr val="000000"/>
                  </a:solidFill>
                  <a:latin typeface="Aileron Heavy"/>
                  <a:ea typeface="Aileron Heavy"/>
                  <a:cs typeface="Aileron Heavy"/>
                  <a:sym typeface="Aileron Heavy"/>
                </a:rPr>
                <a:t>Use of Revenue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64333" y="2877597"/>
              <a:ext cx="4660998" cy="396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519"/>
                </a:lnSpc>
                <a:spcBef>
                  <a:spcPct val="0"/>
                </a:spcBef>
              </a:pPr>
              <a:r>
                <a:rPr lang="en-US" sz="1799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AUGUST 20, 2025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26233" y="1831566"/>
              <a:ext cx="19123085" cy="973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500"/>
                </a:lnSpc>
              </a:pPr>
              <a:r>
                <a:rPr lang="en-US" sz="5000" b="1">
                  <a:solidFill>
                    <a:srgbClr val="000000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How We Legalize It Right 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57275" y="8228283"/>
            <a:ext cx="14342314" cy="563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90"/>
              </a:lnSpc>
            </a:pPr>
            <a:r>
              <a:rPr lang="en-US" sz="390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Presented by Chelsea Higgs Wise, MSW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500551" y="5740183"/>
            <a:ext cx="0" cy="441214"/>
          </a:xfrm>
          <a:prstGeom prst="line">
            <a:avLst/>
          </a:prstGeom>
          <a:ln w="28575" cap="flat">
            <a:solidFill>
              <a:srgbClr val="CCA3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 rot="-5400000">
            <a:off x="6763554" y="4875073"/>
            <a:ext cx="450558" cy="115374"/>
          </a:xfrm>
          <a:custGeom>
            <a:avLst/>
            <a:gdLst/>
            <a:ahLst/>
            <a:cxnLst/>
            <a:rect l="l" t="t" r="r" b="b"/>
            <a:pathLst>
              <a:path w="450558" h="115374">
                <a:moveTo>
                  <a:pt x="0" y="0"/>
                </a:moveTo>
                <a:lnTo>
                  <a:pt x="450558" y="0"/>
                </a:lnTo>
                <a:lnTo>
                  <a:pt x="450558" y="115374"/>
                </a:lnTo>
                <a:lnTo>
                  <a:pt x="0" y="1153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223454"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9295465" y="4875073"/>
            <a:ext cx="450558" cy="115374"/>
          </a:xfrm>
          <a:custGeom>
            <a:avLst/>
            <a:gdLst/>
            <a:ahLst/>
            <a:cxnLst/>
            <a:rect l="l" t="t" r="r" b="b"/>
            <a:pathLst>
              <a:path w="450558" h="115374">
                <a:moveTo>
                  <a:pt x="0" y="0"/>
                </a:moveTo>
                <a:lnTo>
                  <a:pt x="450558" y="0"/>
                </a:lnTo>
                <a:lnTo>
                  <a:pt x="450558" y="115374"/>
                </a:lnTo>
                <a:lnTo>
                  <a:pt x="0" y="1153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223454"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4408830" y="4730087"/>
            <a:ext cx="0" cy="486125"/>
          </a:xfrm>
          <a:prstGeom prst="line">
            <a:avLst/>
          </a:prstGeom>
          <a:ln w="28575" cap="flat">
            <a:solidFill>
              <a:srgbClr val="0D57E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 rot="-5405166">
            <a:off x="13961974" y="4894343"/>
            <a:ext cx="450558" cy="115374"/>
          </a:xfrm>
          <a:custGeom>
            <a:avLst/>
            <a:gdLst/>
            <a:ahLst/>
            <a:cxnLst/>
            <a:rect l="l" t="t" r="r" b="b"/>
            <a:pathLst>
              <a:path w="450558" h="115374">
                <a:moveTo>
                  <a:pt x="0" y="0"/>
                </a:moveTo>
                <a:lnTo>
                  <a:pt x="450558" y="0"/>
                </a:lnTo>
                <a:lnTo>
                  <a:pt x="450558" y="115374"/>
                </a:lnTo>
                <a:lnTo>
                  <a:pt x="0" y="1153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223454"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9514049" y="4266300"/>
            <a:ext cx="0" cy="457116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9499094" y="2013046"/>
            <a:ext cx="0" cy="926489"/>
          </a:xfrm>
          <a:prstGeom prst="line">
            <a:avLst/>
          </a:prstGeom>
          <a:ln w="28575" cap="flat">
            <a:solidFill>
              <a:srgbClr val="45586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9499094" y="2954888"/>
            <a:ext cx="4449" cy="838848"/>
          </a:xfrm>
          <a:prstGeom prst="line">
            <a:avLst/>
          </a:prstGeom>
          <a:ln w="28575" cap="flat">
            <a:solidFill>
              <a:srgbClr val="45586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9124274" y="2954888"/>
            <a:ext cx="871156" cy="0"/>
          </a:xfrm>
          <a:prstGeom prst="line">
            <a:avLst/>
          </a:prstGeom>
          <a:ln w="28575" cap="flat">
            <a:solidFill>
              <a:srgbClr val="45586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>
            <a:off x="6432652" y="2476970"/>
            <a:ext cx="2941602" cy="925128"/>
            <a:chOff x="0" y="0"/>
            <a:chExt cx="701384" cy="22058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01384" cy="220584"/>
            </a:xfrm>
            <a:custGeom>
              <a:avLst/>
              <a:gdLst/>
              <a:ahLst/>
              <a:cxnLst/>
              <a:rect l="l" t="t" r="r" b="b"/>
              <a:pathLst>
                <a:path w="701384" h="220584">
                  <a:moveTo>
                    <a:pt x="110292" y="0"/>
                  </a:moveTo>
                  <a:lnTo>
                    <a:pt x="591092" y="0"/>
                  </a:lnTo>
                  <a:cubicBezTo>
                    <a:pt x="620344" y="0"/>
                    <a:pt x="648397" y="11620"/>
                    <a:pt x="669081" y="32304"/>
                  </a:cubicBezTo>
                  <a:cubicBezTo>
                    <a:pt x="689764" y="52988"/>
                    <a:pt x="701384" y="81041"/>
                    <a:pt x="701384" y="110292"/>
                  </a:cubicBezTo>
                  <a:lnTo>
                    <a:pt x="701384" y="110292"/>
                  </a:lnTo>
                  <a:cubicBezTo>
                    <a:pt x="701384" y="139543"/>
                    <a:pt x="689764" y="167596"/>
                    <a:pt x="669081" y="188280"/>
                  </a:cubicBezTo>
                  <a:cubicBezTo>
                    <a:pt x="648397" y="208964"/>
                    <a:pt x="620344" y="220584"/>
                    <a:pt x="591092" y="220584"/>
                  </a:cubicBezTo>
                  <a:lnTo>
                    <a:pt x="110292" y="220584"/>
                  </a:lnTo>
                  <a:cubicBezTo>
                    <a:pt x="81041" y="220584"/>
                    <a:pt x="52988" y="208964"/>
                    <a:pt x="32304" y="188280"/>
                  </a:cubicBezTo>
                  <a:cubicBezTo>
                    <a:pt x="11620" y="167596"/>
                    <a:pt x="0" y="139543"/>
                    <a:pt x="0" y="110292"/>
                  </a:cubicBezTo>
                  <a:lnTo>
                    <a:pt x="0" y="110292"/>
                  </a:lnTo>
                  <a:cubicBezTo>
                    <a:pt x="0" y="81041"/>
                    <a:pt x="11620" y="52988"/>
                    <a:pt x="32304" y="32304"/>
                  </a:cubicBezTo>
                  <a:cubicBezTo>
                    <a:pt x="52988" y="11620"/>
                    <a:pt x="81041" y="0"/>
                    <a:pt x="110292" y="0"/>
                  </a:cubicBezTo>
                  <a:close/>
                </a:path>
              </a:pathLst>
            </a:custGeom>
            <a:solidFill>
              <a:srgbClr val="73E491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19050"/>
              <a:ext cx="701384" cy="201534"/>
            </a:xfrm>
            <a:prstGeom prst="rect">
              <a:avLst/>
            </a:prstGeom>
          </p:spPr>
          <p:txBody>
            <a:bodyPr lIns="65285" tIns="65285" rIns="65285" bIns="65285" rtlCol="0" anchor="ctr"/>
            <a:lstStyle/>
            <a:p>
              <a:pPr algn="ctr">
                <a:lnSpc>
                  <a:spcPts val="2911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621921" y="2477889"/>
            <a:ext cx="2648010" cy="925128"/>
            <a:chOff x="0" y="0"/>
            <a:chExt cx="631381" cy="22058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1381" cy="220584"/>
            </a:xfrm>
            <a:custGeom>
              <a:avLst/>
              <a:gdLst/>
              <a:ahLst/>
              <a:cxnLst/>
              <a:rect l="l" t="t" r="r" b="b"/>
              <a:pathLst>
                <a:path w="631381" h="220584">
                  <a:moveTo>
                    <a:pt x="110292" y="0"/>
                  </a:moveTo>
                  <a:lnTo>
                    <a:pt x="521089" y="0"/>
                  </a:lnTo>
                  <a:cubicBezTo>
                    <a:pt x="550341" y="0"/>
                    <a:pt x="578394" y="11620"/>
                    <a:pt x="599078" y="32304"/>
                  </a:cubicBezTo>
                  <a:cubicBezTo>
                    <a:pt x="619761" y="52988"/>
                    <a:pt x="631381" y="81041"/>
                    <a:pt x="631381" y="110292"/>
                  </a:cubicBezTo>
                  <a:lnTo>
                    <a:pt x="631381" y="110292"/>
                  </a:lnTo>
                  <a:cubicBezTo>
                    <a:pt x="631381" y="139543"/>
                    <a:pt x="619761" y="167596"/>
                    <a:pt x="599078" y="188280"/>
                  </a:cubicBezTo>
                  <a:cubicBezTo>
                    <a:pt x="578394" y="208964"/>
                    <a:pt x="550341" y="220584"/>
                    <a:pt x="521089" y="220584"/>
                  </a:cubicBezTo>
                  <a:lnTo>
                    <a:pt x="110292" y="220584"/>
                  </a:lnTo>
                  <a:cubicBezTo>
                    <a:pt x="81041" y="220584"/>
                    <a:pt x="52988" y="208964"/>
                    <a:pt x="32304" y="188280"/>
                  </a:cubicBezTo>
                  <a:cubicBezTo>
                    <a:pt x="11620" y="167596"/>
                    <a:pt x="0" y="139543"/>
                    <a:pt x="0" y="110292"/>
                  </a:cubicBezTo>
                  <a:lnTo>
                    <a:pt x="0" y="110292"/>
                  </a:lnTo>
                  <a:cubicBezTo>
                    <a:pt x="0" y="81041"/>
                    <a:pt x="11620" y="52988"/>
                    <a:pt x="32304" y="32304"/>
                  </a:cubicBezTo>
                  <a:cubicBezTo>
                    <a:pt x="52988" y="11620"/>
                    <a:pt x="81041" y="0"/>
                    <a:pt x="110292" y="0"/>
                  </a:cubicBezTo>
                  <a:close/>
                </a:path>
              </a:pathLst>
            </a:custGeom>
            <a:solidFill>
              <a:srgbClr val="73E491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19050"/>
              <a:ext cx="631381" cy="201534"/>
            </a:xfrm>
            <a:prstGeom prst="rect">
              <a:avLst/>
            </a:prstGeom>
          </p:spPr>
          <p:txBody>
            <a:bodyPr lIns="65285" tIns="65285" rIns="65285" bIns="65285" rtlCol="0" anchor="ctr"/>
            <a:lstStyle/>
            <a:p>
              <a:pPr algn="ctr">
                <a:lnSpc>
                  <a:spcPts val="2911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263252" y="1310641"/>
            <a:ext cx="4551526" cy="751006"/>
            <a:chOff x="0" y="0"/>
            <a:chExt cx="1177950" cy="19436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77950" cy="194363"/>
            </a:xfrm>
            <a:custGeom>
              <a:avLst/>
              <a:gdLst/>
              <a:ahLst/>
              <a:cxnLst/>
              <a:rect l="l" t="t" r="r" b="b"/>
              <a:pathLst>
                <a:path w="1177950" h="194363">
                  <a:moveTo>
                    <a:pt x="0" y="0"/>
                  </a:moveTo>
                  <a:lnTo>
                    <a:pt x="1177950" y="0"/>
                  </a:lnTo>
                  <a:lnTo>
                    <a:pt x="1177950" y="194363"/>
                  </a:lnTo>
                  <a:lnTo>
                    <a:pt x="0" y="194363"/>
                  </a:lnTo>
                  <a:close/>
                </a:path>
              </a:pathLst>
            </a:custGeom>
            <a:solidFill>
              <a:srgbClr val="010101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19050"/>
              <a:ext cx="1177950" cy="175313"/>
            </a:xfrm>
            <a:prstGeom prst="rect">
              <a:avLst/>
            </a:prstGeom>
          </p:spPr>
          <p:txBody>
            <a:bodyPr lIns="49990" tIns="49990" rIns="49990" bIns="49990" rtlCol="0" anchor="ctr"/>
            <a:lstStyle/>
            <a:p>
              <a:pPr algn="ctr">
                <a:lnSpc>
                  <a:spcPts val="2911"/>
                </a:lnSpc>
              </a:pPr>
              <a:endParaRPr/>
            </a:p>
          </p:txBody>
        </p:sp>
      </p:grpSp>
      <p:sp>
        <p:nvSpPr>
          <p:cNvPr id="20" name="AutoShape 20"/>
          <p:cNvSpPr/>
          <p:nvPr/>
        </p:nvSpPr>
        <p:spPr>
          <a:xfrm flipV="1">
            <a:off x="4393317" y="4723416"/>
            <a:ext cx="5367242" cy="0"/>
          </a:xfrm>
          <a:prstGeom prst="line">
            <a:avLst/>
          </a:prstGeom>
          <a:ln w="38100" cap="flat">
            <a:solidFill>
              <a:srgbClr val="0D57E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AutoShape 21"/>
          <p:cNvSpPr/>
          <p:nvPr/>
        </p:nvSpPr>
        <p:spPr>
          <a:xfrm flipV="1">
            <a:off x="9747739" y="4726751"/>
            <a:ext cx="4439176" cy="0"/>
          </a:xfrm>
          <a:prstGeom prst="line">
            <a:avLst/>
          </a:prstGeom>
          <a:ln w="38100" cap="flat">
            <a:solidFill>
              <a:srgbClr val="0D57E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2" name="Group 22"/>
          <p:cNvGrpSpPr/>
          <p:nvPr/>
        </p:nvGrpSpPr>
        <p:grpSpPr>
          <a:xfrm>
            <a:off x="2933603" y="5021418"/>
            <a:ext cx="3142663" cy="688264"/>
            <a:chOff x="0" y="0"/>
            <a:chExt cx="900925" cy="19730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00925" cy="197309"/>
            </a:xfrm>
            <a:custGeom>
              <a:avLst/>
              <a:gdLst/>
              <a:ahLst/>
              <a:cxnLst/>
              <a:rect l="l" t="t" r="r" b="b"/>
              <a:pathLst>
                <a:path w="900925" h="197309">
                  <a:moveTo>
                    <a:pt x="0" y="0"/>
                  </a:moveTo>
                  <a:lnTo>
                    <a:pt x="900925" y="0"/>
                  </a:lnTo>
                  <a:lnTo>
                    <a:pt x="900925" y="197309"/>
                  </a:lnTo>
                  <a:lnTo>
                    <a:pt x="0" y="197309"/>
                  </a:lnTo>
                  <a:close/>
                </a:path>
              </a:pathLst>
            </a:custGeom>
            <a:solidFill>
              <a:srgbClr val="CCA300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19050"/>
              <a:ext cx="900925" cy="178259"/>
            </a:xfrm>
            <a:prstGeom prst="rect">
              <a:avLst/>
            </a:prstGeom>
          </p:spPr>
          <p:txBody>
            <a:bodyPr lIns="45651" tIns="45651" rIns="45651" bIns="45651" rtlCol="0" anchor="ctr"/>
            <a:lstStyle/>
            <a:p>
              <a:pPr algn="ctr">
                <a:lnSpc>
                  <a:spcPts val="2911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303269" y="5021418"/>
            <a:ext cx="1545638" cy="688264"/>
            <a:chOff x="0" y="0"/>
            <a:chExt cx="443097" cy="19730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43097" cy="197309"/>
            </a:xfrm>
            <a:custGeom>
              <a:avLst/>
              <a:gdLst/>
              <a:ahLst/>
              <a:cxnLst/>
              <a:rect l="l" t="t" r="r" b="b"/>
              <a:pathLst>
                <a:path w="443097" h="197309">
                  <a:moveTo>
                    <a:pt x="0" y="0"/>
                  </a:moveTo>
                  <a:lnTo>
                    <a:pt x="443097" y="0"/>
                  </a:lnTo>
                  <a:lnTo>
                    <a:pt x="443097" y="197309"/>
                  </a:lnTo>
                  <a:lnTo>
                    <a:pt x="0" y="197309"/>
                  </a:lnTo>
                  <a:close/>
                </a:path>
              </a:pathLst>
            </a:custGeom>
            <a:solidFill>
              <a:srgbClr val="0D57E2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19050"/>
              <a:ext cx="443097" cy="178259"/>
            </a:xfrm>
            <a:prstGeom prst="rect">
              <a:avLst/>
            </a:prstGeom>
          </p:spPr>
          <p:txBody>
            <a:bodyPr lIns="45651" tIns="45651" rIns="45651" bIns="45651" rtlCol="0" anchor="ctr"/>
            <a:lstStyle/>
            <a:p>
              <a:pPr algn="ctr">
                <a:lnSpc>
                  <a:spcPts val="2911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8051704" y="5051920"/>
            <a:ext cx="4515055" cy="688264"/>
            <a:chOff x="0" y="0"/>
            <a:chExt cx="1294357" cy="197309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294357" cy="197309"/>
            </a:xfrm>
            <a:custGeom>
              <a:avLst/>
              <a:gdLst/>
              <a:ahLst/>
              <a:cxnLst/>
              <a:rect l="l" t="t" r="r" b="b"/>
              <a:pathLst>
                <a:path w="1294357" h="197309">
                  <a:moveTo>
                    <a:pt x="0" y="0"/>
                  </a:moveTo>
                  <a:lnTo>
                    <a:pt x="1294357" y="0"/>
                  </a:lnTo>
                  <a:lnTo>
                    <a:pt x="1294357" y="197309"/>
                  </a:lnTo>
                  <a:lnTo>
                    <a:pt x="0" y="197309"/>
                  </a:lnTo>
                  <a:close/>
                </a:path>
              </a:pathLst>
            </a:custGeom>
            <a:solidFill>
              <a:srgbClr val="0D57E2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19050"/>
              <a:ext cx="1294357" cy="178259"/>
            </a:xfrm>
            <a:prstGeom prst="rect">
              <a:avLst/>
            </a:prstGeom>
          </p:spPr>
          <p:txBody>
            <a:bodyPr lIns="45651" tIns="45651" rIns="45651" bIns="45651" rtlCol="0" anchor="ctr"/>
            <a:lstStyle/>
            <a:p>
              <a:pPr algn="ctr">
                <a:lnSpc>
                  <a:spcPts val="2911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2714933" y="5021418"/>
            <a:ext cx="3142663" cy="688264"/>
            <a:chOff x="0" y="0"/>
            <a:chExt cx="900925" cy="197309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900925" cy="197309"/>
            </a:xfrm>
            <a:custGeom>
              <a:avLst/>
              <a:gdLst/>
              <a:ahLst/>
              <a:cxnLst/>
              <a:rect l="l" t="t" r="r" b="b"/>
              <a:pathLst>
                <a:path w="900925" h="197309">
                  <a:moveTo>
                    <a:pt x="0" y="0"/>
                  </a:moveTo>
                  <a:lnTo>
                    <a:pt x="900925" y="0"/>
                  </a:lnTo>
                  <a:lnTo>
                    <a:pt x="900925" y="197309"/>
                  </a:lnTo>
                  <a:lnTo>
                    <a:pt x="0" y="197309"/>
                  </a:lnTo>
                  <a:close/>
                </a:path>
              </a:pathLst>
            </a:custGeom>
            <a:solidFill>
              <a:srgbClr val="0D57E2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19050"/>
              <a:ext cx="900925" cy="178259"/>
            </a:xfrm>
            <a:prstGeom prst="rect">
              <a:avLst/>
            </a:prstGeom>
          </p:spPr>
          <p:txBody>
            <a:bodyPr lIns="45651" tIns="45651" rIns="45651" bIns="45651" rtlCol="0" anchor="ctr"/>
            <a:lstStyle/>
            <a:p>
              <a:pPr algn="ctr">
                <a:lnSpc>
                  <a:spcPts val="2911"/>
                </a:lnSpc>
              </a:pPr>
              <a:endParaRPr/>
            </a:p>
          </p:txBody>
        </p:sp>
      </p:grpSp>
      <p:sp>
        <p:nvSpPr>
          <p:cNvPr id="34" name="AutoShape 34"/>
          <p:cNvSpPr/>
          <p:nvPr/>
        </p:nvSpPr>
        <p:spPr>
          <a:xfrm>
            <a:off x="7844005" y="6195258"/>
            <a:ext cx="7882767" cy="0"/>
          </a:xfrm>
          <a:prstGeom prst="line">
            <a:avLst/>
          </a:prstGeom>
          <a:ln w="28575" cap="flat">
            <a:solidFill>
              <a:srgbClr val="CCA3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5" name="AutoShape 35"/>
          <p:cNvSpPr/>
          <p:nvPr/>
        </p:nvSpPr>
        <p:spPr>
          <a:xfrm>
            <a:off x="2963148" y="6213817"/>
            <a:ext cx="0" cy="1140197"/>
          </a:xfrm>
          <a:prstGeom prst="line">
            <a:avLst/>
          </a:prstGeom>
          <a:ln w="28575" cap="flat">
            <a:solidFill>
              <a:srgbClr val="CCA3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6" name="Group 36"/>
          <p:cNvGrpSpPr/>
          <p:nvPr/>
        </p:nvGrpSpPr>
        <p:grpSpPr>
          <a:xfrm>
            <a:off x="1028700" y="7354014"/>
            <a:ext cx="3868896" cy="1038340"/>
            <a:chOff x="0" y="0"/>
            <a:chExt cx="849282" cy="227932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49282" cy="227932"/>
            </a:xfrm>
            <a:custGeom>
              <a:avLst/>
              <a:gdLst/>
              <a:ahLst/>
              <a:cxnLst/>
              <a:rect l="l" t="t" r="r" b="b"/>
              <a:pathLst>
                <a:path w="849282" h="227932">
                  <a:moveTo>
                    <a:pt x="113966" y="0"/>
                  </a:moveTo>
                  <a:lnTo>
                    <a:pt x="735316" y="0"/>
                  </a:lnTo>
                  <a:cubicBezTo>
                    <a:pt x="798258" y="0"/>
                    <a:pt x="849282" y="51024"/>
                    <a:pt x="849282" y="113966"/>
                  </a:cubicBezTo>
                  <a:lnTo>
                    <a:pt x="849282" y="113966"/>
                  </a:lnTo>
                  <a:cubicBezTo>
                    <a:pt x="849282" y="176907"/>
                    <a:pt x="798258" y="227932"/>
                    <a:pt x="735316" y="227932"/>
                  </a:cubicBezTo>
                  <a:lnTo>
                    <a:pt x="113966" y="227932"/>
                  </a:lnTo>
                  <a:cubicBezTo>
                    <a:pt x="51024" y="227932"/>
                    <a:pt x="0" y="176907"/>
                    <a:pt x="0" y="113966"/>
                  </a:cubicBezTo>
                  <a:lnTo>
                    <a:pt x="0" y="113966"/>
                  </a:lnTo>
                  <a:cubicBezTo>
                    <a:pt x="0" y="51024"/>
                    <a:pt x="51024" y="0"/>
                    <a:pt x="11396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CCA300"/>
              </a:solidFill>
              <a:prstDash val="solid"/>
              <a:round/>
            </a:ln>
          </p:spPr>
        </p:sp>
        <p:sp>
          <p:nvSpPr>
            <p:cNvPr id="38" name="TextBox 38"/>
            <p:cNvSpPr txBox="1"/>
            <p:nvPr/>
          </p:nvSpPr>
          <p:spPr>
            <a:xfrm>
              <a:off x="0" y="19050"/>
              <a:ext cx="849282" cy="208882"/>
            </a:xfrm>
            <a:prstGeom prst="rect">
              <a:avLst/>
            </a:prstGeom>
          </p:spPr>
          <p:txBody>
            <a:bodyPr lIns="59618" tIns="59618" rIns="59618" bIns="59618" rtlCol="0" anchor="ctr"/>
            <a:lstStyle/>
            <a:p>
              <a:pPr algn="ctr">
                <a:lnSpc>
                  <a:spcPts val="2911"/>
                </a:lnSpc>
              </a:pPr>
              <a:endParaRPr/>
            </a:p>
          </p:txBody>
        </p:sp>
      </p:grpSp>
      <p:sp>
        <p:nvSpPr>
          <p:cNvPr id="39" name="AutoShape 39"/>
          <p:cNvSpPr/>
          <p:nvPr/>
        </p:nvSpPr>
        <p:spPr>
          <a:xfrm>
            <a:off x="6323293" y="6213690"/>
            <a:ext cx="0" cy="486125"/>
          </a:xfrm>
          <a:prstGeom prst="line">
            <a:avLst/>
          </a:prstGeom>
          <a:ln w="28575" cap="flat">
            <a:solidFill>
              <a:srgbClr val="CCA3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0" name="Group 40"/>
          <p:cNvGrpSpPr/>
          <p:nvPr/>
        </p:nvGrpSpPr>
        <p:grpSpPr>
          <a:xfrm>
            <a:off x="4393317" y="6709672"/>
            <a:ext cx="3481283" cy="376582"/>
            <a:chOff x="0" y="0"/>
            <a:chExt cx="764195" cy="82665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764195" cy="82665"/>
            </a:xfrm>
            <a:custGeom>
              <a:avLst/>
              <a:gdLst/>
              <a:ahLst/>
              <a:cxnLst/>
              <a:rect l="l" t="t" r="r" b="b"/>
              <a:pathLst>
                <a:path w="764195" h="82665">
                  <a:moveTo>
                    <a:pt x="41333" y="0"/>
                  </a:moveTo>
                  <a:lnTo>
                    <a:pt x="722862" y="0"/>
                  </a:lnTo>
                  <a:cubicBezTo>
                    <a:pt x="733824" y="0"/>
                    <a:pt x="744337" y="4355"/>
                    <a:pt x="752089" y="12106"/>
                  </a:cubicBezTo>
                  <a:cubicBezTo>
                    <a:pt x="759840" y="19857"/>
                    <a:pt x="764195" y="30371"/>
                    <a:pt x="764195" y="41333"/>
                  </a:cubicBezTo>
                  <a:lnTo>
                    <a:pt x="764195" y="41333"/>
                  </a:lnTo>
                  <a:cubicBezTo>
                    <a:pt x="764195" y="52295"/>
                    <a:pt x="759840" y="62808"/>
                    <a:pt x="752089" y="70559"/>
                  </a:cubicBezTo>
                  <a:cubicBezTo>
                    <a:pt x="744337" y="78311"/>
                    <a:pt x="733824" y="82665"/>
                    <a:pt x="722862" y="82665"/>
                  </a:cubicBezTo>
                  <a:lnTo>
                    <a:pt x="41333" y="82665"/>
                  </a:lnTo>
                  <a:cubicBezTo>
                    <a:pt x="30371" y="82665"/>
                    <a:pt x="19857" y="78311"/>
                    <a:pt x="12106" y="70559"/>
                  </a:cubicBezTo>
                  <a:cubicBezTo>
                    <a:pt x="4355" y="62808"/>
                    <a:pt x="0" y="52295"/>
                    <a:pt x="0" y="41333"/>
                  </a:cubicBezTo>
                  <a:lnTo>
                    <a:pt x="0" y="41333"/>
                  </a:lnTo>
                  <a:cubicBezTo>
                    <a:pt x="0" y="30371"/>
                    <a:pt x="4355" y="19857"/>
                    <a:pt x="12106" y="12106"/>
                  </a:cubicBezTo>
                  <a:cubicBezTo>
                    <a:pt x="19857" y="4355"/>
                    <a:pt x="30371" y="0"/>
                    <a:pt x="413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CCA300"/>
              </a:solidFill>
              <a:prstDash val="solid"/>
              <a:round/>
            </a:ln>
          </p:spPr>
        </p:sp>
        <p:sp>
          <p:nvSpPr>
            <p:cNvPr id="42" name="TextBox 42"/>
            <p:cNvSpPr txBox="1"/>
            <p:nvPr/>
          </p:nvSpPr>
          <p:spPr>
            <a:xfrm>
              <a:off x="0" y="19050"/>
              <a:ext cx="764195" cy="63615"/>
            </a:xfrm>
            <a:prstGeom prst="rect">
              <a:avLst/>
            </a:prstGeom>
          </p:spPr>
          <p:txBody>
            <a:bodyPr lIns="59618" tIns="59618" rIns="59618" bIns="59618" rtlCol="0" anchor="ctr"/>
            <a:lstStyle/>
            <a:p>
              <a:pPr algn="ctr">
                <a:lnSpc>
                  <a:spcPts val="2911"/>
                </a:lnSpc>
              </a:pPr>
              <a:endParaRPr/>
            </a:p>
          </p:txBody>
        </p:sp>
      </p:grpSp>
      <p:sp>
        <p:nvSpPr>
          <p:cNvPr id="43" name="AutoShape 43"/>
          <p:cNvSpPr/>
          <p:nvPr/>
        </p:nvSpPr>
        <p:spPr>
          <a:xfrm>
            <a:off x="2933603" y="6195258"/>
            <a:ext cx="4909271" cy="0"/>
          </a:xfrm>
          <a:prstGeom prst="line">
            <a:avLst/>
          </a:prstGeom>
          <a:ln w="28575" cap="flat">
            <a:solidFill>
              <a:srgbClr val="CCA3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4" name="AutoShape 44"/>
          <p:cNvSpPr/>
          <p:nvPr/>
        </p:nvSpPr>
        <p:spPr>
          <a:xfrm>
            <a:off x="12098925" y="6232982"/>
            <a:ext cx="0" cy="486125"/>
          </a:xfrm>
          <a:prstGeom prst="line">
            <a:avLst/>
          </a:prstGeom>
          <a:ln w="28575" cap="flat">
            <a:solidFill>
              <a:srgbClr val="CCA3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5" name="Group 45"/>
          <p:cNvGrpSpPr/>
          <p:nvPr/>
        </p:nvGrpSpPr>
        <p:grpSpPr>
          <a:xfrm>
            <a:off x="10631976" y="6690381"/>
            <a:ext cx="3142663" cy="376582"/>
            <a:chOff x="0" y="0"/>
            <a:chExt cx="689863" cy="82665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689863" cy="82665"/>
            </a:xfrm>
            <a:custGeom>
              <a:avLst/>
              <a:gdLst/>
              <a:ahLst/>
              <a:cxnLst/>
              <a:rect l="l" t="t" r="r" b="b"/>
              <a:pathLst>
                <a:path w="689863" h="82665">
                  <a:moveTo>
                    <a:pt x="41333" y="0"/>
                  </a:moveTo>
                  <a:lnTo>
                    <a:pt x="648530" y="0"/>
                  </a:lnTo>
                  <a:cubicBezTo>
                    <a:pt x="659492" y="0"/>
                    <a:pt x="670005" y="4355"/>
                    <a:pt x="677757" y="12106"/>
                  </a:cubicBezTo>
                  <a:cubicBezTo>
                    <a:pt x="685508" y="19857"/>
                    <a:pt x="689863" y="30371"/>
                    <a:pt x="689863" y="41333"/>
                  </a:cubicBezTo>
                  <a:lnTo>
                    <a:pt x="689863" y="41333"/>
                  </a:lnTo>
                  <a:cubicBezTo>
                    <a:pt x="689863" y="52295"/>
                    <a:pt x="685508" y="62808"/>
                    <a:pt x="677757" y="70559"/>
                  </a:cubicBezTo>
                  <a:cubicBezTo>
                    <a:pt x="670005" y="78311"/>
                    <a:pt x="659492" y="82665"/>
                    <a:pt x="648530" y="82665"/>
                  </a:cubicBezTo>
                  <a:lnTo>
                    <a:pt x="41333" y="82665"/>
                  </a:lnTo>
                  <a:cubicBezTo>
                    <a:pt x="30371" y="82665"/>
                    <a:pt x="19857" y="78311"/>
                    <a:pt x="12106" y="70559"/>
                  </a:cubicBezTo>
                  <a:cubicBezTo>
                    <a:pt x="4355" y="62808"/>
                    <a:pt x="0" y="52295"/>
                    <a:pt x="0" y="41333"/>
                  </a:cubicBezTo>
                  <a:lnTo>
                    <a:pt x="0" y="41333"/>
                  </a:lnTo>
                  <a:cubicBezTo>
                    <a:pt x="0" y="30371"/>
                    <a:pt x="4355" y="19857"/>
                    <a:pt x="12106" y="12106"/>
                  </a:cubicBezTo>
                  <a:cubicBezTo>
                    <a:pt x="19857" y="4355"/>
                    <a:pt x="30371" y="0"/>
                    <a:pt x="413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CCA300"/>
              </a:solidFill>
              <a:prstDash val="solid"/>
              <a:round/>
            </a:ln>
          </p:spPr>
        </p:sp>
        <p:sp>
          <p:nvSpPr>
            <p:cNvPr id="47" name="TextBox 47"/>
            <p:cNvSpPr txBox="1"/>
            <p:nvPr/>
          </p:nvSpPr>
          <p:spPr>
            <a:xfrm>
              <a:off x="0" y="19050"/>
              <a:ext cx="689863" cy="63615"/>
            </a:xfrm>
            <a:prstGeom prst="rect">
              <a:avLst/>
            </a:prstGeom>
          </p:spPr>
          <p:txBody>
            <a:bodyPr lIns="59618" tIns="59618" rIns="59618" bIns="59618" rtlCol="0" anchor="ctr"/>
            <a:lstStyle/>
            <a:p>
              <a:pPr algn="ctr">
                <a:lnSpc>
                  <a:spcPts val="2911"/>
                </a:lnSpc>
              </a:pPr>
              <a:endParaRPr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7109742" y="7385691"/>
            <a:ext cx="3537361" cy="689598"/>
            <a:chOff x="0" y="0"/>
            <a:chExt cx="776505" cy="151377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776505" cy="151377"/>
            </a:xfrm>
            <a:custGeom>
              <a:avLst/>
              <a:gdLst/>
              <a:ahLst/>
              <a:cxnLst/>
              <a:rect l="l" t="t" r="r" b="b"/>
              <a:pathLst>
                <a:path w="776505" h="151377">
                  <a:moveTo>
                    <a:pt x="75689" y="0"/>
                  </a:moveTo>
                  <a:lnTo>
                    <a:pt x="700816" y="0"/>
                  </a:lnTo>
                  <a:cubicBezTo>
                    <a:pt x="742618" y="0"/>
                    <a:pt x="776505" y="33887"/>
                    <a:pt x="776505" y="75689"/>
                  </a:cubicBezTo>
                  <a:lnTo>
                    <a:pt x="776505" y="75689"/>
                  </a:lnTo>
                  <a:cubicBezTo>
                    <a:pt x="776505" y="117490"/>
                    <a:pt x="742618" y="151377"/>
                    <a:pt x="700816" y="151377"/>
                  </a:cubicBezTo>
                  <a:lnTo>
                    <a:pt x="75689" y="151377"/>
                  </a:lnTo>
                  <a:cubicBezTo>
                    <a:pt x="33887" y="151377"/>
                    <a:pt x="0" y="117490"/>
                    <a:pt x="0" y="75689"/>
                  </a:cubicBezTo>
                  <a:lnTo>
                    <a:pt x="0" y="75689"/>
                  </a:lnTo>
                  <a:cubicBezTo>
                    <a:pt x="0" y="33887"/>
                    <a:pt x="33887" y="0"/>
                    <a:pt x="7568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CCA300"/>
              </a:solidFill>
              <a:prstDash val="solid"/>
              <a:round/>
            </a:ln>
          </p:spPr>
        </p:sp>
        <p:sp>
          <p:nvSpPr>
            <p:cNvPr id="50" name="TextBox 50"/>
            <p:cNvSpPr txBox="1"/>
            <p:nvPr/>
          </p:nvSpPr>
          <p:spPr>
            <a:xfrm>
              <a:off x="0" y="19050"/>
              <a:ext cx="776505" cy="132327"/>
            </a:xfrm>
            <a:prstGeom prst="rect">
              <a:avLst/>
            </a:prstGeom>
          </p:spPr>
          <p:txBody>
            <a:bodyPr lIns="59618" tIns="59618" rIns="59618" bIns="59618" rtlCol="0" anchor="ctr"/>
            <a:lstStyle/>
            <a:p>
              <a:pPr algn="ctr">
                <a:lnSpc>
                  <a:spcPts val="2911"/>
                </a:lnSpc>
              </a:pPr>
              <a:endParaRPr/>
            </a:p>
          </p:txBody>
        </p:sp>
      </p:grpSp>
      <p:sp>
        <p:nvSpPr>
          <p:cNvPr id="51" name="AutoShape 51"/>
          <p:cNvSpPr/>
          <p:nvPr/>
        </p:nvSpPr>
        <p:spPr>
          <a:xfrm>
            <a:off x="8886733" y="6213520"/>
            <a:ext cx="0" cy="1172271"/>
          </a:xfrm>
          <a:prstGeom prst="line">
            <a:avLst/>
          </a:prstGeom>
          <a:ln w="28575" cap="flat">
            <a:solidFill>
              <a:srgbClr val="CCA3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2" name="AutoShape 52"/>
          <p:cNvSpPr/>
          <p:nvPr/>
        </p:nvSpPr>
        <p:spPr>
          <a:xfrm>
            <a:off x="15726772" y="6181398"/>
            <a:ext cx="0" cy="1146601"/>
          </a:xfrm>
          <a:prstGeom prst="line">
            <a:avLst/>
          </a:prstGeom>
          <a:ln w="28575" cap="flat">
            <a:solidFill>
              <a:srgbClr val="CCA3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3" name="Group 53"/>
          <p:cNvGrpSpPr/>
          <p:nvPr/>
        </p:nvGrpSpPr>
        <p:grpSpPr>
          <a:xfrm>
            <a:off x="12933666" y="7327999"/>
            <a:ext cx="4325634" cy="747221"/>
            <a:chOff x="0" y="0"/>
            <a:chExt cx="949543" cy="164026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949543" cy="164026"/>
            </a:xfrm>
            <a:custGeom>
              <a:avLst/>
              <a:gdLst/>
              <a:ahLst/>
              <a:cxnLst/>
              <a:rect l="l" t="t" r="r" b="b"/>
              <a:pathLst>
                <a:path w="949543" h="164026">
                  <a:moveTo>
                    <a:pt x="82013" y="0"/>
                  </a:moveTo>
                  <a:lnTo>
                    <a:pt x="867530" y="0"/>
                  </a:lnTo>
                  <a:cubicBezTo>
                    <a:pt x="889281" y="0"/>
                    <a:pt x="910141" y="8641"/>
                    <a:pt x="925522" y="24021"/>
                  </a:cubicBezTo>
                  <a:cubicBezTo>
                    <a:pt x="940902" y="39402"/>
                    <a:pt x="949543" y="60262"/>
                    <a:pt x="949543" y="82013"/>
                  </a:cubicBezTo>
                  <a:lnTo>
                    <a:pt x="949543" y="82013"/>
                  </a:lnTo>
                  <a:cubicBezTo>
                    <a:pt x="949543" y="127308"/>
                    <a:pt x="912824" y="164026"/>
                    <a:pt x="867530" y="164026"/>
                  </a:cubicBezTo>
                  <a:lnTo>
                    <a:pt x="82013" y="164026"/>
                  </a:lnTo>
                  <a:cubicBezTo>
                    <a:pt x="60262" y="164026"/>
                    <a:pt x="39402" y="155386"/>
                    <a:pt x="24021" y="140005"/>
                  </a:cubicBezTo>
                  <a:cubicBezTo>
                    <a:pt x="8641" y="124625"/>
                    <a:pt x="0" y="103764"/>
                    <a:pt x="0" y="82013"/>
                  </a:cubicBezTo>
                  <a:lnTo>
                    <a:pt x="0" y="82013"/>
                  </a:lnTo>
                  <a:cubicBezTo>
                    <a:pt x="0" y="60262"/>
                    <a:pt x="8641" y="39402"/>
                    <a:pt x="24021" y="24021"/>
                  </a:cubicBezTo>
                  <a:cubicBezTo>
                    <a:pt x="39402" y="8641"/>
                    <a:pt x="60262" y="0"/>
                    <a:pt x="8201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CCA300"/>
              </a:solidFill>
              <a:prstDash val="solid"/>
              <a:round/>
            </a:ln>
          </p:spPr>
        </p:sp>
        <p:sp>
          <p:nvSpPr>
            <p:cNvPr id="55" name="TextBox 55"/>
            <p:cNvSpPr txBox="1"/>
            <p:nvPr/>
          </p:nvSpPr>
          <p:spPr>
            <a:xfrm>
              <a:off x="0" y="19050"/>
              <a:ext cx="949543" cy="144976"/>
            </a:xfrm>
            <a:prstGeom prst="rect">
              <a:avLst/>
            </a:prstGeom>
          </p:spPr>
          <p:txBody>
            <a:bodyPr lIns="59618" tIns="59618" rIns="59618" bIns="59618" rtlCol="0" anchor="ctr"/>
            <a:lstStyle/>
            <a:p>
              <a:pPr algn="ctr">
                <a:lnSpc>
                  <a:spcPts val="2911"/>
                </a:lnSpc>
              </a:pPr>
              <a:endParaRPr/>
            </a:p>
          </p:txBody>
        </p:sp>
      </p:grpSp>
      <p:sp>
        <p:nvSpPr>
          <p:cNvPr id="56" name="TextBox 56"/>
          <p:cNvSpPr txBox="1"/>
          <p:nvPr/>
        </p:nvSpPr>
        <p:spPr>
          <a:xfrm>
            <a:off x="13180077" y="7459114"/>
            <a:ext cx="3927236" cy="467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4"/>
              </a:lnSpc>
              <a:spcBef>
                <a:spcPct val="0"/>
              </a:spcBef>
            </a:pPr>
            <a:r>
              <a:rPr lang="en-US" sz="1655">
                <a:solidFill>
                  <a:srgbClr val="000000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rPr>
              <a:t>% for grant programs in impacted communities (i.e. foster care, mentoring, workforce, etc.)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365306" y="7531070"/>
            <a:ext cx="3210786" cy="693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4"/>
              </a:lnSpc>
              <a:spcBef>
                <a:spcPct val="0"/>
              </a:spcBef>
            </a:pPr>
            <a:r>
              <a:rPr lang="en-US" sz="1655">
                <a:solidFill>
                  <a:srgbClr val="010101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rPr>
              <a:t>% for scholarships towards those in foster care &amp; families impacted by substance abuse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7425325" y="3822311"/>
            <a:ext cx="4156436" cy="373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8"/>
              </a:lnSpc>
            </a:pPr>
            <a:r>
              <a:rPr lang="en-US" sz="2649" b="1" spc="1316">
                <a:solidFill>
                  <a:srgbClr val="FFFFFF"/>
                </a:solidFill>
                <a:latin typeface="Barlow SemiCondensed Heavy"/>
                <a:ea typeface="Barlow SemiCondensed Heavy"/>
                <a:cs typeface="Barlow SemiCondensed Heavy"/>
                <a:sym typeface="Barlow SemiCondensed Heavy"/>
              </a:rPr>
              <a:t>GENERAL FUND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6618771" y="2647642"/>
            <a:ext cx="2569365" cy="539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8"/>
              </a:lnSpc>
            </a:pPr>
            <a:r>
              <a:rPr lang="en-US" sz="1934" b="1" spc="58">
                <a:solidFill>
                  <a:srgbClr val="FFFFFF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UP TO $2.5M </a:t>
            </a:r>
          </a:p>
          <a:p>
            <a:pPr algn="ctr">
              <a:lnSpc>
                <a:spcPts val="2108"/>
              </a:lnSpc>
            </a:pPr>
            <a:r>
              <a:rPr lang="en-US" sz="1934" b="1" spc="58">
                <a:solidFill>
                  <a:srgbClr val="FFFFFF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RESERVE FUND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9924524" y="2674542"/>
            <a:ext cx="2042803" cy="539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8"/>
              </a:lnSpc>
            </a:pPr>
            <a:r>
              <a:rPr lang="en-US" sz="1934" b="1" spc="58">
                <a:solidFill>
                  <a:srgbClr val="FFFFFF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ADMIN, </a:t>
            </a:r>
          </a:p>
          <a:p>
            <a:pPr algn="ctr">
              <a:lnSpc>
                <a:spcPts val="2108"/>
              </a:lnSpc>
            </a:pPr>
            <a:r>
              <a:rPr lang="en-US" sz="1934" b="1" spc="58">
                <a:solidFill>
                  <a:srgbClr val="FFFFFF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SALARIES, ETC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7419821" y="1421202"/>
            <a:ext cx="4238386" cy="539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926" b="1" spc="57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8% MARIJUANA TAX: CANNABIS CONTROL AUTHORITY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4544377" y="6777492"/>
            <a:ext cx="3188811" cy="240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4"/>
              </a:lnSpc>
              <a:spcBef>
                <a:spcPct val="0"/>
              </a:spcBef>
            </a:pPr>
            <a:r>
              <a:rPr lang="en-US" sz="1655">
                <a:solidFill>
                  <a:srgbClr val="010101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rPr>
              <a:t>% to the Cannabis Equity Loan Fund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3153990" y="5153253"/>
            <a:ext cx="2780776" cy="476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6"/>
              </a:lnSpc>
            </a:pPr>
            <a:r>
              <a:rPr lang="en-US" sz="1739" b="1" spc="52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60% CANNABIS EQUITY REINVESTMENT FUND (CERF)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6421129" y="5267823"/>
            <a:ext cx="1346562" cy="240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6"/>
              </a:lnSpc>
            </a:pPr>
            <a:r>
              <a:rPr lang="en-US" sz="1739" b="1" spc="52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10% PRE- K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8122399" y="5167320"/>
            <a:ext cx="4373666" cy="47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6"/>
              </a:lnSpc>
            </a:pPr>
            <a:r>
              <a:rPr lang="en-US" sz="1739" b="1" spc="52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25% DEPARTMENT OF BEHAVIORAL HEALTH AND DEVELOPMENTAL SERVICES (DBHDS) 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12856323" y="5121529"/>
            <a:ext cx="2780776" cy="47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6"/>
              </a:lnSpc>
            </a:pPr>
            <a:r>
              <a:rPr lang="en-US" sz="1739" b="1" spc="52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5% PUBLIC HEALTH PROGRAMS 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11107800" y="6773061"/>
            <a:ext cx="2118777" cy="240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4"/>
              </a:lnSpc>
              <a:spcBef>
                <a:spcPct val="0"/>
              </a:spcBef>
            </a:pPr>
            <a:r>
              <a:rPr lang="en-US" sz="1655">
                <a:solidFill>
                  <a:srgbClr val="010101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rPr>
              <a:t>% to the Indigent Fund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7186051" y="7498940"/>
            <a:ext cx="3384878" cy="467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4"/>
              </a:lnSpc>
              <a:spcBef>
                <a:spcPct val="0"/>
              </a:spcBef>
            </a:pPr>
            <a:r>
              <a:rPr lang="en-US" sz="1655">
                <a:solidFill>
                  <a:srgbClr val="010101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rPr>
              <a:t>% to support those disproportionately </a:t>
            </a:r>
          </a:p>
          <a:p>
            <a:pPr algn="ctr">
              <a:lnSpc>
                <a:spcPts val="1804"/>
              </a:lnSpc>
              <a:spcBef>
                <a:spcPct val="0"/>
              </a:spcBef>
            </a:pPr>
            <a:r>
              <a:rPr lang="en-US" sz="1655">
                <a:solidFill>
                  <a:srgbClr val="010101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rPr>
              <a:t>affected by drug enforcement</a:t>
            </a:r>
          </a:p>
        </p:txBody>
      </p:sp>
      <p:sp>
        <p:nvSpPr>
          <p:cNvPr id="69" name="Freeform 69"/>
          <p:cNvSpPr/>
          <p:nvPr/>
        </p:nvSpPr>
        <p:spPr>
          <a:xfrm>
            <a:off x="3842786" y="566529"/>
            <a:ext cx="10465084" cy="8691771"/>
          </a:xfrm>
          <a:custGeom>
            <a:avLst/>
            <a:gdLst/>
            <a:ahLst/>
            <a:cxnLst/>
            <a:rect l="l" t="t" r="r" b="b"/>
            <a:pathLst>
              <a:path w="10465084" h="8691771">
                <a:moveTo>
                  <a:pt x="0" y="0"/>
                </a:moveTo>
                <a:lnTo>
                  <a:pt x="10465084" y="0"/>
                </a:lnTo>
                <a:lnTo>
                  <a:pt x="10465084" y="8691771"/>
                </a:lnTo>
                <a:lnTo>
                  <a:pt x="0" y="86917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000"/>
            </a:blip>
            <a:stretch>
              <a:fillRect l="-66424" t="-91401" r="-67102" b="-89769"/>
            </a:stretch>
          </a:blipFill>
        </p:spPr>
      </p:sp>
      <p:grpSp>
        <p:nvGrpSpPr>
          <p:cNvPr id="70" name="Group 70"/>
          <p:cNvGrpSpPr/>
          <p:nvPr/>
        </p:nvGrpSpPr>
        <p:grpSpPr>
          <a:xfrm>
            <a:off x="1028700" y="9239250"/>
            <a:ext cx="16230600" cy="591277"/>
            <a:chOff x="0" y="0"/>
            <a:chExt cx="21640800" cy="788369"/>
          </a:xfrm>
        </p:grpSpPr>
        <p:sp>
          <p:nvSpPr>
            <p:cNvPr id="71" name="AutoShape 71"/>
            <p:cNvSpPr/>
            <p:nvPr/>
          </p:nvSpPr>
          <p:spPr>
            <a:xfrm>
              <a:off x="0" y="12700"/>
              <a:ext cx="21640800" cy="0"/>
            </a:xfrm>
            <a:prstGeom prst="line">
              <a:avLst/>
            </a:prstGeom>
            <a:ln w="25400" cap="flat">
              <a:solidFill>
                <a:srgbClr val="010101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2" name="TextBox 72"/>
            <p:cNvSpPr txBox="1"/>
            <p:nvPr/>
          </p:nvSpPr>
          <p:spPr>
            <a:xfrm>
              <a:off x="11594293" y="392093"/>
              <a:ext cx="10046507" cy="3962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2520"/>
                </a:lnSpc>
                <a:spcBef>
                  <a:spcPct val="0"/>
                </a:spcBef>
              </a:pPr>
              <a:r>
                <a:rPr lang="en-US" sz="1800" b="1">
                  <a:solidFill>
                    <a:srgbClr val="010101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PREPARED FOR  8/20 VA CANNABIS COMMISSION</a:t>
              </a:r>
            </a:p>
          </p:txBody>
        </p:sp>
        <p:sp>
          <p:nvSpPr>
            <p:cNvPr id="73" name="TextBox 73"/>
            <p:cNvSpPr txBox="1"/>
            <p:nvPr/>
          </p:nvSpPr>
          <p:spPr>
            <a:xfrm>
              <a:off x="0" y="392105"/>
              <a:ext cx="6132537" cy="3962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520"/>
                </a:lnSpc>
                <a:spcBef>
                  <a:spcPct val="0"/>
                </a:spcBef>
              </a:pPr>
              <a:r>
                <a:rPr lang="en-US" sz="1800" b="1">
                  <a:solidFill>
                    <a:srgbClr val="010101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MARIJUANA JUSTICE, USE OF REVENUE </a:t>
              </a:r>
            </a:p>
          </p:txBody>
        </p:sp>
      </p:grpSp>
      <p:sp>
        <p:nvSpPr>
          <p:cNvPr id="74" name="TextBox 74"/>
          <p:cNvSpPr txBox="1"/>
          <p:nvPr/>
        </p:nvSpPr>
        <p:spPr>
          <a:xfrm>
            <a:off x="0" y="452652"/>
            <a:ext cx="18288000" cy="424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3"/>
              </a:lnSpc>
            </a:pPr>
            <a:r>
              <a:rPr lang="en-US" sz="3193" b="1" spc="159">
                <a:solidFill>
                  <a:srgbClr val="000000"/>
                </a:solidFill>
                <a:latin typeface="Aileron Heavy"/>
                <a:ea typeface="Aileron Heavy"/>
                <a:cs typeface="Aileron Heavy"/>
                <a:sym typeface="Aileron Heavy"/>
              </a:rPr>
              <a:t>PROPOSED MARIJUANA TAX DISTRIBUTION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11458" y="242679"/>
            <a:ext cx="10465084" cy="8691771"/>
          </a:xfrm>
          <a:custGeom>
            <a:avLst/>
            <a:gdLst/>
            <a:ahLst/>
            <a:cxnLst/>
            <a:rect l="l" t="t" r="r" b="b"/>
            <a:pathLst>
              <a:path w="10465084" h="8691771">
                <a:moveTo>
                  <a:pt x="0" y="0"/>
                </a:moveTo>
                <a:lnTo>
                  <a:pt x="10465084" y="0"/>
                </a:lnTo>
                <a:lnTo>
                  <a:pt x="10465084" y="8691771"/>
                </a:lnTo>
                <a:lnTo>
                  <a:pt x="0" y="86917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66424" t="-91401" r="-67102" b="-8976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72033" y="1564351"/>
            <a:ext cx="16743933" cy="7370099"/>
            <a:chOff x="0" y="0"/>
            <a:chExt cx="22325245" cy="9826798"/>
          </a:xfrm>
        </p:grpSpPr>
        <p:sp>
          <p:nvSpPr>
            <p:cNvPr id="4" name="AutoShape 4"/>
            <p:cNvSpPr/>
            <p:nvPr/>
          </p:nvSpPr>
          <p:spPr>
            <a:xfrm flipH="1">
              <a:off x="11200938" y="2162064"/>
              <a:ext cx="17177" cy="713973"/>
            </a:xfrm>
            <a:prstGeom prst="line">
              <a:avLst/>
            </a:prstGeom>
            <a:ln w="38100" cap="flat">
              <a:solidFill>
                <a:srgbClr val="CCA300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5" name="Group 5"/>
            <p:cNvGrpSpPr/>
            <p:nvPr/>
          </p:nvGrpSpPr>
          <p:grpSpPr>
            <a:xfrm>
              <a:off x="7536090" y="0"/>
              <a:ext cx="7446486" cy="2508411"/>
              <a:chOff x="0" y="0"/>
              <a:chExt cx="891061" cy="30016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91061" cy="300161"/>
              </a:xfrm>
              <a:custGeom>
                <a:avLst/>
                <a:gdLst/>
                <a:ahLst/>
                <a:cxnLst/>
                <a:rect l="l" t="t" r="r" b="b"/>
                <a:pathLst>
                  <a:path w="891061" h="300161">
                    <a:moveTo>
                      <a:pt x="0" y="0"/>
                    </a:moveTo>
                    <a:lnTo>
                      <a:pt x="891061" y="0"/>
                    </a:lnTo>
                    <a:lnTo>
                      <a:pt x="891061" y="300161"/>
                    </a:lnTo>
                    <a:lnTo>
                      <a:pt x="0" y="300161"/>
                    </a:lnTo>
                    <a:close/>
                  </a:path>
                </a:pathLst>
              </a:custGeom>
              <a:solidFill>
                <a:srgbClr val="CCA300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19050"/>
                <a:ext cx="891061" cy="281111"/>
              </a:xfrm>
              <a:prstGeom prst="rect">
                <a:avLst/>
              </a:prstGeom>
            </p:spPr>
            <p:txBody>
              <a:bodyPr lIns="49810" tIns="49810" rIns="49810" bIns="49810" rtlCol="0" anchor="ctr"/>
              <a:lstStyle/>
              <a:p>
                <a:pPr algn="ctr">
                  <a:lnSpc>
                    <a:spcPts val="2911"/>
                  </a:lnSpc>
                </a:pPr>
                <a:endParaRPr/>
              </a:p>
            </p:txBody>
          </p:sp>
        </p:grpSp>
        <p:sp>
          <p:nvSpPr>
            <p:cNvPr id="8" name="AutoShape 8"/>
            <p:cNvSpPr/>
            <p:nvPr/>
          </p:nvSpPr>
          <p:spPr>
            <a:xfrm>
              <a:off x="2750384" y="3450742"/>
              <a:ext cx="0" cy="691759"/>
            </a:xfrm>
            <a:prstGeom prst="line">
              <a:avLst/>
            </a:prstGeom>
            <a:ln w="38100" cap="flat">
              <a:solidFill>
                <a:srgbClr val="CCA3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" name="AutoShape 9"/>
            <p:cNvSpPr/>
            <p:nvPr/>
          </p:nvSpPr>
          <p:spPr>
            <a:xfrm>
              <a:off x="2729598" y="3518317"/>
              <a:ext cx="6985923" cy="0"/>
            </a:xfrm>
            <a:prstGeom prst="line">
              <a:avLst/>
            </a:prstGeom>
            <a:ln w="38100" cap="flat">
              <a:solidFill>
                <a:srgbClr val="CCA300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10" name="Group 10"/>
            <p:cNvGrpSpPr/>
            <p:nvPr/>
          </p:nvGrpSpPr>
          <p:grpSpPr>
            <a:xfrm>
              <a:off x="0" y="4683732"/>
              <a:ext cx="6020059" cy="608130"/>
              <a:chOff x="0" y="0"/>
              <a:chExt cx="890918" cy="89998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90918" cy="89998"/>
              </a:xfrm>
              <a:custGeom>
                <a:avLst/>
                <a:gdLst/>
                <a:ahLst/>
                <a:cxnLst/>
                <a:rect l="l" t="t" r="r" b="b"/>
                <a:pathLst>
                  <a:path w="890918" h="89998">
                    <a:moveTo>
                      <a:pt x="44999" y="0"/>
                    </a:moveTo>
                    <a:lnTo>
                      <a:pt x="845919" y="0"/>
                    </a:lnTo>
                    <a:cubicBezTo>
                      <a:pt x="870771" y="0"/>
                      <a:pt x="890918" y="20147"/>
                      <a:pt x="890918" y="44999"/>
                    </a:cubicBezTo>
                    <a:lnTo>
                      <a:pt x="890918" y="44999"/>
                    </a:lnTo>
                    <a:cubicBezTo>
                      <a:pt x="890918" y="56934"/>
                      <a:pt x="886177" y="68379"/>
                      <a:pt x="877738" y="76818"/>
                    </a:cubicBezTo>
                    <a:cubicBezTo>
                      <a:pt x="869299" y="85257"/>
                      <a:pt x="857854" y="89998"/>
                      <a:pt x="845919" y="89998"/>
                    </a:cubicBezTo>
                    <a:lnTo>
                      <a:pt x="44999" y="89998"/>
                    </a:lnTo>
                    <a:cubicBezTo>
                      <a:pt x="33065" y="89998"/>
                      <a:pt x="21619" y="85257"/>
                      <a:pt x="13180" y="76818"/>
                    </a:cubicBezTo>
                    <a:cubicBezTo>
                      <a:pt x="4741" y="68379"/>
                      <a:pt x="0" y="56934"/>
                      <a:pt x="0" y="44999"/>
                    </a:cubicBezTo>
                    <a:lnTo>
                      <a:pt x="0" y="44999"/>
                    </a:lnTo>
                    <a:cubicBezTo>
                      <a:pt x="0" y="33065"/>
                      <a:pt x="4741" y="21619"/>
                      <a:pt x="13180" y="13180"/>
                    </a:cubicBezTo>
                    <a:cubicBezTo>
                      <a:pt x="21619" y="4741"/>
                      <a:pt x="33065" y="0"/>
                      <a:pt x="44999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rnd">
                <a:solidFill>
                  <a:srgbClr val="CCA300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19050"/>
                <a:ext cx="890918" cy="70948"/>
              </a:xfrm>
              <a:prstGeom prst="rect">
                <a:avLst/>
              </a:prstGeom>
            </p:spPr>
            <p:txBody>
              <a:bodyPr lIns="67805" tIns="67805" rIns="67805" bIns="67805" rtlCol="0" anchor="ctr"/>
              <a:lstStyle/>
              <a:p>
                <a:pPr algn="ctr">
                  <a:lnSpc>
                    <a:spcPts val="2911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252881" y="4804509"/>
              <a:ext cx="5514298" cy="4010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89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010101"/>
                  </a:solidFill>
                  <a:latin typeface="Barlow SemiCondensed"/>
                  <a:ea typeface="Barlow SemiCondensed"/>
                  <a:cs typeface="Barlow SemiCondensed"/>
                  <a:sym typeface="Barlow SemiCondensed"/>
                </a:rPr>
                <a:t>% to the Cannabis Equity Loan Fund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887142" y="362711"/>
              <a:ext cx="6661944" cy="17231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07"/>
                </a:lnSpc>
              </a:pPr>
              <a:r>
                <a:rPr lang="en-US" sz="3125" b="1" spc="93">
                  <a:solidFill>
                    <a:srgbClr val="FFFFFF"/>
                  </a:solidFill>
                  <a:latin typeface="Barlow SemiCondensed Bold"/>
                  <a:ea typeface="Barlow SemiCondensed Bold"/>
                  <a:cs typeface="Barlow SemiCondensed Bold"/>
                  <a:sym typeface="Barlow SemiCondensed Bold"/>
                </a:rPr>
                <a:t>60% CANNABIS EQUITY REINVESTMENT FUND (CERF)</a:t>
              </a:r>
            </a:p>
            <a:p>
              <a:pPr algn="ctr">
                <a:lnSpc>
                  <a:spcPts val="3407"/>
                </a:lnSpc>
              </a:pPr>
              <a:r>
                <a:rPr lang="en-US" sz="3125" b="1" spc="93">
                  <a:solidFill>
                    <a:srgbClr val="FFFFFF"/>
                  </a:solidFill>
                  <a:latin typeface="Barlow SemiCondensed Bold"/>
                  <a:ea typeface="Barlow SemiCondensed Bold"/>
                  <a:cs typeface="Barlow SemiCondensed Bold"/>
                  <a:sym typeface="Barlow SemiCondensed Bold"/>
                </a:rPr>
                <a:t>YEAR FIVE= $32MILLION </a:t>
              </a:r>
            </a:p>
          </p:txBody>
        </p:sp>
        <p:sp>
          <p:nvSpPr>
            <p:cNvPr id="15" name="AutoShape 15"/>
            <p:cNvSpPr/>
            <p:nvPr/>
          </p:nvSpPr>
          <p:spPr>
            <a:xfrm>
              <a:off x="10058421" y="3491596"/>
              <a:ext cx="11217225" cy="0"/>
            </a:xfrm>
            <a:prstGeom prst="line">
              <a:avLst/>
            </a:prstGeom>
            <a:ln w="38100" cap="flat">
              <a:solidFill>
                <a:srgbClr val="CCA300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16" name="Group 16"/>
            <p:cNvGrpSpPr/>
            <p:nvPr/>
          </p:nvGrpSpPr>
          <p:grpSpPr>
            <a:xfrm>
              <a:off x="17625734" y="2834099"/>
              <a:ext cx="3931428" cy="1479360"/>
              <a:chOff x="0" y="0"/>
              <a:chExt cx="470442" cy="177023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470442" cy="177023"/>
              </a:xfrm>
              <a:custGeom>
                <a:avLst/>
                <a:gdLst/>
                <a:ahLst/>
                <a:cxnLst/>
                <a:rect l="l" t="t" r="r" b="b"/>
                <a:pathLst>
                  <a:path w="470442" h="177023">
                    <a:moveTo>
                      <a:pt x="0" y="0"/>
                    </a:moveTo>
                    <a:lnTo>
                      <a:pt x="470442" y="0"/>
                    </a:lnTo>
                    <a:lnTo>
                      <a:pt x="470442" y="177023"/>
                    </a:lnTo>
                    <a:lnTo>
                      <a:pt x="0" y="177023"/>
                    </a:lnTo>
                    <a:close/>
                  </a:path>
                </a:pathLst>
              </a:custGeom>
              <a:solidFill>
                <a:srgbClr val="CCA300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19050"/>
                <a:ext cx="470442" cy="157973"/>
              </a:xfrm>
              <a:prstGeom prst="rect">
                <a:avLst/>
              </a:prstGeom>
            </p:spPr>
            <p:txBody>
              <a:bodyPr lIns="49810" tIns="49810" rIns="49810" bIns="49810" rtlCol="0" anchor="ctr"/>
              <a:lstStyle/>
              <a:p>
                <a:pPr marL="0" lvl="0" indent="0" algn="ctr">
                  <a:lnSpc>
                    <a:spcPts val="3122"/>
                  </a:lnSpc>
                  <a:spcBef>
                    <a:spcPct val="0"/>
                  </a:spcBef>
                </a:pPr>
                <a:r>
                  <a:rPr lang="en-US" sz="2864" b="1" spc="85">
                    <a:solidFill>
                      <a:srgbClr val="FFFFFF"/>
                    </a:solidFill>
                    <a:latin typeface="Barlow SemiCondensed Bold"/>
                    <a:ea typeface="Barlow SemiCondensed Bold"/>
                    <a:cs typeface="Barlow SemiCondensed Bold"/>
                    <a:sym typeface="Barlow SemiCondensed Bold"/>
                  </a:rPr>
                  <a:t>10%= $3.2M</a:t>
                </a:r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9541588" y="2876037"/>
              <a:ext cx="3318700" cy="1479360"/>
              <a:chOff x="0" y="0"/>
              <a:chExt cx="397122" cy="177023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397122" cy="177023"/>
              </a:xfrm>
              <a:custGeom>
                <a:avLst/>
                <a:gdLst/>
                <a:ahLst/>
                <a:cxnLst/>
                <a:rect l="l" t="t" r="r" b="b"/>
                <a:pathLst>
                  <a:path w="397122" h="177023">
                    <a:moveTo>
                      <a:pt x="0" y="0"/>
                    </a:moveTo>
                    <a:lnTo>
                      <a:pt x="397122" y="0"/>
                    </a:lnTo>
                    <a:lnTo>
                      <a:pt x="397122" y="177023"/>
                    </a:lnTo>
                    <a:lnTo>
                      <a:pt x="0" y="177023"/>
                    </a:lnTo>
                    <a:close/>
                  </a:path>
                </a:pathLst>
              </a:custGeom>
              <a:solidFill>
                <a:srgbClr val="CCA300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19050"/>
                <a:ext cx="397122" cy="157973"/>
              </a:xfrm>
              <a:prstGeom prst="rect">
                <a:avLst/>
              </a:prstGeom>
            </p:spPr>
            <p:txBody>
              <a:bodyPr lIns="49810" tIns="49810" rIns="49810" bIns="49810" rtlCol="0" anchor="ctr"/>
              <a:lstStyle/>
              <a:p>
                <a:pPr marL="0" lvl="0" indent="0" algn="ctr">
                  <a:lnSpc>
                    <a:spcPts val="3122"/>
                  </a:lnSpc>
                  <a:spcBef>
                    <a:spcPct val="0"/>
                  </a:spcBef>
                </a:pPr>
                <a:r>
                  <a:rPr lang="en-US" sz="2864" b="1" u="none" strike="noStrike" spc="85">
                    <a:solidFill>
                      <a:srgbClr val="FFFFFF"/>
                    </a:solidFill>
                    <a:latin typeface="Barlow SemiCondensed Bold"/>
                    <a:ea typeface="Barlow SemiCondensed Bold"/>
                    <a:cs typeface="Barlow SemiCondensed Bold"/>
                    <a:sym typeface="Barlow SemiCondensed Bold"/>
                  </a:rPr>
                  <a:t>40%= $12M</a:t>
                </a: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1284996" y="2834099"/>
              <a:ext cx="2946936" cy="1479360"/>
              <a:chOff x="0" y="0"/>
              <a:chExt cx="352636" cy="177023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52636" cy="177023"/>
              </a:xfrm>
              <a:custGeom>
                <a:avLst/>
                <a:gdLst/>
                <a:ahLst/>
                <a:cxnLst/>
                <a:rect l="l" t="t" r="r" b="b"/>
                <a:pathLst>
                  <a:path w="352636" h="177023">
                    <a:moveTo>
                      <a:pt x="0" y="0"/>
                    </a:moveTo>
                    <a:lnTo>
                      <a:pt x="352636" y="0"/>
                    </a:lnTo>
                    <a:lnTo>
                      <a:pt x="352636" y="177023"/>
                    </a:lnTo>
                    <a:lnTo>
                      <a:pt x="0" y="177023"/>
                    </a:lnTo>
                    <a:close/>
                  </a:path>
                </a:pathLst>
              </a:custGeom>
              <a:solidFill>
                <a:srgbClr val="CCA300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19050"/>
                <a:ext cx="352636" cy="157973"/>
              </a:xfrm>
              <a:prstGeom prst="rect">
                <a:avLst/>
              </a:prstGeom>
            </p:spPr>
            <p:txBody>
              <a:bodyPr lIns="49810" tIns="49810" rIns="49810" bIns="49810" rtlCol="0" anchor="ctr"/>
              <a:lstStyle/>
              <a:p>
                <a:pPr marL="0" lvl="0" indent="0" algn="ctr">
                  <a:lnSpc>
                    <a:spcPts val="3122"/>
                  </a:lnSpc>
                  <a:spcBef>
                    <a:spcPct val="0"/>
                  </a:spcBef>
                </a:pPr>
                <a:r>
                  <a:rPr lang="en-US" sz="2864" b="1" u="none" strike="noStrike" spc="85">
                    <a:solidFill>
                      <a:srgbClr val="FFFFFF"/>
                    </a:solidFill>
                    <a:latin typeface="Barlow SemiCondensed Bold"/>
                    <a:ea typeface="Barlow SemiCondensed Bold"/>
                    <a:cs typeface="Barlow SemiCondensed Bold"/>
                    <a:sym typeface="Barlow SemiCondensed Bold"/>
                  </a:rPr>
                  <a:t>50%= $16M</a:t>
                </a:r>
              </a:p>
            </p:txBody>
          </p:sp>
        </p:grpSp>
        <p:sp>
          <p:nvSpPr>
            <p:cNvPr id="25" name="AutoShape 25"/>
            <p:cNvSpPr/>
            <p:nvPr/>
          </p:nvSpPr>
          <p:spPr>
            <a:xfrm>
              <a:off x="2710548" y="4120152"/>
              <a:ext cx="0" cy="603307"/>
            </a:xfrm>
            <a:prstGeom prst="line">
              <a:avLst/>
            </a:prstGeom>
            <a:ln w="38100" cap="flat">
              <a:solidFill>
                <a:srgbClr val="CCA300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26" name="Group 26"/>
            <p:cNvGrpSpPr/>
            <p:nvPr/>
          </p:nvGrpSpPr>
          <p:grpSpPr>
            <a:xfrm>
              <a:off x="8287657" y="8332851"/>
              <a:ext cx="6155403" cy="1493947"/>
              <a:chOff x="0" y="0"/>
              <a:chExt cx="949543" cy="230459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949543" cy="230459"/>
              </a:xfrm>
              <a:custGeom>
                <a:avLst/>
                <a:gdLst/>
                <a:ahLst/>
                <a:cxnLst/>
                <a:rect l="l" t="t" r="r" b="b"/>
                <a:pathLst>
                  <a:path w="949543" h="230459">
                    <a:moveTo>
                      <a:pt x="115229" y="0"/>
                    </a:moveTo>
                    <a:lnTo>
                      <a:pt x="834313" y="0"/>
                    </a:lnTo>
                    <a:cubicBezTo>
                      <a:pt x="864874" y="0"/>
                      <a:pt x="894183" y="12140"/>
                      <a:pt x="915793" y="33750"/>
                    </a:cubicBezTo>
                    <a:cubicBezTo>
                      <a:pt x="937402" y="55360"/>
                      <a:pt x="949543" y="84669"/>
                      <a:pt x="949543" y="115229"/>
                    </a:cubicBezTo>
                    <a:lnTo>
                      <a:pt x="949543" y="115229"/>
                    </a:lnTo>
                    <a:cubicBezTo>
                      <a:pt x="949543" y="145790"/>
                      <a:pt x="937402" y="175099"/>
                      <a:pt x="915793" y="196709"/>
                    </a:cubicBezTo>
                    <a:cubicBezTo>
                      <a:pt x="894183" y="218319"/>
                      <a:pt x="864874" y="230459"/>
                      <a:pt x="834313" y="230459"/>
                    </a:cubicBezTo>
                    <a:lnTo>
                      <a:pt x="115229" y="230459"/>
                    </a:lnTo>
                    <a:cubicBezTo>
                      <a:pt x="84669" y="230459"/>
                      <a:pt x="55360" y="218319"/>
                      <a:pt x="33750" y="196709"/>
                    </a:cubicBezTo>
                    <a:cubicBezTo>
                      <a:pt x="12140" y="175099"/>
                      <a:pt x="0" y="145790"/>
                      <a:pt x="0" y="115229"/>
                    </a:cubicBezTo>
                    <a:lnTo>
                      <a:pt x="0" y="115229"/>
                    </a:lnTo>
                    <a:cubicBezTo>
                      <a:pt x="0" y="84669"/>
                      <a:pt x="12140" y="55360"/>
                      <a:pt x="33750" y="33750"/>
                    </a:cubicBezTo>
                    <a:cubicBezTo>
                      <a:pt x="55360" y="12140"/>
                      <a:pt x="84669" y="0"/>
                      <a:pt x="115229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rnd">
                <a:solidFill>
                  <a:srgbClr val="CCA300"/>
                </a:solidFill>
                <a:prstDash val="solid"/>
                <a:round/>
              </a:ln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19050"/>
                <a:ext cx="949543" cy="211409"/>
              </a:xfrm>
              <a:prstGeom prst="rect">
                <a:avLst/>
              </a:prstGeom>
            </p:spPr>
            <p:txBody>
              <a:bodyPr lIns="65049" tIns="65049" rIns="65049" bIns="65049" rtlCol="0" anchor="ctr"/>
              <a:lstStyle/>
              <a:p>
                <a:pPr algn="ctr">
                  <a:lnSpc>
                    <a:spcPts val="2911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8563298" y="8529701"/>
              <a:ext cx="5588480" cy="11630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89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000000"/>
                  </a:solidFill>
                  <a:latin typeface="Barlow SemiCondensed"/>
                  <a:ea typeface="Barlow SemiCondensed"/>
                  <a:cs typeface="Barlow SemiCondensed"/>
                  <a:sym typeface="Barlow SemiCondensed"/>
                </a:rPr>
                <a:t>% for grant programs in impacted communities (i.e. foster care, mentoring, workforce, etc.)</a:t>
              </a:r>
            </a:p>
          </p:txBody>
        </p:sp>
        <p:grpSp>
          <p:nvGrpSpPr>
            <p:cNvPr id="30" name="Group 30"/>
            <p:cNvGrpSpPr/>
            <p:nvPr/>
          </p:nvGrpSpPr>
          <p:grpSpPr>
            <a:xfrm>
              <a:off x="8181631" y="4738356"/>
              <a:ext cx="6367455" cy="981303"/>
              <a:chOff x="0" y="0"/>
              <a:chExt cx="982254" cy="151377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982254" cy="151377"/>
              </a:xfrm>
              <a:custGeom>
                <a:avLst/>
                <a:gdLst/>
                <a:ahLst/>
                <a:cxnLst/>
                <a:rect l="l" t="t" r="r" b="b"/>
                <a:pathLst>
                  <a:path w="982254" h="151377">
                    <a:moveTo>
                      <a:pt x="75689" y="0"/>
                    </a:moveTo>
                    <a:lnTo>
                      <a:pt x="906565" y="0"/>
                    </a:lnTo>
                    <a:cubicBezTo>
                      <a:pt x="948367" y="0"/>
                      <a:pt x="982254" y="33887"/>
                      <a:pt x="982254" y="75689"/>
                    </a:cubicBezTo>
                    <a:lnTo>
                      <a:pt x="982254" y="75689"/>
                    </a:lnTo>
                    <a:cubicBezTo>
                      <a:pt x="982254" y="117490"/>
                      <a:pt x="948367" y="151377"/>
                      <a:pt x="906565" y="151377"/>
                    </a:cubicBezTo>
                    <a:lnTo>
                      <a:pt x="75689" y="151377"/>
                    </a:lnTo>
                    <a:cubicBezTo>
                      <a:pt x="33887" y="151377"/>
                      <a:pt x="0" y="117490"/>
                      <a:pt x="0" y="75689"/>
                    </a:cubicBezTo>
                    <a:lnTo>
                      <a:pt x="0" y="75689"/>
                    </a:lnTo>
                    <a:cubicBezTo>
                      <a:pt x="0" y="33887"/>
                      <a:pt x="33887" y="0"/>
                      <a:pt x="75689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rnd">
                <a:solidFill>
                  <a:srgbClr val="CCA300"/>
                </a:solidFill>
                <a:prstDash val="solid"/>
                <a:round/>
              </a:ln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19050"/>
                <a:ext cx="982254" cy="132327"/>
              </a:xfrm>
              <a:prstGeom prst="rect">
                <a:avLst/>
              </a:prstGeom>
            </p:spPr>
            <p:txBody>
              <a:bodyPr lIns="65049" tIns="65049" rIns="65049" bIns="65049" rtlCol="0" anchor="ctr"/>
              <a:lstStyle/>
              <a:p>
                <a:pPr algn="ctr">
                  <a:lnSpc>
                    <a:spcPts val="2911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8181631" y="6204651"/>
              <a:ext cx="6367455" cy="1571777"/>
              <a:chOff x="0" y="0"/>
              <a:chExt cx="982254" cy="242465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982254" cy="242465"/>
              </a:xfrm>
              <a:custGeom>
                <a:avLst/>
                <a:gdLst/>
                <a:ahLst/>
                <a:cxnLst/>
                <a:rect l="l" t="t" r="r" b="b"/>
                <a:pathLst>
                  <a:path w="982254" h="242465">
                    <a:moveTo>
                      <a:pt x="121232" y="0"/>
                    </a:moveTo>
                    <a:lnTo>
                      <a:pt x="861022" y="0"/>
                    </a:lnTo>
                    <a:cubicBezTo>
                      <a:pt x="927976" y="0"/>
                      <a:pt x="982254" y="54278"/>
                      <a:pt x="982254" y="121232"/>
                    </a:cubicBezTo>
                    <a:lnTo>
                      <a:pt x="982254" y="121232"/>
                    </a:lnTo>
                    <a:cubicBezTo>
                      <a:pt x="982254" y="188187"/>
                      <a:pt x="927976" y="242465"/>
                      <a:pt x="861022" y="242465"/>
                    </a:cubicBezTo>
                    <a:lnTo>
                      <a:pt x="121232" y="242465"/>
                    </a:lnTo>
                    <a:cubicBezTo>
                      <a:pt x="54278" y="242465"/>
                      <a:pt x="0" y="188187"/>
                      <a:pt x="0" y="121232"/>
                    </a:cubicBezTo>
                    <a:lnTo>
                      <a:pt x="0" y="121232"/>
                    </a:lnTo>
                    <a:cubicBezTo>
                      <a:pt x="0" y="54278"/>
                      <a:pt x="54278" y="0"/>
                      <a:pt x="121232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rnd">
                <a:solidFill>
                  <a:srgbClr val="CCA300"/>
                </a:solidFill>
                <a:prstDash val="solid"/>
                <a:round/>
              </a:ln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19050"/>
                <a:ext cx="982254" cy="223415"/>
              </a:xfrm>
              <a:prstGeom prst="rect">
                <a:avLst/>
              </a:prstGeom>
            </p:spPr>
            <p:txBody>
              <a:bodyPr lIns="65049" tIns="65049" rIns="65049" bIns="65049" rtlCol="0" anchor="ctr"/>
              <a:lstStyle/>
              <a:p>
                <a:pPr algn="ctr">
                  <a:lnSpc>
                    <a:spcPts val="2911"/>
                  </a:lnSpc>
                </a:pPr>
                <a:endParaRPr/>
              </a:p>
            </p:txBody>
          </p:sp>
        </p:grpSp>
        <p:sp>
          <p:nvSpPr>
            <p:cNvPr id="36" name="TextBox 36"/>
            <p:cNvSpPr txBox="1"/>
            <p:nvPr/>
          </p:nvSpPr>
          <p:spPr>
            <a:xfrm>
              <a:off x="8809022" y="6440495"/>
              <a:ext cx="4983763" cy="11630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89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010101"/>
                  </a:solidFill>
                  <a:latin typeface="Barlow SemiCondensed"/>
                  <a:ea typeface="Barlow SemiCondensed"/>
                  <a:cs typeface="Barlow SemiCondensed"/>
                  <a:sym typeface="Barlow SemiCondensed"/>
                </a:rPr>
                <a:t>% for scholarships towards those in foster care &amp; families impacted by substance abuse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8578939" y="4847500"/>
              <a:ext cx="5572839" cy="7820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89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010101"/>
                  </a:solidFill>
                  <a:latin typeface="Barlow SemiCondensed"/>
                  <a:ea typeface="Barlow SemiCondensed"/>
                  <a:cs typeface="Barlow SemiCondensed"/>
                  <a:sym typeface="Barlow SemiCondensed"/>
                </a:rPr>
                <a:t>% to support those disproportionately </a:t>
              </a:r>
            </a:p>
            <a:p>
              <a:pPr algn="ctr">
                <a:lnSpc>
                  <a:spcPts val="2289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010101"/>
                  </a:solidFill>
                  <a:latin typeface="Barlow SemiCondensed"/>
                  <a:ea typeface="Barlow SemiCondensed"/>
                  <a:cs typeface="Barlow SemiCondensed"/>
                  <a:sym typeface="Barlow SemiCondensed"/>
                </a:rPr>
                <a:t>affected by drug enforcement</a:t>
              </a:r>
            </a:p>
          </p:txBody>
        </p:sp>
        <p:sp>
          <p:nvSpPr>
            <p:cNvPr id="38" name="AutoShape 38"/>
            <p:cNvSpPr/>
            <p:nvPr/>
          </p:nvSpPr>
          <p:spPr>
            <a:xfrm>
              <a:off x="11300904" y="4242724"/>
              <a:ext cx="0" cy="556423"/>
            </a:xfrm>
            <a:prstGeom prst="line">
              <a:avLst/>
            </a:prstGeom>
            <a:ln w="38100" cap="flat">
              <a:solidFill>
                <a:srgbClr val="CCA3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9" name="AutoShape 39"/>
            <p:cNvSpPr/>
            <p:nvPr/>
          </p:nvSpPr>
          <p:spPr>
            <a:xfrm>
              <a:off x="11280118" y="5692155"/>
              <a:ext cx="0" cy="556423"/>
            </a:xfrm>
            <a:prstGeom prst="line">
              <a:avLst/>
            </a:prstGeom>
            <a:ln w="38100" cap="flat">
              <a:solidFill>
                <a:srgbClr val="CCA300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40" name="Group 40"/>
            <p:cNvGrpSpPr/>
            <p:nvPr/>
          </p:nvGrpSpPr>
          <p:grpSpPr>
            <a:xfrm>
              <a:off x="16708086" y="4744957"/>
              <a:ext cx="5617158" cy="608130"/>
              <a:chOff x="0" y="0"/>
              <a:chExt cx="831292" cy="89998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831292" cy="89998"/>
              </a:xfrm>
              <a:custGeom>
                <a:avLst/>
                <a:gdLst/>
                <a:ahLst/>
                <a:cxnLst/>
                <a:rect l="l" t="t" r="r" b="b"/>
                <a:pathLst>
                  <a:path w="831292" h="89998">
                    <a:moveTo>
                      <a:pt x="44999" y="0"/>
                    </a:moveTo>
                    <a:lnTo>
                      <a:pt x="786293" y="0"/>
                    </a:lnTo>
                    <a:cubicBezTo>
                      <a:pt x="798228" y="0"/>
                      <a:pt x="809673" y="4741"/>
                      <a:pt x="818112" y="13180"/>
                    </a:cubicBezTo>
                    <a:cubicBezTo>
                      <a:pt x="826551" y="21619"/>
                      <a:pt x="831292" y="33065"/>
                      <a:pt x="831292" y="44999"/>
                    </a:cubicBezTo>
                    <a:lnTo>
                      <a:pt x="831292" y="44999"/>
                    </a:lnTo>
                    <a:cubicBezTo>
                      <a:pt x="831292" y="56934"/>
                      <a:pt x="826551" y="68379"/>
                      <a:pt x="818112" y="76818"/>
                    </a:cubicBezTo>
                    <a:cubicBezTo>
                      <a:pt x="809673" y="85257"/>
                      <a:pt x="798228" y="89998"/>
                      <a:pt x="786293" y="89998"/>
                    </a:cubicBezTo>
                    <a:lnTo>
                      <a:pt x="44999" y="89998"/>
                    </a:lnTo>
                    <a:cubicBezTo>
                      <a:pt x="33065" y="89998"/>
                      <a:pt x="21619" y="85257"/>
                      <a:pt x="13180" y="76818"/>
                    </a:cubicBezTo>
                    <a:cubicBezTo>
                      <a:pt x="4741" y="68379"/>
                      <a:pt x="0" y="56934"/>
                      <a:pt x="0" y="44999"/>
                    </a:cubicBezTo>
                    <a:lnTo>
                      <a:pt x="0" y="44999"/>
                    </a:lnTo>
                    <a:cubicBezTo>
                      <a:pt x="0" y="33065"/>
                      <a:pt x="4741" y="21619"/>
                      <a:pt x="13180" y="13180"/>
                    </a:cubicBezTo>
                    <a:cubicBezTo>
                      <a:pt x="21619" y="4741"/>
                      <a:pt x="33065" y="0"/>
                      <a:pt x="44999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rnd">
                <a:solidFill>
                  <a:srgbClr val="CCA300"/>
                </a:solidFill>
                <a:prstDash val="solid"/>
                <a:round/>
              </a:ln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19050"/>
                <a:ext cx="831292" cy="70948"/>
              </a:xfrm>
              <a:prstGeom prst="rect">
                <a:avLst/>
              </a:prstGeom>
            </p:spPr>
            <p:txBody>
              <a:bodyPr lIns="67805" tIns="67805" rIns="67805" bIns="67805" rtlCol="0" anchor="ctr"/>
              <a:lstStyle/>
              <a:p>
                <a:pPr algn="ctr">
                  <a:lnSpc>
                    <a:spcPts val="2911"/>
                  </a:lnSpc>
                </a:pPr>
                <a:endParaRPr/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16708086" y="4858014"/>
              <a:ext cx="5514298" cy="4010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89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010101"/>
                  </a:solidFill>
                  <a:latin typeface="Barlow SemiCondensed"/>
                  <a:ea typeface="Barlow SemiCondensed"/>
                  <a:cs typeface="Barlow SemiCondensed"/>
                  <a:sym typeface="Barlow SemiCondensed"/>
                </a:rPr>
                <a:t>% to the Indigent Fund</a:t>
              </a:r>
            </a:p>
          </p:txBody>
        </p:sp>
        <p:sp>
          <p:nvSpPr>
            <p:cNvPr id="44" name="AutoShape 44"/>
            <p:cNvSpPr/>
            <p:nvPr/>
          </p:nvSpPr>
          <p:spPr>
            <a:xfrm>
              <a:off x="19591448" y="4120152"/>
              <a:ext cx="0" cy="603307"/>
            </a:xfrm>
            <a:prstGeom prst="line">
              <a:avLst/>
            </a:prstGeom>
            <a:ln w="38100" cap="flat">
              <a:solidFill>
                <a:srgbClr val="CCA3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5" name="AutoShape 45"/>
            <p:cNvSpPr/>
            <p:nvPr/>
          </p:nvSpPr>
          <p:spPr>
            <a:xfrm>
              <a:off x="11259333" y="7776428"/>
              <a:ext cx="0" cy="556423"/>
            </a:xfrm>
            <a:prstGeom prst="line">
              <a:avLst/>
            </a:prstGeom>
            <a:ln w="38100" cap="flat">
              <a:solidFill>
                <a:srgbClr val="CCA3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6" name="Group 46"/>
          <p:cNvGrpSpPr/>
          <p:nvPr/>
        </p:nvGrpSpPr>
        <p:grpSpPr>
          <a:xfrm>
            <a:off x="1028700" y="9239250"/>
            <a:ext cx="16230600" cy="591277"/>
            <a:chOff x="0" y="0"/>
            <a:chExt cx="21640800" cy="788369"/>
          </a:xfrm>
        </p:grpSpPr>
        <p:sp>
          <p:nvSpPr>
            <p:cNvPr id="47" name="AutoShape 47"/>
            <p:cNvSpPr/>
            <p:nvPr/>
          </p:nvSpPr>
          <p:spPr>
            <a:xfrm>
              <a:off x="0" y="12700"/>
              <a:ext cx="21640800" cy="0"/>
            </a:xfrm>
            <a:prstGeom prst="line">
              <a:avLst/>
            </a:prstGeom>
            <a:ln w="25400" cap="flat">
              <a:solidFill>
                <a:srgbClr val="010101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" name="TextBox 48"/>
            <p:cNvSpPr txBox="1"/>
            <p:nvPr/>
          </p:nvSpPr>
          <p:spPr>
            <a:xfrm>
              <a:off x="11594293" y="392093"/>
              <a:ext cx="10046507" cy="3962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2520"/>
                </a:lnSpc>
                <a:spcBef>
                  <a:spcPct val="0"/>
                </a:spcBef>
              </a:pPr>
              <a:r>
                <a:rPr lang="en-US" sz="1800" b="1">
                  <a:solidFill>
                    <a:srgbClr val="010101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PREPARED FOR  8/20 VA CANNABIS COMMISSION</a:t>
              </a: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392105"/>
              <a:ext cx="6132537" cy="3962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520"/>
                </a:lnSpc>
                <a:spcBef>
                  <a:spcPct val="0"/>
                </a:spcBef>
              </a:pPr>
              <a:r>
                <a:rPr lang="en-US" sz="1800" b="1">
                  <a:solidFill>
                    <a:srgbClr val="010101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MARIJUANA JUSTICE, USE OF REVENUE </a:t>
              </a:r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0" y="452652"/>
            <a:ext cx="18288000" cy="424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3"/>
              </a:lnSpc>
            </a:pPr>
            <a:r>
              <a:rPr lang="en-US" sz="3193" b="1" spc="159">
                <a:solidFill>
                  <a:srgbClr val="000000"/>
                </a:solidFill>
                <a:latin typeface="Aileron Heavy"/>
                <a:ea typeface="Aileron Heavy"/>
                <a:cs typeface="Aileron Heavy"/>
                <a:sym typeface="Aileron Heavy"/>
              </a:rPr>
              <a:t>RECOMMENDED CERF DISTRIBUTION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9239250"/>
            <a:ext cx="16230600" cy="591277"/>
            <a:chOff x="0" y="0"/>
            <a:chExt cx="21640800" cy="788369"/>
          </a:xfrm>
        </p:grpSpPr>
        <p:sp>
          <p:nvSpPr>
            <p:cNvPr id="3" name="AutoShape 3"/>
            <p:cNvSpPr/>
            <p:nvPr/>
          </p:nvSpPr>
          <p:spPr>
            <a:xfrm>
              <a:off x="0" y="12700"/>
              <a:ext cx="21640800" cy="0"/>
            </a:xfrm>
            <a:prstGeom prst="line">
              <a:avLst/>
            </a:prstGeom>
            <a:ln w="25400" cap="flat">
              <a:solidFill>
                <a:srgbClr val="010101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1594293" y="392093"/>
              <a:ext cx="10046507" cy="3962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2520"/>
                </a:lnSpc>
                <a:spcBef>
                  <a:spcPct val="0"/>
                </a:spcBef>
              </a:pPr>
              <a:r>
                <a:rPr lang="en-US" sz="1800" b="1">
                  <a:solidFill>
                    <a:srgbClr val="010101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PREPARED FOR  8/20 VA CANNABIS COMMISSION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92105"/>
              <a:ext cx="6132537" cy="3962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520"/>
                </a:lnSpc>
                <a:spcBef>
                  <a:spcPct val="0"/>
                </a:spcBef>
              </a:pPr>
              <a:r>
                <a:rPr lang="en-US" sz="1800" b="1">
                  <a:solidFill>
                    <a:srgbClr val="010101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MARIJUANA JUSTICE, USE OF REVENUE 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68521" y="1774240"/>
            <a:ext cx="16246313" cy="583963"/>
            <a:chOff x="0" y="0"/>
            <a:chExt cx="21661751" cy="778617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661751" cy="775586"/>
              <a:chOff x="0" y="0"/>
              <a:chExt cx="6332947" cy="22674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32947" cy="226747"/>
              </a:xfrm>
              <a:custGeom>
                <a:avLst/>
                <a:gdLst/>
                <a:ahLst/>
                <a:cxnLst/>
                <a:rect l="l" t="t" r="r" b="b"/>
                <a:pathLst>
                  <a:path w="6332947" h="226747">
                    <a:moveTo>
                      <a:pt x="0" y="0"/>
                    </a:moveTo>
                    <a:lnTo>
                      <a:pt x="6332947" y="0"/>
                    </a:lnTo>
                    <a:lnTo>
                      <a:pt x="6332947" y="226747"/>
                    </a:lnTo>
                    <a:lnTo>
                      <a:pt x="0" y="226747"/>
                    </a:lnTo>
                    <a:close/>
                  </a:path>
                </a:pathLst>
              </a:custGeom>
              <a:solidFill>
                <a:srgbClr val="73E491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19050"/>
                <a:ext cx="6332947" cy="207697"/>
              </a:xfrm>
              <a:prstGeom prst="rect">
                <a:avLst/>
              </a:prstGeom>
            </p:spPr>
            <p:txBody>
              <a:bodyPr lIns="34323" tIns="34323" rIns="34323" bIns="34323" rtlCol="0" anchor="ctr"/>
              <a:lstStyle/>
              <a:p>
                <a:pPr algn="ctr">
                  <a:lnSpc>
                    <a:spcPts val="2911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0" y="0"/>
              <a:ext cx="7298312" cy="768700"/>
              <a:chOff x="0" y="0"/>
              <a:chExt cx="2133707" cy="22473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133707" cy="224734"/>
              </a:xfrm>
              <a:custGeom>
                <a:avLst/>
                <a:gdLst/>
                <a:ahLst/>
                <a:cxnLst/>
                <a:rect l="l" t="t" r="r" b="b"/>
                <a:pathLst>
                  <a:path w="2133707" h="224734">
                    <a:moveTo>
                      <a:pt x="0" y="0"/>
                    </a:moveTo>
                    <a:lnTo>
                      <a:pt x="2133707" y="0"/>
                    </a:lnTo>
                    <a:lnTo>
                      <a:pt x="2133707" y="224734"/>
                    </a:lnTo>
                    <a:lnTo>
                      <a:pt x="0" y="224734"/>
                    </a:lnTo>
                    <a:close/>
                  </a:path>
                </a:pathLst>
              </a:custGeom>
              <a:solidFill>
                <a:srgbClr val="FFFFFF"/>
              </a:solidFill>
              <a:ln w="28575" cap="sq">
                <a:solidFill>
                  <a:srgbClr val="000000"/>
                </a:solidFill>
                <a:prstDash val="sysDot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19050"/>
                <a:ext cx="2133707" cy="205684"/>
              </a:xfrm>
              <a:prstGeom prst="rect">
                <a:avLst/>
              </a:prstGeom>
            </p:spPr>
            <p:txBody>
              <a:bodyPr lIns="34323" tIns="34323" rIns="34323" bIns="34323" rtlCol="0" anchor="ctr"/>
              <a:lstStyle/>
              <a:p>
                <a:pPr algn="ctr">
                  <a:lnSpc>
                    <a:spcPts val="2911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4361731" y="9917"/>
              <a:ext cx="7300020" cy="768700"/>
              <a:chOff x="0" y="0"/>
              <a:chExt cx="2134206" cy="22473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134206" cy="224734"/>
              </a:xfrm>
              <a:custGeom>
                <a:avLst/>
                <a:gdLst/>
                <a:ahLst/>
                <a:cxnLst/>
                <a:rect l="l" t="t" r="r" b="b"/>
                <a:pathLst>
                  <a:path w="2134206" h="224734">
                    <a:moveTo>
                      <a:pt x="0" y="0"/>
                    </a:moveTo>
                    <a:lnTo>
                      <a:pt x="2134206" y="0"/>
                    </a:lnTo>
                    <a:lnTo>
                      <a:pt x="2134206" y="224734"/>
                    </a:lnTo>
                    <a:lnTo>
                      <a:pt x="0" y="224734"/>
                    </a:lnTo>
                    <a:close/>
                  </a:path>
                </a:pathLst>
              </a:custGeom>
              <a:solidFill>
                <a:srgbClr val="FFFFFF"/>
              </a:solidFill>
              <a:ln w="571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19050"/>
                <a:ext cx="2134206" cy="205684"/>
              </a:xfrm>
              <a:prstGeom prst="rect">
                <a:avLst/>
              </a:prstGeom>
            </p:spPr>
            <p:txBody>
              <a:bodyPr lIns="34323" tIns="34323" rIns="34323" bIns="34323" rtlCol="0" anchor="ctr"/>
              <a:lstStyle/>
              <a:p>
                <a:pPr algn="ctr">
                  <a:lnSpc>
                    <a:spcPts val="2911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8874841" y="188858"/>
              <a:ext cx="3670739" cy="312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26"/>
                </a:lnSpc>
              </a:pPr>
              <a:r>
                <a:rPr lang="en-US" sz="1351" b="1">
                  <a:solidFill>
                    <a:srgbClr val="010101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Proposed Solutions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7023395" y="188858"/>
              <a:ext cx="1979391" cy="312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026"/>
                </a:lnSpc>
              </a:pPr>
              <a:r>
                <a:rPr lang="en-US" sz="1351" b="1">
                  <a:solidFill>
                    <a:srgbClr val="010101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Future Outcomes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567289" y="188858"/>
              <a:ext cx="4155633" cy="3126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26"/>
                </a:lnSpc>
              </a:pPr>
              <a:r>
                <a:rPr lang="en-US" sz="1351" b="1">
                  <a:solidFill>
                    <a:srgbClr val="010101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Current Challenges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962691" y="3537761"/>
            <a:ext cx="4489720" cy="953099"/>
            <a:chOff x="0" y="0"/>
            <a:chExt cx="1449324" cy="30766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449324" cy="307669"/>
            </a:xfrm>
            <a:custGeom>
              <a:avLst/>
              <a:gdLst/>
              <a:ahLst/>
              <a:cxnLst/>
              <a:rect l="l" t="t" r="r" b="b"/>
              <a:pathLst>
                <a:path w="1449324" h="307669">
                  <a:moveTo>
                    <a:pt x="0" y="0"/>
                  </a:moveTo>
                  <a:lnTo>
                    <a:pt x="1449324" y="0"/>
                  </a:lnTo>
                  <a:lnTo>
                    <a:pt x="1449324" y="307669"/>
                  </a:lnTo>
                  <a:lnTo>
                    <a:pt x="0" y="307669"/>
                  </a:lnTo>
                  <a:close/>
                </a:path>
              </a:pathLst>
            </a:custGeom>
            <a:solidFill>
              <a:srgbClr val="73E491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1449324" cy="355294"/>
            </a:xfrm>
            <a:prstGeom prst="rect">
              <a:avLst/>
            </a:prstGeom>
          </p:spPr>
          <p:txBody>
            <a:bodyPr lIns="50899" tIns="50899" rIns="50899" bIns="50899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1800" b="1">
                  <a:solidFill>
                    <a:srgbClr val="0D0D0D"/>
                  </a:solidFill>
                  <a:latin typeface="Barlow SemiCondensed Heavy"/>
                  <a:ea typeface="Barlow SemiCondensed Heavy"/>
                  <a:cs typeface="Barlow SemiCondensed Heavy"/>
                  <a:sym typeface="Barlow SemiCondensed Heavy"/>
                </a:rPr>
                <a:t>ALLOCATE $3 MILLION UPFRONT TO </a:t>
              </a:r>
            </a:p>
            <a:p>
              <a:pPr algn="ctr">
                <a:lnSpc>
                  <a:spcPts val="2520"/>
                </a:lnSpc>
              </a:pPr>
              <a:r>
                <a:rPr lang="en-US" sz="1800" b="1">
                  <a:solidFill>
                    <a:srgbClr val="0D0D0D"/>
                  </a:solidFill>
                  <a:latin typeface="Barlow SemiCondensed Heavy"/>
                  <a:ea typeface="Barlow SemiCondensed Heavy"/>
                  <a:cs typeface="Barlow SemiCondensed Heavy"/>
                  <a:sym typeface="Barlow SemiCondensed Heavy"/>
                </a:rPr>
                <a:t>SUPPORT 1ST ROUND OF LICENSEES </a:t>
              </a:r>
            </a:p>
          </p:txBody>
        </p:sp>
      </p:grpSp>
      <p:sp>
        <p:nvSpPr>
          <p:cNvPr id="22" name="AutoShape 22"/>
          <p:cNvSpPr/>
          <p:nvPr/>
        </p:nvSpPr>
        <p:spPr>
          <a:xfrm>
            <a:off x="6517435" y="4014311"/>
            <a:ext cx="445255" cy="0"/>
          </a:xfrm>
          <a:prstGeom prst="line">
            <a:avLst/>
          </a:prstGeom>
          <a:ln w="28575" cap="flat">
            <a:solidFill>
              <a:srgbClr val="010101"/>
            </a:solidFill>
            <a:prstDash val="solid"/>
            <a:headEnd type="none" w="sm" len="sm"/>
            <a:tailEnd type="triangle" w="lg" len="med"/>
          </a:ln>
        </p:spPr>
      </p:sp>
      <p:grpSp>
        <p:nvGrpSpPr>
          <p:cNvPr id="23" name="Group 23"/>
          <p:cNvGrpSpPr/>
          <p:nvPr/>
        </p:nvGrpSpPr>
        <p:grpSpPr>
          <a:xfrm>
            <a:off x="1044444" y="3537761"/>
            <a:ext cx="5472991" cy="953099"/>
            <a:chOff x="0" y="0"/>
            <a:chExt cx="1766733" cy="30766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766733" cy="307669"/>
            </a:xfrm>
            <a:custGeom>
              <a:avLst/>
              <a:gdLst/>
              <a:ahLst/>
              <a:cxnLst/>
              <a:rect l="l" t="t" r="r" b="b"/>
              <a:pathLst>
                <a:path w="1766733" h="307669">
                  <a:moveTo>
                    <a:pt x="0" y="0"/>
                  </a:moveTo>
                  <a:lnTo>
                    <a:pt x="1766733" y="0"/>
                  </a:lnTo>
                  <a:lnTo>
                    <a:pt x="1766733" y="307669"/>
                  </a:lnTo>
                  <a:lnTo>
                    <a:pt x="0" y="30766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ysDot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1766733" cy="355294"/>
            </a:xfrm>
            <a:prstGeom prst="rect">
              <a:avLst/>
            </a:prstGeom>
          </p:spPr>
          <p:txBody>
            <a:bodyPr lIns="50899" tIns="50899" rIns="50899" bIns="50899" rtlCol="0" anchor="ctr"/>
            <a:lstStyle/>
            <a:p>
              <a:pPr algn="ctr">
                <a:lnSpc>
                  <a:spcPts val="2519"/>
                </a:lnSpc>
              </a:pPr>
              <a:r>
                <a:rPr lang="en-US" sz="1799" b="1">
                  <a:solidFill>
                    <a:srgbClr val="010101"/>
                  </a:solidFill>
                  <a:latin typeface="Barlow SemiCondensed Medium"/>
                  <a:ea typeface="Barlow SemiCondensed Medium"/>
                  <a:cs typeface="Barlow SemiCondensed Medium"/>
                  <a:sym typeface="Barlow SemiCondensed Medium"/>
                </a:rPr>
                <a:t>THE FUND WILL NOT HAVE ANY $ TO SUPPORT </a:t>
              </a:r>
            </a:p>
            <a:p>
              <a:pPr algn="ctr">
                <a:lnSpc>
                  <a:spcPts val="2519"/>
                </a:lnSpc>
              </a:pPr>
              <a:r>
                <a:rPr lang="en-US" sz="1799" b="1">
                  <a:solidFill>
                    <a:srgbClr val="010101"/>
                  </a:solidFill>
                  <a:latin typeface="Barlow SemiCondensed Medium"/>
                  <a:ea typeface="Barlow SemiCondensed Medium"/>
                  <a:cs typeface="Barlow SemiCondensed Medium"/>
                  <a:sym typeface="Barlow SemiCondensed Medium"/>
                </a:rPr>
                <a:t>SMALL BUSINESSES IN THE FIRST YEAR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1817870" y="3463595"/>
            <a:ext cx="5472991" cy="1187017"/>
            <a:chOff x="0" y="0"/>
            <a:chExt cx="1766733" cy="38318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766733" cy="383180"/>
            </a:xfrm>
            <a:custGeom>
              <a:avLst/>
              <a:gdLst/>
              <a:ahLst/>
              <a:cxnLst/>
              <a:rect l="l" t="t" r="r" b="b"/>
              <a:pathLst>
                <a:path w="1766733" h="383180">
                  <a:moveTo>
                    <a:pt x="0" y="0"/>
                  </a:moveTo>
                  <a:lnTo>
                    <a:pt x="1766733" y="0"/>
                  </a:lnTo>
                  <a:lnTo>
                    <a:pt x="1766733" y="383180"/>
                  </a:lnTo>
                  <a:lnTo>
                    <a:pt x="0" y="38318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0" y="-47625"/>
              <a:ext cx="1766733" cy="430805"/>
            </a:xfrm>
            <a:prstGeom prst="rect">
              <a:avLst/>
            </a:prstGeom>
          </p:spPr>
          <p:txBody>
            <a:bodyPr lIns="50899" tIns="50899" rIns="50899" bIns="50899" rtlCol="0" anchor="ctr"/>
            <a:lstStyle/>
            <a:p>
              <a:pPr algn="ctr">
                <a:lnSpc>
                  <a:spcPts val="2519"/>
                </a:lnSpc>
              </a:pPr>
              <a:r>
                <a:rPr lang="en-US" sz="1799" b="1">
                  <a:solidFill>
                    <a:srgbClr val="010101"/>
                  </a:solidFill>
                  <a:latin typeface="Barlow SemiCondensed Semi-Bold"/>
                  <a:ea typeface="Barlow SemiCondensed Semi-Bold"/>
                  <a:cs typeface="Barlow SemiCondensed Semi-Bold"/>
                  <a:sym typeface="Barlow SemiCondensed Semi-Bold"/>
                </a:rPr>
                <a:t>EARLY INVESTMENT WILL STRENGTHEN THE LONG-TERM SUCCESS OF SMALL BUSINESSES ACROSS THE LIFETIME OF THE INDUSTRY.</a:t>
              </a: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406299" y="2972992"/>
            <a:ext cx="15900306" cy="347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5"/>
              </a:lnSpc>
            </a:pPr>
            <a:r>
              <a:rPr lang="en-US" sz="1903" b="1">
                <a:solidFill>
                  <a:srgbClr val="010101"/>
                </a:solidFill>
                <a:latin typeface="Barlow SemiCondensed Heavy"/>
                <a:ea typeface="Barlow SemiCondensed Heavy"/>
                <a:cs typeface="Barlow SemiCondensed Heavy"/>
                <a:sym typeface="Barlow SemiCondensed Heavy"/>
              </a:rPr>
              <a:t>Initial Business Fund Allocation</a:t>
            </a:r>
          </a:p>
        </p:txBody>
      </p:sp>
      <p:sp>
        <p:nvSpPr>
          <p:cNvPr id="30" name="Freeform 30"/>
          <p:cNvSpPr/>
          <p:nvPr/>
        </p:nvSpPr>
        <p:spPr>
          <a:xfrm>
            <a:off x="1044444" y="3030142"/>
            <a:ext cx="274889" cy="274889"/>
          </a:xfrm>
          <a:custGeom>
            <a:avLst/>
            <a:gdLst/>
            <a:ahLst/>
            <a:cxnLst/>
            <a:rect l="l" t="t" r="r" b="b"/>
            <a:pathLst>
              <a:path w="274889" h="274889">
                <a:moveTo>
                  <a:pt x="0" y="0"/>
                </a:moveTo>
                <a:lnTo>
                  <a:pt x="274889" y="0"/>
                </a:lnTo>
                <a:lnTo>
                  <a:pt x="274889" y="274889"/>
                </a:lnTo>
                <a:lnTo>
                  <a:pt x="0" y="274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1" name="Group 31"/>
          <p:cNvGrpSpPr/>
          <p:nvPr/>
        </p:nvGrpSpPr>
        <p:grpSpPr>
          <a:xfrm>
            <a:off x="6962691" y="7589171"/>
            <a:ext cx="4489720" cy="1072717"/>
            <a:chOff x="0" y="0"/>
            <a:chExt cx="1449324" cy="346283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449324" cy="346283"/>
            </a:xfrm>
            <a:custGeom>
              <a:avLst/>
              <a:gdLst/>
              <a:ahLst/>
              <a:cxnLst/>
              <a:rect l="l" t="t" r="r" b="b"/>
              <a:pathLst>
                <a:path w="1449324" h="346283">
                  <a:moveTo>
                    <a:pt x="0" y="0"/>
                  </a:moveTo>
                  <a:lnTo>
                    <a:pt x="1449324" y="0"/>
                  </a:lnTo>
                  <a:lnTo>
                    <a:pt x="1449324" y="346283"/>
                  </a:lnTo>
                  <a:lnTo>
                    <a:pt x="0" y="346283"/>
                  </a:lnTo>
                  <a:close/>
                </a:path>
              </a:pathLst>
            </a:custGeom>
            <a:solidFill>
              <a:srgbClr val="73E491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33" name="TextBox 33"/>
            <p:cNvSpPr txBox="1"/>
            <p:nvPr/>
          </p:nvSpPr>
          <p:spPr>
            <a:xfrm>
              <a:off x="0" y="-47625"/>
              <a:ext cx="1449324" cy="393908"/>
            </a:xfrm>
            <a:prstGeom prst="rect">
              <a:avLst/>
            </a:prstGeom>
          </p:spPr>
          <p:txBody>
            <a:bodyPr lIns="50899" tIns="50899" rIns="50899" bIns="50899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1800" b="1">
                  <a:solidFill>
                    <a:srgbClr val="0D0D0D"/>
                  </a:solidFill>
                  <a:latin typeface="Barlow SemiCondensed Heavy"/>
                  <a:ea typeface="Barlow SemiCondensed Heavy"/>
                  <a:cs typeface="Barlow SemiCondensed Heavy"/>
                  <a:sym typeface="Barlow SemiCondensed Heavy"/>
                </a:rPr>
                <a:t>ESTABLISH PERCENTAGES TO GUIDE AND MAINTAIN THE INTENT OF REPARATIVE POLICY.</a:t>
              </a:r>
            </a:p>
          </p:txBody>
        </p:sp>
      </p:grpSp>
      <p:sp>
        <p:nvSpPr>
          <p:cNvPr id="34" name="AutoShape 34"/>
          <p:cNvSpPr/>
          <p:nvPr/>
        </p:nvSpPr>
        <p:spPr>
          <a:xfrm>
            <a:off x="6517435" y="8065721"/>
            <a:ext cx="445255" cy="0"/>
          </a:xfrm>
          <a:prstGeom prst="line">
            <a:avLst/>
          </a:prstGeom>
          <a:ln w="28575" cap="flat">
            <a:solidFill>
              <a:srgbClr val="010101"/>
            </a:solidFill>
            <a:prstDash val="solid"/>
            <a:headEnd type="none" w="sm" len="sm"/>
            <a:tailEnd type="triangle" w="lg" len="med"/>
          </a:ln>
        </p:spPr>
      </p:sp>
      <p:grpSp>
        <p:nvGrpSpPr>
          <p:cNvPr id="35" name="Group 35"/>
          <p:cNvGrpSpPr/>
          <p:nvPr/>
        </p:nvGrpSpPr>
        <p:grpSpPr>
          <a:xfrm>
            <a:off x="1044444" y="7589171"/>
            <a:ext cx="5472991" cy="953099"/>
            <a:chOff x="0" y="0"/>
            <a:chExt cx="1766733" cy="307669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766733" cy="307669"/>
            </a:xfrm>
            <a:custGeom>
              <a:avLst/>
              <a:gdLst/>
              <a:ahLst/>
              <a:cxnLst/>
              <a:rect l="l" t="t" r="r" b="b"/>
              <a:pathLst>
                <a:path w="1766733" h="307669">
                  <a:moveTo>
                    <a:pt x="0" y="0"/>
                  </a:moveTo>
                  <a:lnTo>
                    <a:pt x="1766733" y="0"/>
                  </a:lnTo>
                  <a:lnTo>
                    <a:pt x="1766733" y="307669"/>
                  </a:lnTo>
                  <a:lnTo>
                    <a:pt x="0" y="30766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ysDot"/>
              <a:miter/>
            </a:ln>
          </p:spPr>
        </p:sp>
        <p:sp>
          <p:nvSpPr>
            <p:cNvPr id="37" name="TextBox 37"/>
            <p:cNvSpPr txBox="1"/>
            <p:nvPr/>
          </p:nvSpPr>
          <p:spPr>
            <a:xfrm>
              <a:off x="0" y="-47625"/>
              <a:ext cx="1766733" cy="355294"/>
            </a:xfrm>
            <a:prstGeom prst="rect">
              <a:avLst/>
            </a:prstGeom>
          </p:spPr>
          <p:txBody>
            <a:bodyPr lIns="50899" tIns="50899" rIns="50899" bIns="50899" rtlCol="0" anchor="ctr"/>
            <a:lstStyle/>
            <a:p>
              <a:pPr algn="ctr">
                <a:lnSpc>
                  <a:spcPts val="2519"/>
                </a:lnSpc>
              </a:pPr>
              <a:r>
                <a:rPr lang="en-US" sz="1799" b="1">
                  <a:solidFill>
                    <a:srgbClr val="010101"/>
                  </a:solidFill>
                  <a:latin typeface="Barlow SemiCondensed Medium"/>
                  <a:ea typeface="Barlow SemiCondensed Medium"/>
                  <a:cs typeface="Barlow SemiCondensed Medium"/>
                  <a:sym typeface="Barlow SemiCondensed Medium"/>
                </a:rPr>
                <a:t>CURRENTLY NO ALLOCATIONS FOR CERF REINVESTMENTS.</a:t>
              </a:r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1426151" y="7027255"/>
            <a:ext cx="15880454" cy="346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5"/>
              </a:lnSpc>
            </a:pPr>
            <a:r>
              <a:rPr lang="en-US" sz="1903" b="1">
                <a:solidFill>
                  <a:srgbClr val="010101"/>
                </a:solidFill>
                <a:latin typeface="Barlow SemiCondensed Heavy"/>
                <a:ea typeface="Barlow SemiCondensed Heavy"/>
                <a:cs typeface="Barlow SemiCondensed Heavy"/>
                <a:sym typeface="Barlow SemiCondensed Heavy"/>
              </a:rPr>
              <a:t>Define %’s for CERF Investments (50% Business Fund, 40% Individual, workforce, education, 10% Indigent Fund) 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11841843" y="7516028"/>
            <a:ext cx="5472991" cy="1187017"/>
            <a:chOff x="0" y="0"/>
            <a:chExt cx="1766733" cy="38318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766733" cy="383180"/>
            </a:xfrm>
            <a:custGeom>
              <a:avLst/>
              <a:gdLst/>
              <a:ahLst/>
              <a:cxnLst/>
              <a:rect l="l" t="t" r="r" b="b"/>
              <a:pathLst>
                <a:path w="1766733" h="383180">
                  <a:moveTo>
                    <a:pt x="0" y="0"/>
                  </a:moveTo>
                  <a:lnTo>
                    <a:pt x="1766733" y="0"/>
                  </a:lnTo>
                  <a:lnTo>
                    <a:pt x="1766733" y="383180"/>
                  </a:lnTo>
                  <a:lnTo>
                    <a:pt x="0" y="38318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41" name="TextBox 41"/>
            <p:cNvSpPr txBox="1"/>
            <p:nvPr/>
          </p:nvSpPr>
          <p:spPr>
            <a:xfrm>
              <a:off x="0" y="-47625"/>
              <a:ext cx="1766733" cy="430805"/>
            </a:xfrm>
            <a:prstGeom prst="rect">
              <a:avLst/>
            </a:prstGeom>
          </p:spPr>
          <p:txBody>
            <a:bodyPr lIns="50899" tIns="50899" rIns="50899" bIns="50899" rtlCol="0" anchor="ctr"/>
            <a:lstStyle/>
            <a:p>
              <a:pPr algn="ctr">
                <a:lnSpc>
                  <a:spcPts val="2519"/>
                </a:lnSpc>
              </a:pPr>
              <a:r>
                <a:rPr lang="en-US" sz="1799" b="1">
                  <a:solidFill>
                    <a:srgbClr val="010101"/>
                  </a:solidFill>
                  <a:latin typeface="Barlow SemiCondensed Semi-Bold"/>
                  <a:ea typeface="Barlow SemiCondensed Semi-Bold"/>
                  <a:cs typeface="Barlow SemiCondensed Semi-Bold"/>
                  <a:sym typeface="Barlow SemiCondensed Semi-Bold"/>
                </a:rPr>
                <a:t>DEFINED ALLOCATIONS WILL ENSURE VIRGINIA KEEPS ITS PROMISE AND PROVIDE CLEAR PARAMETERS FOR THE CERF BOARD.</a:t>
              </a:r>
            </a:p>
          </p:txBody>
        </p:sp>
      </p:grpSp>
      <p:sp>
        <p:nvSpPr>
          <p:cNvPr id="42" name="Freeform 42"/>
          <p:cNvSpPr/>
          <p:nvPr/>
        </p:nvSpPr>
        <p:spPr>
          <a:xfrm>
            <a:off x="1028700" y="7084405"/>
            <a:ext cx="290633" cy="290633"/>
          </a:xfrm>
          <a:custGeom>
            <a:avLst/>
            <a:gdLst/>
            <a:ahLst/>
            <a:cxnLst/>
            <a:rect l="l" t="t" r="r" b="b"/>
            <a:pathLst>
              <a:path w="290633" h="290633">
                <a:moveTo>
                  <a:pt x="0" y="0"/>
                </a:moveTo>
                <a:lnTo>
                  <a:pt x="290633" y="0"/>
                </a:lnTo>
                <a:lnTo>
                  <a:pt x="290633" y="290633"/>
                </a:lnTo>
                <a:lnTo>
                  <a:pt x="0" y="2906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3" name="Group 43"/>
          <p:cNvGrpSpPr/>
          <p:nvPr/>
        </p:nvGrpSpPr>
        <p:grpSpPr>
          <a:xfrm>
            <a:off x="6962691" y="5497203"/>
            <a:ext cx="4489720" cy="1074655"/>
            <a:chOff x="0" y="0"/>
            <a:chExt cx="1449324" cy="346909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1449324" cy="346909"/>
            </a:xfrm>
            <a:custGeom>
              <a:avLst/>
              <a:gdLst/>
              <a:ahLst/>
              <a:cxnLst/>
              <a:rect l="l" t="t" r="r" b="b"/>
              <a:pathLst>
                <a:path w="1449324" h="346909">
                  <a:moveTo>
                    <a:pt x="0" y="0"/>
                  </a:moveTo>
                  <a:lnTo>
                    <a:pt x="1449324" y="0"/>
                  </a:lnTo>
                  <a:lnTo>
                    <a:pt x="1449324" y="346909"/>
                  </a:lnTo>
                  <a:lnTo>
                    <a:pt x="0" y="346909"/>
                  </a:lnTo>
                  <a:close/>
                </a:path>
              </a:pathLst>
            </a:custGeom>
            <a:solidFill>
              <a:srgbClr val="73E491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45" name="TextBox 45"/>
            <p:cNvSpPr txBox="1"/>
            <p:nvPr/>
          </p:nvSpPr>
          <p:spPr>
            <a:xfrm>
              <a:off x="0" y="-47625"/>
              <a:ext cx="1449324" cy="394534"/>
            </a:xfrm>
            <a:prstGeom prst="rect">
              <a:avLst/>
            </a:prstGeom>
          </p:spPr>
          <p:txBody>
            <a:bodyPr lIns="50899" tIns="50899" rIns="50899" bIns="50899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1800" b="1">
                  <a:solidFill>
                    <a:srgbClr val="0D0D0D"/>
                  </a:solidFill>
                  <a:latin typeface="Barlow SemiCondensed Heavy"/>
                  <a:ea typeface="Barlow SemiCondensed Heavy"/>
                  <a:cs typeface="Barlow SemiCondensed Heavy"/>
                  <a:sym typeface="Barlow SemiCondensed Heavy"/>
                </a:rPr>
                <a:t>COMPENSATE COMMUNITY MEMBERS OF THE CERF BOARD TO STRENGTHEN THEIR ROLE IN OVERSEEING THE $32 MILLION INVESTMENT.</a:t>
              </a:r>
            </a:p>
          </p:txBody>
        </p:sp>
      </p:grpSp>
      <p:sp>
        <p:nvSpPr>
          <p:cNvPr id="46" name="AutoShape 46"/>
          <p:cNvSpPr/>
          <p:nvPr/>
        </p:nvSpPr>
        <p:spPr>
          <a:xfrm>
            <a:off x="6517435" y="5973753"/>
            <a:ext cx="445255" cy="0"/>
          </a:xfrm>
          <a:prstGeom prst="line">
            <a:avLst/>
          </a:prstGeom>
          <a:ln w="28575" cap="flat">
            <a:solidFill>
              <a:srgbClr val="010101"/>
            </a:solidFill>
            <a:prstDash val="solid"/>
            <a:headEnd type="none" w="sm" len="sm"/>
            <a:tailEnd type="triangle" w="lg" len="med"/>
          </a:ln>
        </p:spPr>
      </p:sp>
      <p:grpSp>
        <p:nvGrpSpPr>
          <p:cNvPr id="47" name="Group 47"/>
          <p:cNvGrpSpPr/>
          <p:nvPr/>
        </p:nvGrpSpPr>
        <p:grpSpPr>
          <a:xfrm>
            <a:off x="1044444" y="5497203"/>
            <a:ext cx="5472991" cy="953099"/>
            <a:chOff x="0" y="0"/>
            <a:chExt cx="1766733" cy="307669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1766733" cy="307669"/>
            </a:xfrm>
            <a:custGeom>
              <a:avLst/>
              <a:gdLst/>
              <a:ahLst/>
              <a:cxnLst/>
              <a:rect l="l" t="t" r="r" b="b"/>
              <a:pathLst>
                <a:path w="1766733" h="307669">
                  <a:moveTo>
                    <a:pt x="0" y="0"/>
                  </a:moveTo>
                  <a:lnTo>
                    <a:pt x="1766733" y="0"/>
                  </a:lnTo>
                  <a:lnTo>
                    <a:pt x="1766733" y="307669"/>
                  </a:lnTo>
                  <a:lnTo>
                    <a:pt x="0" y="30766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ysDot"/>
              <a:miter/>
            </a:ln>
          </p:spPr>
        </p:sp>
        <p:sp>
          <p:nvSpPr>
            <p:cNvPr id="49" name="TextBox 49"/>
            <p:cNvSpPr txBox="1"/>
            <p:nvPr/>
          </p:nvSpPr>
          <p:spPr>
            <a:xfrm>
              <a:off x="0" y="-47625"/>
              <a:ext cx="1766733" cy="355294"/>
            </a:xfrm>
            <a:prstGeom prst="rect">
              <a:avLst/>
            </a:prstGeom>
          </p:spPr>
          <p:txBody>
            <a:bodyPr lIns="50899" tIns="50899" rIns="50899" bIns="50899" rtlCol="0" anchor="ctr"/>
            <a:lstStyle/>
            <a:p>
              <a:pPr algn="ctr">
                <a:lnSpc>
                  <a:spcPts val="2519"/>
                </a:lnSpc>
              </a:pPr>
              <a:r>
                <a:rPr lang="en-US" sz="1799" b="1">
                  <a:solidFill>
                    <a:srgbClr val="010101"/>
                  </a:solidFill>
                  <a:latin typeface="Barlow SemiCondensed Medium"/>
                  <a:ea typeface="Barlow SemiCondensed Medium"/>
                  <a:cs typeface="Barlow SemiCondensed Medium"/>
                  <a:sym typeface="Barlow SemiCondensed Medium"/>
                </a:rPr>
                <a:t>THE CERF BOARD IS MADE UP OF 7 PAID ADMINISTRATION MEMBERS AND 13 UNPAID COMMUNITY MEMBERS.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11817870" y="5429450"/>
            <a:ext cx="5472991" cy="1187017"/>
            <a:chOff x="0" y="0"/>
            <a:chExt cx="1766733" cy="38318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1766733" cy="383180"/>
            </a:xfrm>
            <a:custGeom>
              <a:avLst/>
              <a:gdLst/>
              <a:ahLst/>
              <a:cxnLst/>
              <a:rect l="l" t="t" r="r" b="b"/>
              <a:pathLst>
                <a:path w="1766733" h="383180">
                  <a:moveTo>
                    <a:pt x="0" y="0"/>
                  </a:moveTo>
                  <a:lnTo>
                    <a:pt x="1766733" y="0"/>
                  </a:lnTo>
                  <a:lnTo>
                    <a:pt x="1766733" y="383180"/>
                  </a:lnTo>
                  <a:lnTo>
                    <a:pt x="0" y="38318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2" name="TextBox 52"/>
            <p:cNvSpPr txBox="1"/>
            <p:nvPr/>
          </p:nvSpPr>
          <p:spPr>
            <a:xfrm>
              <a:off x="0" y="-47625"/>
              <a:ext cx="1766733" cy="430805"/>
            </a:xfrm>
            <a:prstGeom prst="rect">
              <a:avLst/>
            </a:prstGeom>
          </p:spPr>
          <p:txBody>
            <a:bodyPr lIns="50899" tIns="50899" rIns="50899" bIns="50899" rtlCol="0" anchor="ctr"/>
            <a:lstStyle/>
            <a:p>
              <a:pPr algn="ctr">
                <a:lnSpc>
                  <a:spcPts val="2519"/>
                </a:lnSpc>
              </a:pPr>
              <a:r>
                <a:rPr lang="en-US" sz="1799" b="1">
                  <a:solidFill>
                    <a:srgbClr val="010101"/>
                  </a:solidFill>
                  <a:latin typeface="Barlow SemiCondensed Semi-Bold"/>
                  <a:ea typeface="Barlow SemiCondensed Semi-Bold"/>
                  <a:cs typeface="Barlow SemiCondensed Semi-Bold"/>
                  <a:sym typeface="Barlow SemiCondensed Semi-Bold"/>
                </a:rPr>
                <a:t>FAIR COMPENSATION WILL LEAD TO BETTER VALUE, STRONGER ENGAGEMENT, AND LONG-TERM SUPPORT FOR THE BOARD’S WORK.</a:t>
              </a:r>
            </a:p>
          </p:txBody>
        </p:sp>
      </p:grpSp>
      <p:sp>
        <p:nvSpPr>
          <p:cNvPr id="53" name="Freeform 53"/>
          <p:cNvSpPr/>
          <p:nvPr/>
        </p:nvSpPr>
        <p:spPr>
          <a:xfrm>
            <a:off x="1044444" y="4989584"/>
            <a:ext cx="274889" cy="274889"/>
          </a:xfrm>
          <a:custGeom>
            <a:avLst/>
            <a:gdLst/>
            <a:ahLst/>
            <a:cxnLst/>
            <a:rect l="l" t="t" r="r" b="b"/>
            <a:pathLst>
              <a:path w="274889" h="274889">
                <a:moveTo>
                  <a:pt x="0" y="0"/>
                </a:moveTo>
                <a:lnTo>
                  <a:pt x="274889" y="0"/>
                </a:lnTo>
                <a:lnTo>
                  <a:pt x="274889" y="274889"/>
                </a:lnTo>
                <a:lnTo>
                  <a:pt x="0" y="2748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4" name="TextBox 54"/>
          <p:cNvSpPr txBox="1"/>
          <p:nvPr/>
        </p:nvSpPr>
        <p:spPr>
          <a:xfrm>
            <a:off x="1426151" y="4932434"/>
            <a:ext cx="15993688" cy="346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5"/>
              </a:lnSpc>
            </a:pPr>
            <a:r>
              <a:rPr lang="en-US" sz="1903" b="1">
                <a:solidFill>
                  <a:srgbClr val="010101"/>
                </a:solidFill>
                <a:latin typeface="Barlow SemiCondensed Heavy"/>
                <a:ea typeface="Barlow SemiCondensed Heavy"/>
                <a:cs typeface="Barlow SemiCondensed Heavy"/>
                <a:sym typeface="Barlow SemiCondensed Heavy"/>
              </a:rPr>
              <a:t>Compensate Non-Paid CERF Board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028700" y="736582"/>
            <a:ext cx="8115300" cy="669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00"/>
              </a:lnSpc>
              <a:spcBef>
                <a:spcPct val="0"/>
              </a:spcBef>
            </a:pPr>
            <a:r>
              <a:rPr lang="en-US" sz="5000" b="1">
                <a:solidFill>
                  <a:srgbClr val="010101"/>
                </a:solidFill>
                <a:latin typeface="Aileron Heavy"/>
                <a:ea typeface="Aileron Heavy"/>
                <a:cs typeface="Aileron Heavy"/>
                <a:sym typeface="Aileron Heavy"/>
              </a:rPr>
              <a:t>Recommended Updates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66691"/>
            <a:ext cx="18288000" cy="4740396"/>
            <a:chOff x="0" y="0"/>
            <a:chExt cx="2833290" cy="7344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3290" cy="734411"/>
            </a:xfrm>
            <a:custGeom>
              <a:avLst/>
              <a:gdLst/>
              <a:ahLst/>
              <a:cxnLst/>
              <a:rect l="l" t="t" r="r" b="b"/>
              <a:pathLst>
                <a:path w="2833290" h="734411">
                  <a:moveTo>
                    <a:pt x="0" y="0"/>
                  </a:moveTo>
                  <a:lnTo>
                    <a:pt x="2833290" y="0"/>
                  </a:lnTo>
                  <a:lnTo>
                    <a:pt x="2833290" y="734411"/>
                  </a:lnTo>
                  <a:lnTo>
                    <a:pt x="0" y="734411"/>
                  </a:lnTo>
                  <a:close/>
                </a:path>
              </a:pathLst>
            </a:custGeom>
            <a:blipFill>
              <a:blip r:embed="rId2"/>
              <a:stretch>
                <a:fillRect t="-41999" b="-75007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0" y="-3307635"/>
            <a:ext cx="18288000" cy="7837207"/>
            <a:chOff x="0" y="0"/>
            <a:chExt cx="4816593" cy="206412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2064121"/>
            </a:xfrm>
            <a:custGeom>
              <a:avLst/>
              <a:gdLst/>
              <a:ahLst/>
              <a:cxnLst/>
              <a:rect l="l" t="t" r="r" b="b"/>
              <a:pathLst>
                <a:path w="4816592" h="2064121">
                  <a:moveTo>
                    <a:pt x="0" y="0"/>
                  </a:moveTo>
                  <a:lnTo>
                    <a:pt x="4816592" y="0"/>
                  </a:lnTo>
                  <a:lnTo>
                    <a:pt x="4816592" y="2064121"/>
                  </a:lnTo>
                  <a:lnTo>
                    <a:pt x="0" y="2064121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00683D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21022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596652" y="540057"/>
            <a:ext cx="1097128" cy="899750"/>
          </a:xfrm>
          <a:custGeom>
            <a:avLst/>
            <a:gdLst/>
            <a:ahLst/>
            <a:cxnLst/>
            <a:rect l="l" t="t" r="r" b="b"/>
            <a:pathLst>
              <a:path w="1097128" h="899750">
                <a:moveTo>
                  <a:pt x="0" y="0"/>
                </a:moveTo>
                <a:lnTo>
                  <a:pt x="1097128" y="0"/>
                </a:lnTo>
                <a:lnTo>
                  <a:pt x="1097128" y="899750"/>
                </a:lnTo>
                <a:lnTo>
                  <a:pt x="0" y="8997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3253" t="-89252" r="-65148" b="-89252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028700" y="4473706"/>
            <a:ext cx="16200704" cy="4551317"/>
            <a:chOff x="0" y="0"/>
            <a:chExt cx="21600939" cy="6068422"/>
          </a:xfrm>
        </p:grpSpPr>
        <p:sp>
          <p:nvSpPr>
            <p:cNvPr id="9" name="TextBox 9"/>
            <p:cNvSpPr txBox="1"/>
            <p:nvPr/>
          </p:nvSpPr>
          <p:spPr>
            <a:xfrm>
              <a:off x="81509" y="2951023"/>
              <a:ext cx="4579489" cy="20934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150"/>
                </a:lnSpc>
              </a:pPr>
              <a:r>
                <a:rPr lang="en-US" sz="2100">
                  <a:solidFill>
                    <a:srgbClr val="010101"/>
                  </a:solidFill>
                  <a:latin typeface="Barlow SemiCondensed"/>
                  <a:ea typeface="Barlow SemiCondensed"/>
                  <a:cs typeface="Barlow SemiCondensed"/>
                  <a:sym typeface="Barlow SemiCondensed"/>
                </a:rPr>
                <a:t>A rushed rollout will give harsh reality for market stabilization - the market will decline then stabilize</a:t>
              </a:r>
            </a:p>
          </p:txBody>
        </p:sp>
        <p:sp>
          <p:nvSpPr>
            <p:cNvPr id="10" name="Freeform 10"/>
            <p:cNvSpPr/>
            <p:nvPr/>
          </p:nvSpPr>
          <p:spPr>
            <a:xfrm>
              <a:off x="21592" y="0"/>
              <a:ext cx="1645918" cy="1645918"/>
            </a:xfrm>
            <a:custGeom>
              <a:avLst/>
              <a:gdLst/>
              <a:ahLst/>
              <a:cxnLst/>
              <a:rect l="l" t="t" r="r" b="b"/>
              <a:pathLst>
                <a:path w="1645918" h="1645918">
                  <a:moveTo>
                    <a:pt x="0" y="0"/>
                  </a:moveTo>
                  <a:lnTo>
                    <a:pt x="1645917" y="0"/>
                  </a:lnTo>
                  <a:lnTo>
                    <a:pt x="1645917" y="1645918"/>
                  </a:lnTo>
                  <a:lnTo>
                    <a:pt x="0" y="1645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0863931" y="151311"/>
              <a:ext cx="1645918" cy="1645918"/>
            </a:xfrm>
            <a:custGeom>
              <a:avLst/>
              <a:gdLst/>
              <a:ahLst/>
              <a:cxnLst/>
              <a:rect l="l" t="t" r="r" b="b"/>
              <a:pathLst>
                <a:path w="1645918" h="1645918">
                  <a:moveTo>
                    <a:pt x="0" y="0"/>
                  </a:moveTo>
                  <a:lnTo>
                    <a:pt x="1645918" y="0"/>
                  </a:lnTo>
                  <a:lnTo>
                    <a:pt x="1645918" y="1645918"/>
                  </a:lnTo>
                  <a:lnTo>
                    <a:pt x="0" y="1645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2" name="Group 12"/>
            <p:cNvGrpSpPr/>
            <p:nvPr/>
          </p:nvGrpSpPr>
          <p:grpSpPr>
            <a:xfrm>
              <a:off x="11015242" y="302622"/>
              <a:ext cx="1343295" cy="1343295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3E491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28230" tIns="28230" rIns="28230" bIns="2823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>
              <a:off x="11270792" y="558172"/>
              <a:ext cx="832197" cy="832197"/>
            </a:xfrm>
            <a:custGeom>
              <a:avLst/>
              <a:gdLst/>
              <a:ahLst/>
              <a:cxnLst/>
              <a:rect l="l" t="t" r="r" b="b"/>
              <a:pathLst>
                <a:path w="832197" h="832197">
                  <a:moveTo>
                    <a:pt x="0" y="0"/>
                  </a:moveTo>
                  <a:lnTo>
                    <a:pt x="832196" y="0"/>
                  </a:lnTo>
                  <a:lnTo>
                    <a:pt x="832196" y="832196"/>
                  </a:lnTo>
                  <a:lnTo>
                    <a:pt x="0" y="832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6" name="Group 16"/>
            <p:cNvGrpSpPr/>
            <p:nvPr/>
          </p:nvGrpSpPr>
          <p:grpSpPr>
            <a:xfrm>
              <a:off x="172903" y="151311"/>
              <a:ext cx="1343295" cy="1343295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3E491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28230" tIns="28230" rIns="28230" bIns="2823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19" name="Freeform 19"/>
            <p:cNvSpPr/>
            <p:nvPr/>
          </p:nvSpPr>
          <p:spPr>
            <a:xfrm>
              <a:off x="469684" y="447152"/>
              <a:ext cx="749734" cy="751613"/>
            </a:xfrm>
            <a:custGeom>
              <a:avLst/>
              <a:gdLst/>
              <a:ahLst/>
              <a:cxnLst/>
              <a:rect l="l" t="t" r="r" b="b"/>
              <a:pathLst>
                <a:path w="749734" h="751613">
                  <a:moveTo>
                    <a:pt x="0" y="0"/>
                  </a:moveTo>
                  <a:lnTo>
                    <a:pt x="749733" y="0"/>
                  </a:lnTo>
                  <a:lnTo>
                    <a:pt x="749733" y="751613"/>
                  </a:lnTo>
                  <a:lnTo>
                    <a:pt x="0" y="7516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1683959" y="879751"/>
              <a:ext cx="1208115" cy="101269"/>
            </a:xfrm>
            <a:custGeom>
              <a:avLst/>
              <a:gdLst/>
              <a:ahLst/>
              <a:cxnLst/>
              <a:rect l="l" t="t" r="r" b="b"/>
              <a:pathLst>
                <a:path w="1208115" h="101269">
                  <a:moveTo>
                    <a:pt x="0" y="0"/>
                  </a:moveTo>
                  <a:lnTo>
                    <a:pt x="1208115" y="0"/>
                  </a:lnTo>
                  <a:lnTo>
                    <a:pt x="1208115" y="101270"/>
                  </a:lnTo>
                  <a:lnTo>
                    <a:pt x="0" y="1012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 r="-120786" b="-8649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1" name="Freeform 21"/>
            <p:cNvSpPr/>
            <p:nvPr/>
          </p:nvSpPr>
          <p:spPr>
            <a:xfrm>
              <a:off x="5441357" y="0"/>
              <a:ext cx="1645918" cy="1645918"/>
            </a:xfrm>
            <a:custGeom>
              <a:avLst/>
              <a:gdLst/>
              <a:ahLst/>
              <a:cxnLst/>
              <a:rect l="l" t="t" r="r" b="b"/>
              <a:pathLst>
                <a:path w="1645918" h="1645918">
                  <a:moveTo>
                    <a:pt x="0" y="0"/>
                  </a:moveTo>
                  <a:lnTo>
                    <a:pt x="1645918" y="0"/>
                  </a:lnTo>
                  <a:lnTo>
                    <a:pt x="1645918" y="1645918"/>
                  </a:lnTo>
                  <a:lnTo>
                    <a:pt x="0" y="1645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22" name="Group 22"/>
            <p:cNvGrpSpPr/>
            <p:nvPr/>
          </p:nvGrpSpPr>
          <p:grpSpPr>
            <a:xfrm>
              <a:off x="5592668" y="151311"/>
              <a:ext cx="1343295" cy="1343295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3E491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28230" tIns="28230" rIns="28230" bIns="2823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5873528" y="433148"/>
              <a:ext cx="781575" cy="779621"/>
            </a:xfrm>
            <a:custGeom>
              <a:avLst/>
              <a:gdLst/>
              <a:ahLst/>
              <a:cxnLst/>
              <a:rect l="l" t="t" r="r" b="b"/>
              <a:pathLst>
                <a:path w="781575" h="779621">
                  <a:moveTo>
                    <a:pt x="0" y="0"/>
                  </a:moveTo>
                  <a:lnTo>
                    <a:pt x="781575" y="0"/>
                  </a:lnTo>
                  <a:lnTo>
                    <a:pt x="781575" y="779621"/>
                  </a:lnTo>
                  <a:lnTo>
                    <a:pt x="0" y="7796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7202380" y="879751"/>
              <a:ext cx="1208115" cy="101269"/>
            </a:xfrm>
            <a:custGeom>
              <a:avLst/>
              <a:gdLst/>
              <a:ahLst/>
              <a:cxnLst/>
              <a:rect l="l" t="t" r="r" b="b"/>
              <a:pathLst>
                <a:path w="1208115" h="101269">
                  <a:moveTo>
                    <a:pt x="0" y="0"/>
                  </a:moveTo>
                  <a:lnTo>
                    <a:pt x="1208114" y="0"/>
                  </a:lnTo>
                  <a:lnTo>
                    <a:pt x="1208114" y="101270"/>
                  </a:lnTo>
                  <a:lnTo>
                    <a:pt x="0" y="1012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 r="-120786" b="-8649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7" name="Freeform 27"/>
            <p:cNvSpPr/>
            <p:nvPr/>
          </p:nvSpPr>
          <p:spPr>
            <a:xfrm>
              <a:off x="16295806" y="151311"/>
              <a:ext cx="1645918" cy="1645918"/>
            </a:xfrm>
            <a:custGeom>
              <a:avLst/>
              <a:gdLst/>
              <a:ahLst/>
              <a:cxnLst/>
              <a:rect l="l" t="t" r="r" b="b"/>
              <a:pathLst>
                <a:path w="1645918" h="1645918">
                  <a:moveTo>
                    <a:pt x="0" y="0"/>
                  </a:moveTo>
                  <a:lnTo>
                    <a:pt x="1645918" y="0"/>
                  </a:lnTo>
                  <a:lnTo>
                    <a:pt x="1645918" y="1645918"/>
                  </a:lnTo>
                  <a:lnTo>
                    <a:pt x="0" y="1645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28" name="Group 28"/>
            <p:cNvGrpSpPr/>
            <p:nvPr/>
          </p:nvGrpSpPr>
          <p:grpSpPr>
            <a:xfrm>
              <a:off x="16447118" y="302622"/>
              <a:ext cx="1343295" cy="1343295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3E491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28230" tIns="28230" rIns="28230" bIns="2823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31" name="Freeform 31"/>
            <p:cNvSpPr/>
            <p:nvPr/>
          </p:nvSpPr>
          <p:spPr>
            <a:xfrm>
              <a:off x="16762875" y="510696"/>
              <a:ext cx="839380" cy="839380"/>
            </a:xfrm>
            <a:custGeom>
              <a:avLst/>
              <a:gdLst/>
              <a:ahLst/>
              <a:cxnLst/>
              <a:rect l="l" t="t" r="r" b="b"/>
              <a:pathLst>
                <a:path w="839380" h="839380">
                  <a:moveTo>
                    <a:pt x="0" y="0"/>
                  </a:moveTo>
                  <a:lnTo>
                    <a:pt x="839380" y="0"/>
                  </a:lnTo>
                  <a:lnTo>
                    <a:pt x="839380" y="839380"/>
                  </a:lnTo>
                  <a:lnTo>
                    <a:pt x="0" y="839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20392824" y="974270"/>
              <a:ext cx="1208115" cy="101269"/>
            </a:xfrm>
            <a:custGeom>
              <a:avLst/>
              <a:gdLst/>
              <a:ahLst/>
              <a:cxnLst/>
              <a:rect l="l" t="t" r="r" b="b"/>
              <a:pathLst>
                <a:path w="1208115" h="101269">
                  <a:moveTo>
                    <a:pt x="0" y="0"/>
                  </a:moveTo>
                  <a:lnTo>
                    <a:pt x="1208115" y="0"/>
                  </a:lnTo>
                  <a:lnTo>
                    <a:pt x="1208115" y="101269"/>
                  </a:lnTo>
                  <a:lnTo>
                    <a:pt x="0" y="101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 l="-120786" b="-8649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33" name="TextBox 33"/>
            <p:cNvSpPr txBox="1"/>
            <p:nvPr/>
          </p:nvSpPr>
          <p:spPr>
            <a:xfrm>
              <a:off x="0" y="2263729"/>
              <a:ext cx="3560723" cy="512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72"/>
                </a:lnSpc>
              </a:pPr>
              <a:r>
                <a:rPr lang="en-US" sz="2337" b="1" spc="74">
                  <a:solidFill>
                    <a:srgbClr val="010101"/>
                  </a:solidFill>
                  <a:latin typeface="Barlow SemiCondensed Bold"/>
                  <a:ea typeface="Barlow SemiCondensed Bold"/>
                  <a:cs typeface="Barlow SemiCondensed Bold"/>
                  <a:sym typeface="Barlow SemiCondensed Bold"/>
                </a:rPr>
                <a:t> Strategic Rollout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5021742" y="2263729"/>
              <a:ext cx="4900207" cy="512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72"/>
                </a:lnSpc>
              </a:pPr>
              <a:r>
                <a:rPr lang="en-US" sz="2337" b="1" spc="74">
                  <a:solidFill>
                    <a:srgbClr val="010101"/>
                  </a:solidFill>
                  <a:latin typeface="Barlow SemiCondensed Bold"/>
                  <a:ea typeface="Barlow SemiCondensed Bold"/>
                  <a:cs typeface="Barlow SemiCondensed Bold"/>
                  <a:sym typeface="Barlow SemiCondensed Bold"/>
                </a:rPr>
                <a:t> Maintain Reparative Policy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5135522" y="2908172"/>
              <a:ext cx="4579489" cy="26268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150"/>
                </a:lnSpc>
              </a:pPr>
              <a:r>
                <a:rPr lang="en-US" sz="2100">
                  <a:solidFill>
                    <a:srgbClr val="010101"/>
                  </a:solidFill>
                  <a:latin typeface="Barlow SemiCondensed"/>
                  <a:ea typeface="Barlow SemiCondensed"/>
                  <a:cs typeface="Barlow SemiCondensed"/>
                  <a:sym typeface="Barlow SemiCondensed"/>
                </a:rPr>
                <a:t>Reinvestment in those communities that were greatly impacted during marijuana prohibition by supporting small businesses and legacy farmers.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10234445" y="2263729"/>
              <a:ext cx="3952892" cy="512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72"/>
                </a:lnSpc>
              </a:pPr>
              <a:r>
                <a:rPr lang="en-US" sz="2337" b="1" spc="74">
                  <a:solidFill>
                    <a:srgbClr val="010101"/>
                  </a:solidFill>
                  <a:latin typeface="Barlow SemiCondensed Bold"/>
                  <a:ea typeface="Barlow SemiCondensed Bold"/>
                  <a:cs typeface="Barlow SemiCondensed Bold"/>
                  <a:sym typeface="Barlow SemiCondensed Bold"/>
                </a:rPr>
                <a:t> Long-term Investment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10348795" y="2908172"/>
              <a:ext cx="4579489" cy="31602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150"/>
                </a:lnSpc>
              </a:pPr>
              <a:r>
                <a:rPr lang="en-US" sz="2100">
                  <a:solidFill>
                    <a:srgbClr val="010101"/>
                  </a:solidFill>
                  <a:latin typeface="Barlow SemiCondensed"/>
                  <a:ea typeface="Barlow SemiCondensed"/>
                  <a:cs typeface="Barlow SemiCondensed"/>
                  <a:sym typeface="Barlow SemiCondensed"/>
                </a:rPr>
                <a:t>Significant initial investment in regulations and infrastructure, will allow for a long and prosperous industry vs. the crash and burn experienced by other states. 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15447149" y="2317069"/>
              <a:ext cx="5790145" cy="512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72"/>
                </a:lnSpc>
              </a:pPr>
              <a:r>
                <a:rPr lang="en-US" sz="2337" b="1" spc="74">
                  <a:solidFill>
                    <a:srgbClr val="010101"/>
                  </a:solidFill>
                  <a:latin typeface="Barlow SemiCondensed Bold"/>
                  <a:ea typeface="Barlow SemiCondensed Bold"/>
                  <a:cs typeface="Barlow SemiCondensed Bold"/>
                  <a:sym typeface="Barlow SemiCondensed Bold"/>
                </a:rPr>
                <a:t>Promoting Public Health &amp; Safety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15447149" y="2961512"/>
              <a:ext cx="4579489" cy="2093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150"/>
                </a:lnSpc>
              </a:pPr>
              <a:r>
                <a:rPr lang="en-US" sz="2100">
                  <a:solidFill>
                    <a:srgbClr val="010101"/>
                  </a:solidFill>
                  <a:latin typeface="Barlow SemiCondensed"/>
                  <a:ea typeface="Barlow SemiCondensed"/>
                  <a:cs typeface="Barlow SemiCondensed"/>
                  <a:sym typeface="Barlow SemiCondensed"/>
                </a:rPr>
                <a:t>A high quality and competitively priced regulated industry is the best way to combat the illicit market</a:t>
              </a:r>
            </a:p>
          </p:txBody>
        </p:sp>
        <p:sp>
          <p:nvSpPr>
            <p:cNvPr id="40" name="Freeform 40"/>
            <p:cNvSpPr/>
            <p:nvPr/>
          </p:nvSpPr>
          <p:spPr>
            <a:xfrm>
              <a:off x="12638540" y="923635"/>
              <a:ext cx="1208115" cy="101269"/>
            </a:xfrm>
            <a:custGeom>
              <a:avLst/>
              <a:gdLst/>
              <a:ahLst/>
              <a:cxnLst/>
              <a:rect l="l" t="t" r="r" b="b"/>
              <a:pathLst>
                <a:path w="1208115" h="101269">
                  <a:moveTo>
                    <a:pt x="0" y="0"/>
                  </a:moveTo>
                  <a:lnTo>
                    <a:pt x="1208114" y="0"/>
                  </a:lnTo>
                  <a:lnTo>
                    <a:pt x="1208114" y="101270"/>
                  </a:lnTo>
                  <a:lnTo>
                    <a:pt x="0" y="1012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 r="-120786" b="-8649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1" name="Freeform 41"/>
            <p:cNvSpPr/>
            <p:nvPr/>
          </p:nvSpPr>
          <p:spPr>
            <a:xfrm>
              <a:off x="13798770" y="930386"/>
              <a:ext cx="1208115" cy="101269"/>
            </a:xfrm>
            <a:custGeom>
              <a:avLst/>
              <a:gdLst/>
              <a:ahLst/>
              <a:cxnLst/>
              <a:rect l="l" t="t" r="r" b="b"/>
              <a:pathLst>
                <a:path w="1208115" h="101269">
                  <a:moveTo>
                    <a:pt x="0" y="0"/>
                  </a:moveTo>
                  <a:lnTo>
                    <a:pt x="1208115" y="0"/>
                  </a:lnTo>
                  <a:lnTo>
                    <a:pt x="1208115" y="101270"/>
                  </a:lnTo>
                  <a:lnTo>
                    <a:pt x="0" y="1012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 r="-120786" b="-8649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2" name="Freeform 42"/>
            <p:cNvSpPr/>
            <p:nvPr/>
          </p:nvSpPr>
          <p:spPr>
            <a:xfrm>
              <a:off x="15047288" y="923635"/>
              <a:ext cx="1208115" cy="101269"/>
            </a:xfrm>
            <a:custGeom>
              <a:avLst/>
              <a:gdLst/>
              <a:ahLst/>
              <a:cxnLst/>
              <a:rect l="l" t="t" r="r" b="b"/>
              <a:pathLst>
                <a:path w="1208115" h="101269">
                  <a:moveTo>
                    <a:pt x="0" y="0"/>
                  </a:moveTo>
                  <a:lnTo>
                    <a:pt x="1208115" y="0"/>
                  </a:lnTo>
                  <a:lnTo>
                    <a:pt x="1208115" y="101270"/>
                  </a:lnTo>
                  <a:lnTo>
                    <a:pt x="0" y="1012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 r="-120786" b="-8649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3" name="Freeform 43"/>
            <p:cNvSpPr/>
            <p:nvPr/>
          </p:nvSpPr>
          <p:spPr>
            <a:xfrm>
              <a:off x="8486694" y="873001"/>
              <a:ext cx="1208115" cy="101269"/>
            </a:xfrm>
            <a:custGeom>
              <a:avLst/>
              <a:gdLst/>
              <a:ahLst/>
              <a:cxnLst/>
              <a:rect l="l" t="t" r="r" b="b"/>
              <a:pathLst>
                <a:path w="1208115" h="101269">
                  <a:moveTo>
                    <a:pt x="0" y="0"/>
                  </a:moveTo>
                  <a:lnTo>
                    <a:pt x="1208115" y="0"/>
                  </a:lnTo>
                  <a:lnTo>
                    <a:pt x="1208115" y="101269"/>
                  </a:lnTo>
                  <a:lnTo>
                    <a:pt x="0" y="101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 r="-120786" b="-8649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4" name="Freeform 44"/>
            <p:cNvSpPr/>
            <p:nvPr/>
          </p:nvSpPr>
          <p:spPr>
            <a:xfrm>
              <a:off x="9735212" y="866250"/>
              <a:ext cx="1208115" cy="101269"/>
            </a:xfrm>
            <a:custGeom>
              <a:avLst/>
              <a:gdLst/>
              <a:ahLst/>
              <a:cxnLst/>
              <a:rect l="l" t="t" r="r" b="b"/>
              <a:pathLst>
                <a:path w="1208115" h="101269">
                  <a:moveTo>
                    <a:pt x="0" y="0"/>
                  </a:moveTo>
                  <a:lnTo>
                    <a:pt x="1208115" y="0"/>
                  </a:lnTo>
                  <a:lnTo>
                    <a:pt x="1208115" y="101269"/>
                  </a:lnTo>
                  <a:lnTo>
                    <a:pt x="0" y="101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 r="-120786" b="-8649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5" name="Freeform 45"/>
            <p:cNvSpPr/>
            <p:nvPr/>
          </p:nvSpPr>
          <p:spPr>
            <a:xfrm>
              <a:off x="2908524" y="873001"/>
              <a:ext cx="1208115" cy="101269"/>
            </a:xfrm>
            <a:custGeom>
              <a:avLst/>
              <a:gdLst/>
              <a:ahLst/>
              <a:cxnLst/>
              <a:rect l="l" t="t" r="r" b="b"/>
              <a:pathLst>
                <a:path w="1208115" h="101269">
                  <a:moveTo>
                    <a:pt x="0" y="0"/>
                  </a:moveTo>
                  <a:lnTo>
                    <a:pt x="1208115" y="0"/>
                  </a:lnTo>
                  <a:lnTo>
                    <a:pt x="1208115" y="101269"/>
                  </a:lnTo>
                  <a:lnTo>
                    <a:pt x="0" y="101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 r="-120786" b="-8649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6" name="Freeform 46"/>
            <p:cNvSpPr/>
            <p:nvPr/>
          </p:nvSpPr>
          <p:spPr>
            <a:xfrm>
              <a:off x="4157042" y="866250"/>
              <a:ext cx="1208115" cy="101269"/>
            </a:xfrm>
            <a:custGeom>
              <a:avLst/>
              <a:gdLst/>
              <a:ahLst/>
              <a:cxnLst/>
              <a:rect l="l" t="t" r="r" b="b"/>
              <a:pathLst>
                <a:path w="1208115" h="101269">
                  <a:moveTo>
                    <a:pt x="0" y="0"/>
                  </a:moveTo>
                  <a:lnTo>
                    <a:pt x="1208115" y="0"/>
                  </a:lnTo>
                  <a:lnTo>
                    <a:pt x="1208115" y="101269"/>
                  </a:lnTo>
                  <a:lnTo>
                    <a:pt x="0" y="101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 r="-120786" b="-8649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7" name="Freeform 47"/>
            <p:cNvSpPr/>
            <p:nvPr/>
          </p:nvSpPr>
          <p:spPr>
            <a:xfrm>
              <a:off x="17979824" y="987772"/>
              <a:ext cx="1208115" cy="101269"/>
            </a:xfrm>
            <a:custGeom>
              <a:avLst/>
              <a:gdLst/>
              <a:ahLst/>
              <a:cxnLst/>
              <a:rect l="l" t="t" r="r" b="b"/>
              <a:pathLst>
                <a:path w="1208115" h="101269">
                  <a:moveTo>
                    <a:pt x="0" y="0"/>
                  </a:moveTo>
                  <a:lnTo>
                    <a:pt x="1208115" y="0"/>
                  </a:lnTo>
                  <a:lnTo>
                    <a:pt x="1208115" y="101269"/>
                  </a:lnTo>
                  <a:lnTo>
                    <a:pt x="0" y="101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 r="-120786" b="-8649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8" name="Freeform 48"/>
            <p:cNvSpPr/>
            <p:nvPr/>
          </p:nvSpPr>
          <p:spPr>
            <a:xfrm>
              <a:off x="19228342" y="981021"/>
              <a:ext cx="1208115" cy="101269"/>
            </a:xfrm>
            <a:custGeom>
              <a:avLst/>
              <a:gdLst/>
              <a:ahLst/>
              <a:cxnLst/>
              <a:rect l="l" t="t" r="r" b="b"/>
              <a:pathLst>
                <a:path w="1208115" h="101269">
                  <a:moveTo>
                    <a:pt x="0" y="0"/>
                  </a:moveTo>
                  <a:lnTo>
                    <a:pt x="1208115" y="0"/>
                  </a:lnTo>
                  <a:lnTo>
                    <a:pt x="1208115" y="101269"/>
                  </a:lnTo>
                  <a:lnTo>
                    <a:pt x="0" y="101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 r="-120786" b="-8649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49" name="TextBox 49"/>
          <p:cNvSpPr txBox="1"/>
          <p:nvPr/>
        </p:nvSpPr>
        <p:spPr>
          <a:xfrm>
            <a:off x="1028700" y="2637544"/>
            <a:ext cx="9931948" cy="1349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187"/>
              </a:lnSpc>
              <a:spcBef>
                <a:spcPct val="0"/>
              </a:spcBef>
            </a:pPr>
            <a:r>
              <a:rPr lang="en-US" sz="10187" b="1" spc="-305">
                <a:solidFill>
                  <a:srgbClr val="FFFFFF"/>
                </a:solidFill>
                <a:latin typeface="Aileron Heavy"/>
                <a:ea typeface="Aileron Heavy"/>
                <a:cs typeface="Aileron Heavy"/>
                <a:sym typeface="Aileron Heavy"/>
              </a:rPr>
              <a:t>Legalize It </a:t>
            </a:r>
            <a:r>
              <a:rPr lang="en-US" sz="10187" b="1" i="1" spc="-305">
                <a:solidFill>
                  <a:srgbClr val="FFFFFF"/>
                </a:solidFill>
                <a:latin typeface="Aileron Heavy Italics"/>
                <a:ea typeface="Aileron Heavy Italics"/>
                <a:cs typeface="Aileron Heavy Italics"/>
                <a:sym typeface="Aileron Heavy Italics"/>
              </a:rPr>
              <a:t>Right</a:t>
            </a:r>
          </a:p>
        </p:txBody>
      </p:sp>
      <p:grpSp>
        <p:nvGrpSpPr>
          <p:cNvPr id="50" name="Group 50"/>
          <p:cNvGrpSpPr/>
          <p:nvPr/>
        </p:nvGrpSpPr>
        <p:grpSpPr>
          <a:xfrm>
            <a:off x="1028700" y="9239250"/>
            <a:ext cx="16230600" cy="591277"/>
            <a:chOff x="0" y="0"/>
            <a:chExt cx="21640800" cy="788369"/>
          </a:xfrm>
        </p:grpSpPr>
        <p:sp>
          <p:nvSpPr>
            <p:cNvPr id="51" name="AutoShape 51"/>
            <p:cNvSpPr/>
            <p:nvPr/>
          </p:nvSpPr>
          <p:spPr>
            <a:xfrm>
              <a:off x="0" y="12700"/>
              <a:ext cx="21640800" cy="0"/>
            </a:xfrm>
            <a:prstGeom prst="line">
              <a:avLst/>
            </a:prstGeom>
            <a:ln w="25400" cap="flat">
              <a:solidFill>
                <a:srgbClr val="010101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2" name="TextBox 52"/>
            <p:cNvSpPr txBox="1"/>
            <p:nvPr/>
          </p:nvSpPr>
          <p:spPr>
            <a:xfrm>
              <a:off x="11594293" y="392093"/>
              <a:ext cx="10046507" cy="3962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2520"/>
                </a:lnSpc>
                <a:spcBef>
                  <a:spcPct val="0"/>
                </a:spcBef>
              </a:pPr>
              <a:r>
                <a:rPr lang="en-US" sz="1800" b="1">
                  <a:solidFill>
                    <a:srgbClr val="010101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PREPARED FOR  8/20 VA CANNABIS COMMISSION</a:t>
              </a:r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392105"/>
              <a:ext cx="6132537" cy="3962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520"/>
                </a:lnSpc>
                <a:spcBef>
                  <a:spcPct val="0"/>
                </a:spcBef>
              </a:pPr>
              <a:r>
                <a:rPr lang="en-US" sz="1800" b="1">
                  <a:solidFill>
                    <a:srgbClr val="010101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MARIJUANA JUSTICE, USE OF REVENUE 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4855413"/>
            <a:chOff x="0" y="0"/>
            <a:chExt cx="2833290" cy="7522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3290" cy="752231"/>
            </a:xfrm>
            <a:custGeom>
              <a:avLst/>
              <a:gdLst/>
              <a:ahLst/>
              <a:cxnLst/>
              <a:rect l="l" t="t" r="r" b="b"/>
              <a:pathLst>
                <a:path w="2833290" h="752231">
                  <a:moveTo>
                    <a:pt x="0" y="0"/>
                  </a:moveTo>
                  <a:lnTo>
                    <a:pt x="2833290" y="0"/>
                  </a:lnTo>
                  <a:lnTo>
                    <a:pt x="2833290" y="752231"/>
                  </a:lnTo>
                  <a:lnTo>
                    <a:pt x="0" y="752231"/>
                  </a:lnTo>
                  <a:close/>
                </a:path>
              </a:pathLst>
            </a:custGeom>
            <a:blipFill>
              <a:blip r:embed="rId2"/>
              <a:stretch>
                <a:fillRect t="-46704" b="-65161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0" y="0"/>
            <a:ext cx="18288000" cy="5001525"/>
            <a:chOff x="0" y="0"/>
            <a:chExt cx="4816593" cy="131727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1317274"/>
            </a:xfrm>
            <a:custGeom>
              <a:avLst/>
              <a:gdLst/>
              <a:ahLst/>
              <a:cxnLst/>
              <a:rect l="l" t="t" r="r" b="b"/>
              <a:pathLst>
                <a:path w="4816592" h="1317274">
                  <a:moveTo>
                    <a:pt x="0" y="0"/>
                  </a:moveTo>
                  <a:lnTo>
                    <a:pt x="4816592" y="0"/>
                  </a:lnTo>
                  <a:lnTo>
                    <a:pt x="4816592" y="1317274"/>
                  </a:lnTo>
                  <a:lnTo>
                    <a:pt x="0" y="1317274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00683D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1355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8582265" y="1028700"/>
            <a:ext cx="1123469" cy="921353"/>
          </a:xfrm>
          <a:custGeom>
            <a:avLst/>
            <a:gdLst/>
            <a:ahLst/>
            <a:cxnLst/>
            <a:rect l="l" t="t" r="r" b="b"/>
            <a:pathLst>
              <a:path w="1123469" h="921353">
                <a:moveTo>
                  <a:pt x="0" y="0"/>
                </a:moveTo>
                <a:lnTo>
                  <a:pt x="1123470" y="0"/>
                </a:lnTo>
                <a:lnTo>
                  <a:pt x="1123470" y="921353"/>
                </a:lnTo>
                <a:lnTo>
                  <a:pt x="0" y="9213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3253" t="-89252" r="-65148" b="-89252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028700" y="8921990"/>
            <a:ext cx="16155060" cy="672621"/>
            <a:chOff x="0" y="0"/>
            <a:chExt cx="21540080" cy="896828"/>
          </a:xfrm>
        </p:grpSpPr>
        <p:sp>
          <p:nvSpPr>
            <p:cNvPr id="9" name="Freeform 9"/>
            <p:cNvSpPr/>
            <p:nvPr/>
          </p:nvSpPr>
          <p:spPr>
            <a:xfrm>
              <a:off x="7254474" y="0"/>
              <a:ext cx="896828" cy="896828"/>
            </a:xfrm>
            <a:custGeom>
              <a:avLst/>
              <a:gdLst/>
              <a:ahLst/>
              <a:cxnLst/>
              <a:rect l="l" t="t" r="r" b="b"/>
              <a:pathLst>
                <a:path w="896828" h="896828">
                  <a:moveTo>
                    <a:pt x="0" y="0"/>
                  </a:moveTo>
                  <a:lnTo>
                    <a:pt x="896828" y="0"/>
                  </a:lnTo>
                  <a:lnTo>
                    <a:pt x="896828" y="896828"/>
                  </a:lnTo>
                  <a:lnTo>
                    <a:pt x="0" y="896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8151302" y="-47108"/>
              <a:ext cx="4709892" cy="8957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684"/>
                </a:lnSpc>
              </a:pPr>
              <a:r>
                <a:rPr lang="en-US" sz="3947" b="1">
                  <a:solidFill>
                    <a:srgbClr val="FFFFFF"/>
                  </a:solidFill>
                  <a:latin typeface="Barlow SemiCondensed Bold"/>
                  <a:ea typeface="Barlow SemiCondensed Bold"/>
                  <a:cs typeface="Barlow SemiCondensed Bold"/>
                  <a:sym typeface="Barlow SemiCondensed Bold"/>
                </a:rPr>
                <a:t>@thcjusticenow</a:t>
              </a:r>
            </a:p>
          </p:txBody>
        </p:sp>
        <p:sp>
          <p:nvSpPr>
            <p:cNvPr id="11" name="Freeform 11"/>
            <p:cNvSpPr/>
            <p:nvPr/>
          </p:nvSpPr>
          <p:spPr>
            <a:xfrm>
              <a:off x="13147316" y="22244"/>
              <a:ext cx="852340" cy="852340"/>
            </a:xfrm>
            <a:custGeom>
              <a:avLst/>
              <a:gdLst/>
              <a:ahLst/>
              <a:cxnLst/>
              <a:rect l="l" t="t" r="r" b="b"/>
              <a:pathLst>
                <a:path w="852340" h="852340">
                  <a:moveTo>
                    <a:pt x="0" y="0"/>
                  </a:moveTo>
                  <a:lnTo>
                    <a:pt x="852340" y="0"/>
                  </a:lnTo>
                  <a:lnTo>
                    <a:pt x="852340" y="852340"/>
                  </a:lnTo>
                  <a:lnTo>
                    <a:pt x="0" y="8523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14192651" y="-82531"/>
              <a:ext cx="7347429" cy="9086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709"/>
                </a:lnSpc>
              </a:pPr>
              <a:r>
                <a:rPr lang="en-US" sz="3964" b="1">
                  <a:solidFill>
                    <a:srgbClr val="FFFFFF"/>
                  </a:solidFill>
                  <a:latin typeface="Barlow SemiCondensed Bold"/>
                  <a:ea typeface="Barlow SemiCondensed Bold"/>
                  <a:cs typeface="Barlow SemiCondensed Bold"/>
                  <a:sym typeface="Barlow SemiCondensed Bold"/>
                </a:rPr>
                <a:t>info@marijuanajustice.org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188772" y="-104775"/>
              <a:ext cx="5773757" cy="9045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709"/>
                </a:lnSpc>
              </a:pPr>
              <a:r>
                <a:rPr lang="en-US" sz="3964" b="1">
                  <a:solidFill>
                    <a:srgbClr val="FFFFFF"/>
                  </a:solidFill>
                  <a:latin typeface="Barlow SemiCondensed Bold"/>
                  <a:ea typeface="Barlow SemiCondensed Bold"/>
                  <a:cs typeface="Barlow SemiCondensed Bold"/>
                  <a:sym typeface="Barlow SemiCondensed Bold"/>
                </a:rPr>
                <a:t>marijuanajustice.org</a:t>
              </a:r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896828" cy="896828"/>
            </a:xfrm>
            <a:custGeom>
              <a:avLst/>
              <a:gdLst/>
              <a:ahLst/>
              <a:cxnLst/>
              <a:rect l="l" t="t" r="r" b="b"/>
              <a:pathLst>
                <a:path w="896828" h="896828">
                  <a:moveTo>
                    <a:pt x="0" y="0"/>
                  </a:moveTo>
                  <a:lnTo>
                    <a:pt x="896828" y="0"/>
                  </a:lnTo>
                  <a:lnTo>
                    <a:pt x="896828" y="896828"/>
                  </a:lnTo>
                  <a:lnTo>
                    <a:pt x="0" y="896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0" y="3352974"/>
            <a:ext cx="18288000" cy="1200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214"/>
              </a:lnSpc>
              <a:spcBef>
                <a:spcPct val="0"/>
              </a:spcBef>
            </a:pPr>
            <a:r>
              <a:rPr lang="en-US" sz="11100" b="1">
                <a:solidFill>
                  <a:srgbClr val="FFFFFF"/>
                </a:solidFill>
                <a:latin typeface="Barlow SemiCondensed Heavy"/>
                <a:ea typeface="Barlow SemiCondensed Heavy"/>
                <a:cs typeface="Barlow SemiCondensed Heavy"/>
                <a:sym typeface="Barlow SemiCondensed Heavy"/>
              </a:rPr>
              <a:t>QUESTIONS?</a:t>
            </a:r>
          </a:p>
        </p:txBody>
      </p:sp>
      <p:sp>
        <p:nvSpPr>
          <p:cNvPr id="16" name="Freeform 16"/>
          <p:cNvSpPr/>
          <p:nvPr/>
        </p:nvSpPr>
        <p:spPr>
          <a:xfrm>
            <a:off x="7272662" y="4855413"/>
            <a:ext cx="3667136" cy="3667136"/>
          </a:xfrm>
          <a:custGeom>
            <a:avLst/>
            <a:gdLst/>
            <a:ahLst/>
            <a:cxnLst/>
            <a:rect l="l" t="t" r="r" b="b"/>
            <a:pathLst>
              <a:path w="3667136" h="3667136">
                <a:moveTo>
                  <a:pt x="0" y="0"/>
                </a:moveTo>
                <a:lnTo>
                  <a:pt x="3667136" y="0"/>
                </a:lnTo>
                <a:lnTo>
                  <a:pt x="3667136" y="3667136"/>
                </a:lnTo>
                <a:lnTo>
                  <a:pt x="0" y="36671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6678042"/>
            <a:ext cx="3524633" cy="0"/>
          </a:xfrm>
          <a:prstGeom prst="line">
            <a:avLst/>
          </a:prstGeom>
          <a:ln w="19050" cap="flat">
            <a:solidFill>
              <a:srgbClr val="73E49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1028700" y="4070718"/>
            <a:ext cx="3524633" cy="0"/>
          </a:xfrm>
          <a:prstGeom prst="line">
            <a:avLst/>
          </a:prstGeom>
          <a:ln w="19050" cap="flat">
            <a:solidFill>
              <a:srgbClr val="73E49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5264022" y="6678042"/>
            <a:ext cx="3524633" cy="0"/>
          </a:xfrm>
          <a:prstGeom prst="line">
            <a:avLst/>
          </a:prstGeom>
          <a:ln w="19050" cap="flat">
            <a:solidFill>
              <a:srgbClr val="73E49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5264022" y="4070718"/>
            <a:ext cx="3524633" cy="0"/>
          </a:xfrm>
          <a:prstGeom prst="line">
            <a:avLst/>
          </a:prstGeom>
          <a:ln w="19050" cap="flat">
            <a:solidFill>
              <a:srgbClr val="73E49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9503030" y="6678042"/>
            <a:ext cx="3524633" cy="0"/>
          </a:xfrm>
          <a:prstGeom prst="line">
            <a:avLst/>
          </a:prstGeom>
          <a:ln w="19050" cap="flat">
            <a:solidFill>
              <a:srgbClr val="73E49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9503030" y="4070718"/>
            <a:ext cx="3524633" cy="0"/>
          </a:xfrm>
          <a:prstGeom prst="line">
            <a:avLst/>
          </a:prstGeom>
          <a:ln w="19050" cap="flat">
            <a:solidFill>
              <a:srgbClr val="73E49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13738353" y="6678042"/>
            <a:ext cx="3524633" cy="0"/>
          </a:xfrm>
          <a:prstGeom prst="line">
            <a:avLst/>
          </a:prstGeom>
          <a:ln w="19050" cap="flat">
            <a:solidFill>
              <a:srgbClr val="73E49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13738353" y="4070718"/>
            <a:ext cx="3524633" cy="0"/>
          </a:xfrm>
          <a:prstGeom prst="line">
            <a:avLst/>
          </a:prstGeom>
          <a:ln w="19050" cap="flat">
            <a:solidFill>
              <a:srgbClr val="73E49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028700" y="9248775"/>
            <a:ext cx="16230600" cy="0"/>
          </a:xfrm>
          <a:prstGeom prst="line">
            <a:avLst/>
          </a:prstGeom>
          <a:ln w="19050" cap="flat">
            <a:solidFill>
              <a:srgbClr val="73E49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1028700" y="4882191"/>
            <a:ext cx="3524633" cy="485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39"/>
              </a:lnSpc>
              <a:spcBef>
                <a:spcPct val="0"/>
              </a:spcBef>
            </a:pPr>
            <a:r>
              <a:rPr lang="en-US" sz="3199" b="1" spc="-95">
                <a:solidFill>
                  <a:srgbClr val="F7FDF2"/>
                </a:solidFill>
                <a:latin typeface="Aileron Bold"/>
                <a:ea typeface="Aileron Bold"/>
                <a:cs typeface="Aileron Bold"/>
                <a:sym typeface="Aileron Bold"/>
              </a:rPr>
              <a:t>About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264022" y="4882191"/>
            <a:ext cx="3524633" cy="485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39"/>
              </a:lnSpc>
              <a:spcBef>
                <a:spcPct val="0"/>
              </a:spcBef>
            </a:pPr>
            <a:r>
              <a:rPr lang="en-US" sz="3199" b="1" spc="-95">
                <a:solidFill>
                  <a:srgbClr val="F7FDF2"/>
                </a:solidFill>
                <a:latin typeface="Aileron Bold"/>
                <a:ea typeface="Aileron Bold"/>
                <a:cs typeface="Aileron Bold"/>
                <a:sym typeface="Aileron Bold"/>
              </a:rPr>
              <a:t>The Past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499345" y="4882191"/>
            <a:ext cx="3524633" cy="485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39"/>
              </a:lnSpc>
              <a:spcBef>
                <a:spcPct val="0"/>
              </a:spcBef>
            </a:pPr>
            <a:r>
              <a:rPr lang="en-US" sz="3199" b="1" spc="-95">
                <a:solidFill>
                  <a:srgbClr val="F7FDF2"/>
                </a:solidFill>
                <a:latin typeface="Aileron Bold"/>
                <a:ea typeface="Aileron Bold"/>
                <a:cs typeface="Aileron Bold"/>
                <a:sym typeface="Aileron Bold"/>
              </a:rPr>
              <a:t>The Promise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738353" y="4882191"/>
            <a:ext cx="3524633" cy="485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39"/>
              </a:lnSpc>
              <a:spcBef>
                <a:spcPct val="0"/>
              </a:spcBef>
            </a:pPr>
            <a:r>
              <a:rPr lang="en-US" sz="3199" b="1" spc="-95">
                <a:solidFill>
                  <a:srgbClr val="F7FDF2"/>
                </a:solidFill>
                <a:latin typeface="Aileron Bold"/>
                <a:ea typeface="Aileron Bold"/>
                <a:cs typeface="Aileron Bold"/>
                <a:sym typeface="Aileron Bold"/>
              </a:rPr>
              <a:t>The Potential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7492004"/>
            <a:ext cx="3524633" cy="485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39"/>
              </a:lnSpc>
              <a:spcBef>
                <a:spcPct val="0"/>
              </a:spcBef>
            </a:pPr>
            <a:r>
              <a:rPr lang="en-US" sz="3199" b="1" spc="-95">
                <a:solidFill>
                  <a:srgbClr val="F7FDF2"/>
                </a:solidFill>
                <a:latin typeface="Aileron Bold"/>
                <a:ea typeface="Aileron Bold"/>
                <a:cs typeface="Aileron Bold"/>
                <a:sym typeface="Aileron Bold"/>
              </a:rPr>
              <a:t>Revenue Charts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264022" y="7492004"/>
            <a:ext cx="3524633" cy="485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39"/>
              </a:lnSpc>
              <a:spcBef>
                <a:spcPct val="0"/>
              </a:spcBef>
            </a:pPr>
            <a:r>
              <a:rPr lang="en-US" sz="3199" b="1" spc="-95">
                <a:solidFill>
                  <a:srgbClr val="F7FDF2"/>
                </a:solidFill>
                <a:latin typeface="Aileron Bold"/>
                <a:ea typeface="Aileron Bold"/>
                <a:cs typeface="Aileron Bold"/>
                <a:sym typeface="Aileron Bold"/>
              </a:rPr>
              <a:t>CERF Allocations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503030" y="7492004"/>
            <a:ext cx="3520947" cy="971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39"/>
              </a:lnSpc>
              <a:spcBef>
                <a:spcPct val="0"/>
              </a:spcBef>
            </a:pPr>
            <a:r>
              <a:rPr lang="en-US" sz="3199" b="1" spc="-95">
                <a:solidFill>
                  <a:srgbClr val="F7FDF2"/>
                </a:solidFill>
                <a:latin typeface="Aileron Bold"/>
                <a:ea typeface="Aileron Bold"/>
                <a:cs typeface="Aileron Bold"/>
                <a:sym typeface="Aileron Bold"/>
              </a:rPr>
              <a:t>Recommended</a:t>
            </a:r>
          </a:p>
          <a:p>
            <a:pPr marL="0" lvl="0" indent="0" algn="l">
              <a:lnSpc>
                <a:spcPts val="3839"/>
              </a:lnSpc>
              <a:spcBef>
                <a:spcPct val="0"/>
              </a:spcBef>
            </a:pPr>
            <a:r>
              <a:rPr lang="en-US" sz="3199" b="1" u="none" strike="noStrike" spc="-95">
                <a:solidFill>
                  <a:srgbClr val="F7FDF2"/>
                </a:solidFill>
                <a:latin typeface="Aileron Bold"/>
                <a:ea typeface="Aileron Bold"/>
                <a:cs typeface="Aileron Bold"/>
                <a:sym typeface="Aileron Bold"/>
              </a:rPr>
              <a:t>Changes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738353" y="7492004"/>
            <a:ext cx="3524633" cy="485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39"/>
              </a:lnSpc>
            </a:pPr>
            <a:r>
              <a:rPr lang="en-US" sz="3199" b="1" spc="-95">
                <a:solidFill>
                  <a:srgbClr val="F7FDF2"/>
                </a:solidFill>
                <a:latin typeface="Aileron Bold"/>
                <a:ea typeface="Aileron Bold"/>
                <a:cs typeface="Aileron Bold"/>
                <a:sym typeface="Aileron Bold"/>
              </a:rPr>
              <a:t>Legalize It Right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4379214"/>
            <a:ext cx="1084550" cy="361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</a:pPr>
            <a:r>
              <a:rPr lang="en-US" sz="2400" b="1" spc="-72">
                <a:solidFill>
                  <a:srgbClr val="F7FDF2"/>
                </a:solidFill>
                <a:latin typeface="Aileron Bold"/>
                <a:ea typeface="Aileron Bold"/>
                <a:cs typeface="Aileron Bold"/>
                <a:sym typeface="Aileron Bold"/>
              </a:rPr>
              <a:t>03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700" y="6987466"/>
            <a:ext cx="1084550" cy="361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</a:pPr>
            <a:r>
              <a:rPr lang="en-US" sz="2400" b="1" spc="-72">
                <a:solidFill>
                  <a:srgbClr val="F7FDF2"/>
                </a:solidFill>
                <a:latin typeface="Aileron Bold"/>
                <a:ea typeface="Aileron Bold"/>
                <a:cs typeface="Aileron Bold"/>
                <a:sym typeface="Aileron Bold"/>
              </a:rPr>
              <a:t>09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264022" y="4379214"/>
            <a:ext cx="1084550" cy="361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</a:pPr>
            <a:r>
              <a:rPr lang="en-US" sz="2400" b="1" spc="-72">
                <a:solidFill>
                  <a:srgbClr val="F7FDF2"/>
                </a:solidFill>
                <a:latin typeface="Aileron Bold"/>
                <a:ea typeface="Aileron Bold"/>
                <a:cs typeface="Aileron Bold"/>
                <a:sym typeface="Aileron Bold"/>
              </a:rPr>
              <a:t>04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264022" y="6987466"/>
            <a:ext cx="1084550" cy="361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</a:pPr>
            <a:r>
              <a:rPr lang="en-US" sz="2400" b="1" spc="-72">
                <a:solidFill>
                  <a:srgbClr val="F7FDF2"/>
                </a:solidFill>
                <a:latin typeface="Aileron Bold"/>
                <a:ea typeface="Aileron Bold"/>
                <a:cs typeface="Aileron Bold"/>
                <a:sym typeface="Aileron Bold"/>
              </a:rPr>
              <a:t>11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499345" y="4379214"/>
            <a:ext cx="1084550" cy="361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</a:pPr>
            <a:r>
              <a:rPr lang="en-US" sz="2400" b="1" spc="-72">
                <a:solidFill>
                  <a:srgbClr val="F7FDF2"/>
                </a:solidFill>
                <a:latin typeface="Aileron Bold"/>
                <a:ea typeface="Aileron Bold"/>
                <a:cs typeface="Aileron Bold"/>
                <a:sym typeface="Aileron Bold"/>
              </a:rPr>
              <a:t>05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499345" y="6987466"/>
            <a:ext cx="1084550" cy="361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</a:pPr>
            <a:r>
              <a:rPr lang="en-US" sz="2400" b="1" spc="-72">
                <a:solidFill>
                  <a:srgbClr val="F7FDF2"/>
                </a:solidFill>
                <a:latin typeface="Aileron Bold"/>
                <a:ea typeface="Aileron Bold"/>
                <a:cs typeface="Aileron Bold"/>
                <a:sym typeface="Aileron Bold"/>
              </a:rPr>
              <a:t>12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734667" y="4379214"/>
            <a:ext cx="1084550" cy="361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</a:pPr>
            <a:r>
              <a:rPr lang="en-US" sz="2400" b="1" spc="-72">
                <a:solidFill>
                  <a:srgbClr val="F7FDF2"/>
                </a:solidFill>
                <a:latin typeface="Aileron Bold"/>
                <a:ea typeface="Aileron Bold"/>
                <a:cs typeface="Aileron Bold"/>
                <a:sym typeface="Aileron Bold"/>
              </a:rPr>
              <a:t>06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734667" y="6987466"/>
            <a:ext cx="1084550" cy="361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</a:pPr>
            <a:r>
              <a:rPr lang="en-US" sz="2400" b="1" spc="-72">
                <a:solidFill>
                  <a:srgbClr val="F7FDF2"/>
                </a:solidFill>
                <a:latin typeface="Aileron Bold"/>
                <a:ea typeface="Aileron Bold"/>
                <a:cs typeface="Aileron Bold"/>
                <a:sym typeface="Aileron Bold"/>
              </a:rPr>
              <a:t>13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28700" y="1247775"/>
            <a:ext cx="8470645" cy="160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00"/>
              </a:lnSpc>
            </a:pPr>
            <a:r>
              <a:rPr lang="en-US" sz="12000" b="1">
                <a:solidFill>
                  <a:srgbClr val="F7FDF2"/>
                </a:solidFill>
                <a:latin typeface="Aileron Heavy"/>
                <a:ea typeface="Aileron Heavy"/>
                <a:cs typeface="Aileron Heavy"/>
                <a:sym typeface="Aileron Heavy"/>
              </a:rPr>
              <a:t>Agenda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28700" y="9515475"/>
            <a:ext cx="5043390" cy="306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F7FDF2"/>
                </a:solidFill>
                <a:latin typeface="Aileron Bold"/>
                <a:ea typeface="Aileron Bold"/>
                <a:cs typeface="Aileron Bold"/>
                <a:sym typeface="Aileron Bold"/>
              </a:rPr>
              <a:t>MARIJUANA JUSTICE | USE OF REVENUE</a:t>
            </a:r>
          </a:p>
        </p:txBody>
      </p:sp>
      <p:sp>
        <p:nvSpPr>
          <p:cNvPr id="29" name="Freeform 29"/>
          <p:cNvSpPr/>
          <p:nvPr/>
        </p:nvSpPr>
        <p:spPr>
          <a:xfrm>
            <a:off x="16165858" y="1028700"/>
            <a:ext cx="1097128" cy="899750"/>
          </a:xfrm>
          <a:custGeom>
            <a:avLst/>
            <a:gdLst/>
            <a:ahLst/>
            <a:cxnLst/>
            <a:rect l="l" t="t" r="r" b="b"/>
            <a:pathLst>
              <a:path w="1097128" h="899750">
                <a:moveTo>
                  <a:pt x="0" y="0"/>
                </a:moveTo>
                <a:lnTo>
                  <a:pt x="1097128" y="0"/>
                </a:lnTo>
                <a:lnTo>
                  <a:pt x="1097128" y="899750"/>
                </a:lnTo>
                <a:lnTo>
                  <a:pt x="0" y="899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253" t="-89252" r="-65148" b="-89252"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11810403" y="9515475"/>
            <a:ext cx="5448897" cy="306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F7FDF2"/>
                </a:solidFill>
                <a:latin typeface="Aileron Bold"/>
                <a:ea typeface="Aileron Bold"/>
                <a:cs typeface="Aileron Bold"/>
                <a:sym typeface="Aileron Bold"/>
              </a:rPr>
              <a:t>PREPARED FOR 8/20VA CANNABIS COMMISSION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24235" y="8361"/>
            <a:ext cx="7963765" cy="10287000"/>
            <a:chOff x="0" y="0"/>
            <a:chExt cx="1233796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33796" cy="1593725"/>
            </a:xfrm>
            <a:custGeom>
              <a:avLst/>
              <a:gdLst/>
              <a:ahLst/>
              <a:cxnLst/>
              <a:rect l="l" t="t" r="r" b="b"/>
              <a:pathLst>
                <a:path w="1233796" h="1593725">
                  <a:moveTo>
                    <a:pt x="0" y="0"/>
                  </a:moveTo>
                  <a:lnTo>
                    <a:pt x="1233796" y="0"/>
                  </a:lnTo>
                  <a:lnTo>
                    <a:pt x="1233796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14173" r="-79585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 rot="-5400000">
            <a:off x="8451464" y="1157126"/>
            <a:ext cx="10287000" cy="7972747"/>
          </a:xfrm>
          <a:custGeom>
            <a:avLst/>
            <a:gdLst/>
            <a:ahLst/>
            <a:cxnLst/>
            <a:rect l="l" t="t" r="r" b="b"/>
            <a:pathLst>
              <a:path w="10287000" h="7972747">
                <a:moveTo>
                  <a:pt x="0" y="0"/>
                </a:moveTo>
                <a:lnTo>
                  <a:pt x="10287000" y="0"/>
                </a:lnTo>
                <a:lnTo>
                  <a:pt x="10287000" y="7972748"/>
                </a:lnTo>
                <a:lnTo>
                  <a:pt x="0" y="79727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295" r="-2629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1028700"/>
            <a:ext cx="1097128" cy="899750"/>
          </a:xfrm>
          <a:custGeom>
            <a:avLst/>
            <a:gdLst/>
            <a:ahLst/>
            <a:cxnLst/>
            <a:rect l="l" t="t" r="r" b="b"/>
            <a:pathLst>
              <a:path w="1097128" h="899750">
                <a:moveTo>
                  <a:pt x="0" y="0"/>
                </a:moveTo>
                <a:lnTo>
                  <a:pt x="1097128" y="0"/>
                </a:lnTo>
                <a:lnTo>
                  <a:pt x="1097128" y="899750"/>
                </a:lnTo>
                <a:lnTo>
                  <a:pt x="0" y="8997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3253" t="-89252" r="-65148" b="-89252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3708031"/>
            <a:ext cx="9063440" cy="1368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80"/>
              </a:lnSpc>
              <a:spcBef>
                <a:spcPct val="0"/>
              </a:spcBef>
            </a:pPr>
            <a:r>
              <a:rPr lang="en-US" sz="2300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Established in 2019 to educate Virginia on the benefits of ending the prohibition of marijuana that centers repair, reinvestment and access to ownership.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782991"/>
            <a:ext cx="8115300" cy="669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00"/>
              </a:lnSpc>
              <a:spcBef>
                <a:spcPct val="0"/>
              </a:spcBef>
            </a:pPr>
            <a:r>
              <a:rPr lang="en-US" sz="5000" b="1">
                <a:solidFill>
                  <a:srgbClr val="FFFFFF"/>
                </a:solidFill>
                <a:latin typeface="Aileron Heavy"/>
                <a:ea typeface="Aileron Heavy"/>
                <a:cs typeface="Aileron Heavy"/>
                <a:sym typeface="Aileron Heavy"/>
              </a:rPr>
              <a:t>About Marijuana Justice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5722007"/>
            <a:ext cx="8427490" cy="600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89"/>
              </a:lnSpc>
              <a:spcBef>
                <a:spcPct val="0"/>
              </a:spcBef>
            </a:pPr>
            <a:r>
              <a:rPr lang="en-US" sz="3180" b="1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Our Wins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28700" y="6671381"/>
            <a:ext cx="7782658" cy="2586919"/>
            <a:chOff x="0" y="0"/>
            <a:chExt cx="10376877" cy="3449225"/>
          </a:xfrm>
        </p:grpSpPr>
        <p:grpSp>
          <p:nvGrpSpPr>
            <p:cNvPr id="10" name="Group 10"/>
            <p:cNvGrpSpPr/>
            <p:nvPr/>
          </p:nvGrpSpPr>
          <p:grpSpPr>
            <a:xfrm>
              <a:off x="6999730" y="1239766"/>
              <a:ext cx="3377147" cy="1001063"/>
              <a:chOff x="0" y="0"/>
              <a:chExt cx="545884" cy="161813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545884" cy="161813"/>
              </a:xfrm>
              <a:custGeom>
                <a:avLst/>
                <a:gdLst/>
                <a:ahLst/>
                <a:cxnLst/>
                <a:rect l="l" t="t" r="r" b="b"/>
                <a:pathLst>
                  <a:path w="545884" h="161813">
                    <a:moveTo>
                      <a:pt x="80906" y="0"/>
                    </a:moveTo>
                    <a:lnTo>
                      <a:pt x="464978" y="0"/>
                    </a:lnTo>
                    <a:cubicBezTo>
                      <a:pt x="486436" y="0"/>
                      <a:pt x="507015" y="8524"/>
                      <a:pt x="522187" y="23697"/>
                    </a:cubicBezTo>
                    <a:cubicBezTo>
                      <a:pt x="537360" y="38870"/>
                      <a:pt x="545884" y="59449"/>
                      <a:pt x="545884" y="80906"/>
                    </a:cubicBezTo>
                    <a:lnTo>
                      <a:pt x="545884" y="80906"/>
                    </a:lnTo>
                    <a:cubicBezTo>
                      <a:pt x="545884" y="102364"/>
                      <a:pt x="537360" y="122943"/>
                      <a:pt x="522187" y="138116"/>
                    </a:cubicBezTo>
                    <a:cubicBezTo>
                      <a:pt x="507015" y="153289"/>
                      <a:pt x="486436" y="161813"/>
                      <a:pt x="464978" y="161813"/>
                    </a:cubicBezTo>
                    <a:lnTo>
                      <a:pt x="80906" y="161813"/>
                    </a:lnTo>
                    <a:cubicBezTo>
                      <a:pt x="59449" y="161813"/>
                      <a:pt x="38870" y="153289"/>
                      <a:pt x="23697" y="138116"/>
                    </a:cubicBezTo>
                    <a:cubicBezTo>
                      <a:pt x="8524" y="122943"/>
                      <a:pt x="0" y="102364"/>
                      <a:pt x="0" y="80906"/>
                    </a:cubicBezTo>
                    <a:lnTo>
                      <a:pt x="0" y="80906"/>
                    </a:lnTo>
                    <a:cubicBezTo>
                      <a:pt x="0" y="59449"/>
                      <a:pt x="8524" y="38870"/>
                      <a:pt x="23697" y="23697"/>
                    </a:cubicBezTo>
                    <a:cubicBezTo>
                      <a:pt x="38870" y="8524"/>
                      <a:pt x="59449" y="0"/>
                      <a:pt x="80906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rnd">
                <a:solidFill>
                  <a:srgbClr val="00C500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9525"/>
                <a:ext cx="545884" cy="152288"/>
              </a:xfrm>
              <a:prstGeom prst="rect">
                <a:avLst/>
              </a:prstGeom>
            </p:spPr>
            <p:txBody>
              <a:bodyPr lIns="62079" tIns="62079" rIns="62079" bIns="62079" rtlCol="0" anchor="ctr"/>
              <a:lstStyle/>
              <a:p>
                <a:pPr algn="ctr">
                  <a:lnSpc>
                    <a:spcPts val="1962"/>
                  </a:lnSpc>
                </a:pPr>
                <a:r>
                  <a:rPr lang="en-US" sz="1800" b="1">
                    <a:solidFill>
                      <a:srgbClr val="FFFFFF"/>
                    </a:solidFill>
                    <a:latin typeface="Barlow SemiCondensed Bold"/>
                    <a:ea typeface="Barlow SemiCondensed Bold"/>
                    <a:cs typeface="Barlow SemiCondensed Bold"/>
                    <a:sym typeface="Barlow SemiCondensed Bold"/>
                  </a:rPr>
                  <a:t>2025  HB2613</a:t>
                </a:r>
              </a:p>
              <a:p>
                <a:pPr algn="ctr">
                  <a:lnSpc>
                    <a:spcPts val="1962"/>
                  </a:lnSpc>
                </a:pPr>
                <a:r>
                  <a:rPr lang="en-US" sz="1800" b="1">
                    <a:solidFill>
                      <a:srgbClr val="FFFFFF"/>
                    </a:solidFill>
                    <a:latin typeface="Barlow SemiCondensed Bold"/>
                    <a:ea typeface="Barlow SemiCondensed Bold"/>
                    <a:cs typeface="Barlow SemiCondensed Bold"/>
                    <a:sym typeface="Barlow SemiCondensed Bold"/>
                  </a:rPr>
                  <a:t>Parental Rights</a:t>
                </a:r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0" y="2448161"/>
              <a:ext cx="3107597" cy="1001064"/>
              <a:chOff x="0" y="0"/>
              <a:chExt cx="502314" cy="161813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502314" cy="161813"/>
              </a:xfrm>
              <a:custGeom>
                <a:avLst/>
                <a:gdLst/>
                <a:ahLst/>
                <a:cxnLst/>
                <a:rect l="l" t="t" r="r" b="b"/>
                <a:pathLst>
                  <a:path w="502314" h="161813">
                    <a:moveTo>
                      <a:pt x="80906" y="0"/>
                    </a:moveTo>
                    <a:lnTo>
                      <a:pt x="421408" y="0"/>
                    </a:lnTo>
                    <a:cubicBezTo>
                      <a:pt x="466091" y="0"/>
                      <a:pt x="502314" y="36223"/>
                      <a:pt x="502314" y="80906"/>
                    </a:cubicBezTo>
                    <a:lnTo>
                      <a:pt x="502314" y="80906"/>
                    </a:lnTo>
                    <a:cubicBezTo>
                      <a:pt x="502314" y="102364"/>
                      <a:pt x="493790" y="122943"/>
                      <a:pt x="478617" y="138116"/>
                    </a:cubicBezTo>
                    <a:cubicBezTo>
                      <a:pt x="463444" y="153289"/>
                      <a:pt x="442866" y="161813"/>
                      <a:pt x="421408" y="161813"/>
                    </a:cubicBezTo>
                    <a:lnTo>
                      <a:pt x="80906" y="161813"/>
                    </a:lnTo>
                    <a:cubicBezTo>
                      <a:pt x="36223" y="161813"/>
                      <a:pt x="0" y="125590"/>
                      <a:pt x="0" y="80906"/>
                    </a:cubicBezTo>
                    <a:lnTo>
                      <a:pt x="0" y="80906"/>
                    </a:lnTo>
                    <a:cubicBezTo>
                      <a:pt x="0" y="36223"/>
                      <a:pt x="36223" y="0"/>
                      <a:pt x="80906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rnd">
                <a:solidFill>
                  <a:srgbClr val="00C500"/>
                </a:solidFill>
                <a:prstDash val="solid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9525"/>
                <a:ext cx="502314" cy="152288"/>
              </a:xfrm>
              <a:prstGeom prst="rect">
                <a:avLst/>
              </a:prstGeom>
            </p:spPr>
            <p:txBody>
              <a:bodyPr lIns="62079" tIns="62079" rIns="62079" bIns="62079" rtlCol="0" anchor="ctr"/>
              <a:lstStyle/>
              <a:p>
                <a:pPr algn="ctr">
                  <a:lnSpc>
                    <a:spcPts val="1962"/>
                  </a:lnSpc>
                </a:pPr>
                <a:r>
                  <a:rPr lang="en-US" sz="1800" b="1">
                    <a:solidFill>
                      <a:srgbClr val="FFFFFF"/>
                    </a:solidFill>
                    <a:latin typeface="Barlow SemiCondensed Bold"/>
                    <a:ea typeface="Barlow SemiCondensed Bold"/>
                    <a:cs typeface="Barlow SemiCondensed Bold"/>
                    <a:sym typeface="Barlow SemiCondensed Bold"/>
                  </a:rPr>
                  <a:t>2024 HB33/SB115 </a:t>
                </a:r>
              </a:p>
              <a:p>
                <a:pPr algn="ctr">
                  <a:lnSpc>
                    <a:spcPts val="1962"/>
                  </a:lnSpc>
                </a:pPr>
                <a:r>
                  <a:rPr lang="en-US" sz="1800" b="1">
                    <a:solidFill>
                      <a:srgbClr val="FFFFFF"/>
                    </a:solidFill>
                    <a:latin typeface="Barlow SemiCondensed Bold"/>
                    <a:ea typeface="Barlow SemiCondensed Bold"/>
                    <a:cs typeface="Barlow SemiCondensed Bold"/>
                    <a:sym typeface="Barlow SemiCondensed Bold"/>
                  </a:rPr>
                  <a:t>Parental Rights</a:t>
                </a:r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3343126" y="2448161"/>
              <a:ext cx="3377147" cy="1001064"/>
              <a:chOff x="0" y="0"/>
              <a:chExt cx="545884" cy="161813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545884" cy="161813"/>
              </a:xfrm>
              <a:custGeom>
                <a:avLst/>
                <a:gdLst/>
                <a:ahLst/>
                <a:cxnLst/>
                <a:rect l="l" t="t" r="r" b="b"/>
                <a:pathLst>
                  <a:path w="545884" h="161813">
                    <a:moveTo>
                      <a:pt x="80906" y="0"/>
                    </a:moveTo>
                    <a:lnTo>
                      <a:pt x="464978" y="0"/>
                    </a:lnTo>
                    <a:cubicBezTo>
                      <a:pt x="509661" y="0"/>
                      <a:pt x="545884" y="36223"/>
                      <a:pt x="545884" y="80906"/>
                    </a:cubicBezTo>
                    <a:lnTo>
                      <a:pt x="545884" y="80906"/>
                    </a:lnTo>
                    <a:cubicBezTo>
                      <a:pt x="545884" y="102364"/>
                      <a:pt x="537360" y="122943"/>
                      <a:pt x="522187" y="138116"/>
                    </a:cubicBezTo>
                    <a:cubicBezTo>
                      <a:pt x="507015" y="153289"/>
                      <a:pt x="486436" y="161813"/>
                      <a:pt x="464978" y="161813"/>
                    </a:cubicBezTo>
                    <a:lnTo>
                      <a:pt x="80906" y="161813"/>
                    </a:lnTo>
                    <a:cubicBezTo>
                      <a:pt x="36223" y="161813"/>
                      <a:pt x="0" y="125590"/>
                      <a:pt x="0" y="80906"/>
                    </a:cubicBezTo>
                    <a:lnTo>
                      <a:pt x="0" y="80906"/>
                    </a:lnTo>
                    <a:cubicBezTo>
                      <a:pt x="0" y="36223"/>
                      <a:pt x="36223" y="0"/>
                      <a:pt x="80906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rnd">
                <a:solidFill>
                  <a:srgbClr val="00C500"/>
                </a:solidFill>
                <a:prstDash val="solid"/>
                <a:round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9525"/>
                <a:ext cx="545884" cy="152288"/>
              </a:xfrm>
              <a:prstGeom prst="rect">
                <a:avLst/>
              </a:prstGeom>
            </p:spPr>
            <p:txBody>
              <a:bodyPr lIns="62079" tIns="62079" rIns="62079" bIns="62079" rtlCol="0" anchor="ctr"/>
              <a:lstStyle/>
              <a:p>
                <a:pPr algn="ctr">
                  <a:lnSpc>
                    <a:spcPts val="1962"/>
                  </a:lnSpc>
                </a:pPr>
                <a:r>
                  <a:rPr lang="en-US" sz="1800" b="1">
                    <a:solidFill>
                      <a:srgbClr val="FFFFFF"/>
                    </a:solidFill>
                    <a:latin typeface="Barlow SemiCondensed Bold"/>
                    <a:ea typeface="Barlow SemiCondensed Bold"/>
                    <a:cs typeface="Barlow SemiCondensed Bold"/>
                    <a:sym typeface="Barlow SemiCondensed Bold"/>
                  </a:rPr>
                  <a:t>2025 SB970/ HB2485 </a:t>
                </a:r>
              </a:p>
              <a:p>
                <a:pPr algn="ctr">
                  <a:lnSpc>
                    <a:spcPts val="1962"/>
                  </a:lnSpc>
                </a:pPr>
                <a:r>
                  <a:rPr lang="en-US" sz="1800" b="1">
                    <a:solidFill>
                      <a:srgbClr val="FFFFFF"/>
                    </a:solidFill>
                    <a:latin typeface="Barlow SemiCondensed Bold"/>
                    <a:ea typeface="Barlow SemiCondensed Bold"/>
                    <a:cs typeface="Barlow SemiCondensed Bold"/>
                    <a:sym typeface="Barlow SemiCondensed Bold"/>
                  </a:rPr>
                  <a:t>Retail Sales</a:t>
                </a:r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3387055" y="1239766"/>
              <a:ext cx="3333218" cy="1001064"/>
              <a:chOff x="0" y="0"/>
              <a:chExt cx="538784" cy="161813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538784" cy="161813"/>
              </a:xfrm>
              <a:custGeom>
                <a:avLst/>
                <a:gdLst/>
                <a:ahLst/>
                <a:cxnLst/>
                <a:rect l="l" t="t" r="r" b="b"/>
                <a:pathLst>
                  <a:path w="538784" h="161813">
                    <a:moveTo>
                      <a:pt x="80906" y="0"/>
                    </a:moveTo>
                    <a:lnTo>
                      <a:pt x="457877" y="0"/>
                    </a:lnTo>
                    <a:cubicBezTo>
                      <a:pt x="479335" y="0"/>
                      <a:pt x="499914" y="8524"/>
                      <a:pt x="515087" y="23697"/>
                    </a:cubicBezTo>
                    <a:cubicBezTo>
                      <a:pt x="530260" y="38870"/>
                      <a:pt x="538784" y="59449"/>
                      <a:pt x="538784" y="80906"/>
                    </a:cubicBezTo>
                    <a:lnTo>
                      <a:pt x="538784" y="80906"/>
                    </a:lnTo>
                    <a:cubicBezTo>
                      <a:pt x="538784" y="125590"/>
                      <a:pt x="502561" y="161813"/>
                      <a:pt x="457877" y="161813"/>
                    </a:cubicBezTo>
                    <a:lnTo>
                      <a:pt x="80906" y="161813"/>
                    </a:lnTo>
                    <a:cubicBezTo>
                      <a:pt x="36223" y="161813"/>
                      <a:pt x="0" y="125590"/>
                      <a:pt x="0" y="80906"/>
                    </a:cubicBezTo>
                    <a:lnTo>
                      <a:pt x="0" y="80906"/>
                    </a:lnTo>
                    <a:cubicBezTo>
                      <a:pt x="0" y="36223"/>
                      <a:pt x="36223" y="0"/>
                      <a:pt x="80906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rnd">
                <a:solidFill>
                  <a:srgbClr val="00C500"/>
                </a:solidFill>
                <a:prstDash val="solid"/>
                <a:round/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9525"/>
                <a:ext cx="538784" cy="152288"/>
              </a:xfrm>
              <a:prstGeom prst="rect">
                <a:avLst/>
              </a:prstGeom>
            </p:spPr>
            <p:txBody>
              <a:bodyPr lIns="62079" tIns="62079" rIns="62079" bIns="62079" rtlCol="0" anchor="ctr"/>
              <a:lstStyle/>
              <a:p>
                <a:pPr algn="ctr">
                  <a:lnSpc>
                    <a:spcPts val="1962"/>
                  </a:lnSpc>
                </a:pPr>
                <a:r>
                  <a:rPr lang="en-US" sz="1800" b="1">
                    <a:solidFill>
                      <a:srgbClr val="FFFFFF"/>
                    </a:solidFill>
                    <a:latin typeface="Barlow SemiCondensed Bold"/>
                    <a:ea typeface="Barlow SemiCondensed Bold"/>
                    <a:cs typeface="Barlow SemiCondensed Bold"/>
                    <a:sym typeface="Barlow SemiCondensed Bold"/>
                  </a:rPr>
                  <a:t>2025 HB2555</a:t>
                </a:r>
              </a:p>
              <a:p>
                <a:pPr algn="ctr">
                  <a:lnSpc>
                    <a:spcPts val="1962"/>
                  </a:lnSpc>
                </a:pPr>
                <a:r>
                  <a:rPr lang="en-US" sz="1800" b="1">
                    <a:solidFill>
                      <a:srgbClr val="FFFFFF"/>
                    </a:solidFill>
                    <a:latin typeface="Barlow SemiCondensed Bold"/>
                    <a:ea typeface="Barlow SemiCondensed Bold"/>
                    <a:cs typeface="Barlow SemiCondensed Bold"/>
                    <a:sym typeface="Barlow SemiCondensed Bold"/>
                  </a:rPr>
                  <a:t>Resentecing</a:t>
                </a: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4707" y="1239766"/>
              <a:ext cx="3107597" cy="1001064"/>
              <a:chOff x="0" y="0"/>
              <a:chExt cx="502314" cy="161813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502314" cy="161813"/>
              </a:xfrm>
              <a:custGeom>
                <a:avLst/>
                <a:gdLst/>
                <a:ahLst/>
                <a:cxnLst/>
                <a:rect l="l" t="t" r="r" b="b"/>
                <a:pathLst>
                  <a:path w="502314" h="161813">
                    <a:moveTo>
                      <a:pt x="80906" y="0"/>
                    </a:moveTo>
                    <a:lnTo>
                      <a:pt x="421408" y="0"/>
                    </a:lnTo>
                    <a:cubicBezTo>
                      <a:pt x="466091" y="0"/>
                      <a:pt x="502314" y="36223"/>
                      <a:pt x="502314" y="80906"/>
                    </a:cubicBezTo>
                    <a:lnTo>
                      <a:pt x="502314" y="80906"/>
                    </a:lnTo>
                    <a:cubicBezTo>
                      <a:pt x="502314" y="102364"/>
                      <a:pt x="493790" y="122943"/>
                      <a:pt x="478617" y="138116"/>
                    </a:cubicBezTo>
                    <a:cubicBezTo>
                      <a:pt x="463444" y="153289"/>
                      <a:pt x="442866" y="161813"/>
                      <a:pt x="421408" y="161813"/>
                    </a:cubicBezTo>
                    <a:lnTo>
                      <a:pt x="80906" y="161813"/>
                    </a:lnTo>
                    <a:cubicBezTo>
                      <a:pt x="36223" y="161813"/>
                      <a:pt x="0" y="125590"/>
                      <a:pt x="0" y="80906"/>
                    </a:cubicBezTo>
                    <a:lnTo>
                      <a:pt x="0" y="80906"/>
                    </a:lnTo>
                    <a:cubicBezTo>
                      <a:pt x="0" y="36223"/>
                      <a:pt x="36223" y="0"/>
                      <a:pt x="80906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rnd">
                <a:solidFill>
                  <a:srgbClr val="00C500"/>
                </a:solidFill>
                <a:prstDash val="solid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9525"/>
                <a:ext cx="502314" cy="152288"/>
              </a:xfrm>
              <a:prstGeom prst="rect">
                <a:avLst/>
              </a:prstGeom>
            </p:spPr>
            <p:txBody>
              <a:bodyPr lIns="62079" tIns="62079" rIns="62079" bIns="62079" rtlCol="0" anchor="ctr"/>
              <a:lstStyle/>
              <a:p>
                <a:pPr algn="ctr">
                  <a:lnSpc>
                    <a:spcPts val="1962"/>
                  </a:lnSpc>
                </a:pPr>
                <a:r>
                  <a:rPr lang="en-US" sz="1800" b="1">
                    <a:solidFill>
                      <a:srgbClr val="FFFFFF"/>
                    </a:solidFill>
                    <a:latin typeface="Barlow SemiCondensed Bold"/>
                    <a:ea typeface="Barlow SemiCondensed Bold"/>
                    <a:cs typeface="Barlow SemiCondensed Bold"/>
                    <a:sym typeface="Barlow SemiCondensed Bold"/>
                  </a:rPr>
                  <a:t>2024 SB696</a:t>
                </a:r>
              </a:p>
              <a:p>
                <a:pPr algn="ctr">
                  <a:lnSpc>
                    <a:spcPts val="1962"/>
                  </a:lnSpc>
                </a:pPr>
                <a:r>
                  <a:rPr lang="en-US" sz="1800" b="1">
                    <a:solidFill>
                      <a:srgbClr val="FFFFFF"/>
                    </a:solidFill>
                    <a:latin typeface="Barlow SemiCondensed Bold"/>
                    <a:ea typeface="Barlow SemiCondensed Bold"/>
                    <a:cs typeface="Barlow SemiCondensed Bold"/>
                    <a:sym typeface="Barlow SemiCondensed Bold"/>
                  </a:rPr>
                  <a:t>Resentecing</a:t>
                </a: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7017681" y="2448161"/>
              <a:ext cx="3359195" cy="1001064"/>
              <a:chOff x="0" y="0"/>
              <a:chExt cx="542983" cy="161813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542983" cy="161813"/>
              </a:xfrm>
              <a:custGeom>
                <a:avLst/>
                <a:gdLst/>
                <a:ahLst/>
                <a:cxnLst/>
                <a:rect l="l" t="t" r="r" b="b"/>
                <a:pathLst>
                  <a:path w="542983" h="161813">
                    <a:moveTo>
                      <a:pt x="80906" y="0"/>
                    </a:moveTo>
                    <a:lnTo>
                      <a:pt x="462076" y="0"/>
                    </a:lnTo>
                    <a:cubicBezTo>
                      <a:pt x="506760" y="0"/>
                      <a:pt x="542983" y="36223"/>
                      <a:pt x="542983" y="80906"/>
                    </a:cubicBezTo>
                    <a:lnTo>
                      <a:pt x="542983" y="80906"/>
                    </a:lnTo>
                    <a:cubicBezTo>
                      <a:pt x="542983" y="102364"/>
                      <a:pt x="534459" y="122943"/>
                      <a:pt x="519286" y="138116"/>
                    </a:cubicBezTo>
                    <a:cubicBezTo>
                      <a:pt x="504113" y="153289"/>
                      <a:pt x="483534" y="161813"/>
                      <a:pt x="462076" y="161813"/>
                    </a:cubicBezTo>
                    <a:lnTo>
                      <a:pt x="80906" y="161813"/>
                    </a:lnTo>
                    <a:cubicBezTo>
                      <a:pt x="36223" y="161813"/>
                      <a:pt x="0" y="125590"/>
                      <a:pt x="0" y="80906"/>
                    </a:cubicBezTo>
                    <a:lnTo>
                      <a:pt x="0" y="80906"/>
                    </a:lnTo>
                    <a:cubicBezTo>
                      <a:pt x="0" y="36223"/>
                      <a:pt x="36223" y="0"/>
                      <a:pt x="80906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rnd">
                <a:solidFill>
                  <a:srgbClr val="00C500"/>
                </a:solidFill>
                <a:prstDash val="solid"/>
                <a:round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9525"/>
                <a:ext cx="542983" cy="152288"/>
              </a:xfrm>
              <a:prstGeom prst="rect">
                <a:avLst/>
              </a:prstGeom>
            </p:spPr>
            <p:txBody>
              <a:bodyPr lIns="62079" tIns="62079" rIns="62079" bIns="62079" rtlCol="0" anchor="ctr"/>
              <a:lstStyle/>
              <a:p>
                <a:pPr algn="ctr">
                  <a:lnSpc>
                    <a:spcPts val="1962"/>
                  </a:lnSpc>
                </a:pPr>
                <a:r>
                  <a:rPr lang="en-US" sz="1800" b="1">
                    <a:solidFill>
                      <a:srgbClr val="FFFFFF"/>
                    </a:solidFill>
                    <a:latin typeface="Barlow SemiCondensed Semi-Bold"/>
                    <a:ea typeface="Barlow SemiCondensed Semi-Bold"/>
                    <a:cs typeface="Barlow SemiCondensed Semi-Bold"/>
                    <a:sym typeface="Barlow SemiCondensed Semi-Bold"/>
                  </a:rPr>
                  <a:t>2025 HJ497</a:t>
                </a:r>
              </a:p>
              <a:p>
                <a:pPr algn="ctr">
                  <a:lnSpc>
                    <a:spcPts val="1962"/>
                  </a:lnSpc>
                </a:pPr>
                <a:r>
                  <a:rPr lang="en-US" sz="1800" b="1">
                    <a:solidFill>
                      <a:srgbClr val="FFFFFF"/>
                    </a:solidFill>
                    <a:latin typeface="Barlow SemiCondensed Semi-Bold"/>
                    <a:ea typeface="Barlow SemiCondensed Semi-Bold"/>
                    <a:cs typeface="Barlow SemiCondensed Semi-Bold"/>
                    <a:sym typeface="Barlow SemiCondensed Semi-Bold"/>
                  </a:rPr>
                  <a:t>Cannabis  Commission</a:t>
                </a:r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89415" y="0"/>
              <a:ext cx="3018182" cy="1001064"/>
              <a:chOff x="0" y="0"/>
              <a:chExt cx="487861" cy="161813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487861" cy="161813"/>
              </a:xfrm>
              <a:custGeom>
                <a:avLst/>
                <a:gdLst/>
                <a:ahLst/>
                <a:cxnLst/>
                <a:rect l="l" t="t" r="r" b="b"/>
                <a:pathLst>
                  <a:path w="487861" h="161813">
                    <a:moveTo>
                      <a:pt x="80906" y="0"/>
                    </a:moveTo>
                    <a:lnTo>
                      <a:pt x="406955" y="0"/>
                    </a:lnTo>
                    <a:cubicBezTo>
                      <a:pt x="451638" y="0"/>
                      <a:pt x="487861" y="36223"/>
                      <a:pt x="487861" y="80906"/>
                    </a:cubicBezTo>
                    <a:lnTo>
                      <a:pt x="487861" y="80906"/>
                    </a:lnTo>
                    <a:cubicBezTo>
                      <a:pt x="487861" y="102364"/>
                      <a:pt x="479337" y="122943"/>
                      <a:pt x="464164" y="138116"/>
                    </a:cubicBezTo>
                    <a:cubicBezTo>
                      <a:pt x="448991" y="153289"/>
                      <a:pt x="428413" y="161813"/>
                      <a:pt x="406955" y="161813"/>
                    </a:cubicBezTo>
                    <a:lnTo>
                      <a:pt x="80906" y="161813"/>
                    </a:lnTo>
                    <a:cubicBezTo>
                      <a:pt x="36223" y="161813"/>
                      <a:pt x="0" y="125590"/>
                      <a:pt x="0" y="80906"/>
                    </a:cubicBezTo>
                    <a:lnTo>
                      <a:pt x="0" y="80906"/>
                    </a:lnTo>
                    <a:cubicBezTo>
                      <a:pt x="0" y="36223"/>
                      <a:pt x="36223" y="0"/>
                      <a:pt x="80906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rnd">
                <a:solidFill>
                  <a:srgbClr val="00C500"/>
                </a:solidFill>
                <a:prstDash val="solid"/>
                <a:round/>
              </a:ln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9525"/>
                <a:ext cx="487861" cy="152288"/>
              </a:xfrm>
              <a:prstGeom prst="rect">
                <a:avLst/>
              </a:prstGeom>
            </p:spPr>
            <p:txBody>
              <a:bodyPr lIns="62079" tIns="62079" rIns="62079" bIns="62079" rtlCol="0" anchor="ctr"/>
              <a:lstStyle/>
              <a:p>
                <a:pPr algn="ctr">
                  <a:lnSpc>
                    <a:spcPts val="1962"/>
                  </a:lnSpc>
                </a:pPr>
                <a:r>
                  <a:rPr lang="en-US" sz="1800" b="1">
                    <a:solidFill>
                      <a:srgbClr val="FFFFFF"/>
                    </a:solidFill>
                    <a:latin typeface="Barlow SemiCondensed Semi-Bold"/>
                    <a:ea typeface="Barlow SemiCondensed Semi-Bold"/>
                    <a:cs typeface="Barlow SemiCondensed Semi-Bold"/>
                    <a:sym typeface="Barlow SemiCondensed Semi-Bold"/>
                  </a:rPr>
                  <a:t>2020 HJ130/SJ67  </a:t>
                </a:r>
              </a:p>
              <a:p>
                <a:pPr algn="ctr">
                  <a:lnSpc>
                    <a:spcPts val="1962"/>
                  </a:lnSpc>
                </a:pPr>
                <a:r>
                  <a:rPr lang="en-US" sz="1800" b="1">
                    <a:solidFill>
                      <a:srgbClr val="FFFFFF"/>
                    </a:solidFill>
                    <a:latin typeface="Barlow SemiCondensed Semi-Bold"/>
                    <a:ea typeface="Barlow SemiCondensed Semi-Bold"/>
                    <a:cs typeface="Barlow SemiCondensed Semi-Bold"/>
                    <a:sym typeface="Barlow SemiCondensed Semi-Bold"/>
                  </a:rPr>
                  <a:t>JLARC Study</a:t>
                </a:r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7117592" y="0"/>
              <a:ext cx="3159373" cy="1001064"/>
              <a:chOff x="0" y="0"/>
              <a:chExt cx="510683" cy="161813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510683" cy="161813"/>
              </a:xfrm>
              <a:custGeom>
                <a:avLst/>
                <a:gdLst/>
                <a:ahLst/>
                <a:cxnLst/>
                <a:rect l="l" t="t" r="r" b="b"/>
                <a:pathLst>
                  <a:path w="510683" h="161813">
                    <a:moveTo>
                      <a:pt x="80906" y="0"/>
                    </a:moveTo>
                    <a:lnTo>
                      <a:pt x="429777" y="0"/>
                    </a:lnTo>
                    <a:cubicBezTo>
                      <a:pt x="451235" y="0"/>
                      <a:pt x="471814" y="8524"/>
                      <a:pt x="486987" y="23697"/>
                    </a:cubicBezTo>
                    <a:cubicBezTo>
                      <a:pt x="502159" y="38870"/>
                      <a:pt x="510683" y="59449"/>
                      <a:pt x="510683" y="80906"/>
                    </a:cubicBezTo>
                    <a:lnTo>
                      <a:pt x="510683" y="80906"/>
                    </a:lnTo>
                    <a:cubicBezTo>
                      <a:pt x="510683" y="125590"/>
                      <a:pt x="474460" y="161813"/>
                      <a:pt x="429777" y="161813"/>
                    </a:cubicBezTo>
                    <a:lnTo>
                      <a:pt x="80906" y="161813"/>
                    </a:lnTo>
                    <a:cubicBezTo>
                      <a:pt x="36223" y="161813"/>
                      <a:pt x="0" y="125590"/>
                      <a:pt x="0" y="80906"/>
                    </a:cubicBezTo>
                    <a:lnTo>
                      <a:pt x="0" y="80906"/>
                    </a:lnTo>
                    <a:cubicBezTo>
                      <a:pt x="0" y="36223"/>
                      <a:pt x="36223" y="0"/>
                      <a:pt x="80906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rnd">
                <a:solidFill>
                  <a:srgbClr val="00C500"/>
                </a:solidFill>
                <a:prstDash val="solid"/>
                <a:round/>
              </a:ln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9525"/>
                <a:ext cx="510683" cy="152288"/>
              </a:xfrm>
              <a:prstGeom prst="rect">
                <a:avLst/>
              </a:prstGeom>
            </p:spPr>
            <p:txBody>
              <a:bodyPr lIns="62079" tIns="62079" rIns="62079" bIns="62079" rtlCol="0" anchor="ctr"/>
              <a:lstStyle/>
              <a:p>
                <a:pPr algn="ctr">
                  <a:lnSpc>
                    <a:spcPts val="1962"/>
                  </a:lnSpc>
                </a:pPr>
                <a:r>
                  <a:rPr lang="en-US" sz="1800" b="1">
                    <a:solidFill>
                      <a:srgbClr val="FFFFFF"/>
                    </a:solidFill>
                    <a:latin typeface="Barlow SemiCondensed Bold"/>
                    <a:ea typeface="Barlow SemiCondensed Bold"/>
                    <a:cs typeface="Barlow SemiCondensed Bold"/>
                    <a:sym typeface="Barlow SemiCondensed Bold"/>
                  </a:rPr>
                  <a:t>2024 SB448/HB698 </a:t>
                </a:r>
              </a:p>
              <a:p>
                <a:pPr algn="ctr">
                  <a:lnSpc>
                    <a:spcPts val="1962"/>
                  </a:lnSpc>
                </a:pPr>
                <a:r>
                  <a:rPr lang="en-US" sz="1800" b="1">
                    <a:solidFill>
                      <a:srgbClr val="FFFFFF"/>
                    </a:solidFill>
                    <a:latin typeface="Barlow SemiCondensed Bold"/>
                    <a:ea typeface="Barlow SemiCondensed Bold"/>
                    <a:cs typeface="Barlow SemiCondensed Bold"/>
                    <a:sym typeface="Barlow SemiCondensed Bold"/>
                  </a:rPr>
                  <a:t>Retail Sales</a:t>
                </a:r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3343126" y="0"/>
              <a:ext cx="3377147" cy="1001064"/>
              <a:chOff x="0" y="0"/>
              <a:chExt cx="545884" cy="161813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545884" cy="161813"/>
              </a:xfrm>
              <a:custGeom>
                <a:avLst/>
                <a:gdLst/>
                <a:ahLst/>
                <a:cxnLst/>
                <a:rect l="l" t="t" r="r" b="b"/>
                <a:pathLst>
                  <a:path w="545884" h="161813">
                    <a:moveTo>
                      <a:pt x="80906" y="0"/>
                    </a:moveTo>
                    <a:lnTo>
                      <a:pt x="464978" y="0"/>
                    </a:lnTo>
                    <a:cubicBezTo>
                      <a:pt x="509661" y="0"/>
                      <a:pt x="545884" y="36223"/>
                      <a:pt x="545884" y="80906"/>
                    </a:cubicBezTo>
                    <a:lnTo>
                      <a:pt x="545884" y="80906"/>
                    </a:lnTo>
                    <a:cubicBezTo>
                      <a:pt x="545884" y="102364"/>
                      <a:pt x="537360" y="122943"/>
                      <a:pt x="522187" y="138116"/>
                    </a:cubicBezTo>
                    <a:cubicBezTo>
                      <a:pt x="507015" y="153289"/>
                      <a:pt x="486436" y="161813"/>
                      <a:pt x="464978" y="161813"/>
                    </a:cubicBezTo>
                    <a:lnTo>
                      <a:pt x="80906" y="161813"/>
                    </a:lnTo>
                    <a:cubicBezTo>
                      <a:pt x="36223" y="161813"/>
                      <a:pt x="0" y="125590"/>
                      <a:pt x="0" y="80906"/>
                    </a:cubicBezTo>
                    <a:lnTo>
                      <a:pt x="0" y="80906"/>
                    </a:lnTo>
                    <a:cubicBezTo>
                      <a:pt x="0" y="36223"/>
                      <a:pt x="36223" y="0"/>
                      <a:pt x="80906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rnd">
                <a:solidFill>
                  <a:srgbClr val="00C500"/>
                </a:solidFill>
                <a:prstDash val="solid"/>
                <a:round/>
              </a:ln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9525"/>
                <a:ext cx="545884" cy="152288"/>
              </a:xfrm>
              <a:prstGeom prst="rect">
                <a:avLst/>
              </a:prstGeom>
            </p:spPr>
            <p:txBody>
              <a:bodyPr lIns="62079" tIns="62079" rIns="62079" bIns="62079" rtlCol="0" anchor="ctr"/>
              <a:lstStyle/>
              <a:p>
                <a:pPr algn="ctr">
                  <a:lnSpc>
                    <a:spcPts val="1962"/>
                  </a:lnSpc>
                </a:pPr>
                <a:r>
                  <a:rPr lang="en-US" sz="1800" b="1">
                    <a:solidFill>
                      <a:srgbClr val="FFFFFF"/>
                    </a:solidFill>
                    <a:latin typeface="Barlow SemiCondensed Bold"/>
                    <a:ea typeface="Barlow SemiCondensed Bold"/>
                    <a:cs typeface="Barlow SemiCondensed Bold"/>
                    <a:sym typeface="Barlow SemiCondensed Bold"/>
                  </a:rPr>
                  <a:t>2021 HB2312/ SB1406</a:t>
                </a:r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E4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700811"/>
            <a:ext cx="18288000" cy="4586189"/>
            <a:chOff x="0" y="0"/>
            <a:chExt cx="4816593" cy="12078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207885"/>
            </a:xfrm>
            <a:custGeom>
              <a:avLst/>
              <a:gdLst/>
              <a:ahLst/>
              <a:cxnLst/>
              <a:rect l="l" t="t" r="r" b="b"/>
              <a:pathLst>
                <a:path w="4816592" h="1207885">
                  <a:moveTo>
                    <a:pt x="0" y="0"/>
                  </a:moveTo>
                  <a:lnTo>
                    <a:pt x="4816592" y="0"/>
                  </a:lnTo>
                  <a:lnTo>
                    <a:pt x="4816592" y="1207885"/>
                  </a:lnTo>
                  <a:lnTo>
                    <a:pt x="0" y="120788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4816593" cy="11888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1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9239250"/>
            <a:ext cx="16230600" cy="591277"/>
            <a:chOff x="0" y="0"/>
            <a:chExt cx="21640800" cy="788369"/>
          </a:xfrm>
        </p:grpSpPr>
        <p:sp>
          <p:nvSpPr>
            <p:cNvPr id="6" name="AutoShape 6"/>
            <p:cNvSpPr/>
            <p:nvPr/>
          </p:nvSpPr>
          <p:spPr>
            <a:xfrm>
              <a:off x="0" y="12700"/>
              <a:ext cx="21640800" cy="0"/>
            </a:xfrm>
            <a:prstGeom prst="line">
              <a:avLst/>
            </a:prstGeom>
            <a:ln w="25400" cap="flat">
              <a:solidFill>
                <a:srgbClr val="010101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11594293" y="392093"/>
              <a:ext cx="10046507" cy="3962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2520"/>
                </a:lnSpc>
                <a:spcBef>
                  <a:spcPct val="0"/>
                </a:spcBef>
              </a:pPr>
              <a:r>
                <a:rPr lang="en-US" sz="1800" b="1">
                  <a:solidFill>
                    <a:srgbClr val="010101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PREPARED FOR  8/20 VA CANNABIS COMMISSION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92105"/>
              <a:ext cx="6132537" cy="3962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520"/>
                </a:lnSpc>
                <a:spcBef>
                  <a:spcPct val="0"/>
                </a:spcBef>
              </a:pPr>
              <a:r>
                <a:rPr lang="en-US" sz="1800" b="1">
                  <a:solidFill>
                    <a:srgbClr val="010101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MARIJUANA JUSTICE, USE OF REVENUE 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3047037"/>
            <a:ext cx="7074986" cy="1967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A 2020 JLARC reports stated that despite similar use, Black Virginians were arrested </a:t>
            </a:r>
            <a:r>
              <a:rPr lang="en-US" sz="2799" b="1" i="1">
                <a:solidFill>
                  <a:srgbClr val="000000"/>
                </a:solidFill>
                <a:latin typeface="Aileron Bold Italics"/>
                <a:ea typeface="Aileron Bold Italics"/>
                <a:cs typeface="Aileron Bold Italics"/>
                <a:sym typeface="Aileron Bold Italics"/>
              </a:rPr>
              <a:t>3.5x more than whites</a:t>
            </a:r>
            <a:r>
              <a:rPr lang="en-US" sz="2799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and convicted at a rate of </a:t>
            </a:r>
            <a:r>
              <a:rPr lang="en-US" sz="2799" b="1" i="1">
                <a:solidFill>
                  <a:srgbClr val="000000"/>
                </a:solidFill>
                <a:latin typeface="Aileron Bold Italics"/>
                <a:ea typeface="Aileron Bold Italics"/>
                <a:cs typeface="Aileron Bold Italics"/>
                <a:sym typeface="Aileron Bold Italics"/>
              </a:rPr>
              <a:t>3.9x its white counterparts. </a:t>
            </a:r>
            <a:r>
              <a:rPr lang="en-US" sz="2799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1797782"/>
            <a:ext cx="8115300" cy="730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499"/>
              </a:lnSpc>
              <a:spcBef>
                <a:spcPct val="0"/>
              </a:spcBef>
            </a:pPr>
            <a:r>
              <a:rPr lang="en-US" sz="5499" b="1">
                <a:solidFill>
                  <a:srgbClr val="010101"/>
                </a:solidFill>
                <a:latin typeface="Aileron Bold"/>
                <a:ea typeface="Aileron Bold"/>
                <a:cs typeface="Aileron Bold"/>
                <a:sym typeface="Aileron Bold"/>
              </a:rPr>
              <a:t>The Past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386427" y="6403122"/>
            <a:ext cx="13515146" cy="1590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In 2021, Virginia Legislature passed the first law in the U.S. South that stopped the criminalization of small amounts of marijuana and allowed access to consumption for adults and home cultivation. </a:t>
            </a:r>
          </a:p>
        </p:txBody>
      </p:sp>
      <p:sp>
        <p:nvSpPr>
          <p:cNvPr id="12" name="Freeform 12"/>
          <p:cNvSpPr/>
          <p:nvPr/>
        </p:nvSpPr>
        <p:spPr>
          <a:xfrm>
            <a:off x="9258204" y="522791"/>
            <a:ext cx="8890632" cy="5162791"/>
          </a:xfrm>
          <a:custGeom>
            <a:avLst/>
            <a:gdLst/>
            <a:ahLst/>
            <a:cxnLst/>
            <a:rect l="l" t="t" r="r" b="b"/>
            <a:pathLst>
              <a:path w="8890632" h="5162791">
                <a:moveTo>
                  <a:pt x="0" y="0"/>
                </a:moveTo>
                <a:lnTo>
                  <a:pt x="8890632" y="0"/>
                </a:lnTo>
                <a:lnTo>
                  <a:pt x="8890632" y="5162791"/>
                </a:lnTo>
                <a:lnTo>
                  <a:pt x="0" y="51627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93" b="-33020"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9627021" y="5382655"/>
            <a:ext cx="7889474" cy="605854"/>
            <a:chOff x="0" y="0"/>
            <a:chExt cx="1926436" cy="14793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26436" cy="147936"/>
            </a:xfrm>
            <a:custGeom>
              <a:avLst/>
              <a:gdLst/>
              <a:ahLst/>
              <a:cxnLst/>
              <a:rect l="l" t="t" r="r" b="b"/>
              <a:pathLst>
                <a:path w="1926436" h="147936">
                  <a:moveTo>
                    <a:pt x="0" y="0"/>
                  </a:moveTo>
                  <a:lnTo>
                    <a:pt x="1926436" y="0"/>
                  </a:lnTo>
                  <a:lnTo>
                    <a:pt x="1926436" y="147936"/>
                  </a:lnTo>
                  <a:lnTo>
                    <a:pt x="0" y="14793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19050"/>
              <a:ext cx="1926436" cy="128886"/>
            </a:xfrm>
            <a:prstGeom prst="rect">
              <a:avLst/>
            </a:prstGeom>
          </p:spPr>
          <p:txBody>
            <a:bodyPr lIns="54794" tIns="54794" rIns="54794" bIns="54794" rtlCol="0" anchor="ctr"/>
            <a:lstStyle/>
            <a:p>
              <a:pPr algn="ctr">
                <a:lnSpc>
                  <a:spcPts val="2911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3926124" y="5726066"/>
            <a:ext cx="3590372" cy="309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59"/>
              </a:lnSpc>
              <a:spcBef>
                <a:spcPct val="0"/>
              </a:spcBef>
            </a:pPr>
            <a:r>
              <a:rPr lang="en-US" sz="1599">
                <a:solidFill>
                  <a:srgbClr val="010101"/>
                </a:solidFill>
                <a:latin typeface="Aileron"/>
                <a:ea typeface="Aileron"/>
                <a:cs typeface="Aileron"/>
                <a:sym typeface="Aileron"/>
              </a:rPr>
              <a:t>Image Source: JLARC Study pg 16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E4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483111"/>
            <a:ext cx="18288000" cy="5803889"/>
            <a:chOff x="0" y="0"/>
            <a:chExt cx="4816593" cy="15285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528596"/>
            </a:xfrm>
            <a:custGeom>
              <a:avLst/>
              <a:gdLst/>
              <a:ahLst/>
              <a:cxnLst/>
              <a:rect l="l" t="t" r="r" b="b"/>
              <a:pathLst>
                <a:path w="4816592" h="1528596">
                  <a:moveTo>
                    <a:pt x="0" y="0"/>
                  </a:moveTo>
                  <a:lnTo>
                    <a:pt x="4816592" y="0"/>
                  </a:lnTo>
                  <a:lnTo>
                    <a:pt x="4816592" y="1528596"/>
                  </a:lnTo>
                  <a:lnTo>
                    <a:pt x="0" y="152859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4816593" cy="15095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11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2577810"/>
            <a:ext cx="16235583" cy="1086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79"/>
              </a:lnSpc>
              <a:spcBef>
                <a:spcPct val="0"/>
              </a:spcBef>
            </a:pPr>
            <a:r>
              <a:rPr lang="en-US" sz="2799">
                <a:solidFill>
                  <a:srgbClr val="010101"/>
                </a:solidFill>
                <a:latin typeface="Aileron"/>
                <a:ea typeface="Aileron"/>
                <a:cs typeface="Aileron"/>
                <a:sym typeface="Aileron"/>
              </a:rPr>
              <a:t>The 2021 General Assembly promised pathways for support to those disproportionately impacted by marijuana prohibition by </a:t>
            </a:r>
            <a:r>
              <a:rPr lang="en-US" sz="2799" b="1" i="1">
                <a:solidFill>
                  <a:srgbClr val="010101"/>
                </a:solidFill>
                <a:latin typeface="Aileron Bold Italics"/>
                <a:ea typeface="Aileron Bold Italics"/>
                <a:cs typeface="Aileron Bold Italics"/>
                <a:sym typeface="Aileron Bold Italics"/>
              </a:rPr>
              <a:t>establishing the</a:t>
            </a:r>
            <a:r>
              <a:rPr lang="en-US" sz="2799" b="1">
                <a:solidFill>
                  <a:srgbClr val="010101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2799" b="1" i="1">
                <a:solidFill>
                  <a:srgbClr val="010101"/>
                </a:solidFill>
                <a:latin typeface="Aileron Bold Italics"/>
                <a:ea typeface="Aileron Bold Italics"/>
                <a:cs typeface="Aileron Bold Italics"/>
                <a:sym typeface="Aileron Bold Italics"/>
              </a:rPr>
              <a:t>Cannabis Reinvestment Fund and Business Loan Fund</a:t>
            </a:r>
          </a:p>
        </p:txBody>
      </p:sp>
      <p:sp>
        <p:nvSpPr>
          <p:cNvPr id="6" name="AutoShape 6"/>
          <p:cNvSpPr/>
          <p:nvPr/>
        </p:nvSpPr>
        <p:spPr>
          <a:xfrm>
            <a:off x="1028700" y="9248775"/>
            <a:ext cx="16230600" cy="0"/>
          </a:xfrm>
          <a:prstGeom prst="line">
            <a:avLst/>
          </a:prstGeom>
          <a:ln w="19050" cap="flat">
            <a:solidFill>
              <a:srgbClr val="01010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9724420" y="9523795"/>
            <a:ext cx="7534880" cy="306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10101"/>
                </a:solidFill>
                <a:latin typeface="Aileron Bold"/>
                <a:ea typeface="Aileron Bold"/>
                <a:cs typeface="Aileron Bold"/>
                <a:sym typeface="Aileron Bold"/>
              </a:rPr>
              <a:t>PREPARED FOR  8/20 VA CANNABIS COMMISSION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9523804"/>
            <a:ext cx="4599403" cy="306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10101"/>
                </a:solidFill>
                <a:latin typeface="Aileron Bold"/>
                <a:ea typeface="Aileron Bold"/>
                <a:cs typeface="Aileron Bold"/>
                <a:sym typeface="Aileron Bold"/>
              </a:rPr>
              <a:t>MARIJUANA JUSTICE, USE OF REVENUE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1647540"/>
            <a:ext cx="8115300" cy="730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499"/>
              </a:lnSpc>
              <a:spcBef>
                <a:spcPct val="0"/>
              </a:spcBef>
            </a:pPr>
            <a:r>
              <a:rPr lang="en-US" sz="5499" b="1">
                <a:solidFill>
                  <a:srgbClr val="010101"/>
                </a:solidFill>
                <a:latin typeface="Aileron Bold"/>
                <a:ea typeface="Aileron Bold"/>
                <a:cs typeface="Aileron Bold"/>
                <a:sym typeface="Aileron Bold"/>
              </a:rPr>
              <a:t>The Promise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658052" y="4926099"/>
            <a:ext cx="16971895" cy="3707033"/>
            <a:chOff x="0" y="0"/>
            <a:chExt cx="22629194" cy="4942710"/>
          </a:xfrm>
        </p:grpSpPr>
        <p:sp>
          <p:nvSpPr>
            <p:cNvPr id="11" name="Freeform 11"/>
            <p:cNvSpPr/>
            <p:nvPr/>
          </p:nvSpPr>
          <p:spPr>
            <a:xfrm>
              <a:off x="7885615" y="0"/>
              <a:ext cx="7516444" cy="4457642"/>
            </a:xfrm>
            <a:custGeom>
              <a:avLst/>
              <a:gdLst/>
              <a:ahLst/>
              <a:cxnLst/>
              <a:rect l="l" t="t" r="r" b="b"/>
              <a:pathLst>
                <a:path w="7516444" h="4457642">
                  <a:moveTo>
                    <a:pt x="0" y="0"/>
                  </a:moveTo>
                  <a:lnTo>
                    <a:pt x="7516444" y="0"/>
                  </a:lnTo>
                  <a:lnTo>
                    <a:pt x="7516444" y="4457642"/>
                  </a:lnTo>
                  <a:lnTo>
                    <a:pt x="0" y="4457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9443" r="-5386" b="-45218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5702648" y="0"/>
              <a:ext cx="6926546" cy="4339036"/>
            </a:xfrm>
            <a:custGeom>
              <a:avLst/>
              <a:gdLst/>
              <a:ahLst/>
              <a:cxnLst/>
              <a:rect l="l" t="t" r="r" b="b"/>
              <a:pathLst>
                <a:path w="6926546" h="4339036">
                  <a:moveTo>
                    <a:pt x="0" y="0"/>
                  </a:moveTo>
                  <a:lnTo>
                    <a:pt x="6926546" y="0"/>
                  </a:lnTo>
                  <a:lnTo>
                    <a:pt x="6926546" y="4339036"/>
                  </a:lnTo>
                  <a:lnTo>
                    <a:pt x="0" y="4339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184" r="-6101" b="-38026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7768963" cy="4339036"/>
            </a:xfrm>
            <a:custGeom>
              <a:avLst/>
              <a:gdLst/>
              <a:ahLst/>
              <a:cxnLst/>
              <a:rect l="l" t="t" r="r" b="b"/>
              <a:pathLst>
                <a:path w="7768963" h="4339036">
                  <a:moveTo>
                    <a:pt x="0" y="0"/>
                  </a:moveTo>
                  <a:lnTo>
                    <a:pt x="7768963" y="0"/>
                  </a:lnTo>
                  <a:lnTo>
                    <a:pt x="7768963" y="4339036"/>
                  </a:lnTo>
                  <a:lnTo>
                    <a:pt x="0" y="4339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8604" r="-4206" b="-51489"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0" y="4552657"/>
              <a:ext cx="4787162" cy="390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255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10101"/>
                  </a:solidFill>
                  <a:latin typeface="Aileron"/>
                  <a:ea typeface="Aileron"/>
                  <a:cs typeface="Aileron"/>
                  <a:sym typeface="Aileron"/>
                </a:rPr>
                <a:t>Image Source: JLARC Study pg 51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903274" y="4552657"/>
              <a:ext cx="4787162" cy="390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255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10101"/>
                  </a:solidFill>
                  <a:latin typeface="Aileron"/>
                  <a:ea typeface="Aileron"/>
                  <a:cs typeface="Aileron"/>
                  <a:sym typeface="Aileron"/>
                </a:rPr>
                <a:t>Image Source: JLARC Study pg 59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5801936" y="4390967"/>
              <a:ext cx="4787162" cy="390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255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10101"/>
                  </a:solidFill>
                  <a:latin typeface="Aileron"/>
                  <a:ea typeface="Aileron"/>
                  <a:cs typeface="Aileron"/>
                  <a:sym typeface="Aileron"/>
                </a:rPr>
                <a:t>Image Source: JLARC Study pg 58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E4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2408296" cy="26902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11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800233" y="3995993"/>
            <a:ext cx="7459067" cy="4300812"/>
          </a:xfrm>
          <a:custGeom>
            <a:avLst/>
            <a:gdLst/>
            <a:ahLst/>
            <a:cxnLst/>
            <a:rect l="l" t="t" r="r" b="b"/>
            <a:pathLst>
              <a:path w="7459067" h="4300812">
                <a:moveTo>
                  <a:pt x="0" y="0"/>
                </a:moveTo>
                <a:lnTo>
                  <a:pt x="7459067" y="0"/>
                </a:lnTo>
                <a:lnTo>
                  <a:pt x="7459067" y="4300812"/>
                </a:lnTo>
                <a:lnTo>
                  <a:pt x="0" y="43008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178" t="-9246" b="-31466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9239250"/>
            <a:ext cx="16230600" cy="591277"/>
            <a:chOff x="0" y="0"/>
            <a:chExt cx="21640800" cy="788369"/>
          </a:xfrm>
        </p:grpSpPr>
        <p:sp>
          <p:nvSpPr>
            <p:cNvPr id="7" name="AutoShape 7"/>
            <p:cNvSpPr/>
            <p:nvPr/>
          </p:nvSpPr>
          <p:spPr>
            <a:xfrm>
              <a:off x="0" y="12700"/>
              <a:ext cx="21640800" cy="0"/>
            </a:xfrm>
            <a:prstGeom prst="line">
              <a:avLst/>
            </a:prstGeom>
            <a:ln w="25400" cap="flat">
              <a:solidFill>
                <a:srgbClr val="010101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11594293" y="392093"/>
              <a:ext cx="10046507" cy="3962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2520"/>
                </a:lnSpc>
                <a:spcBef>
                  <a:spcPct val="0"/>
                </a:spcBef>
              </a:pPr>
              <a:r>
                <a:rPr lang="en-US" sz="1800" b="1">
                  <a:solidFill>
                    <a:srgbClr val="010101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PREPARED FOR  8/20 VA CANNABIS COMMISSION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392105"/>
              <a:ext cx="6132537" cy="3962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520"/>
                </a:lnSpc>
                <a:spcBef>
                  <a:spcPct val="0"/>
                </a:spcBef>
              </a:pPr>
              <a:r>
                <a:rPr lang="en-US" sz="1800" b="1">
                  <a:solidFill>
                    <a:srgbClr val="010101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MARIJUANA JUSTICE, USE OF REVENUE 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8384905" y="199109"/>
            <a:ext cx="5976878" cy="4430361"/>
          </a:xfrm>
          <a:custGeom>
            <a:avLst/>
            <a:gdLst/>
            <a:ahLst/>
            <a:cxnLst/>
            <a:rect l="l" t="t" r="r" b="b"/>
            <a:pathLst>
              <a:path w="5976878" h="4430361">
                <a:moveTo>
                  <a:pt x="0" y="0"/>
                </a:moveTo>
                <a:lnTo>
                  <a:pt x="5976878" y="0"/>
                </a:lnTo>
                <a:lnTo>
                  <a:pt x="5976878" y="4430360"/>
                </a:lnTo>
                <a:lnTo>
                  <a:pt x="0" y="44303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28700" y="5190807"/>
            <a:ext cx="7461374" cy="3896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</a:pPr>
            <a:endParaRPr/>
          </a:p>
          <a:p>
            <a:pPr algn="l">
              <a:lnSpc>
                <a:spcPts val="4479"/>
              </a:lnSpc>
            </a:pPr>
            <a:r>
              <a:rPr lang="en-US" sz="2799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Greater upfront investment in rollout leads to more stable industry overtime.</a:t>
            </a:r>
          </a:p>
          <a:p>
            <a:pPr algn="l">
              <a:lnSpc>
                <a:spcPts val="4479"/>
              </a:lnSpc>
            </a:pPr>
            <a:endParaRPr lang="en-US" sz="2799">
              <a:solidFill>
                <a:srgbClr val="000000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marL="0" lvl="0" indent="0" algn="l">
              <a:lnSpc>
                <a:spcPts val="447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Effective rollout investments that generate tax revenue quicker, pay for itself in the long run.</a:t>
            </a:r>
          </a:p>
          <a:p>
            <a:pPr marL="0" lvl="0" indent="0" algn="l">
              <a:lnSpc>
                <a:spcPts val="4479"/>
              </a:lnSpc>
              <a:spcBef>
                <a:spcPct val="0"/>
              </a:spcBef>
            </a:pPr>
            <a:endParaRPr lang="en-US" sz="2799">
              <a:solidFill>
                <a:srgbClr val="000000"/>
              </a:solidFill>
              <a:latin typeface="Aileron"/>
              <a:ea typeface="Aileron"/>
              <a:cs typeface="Aileron"/>
              <a:sym typeface="Aileron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28700" y="4413232"/>
            <a:ext cx="8115300" cy="730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499"/>
              </a:lnSpc>
              <a:spcBef>
                <a:spcPct val="0"/>
              </a:spcBef>
            </a:pPr>
            <a:r>
              <a:rPr lang="en-US" sz="5499" b="1">
                <a:solidFill>
                  <a:srgbClr val="010101"/>
                </a:solidFill>
                <a:latin typeface="Aileron Bold"/>
                <a:ea typeface="Aileron Bold"/>
                <a:cs typeface="Aileron Bold"/>
                <a:sym typeface="Aileron Bold"/>
              </a:rPr>
              <a:t>The Potential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282084" y="8230130"/>
            <a:ext cx="3590372" cy="309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59"/>
              </a:lnSpc>
              <a:spcBef>
                <a:spcPct val="0"/>
              </a:spcBef>
            </a:pPr>
            <a:r>
              <a:rPr lang="en-US" sz="1599">
                <a:solidFill>
                  <a:srgbClr val="010101"/>
                </a:solidFill>
                <a:latin typeface="Aileron"/>
                <a:ea typeface="Aileron"/>
                <a:cs typeface="Aileron"/>
                <a:sym typeface="Aileron"/>
              </a:rPr>
              <a:t>Image Source: JLARC Study pg 49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915128"/>
            <a:ext cx="18288000" cy="5371872"/>
            <a:chOff x="0" y="0"/>
            <a:chExt cx="4816593" cy="14148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414814"/>
            </a:xfrm>
            <a:custGeom>
              <a:avLst/>
              <a:gdLst/>
              <a:ahLst/>
              <a:cxnLst/>
              <a:rect l="l" t="t" r="r" b="b"/>
              <a:pathLst>
                <a:path w="4816592" h="1414814">
                  <a:moveTo>
                    <a:pt x="0" y="0"/>
                  </a:moveTo>
                  <a:lnTo>
                    <a:pt x="4816592" y="0"/>
                  </a:lnTo>
                  <a:lnTo>
                    <a:pt x="4816592" y="1414814"/>
                  </a:lnTo>
                  <a:lnTo>
                    <a:pt x="0" y="1414814"/>
                  </a:lnTo>
                  <a:close/>
                </a:path>
              </a:pathLst>
            </a:custGeom>
            <a:solidFill>
              <a:srgbClr val="73E49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4816593" cy="13957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11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165858" y="1028700"/>
            <a:ext cx="1097128" cy="899750"/>
          </a:xfrm>
          <a:custGeom>
            <a:avLst/>
            <a:gdLst/>
            <a:ahLst/>
            <a:cxnLst/>
            <a:rect l="l" t="t" r="r" b="b"/>
            <a:pathLst>
              <a:path w="1097128" h="899750">
                <a:moveTo>
                  <a:pt x="0" y="0"/>
                </a:moveTo>
                <a:lnTo>
                  <a:pt x="1097128" y="0"/>
                </a:lnTo>
                <a:lnTo>
                  <a:pt x="1097128" y="899750"/>
                </a:lnTo>
                <a:lnTo>
                  <a:pt x="0" y="899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253" t="-89252" r="-65148" b="-89252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068302" y="1797905"/>
            <a:ext cx="14151397" cy="2867564"/>
            <a:chOff x="0" y="0"/>
            <a:chExt cx="18868529" cy="382341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868529" cy="3476174"/>
            </a:xfrm>
            <a:custGeom>
              <a:avLst/>
              <a:gdLst/>
              <a:ahLst/>
              <a:cxnLst/>
              <a:rect l="l" t="t" r="r" b="b"/>
              <a:pathLst>
                <a:path w="18868529" h="3476174">
                  <a:moveTo>
                    <a:pt x="0" y="0"/>
                  </a:moveTo>
                  <a:lnTo>
                    <a:pt x="18868529" y="0"/>
                  </a:lnTo>
                  <a:lnTo>
                    <a:pt x="18868529" y="3476174"/>
                  </a:lnTo>
                  <a:lnTo>
                    <a:pt x="0" y="3476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9547" b="-2061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5605268" y="1954204"/>
              <a:ext cx="1922072" cy="1869215"/>
            </a:xfrm>
            <a:custGeom>
              <a:avLst/>
              <a:gdLst/>
              <a:ahLst/>
              <a:cxnLst/>
              <a:rect l="l" t="t" r="r" b="b"/>
              <a:pathLst>
                <a:path w="1922072" h="1869215">
                  <a:moveTo>
                    <a:pt x="0" y="0"/>
                  </a:moveTo>
                  <a:lnTo>
                    <a:pt x="1922071" y="0"/>
                  </a:lnTo>
                  <a:lnTo>
                    <a:pt x="1922071" y="1869214"/>
                  </a:lnTo>
                  <a:lnTo>
                    <a:pt x="0" y="1869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0071564" y="5143500"/>
            <a:ext cx="7595123" cy="4114800"/>
          </a:xfrm>
          <a:custGeom>
            <a:avLst/>
            <a:gdLst/>
            <a:ahLst/>
            <a:cxnLst/>
            <a:rect l="l" t="t" r="r" b="b"/>
            <a:pathLst>
              <a:path w="7595123" h="4114800">
                <a:moveTo>
                  <a:pt x="0" y="0"/>
                </a:moveTo>
                <a:lnTo>
                  <a:pt x="7595123" y="0"/>
                </a:lnTo>
                <a:lnTo>
                  <a:pt x="75951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01" b="-37933"/>
            </a:stretch>
          </a:blipFill>
        </p:spPr>
      </p:sp>
      <p:sp>
        <p:nvSpPr>
          <p:cNvPr id="10" name="AutoShape 10"/>
          <p:cNvSpPr/>
          <p:nvPr/>
        </p:nvSpPr>
        <p:spPr>
          <a:xfrm>
            <a:off x="1028700" y="9248775"/>
            <a:ext cx="16230600" cy="0"/>
          </a:xfrm>
          <a:prstGeom prst="line">
            <a:avLst/>
          </a:prstGeom>
          <a:ln w="19050" cap="flat">
            <a:solidFill>
              <a:srgbClr val="01010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0" y="351985"/>
            <a:ext cx="18288000" cy="969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</a:pPr>
            <a:r>
              <a:rPr lang="en-US" sz="5700" b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Projected Revenue from VA Marijuana Market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8620125"/>
            <a:ext cx="9363347" cy="372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1" i="1">
                <a:solidFill>
                  <a:srgbClr val="000000"/>
                </a:solidFill>
                <a:latin typeface="Aileron Bold Italics"/>
                <a:ea typeface="Aileron Bold Italics"/>
                <a:cs typeface="Aileron Bold Italics"/>
                <a:sym typeface="Aileron Bold Italics"/>
              </a:rPr>
              <a:t>Note</a:t>
            </a:r>
            <a:r>
              <a:rPr lang="en-US" sz="2199" i="1">
                <a:solidFill>
                  <a:srgbClr val="000000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: Revenue projections are pending Dec 2026 opt-out referendum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724420" y="9523795"/>
            <a:ext cx="7534880" cy="306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10101"/>
                </a:solidFill>
                <a:latin typeface="Aileron Bold"/>
                <a:ea typeface="Aileron Bold"/>
                <a:cs typeface="Aileron Bold"/>
                <a:sym typeface="Aileron Bold"/>
              </a:rPr>
              <a:t>PREPARED FOR  8/20 VA CANNABIS COMMISSION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9523804"/>
            <a:ext cx="4599403" cy="306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10101"/>
                </a:solidFill>
                <a:latin typeface="Aileron Bold"/>
                <a:ea typeface="Aileron Bold"/>
                <a:cs typeface="Aileron Bold"/>
                <a:sym typeface="Aileron Bold"/>
              </a:rPr>
              <a:t>MARIJUANA JUSTICE, USE OF REVENUE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5504914"/>
            <a:ext cx="8746451" cy="2210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7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By making a higher investment into the industry, we have the potential to reap larger rewards to the impacted communities and the Commonwealth as a whole.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491860" y="5076825"/>
            <a:ext cx="3590372" cy="309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59"/>
              </a:lnSpc>
              <a:spcBef>
                <a:spcPct val="0"/>
              </a:spcBef>
            </a:pPr>
            <a:r>
              <a:rPr lang="en-US" sz="1599">
                <a:solidFill>
                  <a:srgbClr val="010101"/>
                </a:solidFill>
                <a:latin typeface="Aileron"/>
                <a:ea typeface="Aileron"/>
                <a:cs typeface="Aileron"/>
                <a:sym typeface="Aileron"/>
              </a:rPr>
              <a:t>Image Source: JLARC Study pg 42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9239250"/>
            <a:ext cx="16230600" cy="591277"/>
            <a:chOff x="0" y="0"/>
            <a:chExt cx="21640800" cy="788369"/>
          </a:xfrm>
        </p:grpSpPr>
        <p:sp>
          <p:nvSpPr>
            <p:cNvPr id="3" name="AutoShape 3"/>
            <p:cNvSpPr/>
            <p:nvPr/>
          </p:nvSpPr>
          <p:spPr>
            <a:xfrm>
              <a:off x="0" y="12700"/>
              <a:ext cx="21640800" cy="0"/>
            </a:xfrm>
            <a:prstGeom prst="line">
              <a:avLst/>
            </a:prstGeom>
            <a:ln w="25400" cap="flat">
              <a:solidFill>
                <a:srgbClr val="010101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1594293" y="392093"/>
              <a:ext cx="10046507" cy="3962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2520"/>
                </a:lnSpc>
                <a:spcBef>
                  <a:spcPct val="0"/>
                </a:spcBef>
              </a:pPr>
              <a:r>
                <a:rPr lang="en-US" sz="1800" b="1">
                  <a:solidFill>
                    <a:srgbClr val="010101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PREPARED FOR  8/20 VA CANNABIS COMMISSION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92105"/>
              <a:ext cx="6132537" cy="3962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520"/>
                </a:lnSpc>
                <a:spcBef>
                  <a:spcPct val="0"/>
                </a:spcBef>
              </a:pPr>
              <a:r>
                <a:rPr lang="en-US" sz="1800" b="1">
                  <a:solidFill>
                    <a:srgbClr val="010101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MARIJUANA JUSTICE, USE OF REVENUE 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0" y="715972"/>
            <a:ext cx="17974541" cy="730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99"/>
              </a:lnSpc>
              <a:spcBef>
                <a:spcPct val="0"/>
              </a:spcBef>
            </a:pPr>
            <a:r>
              <a:rPr lang="en-US" sz="5499" b="1" spc="-164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The Importance of Investing in Virginia’s Industry 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6287491" y="1870454"/>
            <a:ext cx="12000509" cy="5396354"/>
            <a:chOff x="0" y="0"/>
            <a:chExt cx="11647006" cy="523739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647006" cy="5237392"/>
            </a:xfrm>
            <a:custGeom>
              <a:avLst/>
              <a:gdLst/>
              <a:ahLst/>
              <a:cxnLst/>
              <a:rect l="l" t="t" r="r" b="b"/>
              <a:pathLst>
                <a:path w="11647006" h="5237392">
                  <a:moveTo>
                    <a:pt x="0" y="0"/>
                  </a:moveTo>
                  <a:lnTo>
                    <a:pt x="11647006" y="0"/>
                  </a:lnTo>
                  <a:lnTo>
                    <a:pt x="11647006" y="5237392"/>
                  </a:lnTo>
                  <a:lnTo>
                    <a:pt x="0" y="5237392"/>
                  </a:lnTo>
                  <a:close/>
                </a:path>
              </a:pathLst>
            </a:custGeom>
            <a:solidFill>
              <a:srgbClr val="010101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11647006" cy="5246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0" y="1870454"/>
            <a:ext cx="6287491" cy="5396354"/>
            <a:chOff x="0" y="0"/>
            <a:chExt cx="6102278" cy="523739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102278" cy="5237392"/>
            </a:xfrm>
            <a:custGeom>
              <a:avLst/>
              <a:gdLst/>
              <a:ahLst/>
              <a:cxnLst/>
              <a:rect l="l" t="t" r="r" b="b"/>
              <a:pathLst>
                <a:path w="6102278" h="5237392">
                  <a:moveTo>
                    <a:pt x="0" y="0"/>
                  </a:moveTo>
                  <a:lnTo>
                    <a:pt x="6102278" y="0"/>
                  </a:lnTo>
                  <a:lnTo>
                    <a:pt x="6102278" y="5237392"/>
                  </a:lnTo>
                  <a:lnTo>
                    <a:pt x="0" y="5237392"/>
                  </a:lnTo>
                  <a:close/>
                </a:path>
              </a:pathLst>
            </a:custGeom>
            <a:solidFill>
              <a:srgbClr val="73E491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6102278" cy="5246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6611196" y="2476887"/>
            <a:ext cx="12632622" cy="420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20"/>
              </a:lnSpc>
            </a:pPr>
            <a:r>
              <a:rPr lang="en-US" sz="3100" b="1" spc="-93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Problems faced in the legal industry...</a:t>
            </a:r>
          </a:p>
          <a:p>
            <a:pPr algn="l">
              <a:lnSpc>
                <a:spcPts val="3720"/>
              </a:lnSpc>
            </a:pPr>
            <a:endParaRPr lang="en-US" sz="3100" b="1" spc="-93">
              <a:solidFill>
                <a:srgbClr val="FFFFFF"/>
              </a:solidFill>
              <a:latin typeface="Aileron Bold"/>
              <a:ea typeface="Aileron Bold"/>
              <a:cs typeface="Aileron Bold"/>
              <a:sym typeface="Aileron Bold"/>
            </a:endParaRPr>
          </a:p>
          <a:p>
            <a:pPr marL="669291" lvl="1" indent="-334646" algn="l">
              <a:lnSpc>
                <a:spcPts val="3720"/>
              </a:lnSpc>
              <a:buFont typeface="Arial"/>
              <a:buChar char="•"/>
            </a:pPr>
            <a:r>
              <a:rPr lang="en-US" sz="3100" b="1" u="none" strike="noStrike" spc="-93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Rigid regulations </a:t>
            </a:r>
          </a:p>
          <a:p>
            <a:pPr marL="669291" lvl="1" indent="-334646" algn="l">
              <a:lnSpc>
                <a:spcPts val="3720"/>
              </a:lnSpc>
              <a:buFont typeface="Arial"/>
              <a:buChar char="•"/>
            </a:pPr>
            <a:r>
              <a:rPr lang="en-US" sz="3100" b="1" u="none" strike="noStrike" spc="-93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Not regulating for size &amp; location </a:t>
            </a:r>
          </a:p>
          <a:p>
            <a:pPr marL="669291" lvl="1" indent="-334646" algn="l">
              <a:lnSpc>
                <a:spcPts val="3720"/>
              </a:lnSpc>
              <a:buFont typeface="Arial"/>
              <a:buChar char="•"/>
            </a:pPr>
            <a:r>
              <a:rPr lang="en-US" sz="3100" b="1" u="none" strike="noStrike" spc="-93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Rushed to revenue- oversupply</a:t>
            </a:r>
          </a:p>
          <a:p>
            <a:pPr marL="669291" lvl="1" indent="-334646" algn="l">
              <a:lnSpc>
                <a:spcPts val="3720"/>
              </a:lnSpc>
              <a:buFont typeface="Arial"/>
              <a:buChar char="•"/>
            </a:pPr>
            <a:r>
              <a:rPr lang="en-US" sz="3100" b="1" u="none" strike="noStrike" spc="-93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Litigation</a:t>
            </a:r>
          </a:p>
          <a:p>
            <a:pPr marL="669291" lvl="1" indent="-334646" algn="l">
              <a:lnSpc>
                <a:spcPts val="3720"/>
              </a:lnSpc>
              <a:buFont typeface="Arial"/>
              <a:buChar char="•"/>
            </a:pPr>
            <a:r>
              <a:rPr lang="en-US" sz="3100" b="1" u="none" strike="noStrike" spc="-93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Lack of competition </a:t>
            </a:r>
          </a:p>
          <a:p>
            <a:pPr marL="669291" lvl="1" indent="-334646" algn="l">
              <a:lnSpc>
                <a:spcPts val="3720"/>
              </a:lnSpc>
              <a:buFont typeface="Arial"/>
              <a:buChar char="•"/>
            </a:pPr>
            <a:r>
              <a:rPr lang="en-US" sz="3100" b="1" u="none" strike="noStrike" spc="-93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Poor price management</a:t>
            </a:r>
          </a:p>
          <a:p>
            <a:pPr marL="669291" lvl="1" indent="-334646" algn="l">
              <a:lnSpc>
                <a:spcPts val="3720"/>
              </a:lnSpc>
              <a:buFont typeface="Arial"/>
              <a:buChar char="•"/>
            </a:pPr>
            <a:r>
              <a:rPr lang="en-US" sz="3100" b="1" u="none" strike="noStrike" spc="-93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Need for capital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927507" y="2476887"/>
            <a:ext cx="5280860" cy="420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20"/>
              </a:lnSpc>
            </a:pPr>
            <a:endParaRPr/>
          </a:p>
          <a:p>
            <a:pPr algn="l">
              <a:lnSpc>
                <a:spcPts val="3720"/>
              </a:lnSpc>
            </a:pPr>
            <a:endParaRPr/>
          </a:p>
          <a:p>
            <a:pPr marL="669291" lvl="1" indent="-334646" algn="l">
              <a:lnSpc>
                <a:spcPts val="3720"/>
              </a:lnSpc>
              <a:buFont typeface="Arial"/>
              <a:buChar char="•"/>
            </a:pPr>
            <a:r>
              <a:rPr lang="en-US" sz="3100" b="1" spc="-93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Federally Schedule 1</a:t>
            </a:r>
          </a:p>
          <a:p>
            <a:pPr marL="669291" lvl="1" indent="-334646" algn="l">
              <a:lnSpc>
                <a:spcPts val="3720"/>
              </a:lnSpc>
              <a:buFont typeface="Arial"/>
              <a:buChar char="•"/>
            </a:pPr>
            <a:r>
              <a:rPr lang="en-US" sz="3100" b="1" spc="-93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Delay in acquiring property </a:t>
            </a:r>
          </a:p>
          <a:p>
            <a:pPr marL="669291" lvl="1" indent="-334646" algn="l">
              <a:lnSpc>
                <a:spcPts val="3720"/>
              </a:lnSpc>
              <a:buFont typeface="Arial"/>
              <a:buChar char="•"/>
            </a:pPr>
            <a:r>
              <a:rPr lang="en-US" sz="3100" b="1" spc="-93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Local zoning</a:t>
            </a:r>
          </a:p>
          <a:p>
            <a:pPr marL="669291" lvl="1" indent="-334646" algn="l">
              <a:lnSpc>
                <a:spcPts val="3720"/>
              </a:lnSpc>
              <a:buFont typeface="Arial"/>
              <a:buChar char="•"/>
            </a:pPr>
            <a:r>
              <a:rPr lang="en-US" sz="3100" b="1" spc="-93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Interstate commerce</a:t>
            </a:r>
          </a:p>
          <a:p>
            <a:pPr marL="669291" lvl="1" indent="-334646" algn="l">
              <a:lnSpc>
                <a:spcPts val="3720"/>
              </a:lnSpc>
              <a:buFont typeface="Arial"/>
              <a:buChar char="•"/>
            </a:pPr>
            <a:r>
              <a:rPr lang="en-US" sz="3100" b="1" spc="-93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Access to banking</a:t>
            </a:r>
          </a:p>
          <a:p>
            <a:pPr marL="669291" lvl="1" indent="-334646" algn="l">
              <a:lnSpc>
                <a:spcPts val="3720"/>
              </a:lnSpc>
              <a:buFont typeface="Arial"/>
              <a:buChar char="•"/>
            </a:pPr>
            <a:r>
              <a:rPr lang="en-US" sz="3100" b="1" spc="-93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and more...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564113" y="6787245"/>
            <a:ext cx="1557054" cy="290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699" b="1" u="sng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  <a:hlinkClick r:id="rId2" tooltip="https://www.cannabisbusinesstimes.com/business-issues-benchmarks/cannabis-business-profit-trends/news/15686501/only-27-of-us-cannabis-operators-profitable-in-2024-whitney-economics-reports"/>
              </a:rPr>
              <a:t>Source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299164" y="3201531"/>
            <a:ext cx="5689164" cy="2734200"/>
            <a:chOff x="0" y="0"/>
            <a:chExt cx="7585552" cy="3645599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7585552" cy="3645599"/>
              <a:chOff x="0" y="0"/>
              <a:chExt cx="1498381" cy="720118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498381" cy="720118"/>
              </a:xfrm>
              <a:custGeom>
                <a:avLst/>
                <a:gdLst/>
                <a:ahLst/>
                <a:cxnLst/>
                <a:rect l="l" t="t" r="r" b="b"/>
                <a:pathLst>
                  <a:path w="1498381" h="720118">
                    <a:moveTo>
                      <a:pt x="69402" y="0"/>
                    </a:moveTo>
                    <a:lnTo>
                      <a:pt x="1428979" y="0"/>
                    </a:lnTo>
                    <a:cubicBezTo>
                      <a:pt x="1467308" y="0"/>
                      <a:pt x="1498381" y="31072"/>
                      <a:pt x="1498381" y="69402"/>
                    </a:cubicBezTo>
                    <a:lnTo>
                      <a:pt x="1498381" y="650717"/>
                    </a:lnTo>
                    <a:cubicBezTo>
                      <a:pt x="1498381" y="669123"/>
                      <a:pt x="1491069" y="686776"/>
                      <a:pt x="1478053" y="699791"/>
                    </a:cubicBezTo>
                    <a:cubicBezTo>
                      <a:pt x="1465038" y="712806"/>
                      <a:pt x="1447385" y="720118"/>
                      <a:pt x="1428979" y="720118"/>
                    </a:cubicBezTo>
                    <a:lnTo>
                      <a:pt x="69402" y="720118"/>
                    </a:lnTo>
                    <a:cubicBezTo>
                      <a:pt x="31072" y="720118"/>
                      <a:pt x="0" y="689046"/>
                      <a:pt x="0" y="650717"/>
                    </a:cubicBezTo>
                    <a:lnTo>
                      <a:pt x="0" y="69402"/>
                    </a:lnTo>
                    <a:cubicBezTo>
                      <a:pt x="0" y="31072"/>
                      <a:pt x="31072" y="0"/>
                      <a:pt x="69402" y="0"/>
                    </a:cubicBezTo>
                    <a:close/>
                  </a:path>
                </a:pathLst>
              </a:custGeom>
              <a:solidFill>
                <a:srgbClr val="00C500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19050"/>
                <a:ext cx="1498381" cy="7010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11"/>
                  </a:lnSpc>
                </a:pPr>
                <a:endParaRPr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476933" y="1847829"/>
              <a:ext cx="6754378" cy="12954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895"/>
                </a:lnSpc>
                <a:spcBef>
                  <a:spcPct val="0"/>
                </a:spcBef>
              </a:pPr>
              <a:r>
                <a:rPr lang="en-US" sz="3245" b="1" u="none" strike="noStrike" spc="-97">
                  <a:solidFill>
                    <a:srgbClr val="FFFFFF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of U.S. cannabis businesses are </a:t>
              </a:r>
              <a:r>
                <a:rPr lang="en-US" sz="3245" b="1" i="1" u="sng" strike="noStrike" spc="-97">
                  <a:solidFill>
                    <a:srgbClr val="FFFFFF"/>
                  </a:solidFill>
                  <a:latin typeface="Aileron Bold Italics"/>
                  <a:ea typeface="Aileron Bold Italics"/>
                  <a:cs typeface="Aileron Bold Italics"/>
                  <a:sym typeface="Aileron Bold Italics"/>
                </a:rPr>
                <a:t>not</a:t>
              </a:r>
              <a:r>
                <a:rPr lang="en-US" sz="3245" b="1" u="none" strike="noStrike" spc="-97">
                  <a:solidFill>
                    <a:srgbClr val="FFFFFF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 profitable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3533894" y="477789"/>
              <a:ext cx="3462412" cy="13171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773"/>
                </a:lnSpc>
                <a:spcBef>
                  <a:spcPct val="0"/>
                </a:spcBef>
              </a:pPr>
              <a:r>
                <a:rPr lang="en-US" sz="6478" b="1" u="none" strike="noStrike" spc="-194">
                  <a:solidFill>
                    <a:srgbClr val="FFFFFF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 </a:t>
              </a:r>
              <a:r>
                <a:rPr lang="en-US" sz="6478" b="1" u="none" strike="noStrike" spc="-194">
                  <a:solidFill>
                    <a:srgbClr val="FFFFFF"/>
                  </a:solidFill>
                  <a:latin typeface="Aileron Heavy"/>
                  <a:ea typeface="Aileron Heavy"/>
                  <a:cs typeface="Aileron Heavy"/>
                  <a:sym typeface="Aileron Heavy"/>
                </a:rPr>
                <a:t>72.7%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476933" y="769360"/>
              <a:ext cx="3228305" cy="8222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400"/>
                </a:lnSpc>
                <a:spcBef>
                  <a:spcPct val="0"/>
                </a:spcBef>
              </a:pPr>
              <a:r>
                <a:rPr lang="en-US" sz="2000" b="1" spc="-60">
                  <a:solidFill>
                    <a:srgbClr val="FFFFFF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According to a 2024 national study</a:t>
              </a: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441828" y="7624364"/>
            <a:ext cx="15404345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An adequate </a:t>
            </a:r>
            <a:r>
              <a:rPr lang="en-US" sz="3399" b="1" i="1" u="sng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investment</a:t>
            </a:r>
            <a:r>
              <a:rPr lang="en-US" sz="3399" b="1" i="1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 </a:t>
            </a:r>
            <a:r>
              <a:rPr lang="en-US" sz="33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and a </a:t>
            </a:r>
            <a:r>
              <a:rPr lang="en-US" sz="3399" b="1" i="1" u="sng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strategic rollout</a:t>
            </a:r>
            <a:r>
              <a:rPr lang="en-US" sz="33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that considers these issues will give us a best chance for a successful </a:t>
            </a:r>
            <a:r>
              <a:rPr lang="en-US" sz="3399" b="1" i="1" u="sng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long-term</a:t>
            </a:r>
            <a:r>
              <a:rPr lang="en-US" sz="33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market.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092135" y="1688189"/>
            <a:ext cx="0" cy="433991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4058847" y="2122180"/>
            <a:ext cx="4499186" cy="15900"/>
          </a:xfrm>
          <a:prstGeom prst="line">
            <a:avLst/>
          </a:prstGeom>
          <a:ln w="28575" cap="flat">
            <a:solidFill>
              <a:srgbClr val="45586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flipV="1">
            <a:off x="8559145" y="2122180"/>
            <a:ext cx="4369946" cy="1590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4908263" y="6701703"/>
            <a:ext cx="0" cy="423730"/>
          </a:xfrm>
          <a:prstGeom prst="line">
            <a:avLst/>
          </a:prstGeom>
          <a:ln w="28575" cap="flat">
            <a:solidFill>
              <a:srgbClr val="CCA3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 rot="-5400000">
            <a:off x="7081588" y="5870875"/>
            <a:ext cx="432704" cy="110802"/>
          </a:xfrm>
          <a:custGeom>
            <a:avLst/>
            <a:gdLst/>
            <a:ahLst/>
            <a:cxnLst/>
            <a:rect l="l" t="t" r="r" b="b"/>
            <a:pathLst>
              <a:path w="432704" h="110802">
                <a:moveTo>
                  <a:pt x="0" y="0"/>
                </a:moveTo>
                <a:lnTo>
                  <a:pt x="432704" y="0"/>
                </a:lnTo>
                <a:lnTo>
                  <a:pt x="432704" y="110802"/>
                </a:lnTo>
                <a:lnTo>
                  <a:pt x="0" y="1108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223454"/>
            </a:stretch>
          </a:blipFill>
        </p:spPr>
      </p:sp>
      <p:sp>
        <p:nvSpPr>
          <p:cNvPr id="7" name="Freeform 7"/>
          <p:cNvSpPr/>
          <p:nvPr/>
        </p:nvSpPr>
        <p:spPr>
          <a:xfrm rot="-5400000">
            <a:off x="9513166" y="5870875"/>
            <a:ext cx="432704" cy="110802"/>
          </a:xfrm>
          <a:custGeom>
            <a:avLst/>
            <a:gdLst/>
            <a:ahLst/>
            <a:cxnLst/>
            <a:rect l="l" t="t" r="r" b="b"/>
            <a:pathLst>
              <a:path w="432704" h="110802">
                <a:moveTo>
                  <a:pt x="0" y="0"/>
                </a:moveTo>
                <a:lnTo>
                  <a:pt x="432703" y="0"/>
                </a:lnTo>
                <a:lnTo>
                  <a:pt x="432703" y="110802"/>
                </a:lnTo>
                <a:lnTo>
                  <a:pt x="0" y="1108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223454"/>
            </a:stretch>
          </a:blipFill>
        </p:spPr>
      </p:sp>
      <p:sp>
        <p:nvSpPr>
          <p:cNvPr id="8" name="AutoShape 8"/>
          <p:cNvSpPr/>
          <p:nvPr/>
        </p:nvSpPr>
        <p:spPr>
          <a:xfrm>
            <a:off x="4820176" y="5731634"/>
            <a:ext cx="0" cy="466861"/>
          </a:xfrm>
          <a:prstGeom prst="line">
            <a:avLst/>
          </a:prstGeom>
          <a:ln w="28575" cap="flat">
            <a:solidFill>
              <a:srgbClr val="0D57E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 rot="-5400000">
            <a:off x="14008303" y="5892585"/>
            <a:ext cx="432704" cy="110802"/>
          </a:xfrm>
          <a:custGeom>
            <a:avLst/>
            <a:gdLst/>
            <a:ahLst/>
            <a:cxnLst/>
            <a:rect l="l" t="t" r="r" b="b"/>
            <a:pathLst>
              <a:path w="432704" h="110802">
                <a:moveTo>
                  <a:pt x="0" y="0"/>
                </a:moveTo>
                <a:lnTo>
                  <a:pt x="432704" y="0"/>
                </a:lnTo>
                <a:lnTo>
                  <a:pt x="432704" y="110802"/>
                </a:lnTo>
                <a:lnTo>
                  <a:pt x="0" y="1108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223454"/>
            </a:stretch>
          </a:blipFill>
        </p:spPr>
      </p:sp>
      <p:sp>
        <p:nvSpPr>
          <p:cNvPr id="10" name="AutoShape 10"/>
          <p:cNvSpPr/>
          <p:nvPr/>
        </p:nvSpPr>
        <p:spPr>
          <a:xfrm>
            <a:off x="12962376" y="5275933"/>
            <a:ext cx="0" cy="433991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Freeform 11"/>
          <p:cNvSpPr/>
          <p:nvPr/>
        </p:nvSpPr>
        <p:spPr>
          <a:xfrm rot="-5400000">
            <a:off x="3797694" y="2316460"/>
            <a:ext cx="522306" cy="133746"/>
          </a:xfrm>
          <a:custGeom>
            <a:avLst/>
            <a:gdLst/>
            <a:ahLst/>
            <a:cxnLst/>
            <a:rect l="l" t="t" r="r" b="b"/>
            <a:pathLst>
              <a:path w="522306" h="133746">
                <a:moveTo>
                  <a:pt x="0" y="0"/>
                </a:moveTo>
                <a:lnTo>
                  <a:pt x="522306" y="0"/>
                </a:lnTo>
                <a:lnTo>
                  <a:pt x="522306" y="133746"/>
                </a:lnTo>
                <a:lnTo>
                  <a:pt x="0" y="1337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223454"/>
            </a:stretch>
          </a:blipFill>
        </p:spPr>
      </p:sp>
      <p:sp>
        <p:nvSpPr>
          <p:cNvPr id="12" name="AutoShape 12"/>
          <p:cNvSpPr/>
          <p:nvPr/>
        </p:nvSpPr>
        <p:spPr>
          <a:xfrm flipH="1">
            <a:off x="4109652" y="3307421"/>
            <a:ext cx="0" cy="219639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Freeform 13"/>
          <p:cNvSpPr/>
          <p:nvPr/>
        </p:nvSpPr>
        <p:spPr>
          <a:xfrm rot="-5400000">
            <a:off x="7805807" y="2320325"/>
            <a:ext cx="445490" cy="114076"/>
          </a:xfrm>
          <a:custGeom>
            <a:avLst/>
            <a:gdLst/>
            <a:ahLst/>
            <a:cxnLst/>
            <a:rect l="l" t="t" r="r" b="b"/>
            <a:pathLst>
              <a:path w="445490" h="114076">
                <a:moveTo>
                  <a:pt x="0" y="0"/>
                </a:moveTo>
                <a:lnTo>
                  <a:pt x="445490" y="0"/>
                </a:lnTo>
                <a:lnTo>
                  <a:pt x="445490" y="114076"/>
                </a:lnTo>
                <a:lnTo>
                  <a:pt x="0" y="1140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223454"/>
            </a:stretch>
          </a:blipFill>
        </p:spPr>
      </p:sp>
      <p:sp>
        <p:nvSpPr>
          <p:cNvPr id="14" name="AutoShape 14"/>
          <p:cNvSpPr/>
          <p:nvPr/>
        </p:nvSpPr>
        <p:spPr>
          <a:xfrm>
            <a:off x="12948177" y="3136668"/>
            <a:ext cx="0" cy="879619"/>
          </a:xfrm>
          <a:prstGeom prst="line">
            <a:avLst/>
          </a:prstGeom>
          <a:ln w="28575" cap="flat">
            <a:solidFill>
              <a:srgbClr val="45586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>
            <a:off x="12948177" y="4030864"/>
            <a:ext cx="4224" cy="796412"/>
          </a:xfrm>
          <a:prstGeom prst="line">
            <a:avLst/>
          </a:prstGeom>
          <a:ln w="28575" cap="flat">
            <a:solidFill>
              <a:srgbClr val="45586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Freeform 16"/>
          <p:cNvSpPr/>
          <p:nvPr/>
        </p:nvSpPr>
        <p:spPr>
          <a:xfrm rot="-5400000">
            <a:off x="12706545" y="2287740"/>
            <a:ext cx="445093" cy="113974"/>
          </a:xfrm>
          <a:custGeom>
            <a:avLst/>
            <a:gdLst/>
            <a:ahLst/>
            <a:cxnLst/>
            <a:rect l="l" t="t" r="r" b="b"/>
            <a:pathLst>
              <a:path w="445093" h="113974">
                <a:moveTo>
                  <a:pt x="0" y="0"/>
                </a:moveTo>
                <a:lnTo>
                  <a:pt x="445093" y="0"/>
                </a:lnTo>
                <a:lnTo>
                  <a:pt x="445093" y="113974"/>
                </a:lnTo>
                <a:lnTo>
                  <a:pt x="0" y="1139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223454"/>
            </a:stretch>
          </a:blipFill>
        </p:spPr>
      </p:sp>
      <p:sp>
        <p:nvSpPr>
          <p:cNvPr id="17" name="AutoShape 17"/>
          <p:cNvSpPr/>
          <p:nvPr/>
        </p:nvSpPr>
        <p:spPr>
          <a:xfrm>
            <a:off x="8043142" y="3206088"/>
            <a:ext cx="0" cy="346378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8" name="Group 18"/>
          <p:cNvGrpSpPr/>
          <p:nvPr/>
        </p:nvGrpSpPr>
        <p:grpSpPr>
          <a:xfrm>
            <a:off x="2333951" y="2521468"/>
            <a:ext cx="3643108" cy="797864"/>
            <a:chOff x="0" y="0"/>
            <a:chExt cx="900925" cy="19730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00925" cy="197309"/>
            </a:xfrm>
            <a:custGeom>
              <a:avLst/>
              <a:gdLst/>
              <a:ahLst/>
              <a:cxnLst/>
              <a:rect l="l" t="t" r="r" b="b"/>
              <a:pathLst>
                <a:path w="900925" h="197309">
                  <a:moveTo>
                    <a:pt x="0" y="0"/>
                  </a:moveTo>
                  <a:lnTo>
                    <a:pt x="900925" y="0"/>
                  </a:lnTo>
                  <a:lnTo>
                    <a:pt x="900925" y="197309"/>
                  </a:lnTo>
                  <a:lnTo>
                    <a:pt x="0" y="197309"/>
                  </a:lnTo>
                  <a:close/>
                </a:path>
              </a:pathLst>
            </a:custGeom>
            <a:solidFill>
              <a:srgbClr val="010101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19050"/>
              <a:ext cx="900925" cy="178259"/>
            </a:xfrm>
            <a:prstGeom prst="rect">
              <a:avLst/>
            </a:prstGeom>
          </p:spPr>
          <p:txBody>
            <a:bodyPr lIns="54441" tIns="54441" rIns="54441" bIns="54441" rtlCol="0" anchor="ctr"/>
            <a:lstStyle/>
            <a:p>
              <a:pPr algn="ctr">
                <a:lnSpc>
                  <a:spcPts val="2911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121375" y="986576"/>
            <a:ext cx="3941519" cy="804269"/>
            <a:chOff x="0" y="0"/>
            <a:chExt cx="900925" cy="1838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00925" cy="183834"/>
            </a:xfrm>
            <a:custGeom>
              <a:avLst/>
              <a:gdLst/>
              <a:ahLst/>
              <a:cxnLst/>
              <a:rect l="l" t="t" r="r" b="b"/>
              <a:pathLst>
                <a:path w="900925" h="183834">
                  <a:moveTo>
                    <a:pt x="91917" y="0"/>
                  </a:moveTo>
                  <a:lnTo>
                    <a:pt x="809008" y="0"/>
                  </a:lnTo>
                  <a:cubicBezTo>
                    <a:pt x="859773" y="0"/>
                    <a:pt x="900925" y="41153"/>
                    <a:pt x="900925" y="91917"/>
                  </a:cubicBezTo>
                  <a:lnTo>
                    <a:pt x="900925" y="91917"/>
                  </a:lnTo>
                  <a:cubicBezTo>
                    <a:pt x="900925" y="142681"/>
                    <a:pt x="859773" y="183834"/>
                    <a:pt x="809008" y="183834"/>
                  </a:cubicBezTo>
                  <a:lnTo>
                    <a:pt x="91917" y="183834"/>
                  </a:lnTo>
                  <a:cubicBezTo>
                    <a:pt x="41153" y="183834"/>
                    <a:pt x="0" y="142681"/>
                    <a:pt x="0" y="91917"/>
                  </a:cubicBezTo>
                  <a:lnTo>
                    <a:pt x="0" y="91917"/>
                  </a:lnTo>
                  <a:cubicBezTo>
                    <a:pt x="0" y="41153"/>
                    <a:pt x="41153" y="0"/>
                    <a:pt x="91917" y="0"/>
                  </a:cubicBezTo>
                  <a:close/>
                </a:path>
              </a:pathLst>
            </a:custGeom>
            <a:solidFill>
              <a:srgbClr val="00C500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19050"/>
              <a:ext cx="900925" cy="164784"/>
            </a:xfrm>
            <a:prstGeom prst="rect">
              <a:avLst/>
            </a:prstGeom>
          </p:spPr>
          <p:txBody>
            <a:bodyPr lIns="58900" tIns="58900" rIns="58900" bIns="58900" rtlCol="0" anchor="ctr"/>
            <a:lstStyle/>
            <a:p>
              <a:pPr algn="ctr">
                <a:lnSpc>
                  <a:spcPts val="2911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6416523" y="2481622"/>
            <a:ext cx="3307967" cy="724467"/>
            <a:chOff x="0" y="0"/>
            <a:chExt cx="900925" cy="19730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900925" cy="197309"/>
            </a:xfrm>
            <a:custGeom>
              <a:avLst/>
              <a:gdLst/>
              <a:ahLst/>
              <a:cxnLst/>
              <a:rect l="l" t="t" r="r" b="b"/>
              <a:pathLst>
                <a:path w="900925" h="197309">
                  <a:moveTo>
                    <a:pt x="0" y="0"/>
                  </a:moveTo>
                  <a:lnTo>
                    <a:pt x="900925" y="0"/>
                  </a:lnTo>
                  <a:lnTo>
                    <a:pt x="900925" y="197309"/>
                  </a:lnTo>
                  <a:lnTo>
                    <a:pt x="0" y="197309"/>
                  </a:lnTo>
                  <a:close/>
                </a:path>
              </a:pathLst>
            </a:custGeom>
            <a:solidFill>
              <a:srgbClr val="010101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19050"/>
              <a:ext cx="900925" cy="178259"/>
            </a:xfrm>
            <a:prstGeom prst="rect">
              <a:avLst/>
            </a:prstGeom>
          </p:spPr>
          <p:txBody>
            <a:bodyPr lIns="49433" tIns="49433" rIns="49433" bIns="49433" rtlCol="0" anchor="ctr"/>
            <a:lstStyle/>
            <a:p>
              <a:pPr algn="ctr">
                <a:lnSpc>
                  <a:spcPts val="2911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6508074" y="3527060"/>
            <a:ext cx="3204332" cy="396390"/>
            <a:chOff x="0" y="0"/>
            <a:chExt cx="668250" cy="8266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68250" cy="82665"/>
            </a:xfrm>
            <a:custGeom>
              <a:avLst/>
              <a:gdLst/>
              <a:ahLst/>
              <a:cxnLst/>
              <a:rect l="l" t="t" r="r" b="b"/>
              <a:pathLst>
                <a:path w="668250" h="82665">
                  <a:moveTo>
                    <a:pt x="41333" y="0"/>
                  </a:moveTo>
                  <a:lnTo>
                    <a:pt x="626917" y="0"/>
                  </a:lnTo>
                  <a:cubicBezTo>
                    <a:pt x="637879" y="0"/>
                    <a:pt x="648393" y="4355"/>
                    <a:pt x="656144" y="12106"/>
                  </a:cubicBezTo>
                  <a:cubicBezTo>
                    <a:pt x="663895" y="19857"/>
                    <a:pt x="668250" y="30371"/>
                    <a:pt x="668250" y="41333"/>
                  </a:cubicBezTo>
                  <a:lnTo>
                    <a:pt x="668250" y="41333"/>
                  </a:lnTo>
                  <a:cubicBezTo>
                    <a:pt x="668250" y="52295"/>
                    <a:pt x="663895" y="62808"/>
                    <a:pt x="656144" y="70559"/>
                  </a:cubicBezTo>
                  <a:cubicBezTo>
                    <a:pt x="648393" y="78311"/>
                    <a:pt x="637879" y="82665"/>
                    <a:pt x="626917" y="82665"/>
                  </a:cubicBezTo>
                  <a:lnTo>
                    <a:pt x="41333" y="82665"/>
                  </a:lnTo>
                  <a:cubicBezTo>
                    <a:pt x="30371" y="82665"/>
                    <a:pt x="19857" y="78311"/>
                    <a:pt x="12106" y="70559"/>
                  </a:cubicBezTo>
                  <a:cubicBezTo>
                    <a:pt x="4355" y="62808"/>
                    <a:pt x="0" y="52295"/>
                    <a:pt x="0" y="41333"/>
                  </a:cubicBezTo>
                  <a:lnTo>
                    <a:pt x="0" y="41333"/>
                  </a:lnTo>
                  <a:cubicBezTo>
                    <a:pt x="0" y="30371"/>
                    <a:pt x="4355" y="19857"/>
                    <a:pt x="12106" y="12106"/>
                  </a:cubicBezTo>
                  <a:cubicBezTo>
                    <a:pt x="19857" y="4355"/>
                    <a:pt x="30371" y="0"/>
                    <a:pt x="413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00C500"/>
              </a:solidFill>
              <a:prstDash val="solid"/>
              <a:round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0" y="19050"/>
              <a:ext cx="668250" cy="63615"/>
            </a:xfrm>
            <a:prstGeom prst="rect">
              <a:avLst/>
            </a:prstGeom>
          </p:spPr>
          <p:txBody>
            <a:bodyPr lIns="64557" tIns="64557" rIns="64557" bIns="64557" rtlCol="0" anchor="ctr"/>
            <a:lstStyle/>
            <a:p>
              <a:pPr algn="ctr">
                <a:lnSpc>
                  <a:spcPts val="2911"/>
                </a:lnSpc>
              </a:pPr>
              <a:endParaRPr/>
            </a:p>
          </p:txBody>
        </p:sp>
      </p:grpSp>
      <p:sp>
        <p:nvSpPr>
          <p:cNvPr id="30" name="AutoShape 30"/>
          <p:cNvSpPr/>
          <p:nvPr/>
        </p:nvSpPr>
        <p:spPr>
          <a:xfrm>
            <a:off x="12592319" y="4030864"/>
            <a:ext cx="827086" cy="0"/>
          </a:xfrm>
          <a:prstGeom prst="line">
            <a:avLst/>
          </a:prstGeom>
          <a:ln w="28575" cap="flat">
            <a:solidFill>
              <a:srgbClr val="45586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1" name="Group 31"/>
          <p:cNvGrpSpPr/>
          <p:nvPr/>
        </p:nvGrpSpPr>
        <p:grpSpPr>
          <a:xfrm>
            <a:off x="10036863" y="3577124"/>
            <a:ext cx="2792790" cy="878327"/>
            <a:chOff x="0" y="0"/>
            <a:chExt cx="701384" cy="220584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701384" cy="220584"/>
            </a:xfrm>
            <a:custGeom>
              <a:avLst/>
              <a:gdLst/>
              <a:ahLst/>
              <a:cxnLst/>
              <a:rect l="l" t="t" r="r" b="b"/>
              <a:pathLst>
                <a:path w="701384" h="220584">
                  <a:moveTo>
                    <a:pt x="110292" y="0"/>
                  </a:moveTo>
                  <a:lnTo>
                    <a:pt x="591092" y="0"/>
                  </a:lnTo>
                  <a:cubicBezTo>
                    <a:pt x="620344" y="0"/>
                    <a:pt x="648397" y="11620"/>
                    <a:pt x="669081" y="32304"/>
                  </a:cubicBezTo>
                  <a:cubicBezTo>
                    <a:pt x="689764" y="52988"/>
                    <a:pt x="701384" y="81041"/>
                    <a:pt x="701384" y="110292"/>
                  </a:cubicBezTo>
                  <a:lnTo>
                    <a:pt x="701384" y="110292"/>
                  </a:lnTo>
                  <a:cubicBezTo>
                    <a:pt x="701384" y="139543"/>
                    <a:pt x="689764" y="167596"/>
                    <a:pt x="669081" y="188280"/>
                  </a:cubicBezTo>
                  <a:cubicBezTo>
                    <a:pt x="648397" y="208964"/>
                    <a:pt x="620344" y="220584"/>
                    <a:pt x="591092" y="220584"/>
                  </a:cubicBezTo>
                  <a:lnTo>
                    <a:pt x="110292" y="220584"/>
                  </a:lnTo>
                  <a:cubicBezTo>
                    <a:pt x="81041" y="220584"/>
                    <a:pt x="52988" y="208964"/>
                    <a:pt x="32304" y="188280"/>
                  </a:cubicBezTo>
                  <a:cubicBezTo>
                    <a:pt x="11620" y="167596"/>
                    <a:pt x="0" y="139543"/>
                    <a:pt x="0" y="110292"/>
                  </a:cubicBezTo>
                  <a:lnTo>
                    <a:pt x="0" y="110292"/>
                  </a:lnTo>
                  <a:cubicBezTo>
                    <a:pt x="0" y="81041"/>
                    <a:pt x="11620" y="52988"/>
                    <a:pt x="32304" y="32304"/>
                  </a:cubicBezTo>
                  <a:cubicBezTo>
                    <a:pt x="52988" y="11620"/>
                    <a:pt x="81041" y="0"/>
                    <a:pt x="110292" y="0"/>
                  </a:cubicBezTo>
                  <a:close/>
                </a:path>
              </a:pathLst>
            </a:custGeom>
            <a:solidFill>
              <a:srgbClr val="73E491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19050"/>
              <a:ext cx="701384" cy="201534"/>
            </a:xfrm>
            <a:prstGeom prst="rect">
              <a:avLst/>
            </a:prstGeom>
          </p:spPr>
          <p:txBody>
            <a:bodyPr lIns="64499" tIns="64499" rIns="64499" bIns="64499" rtlCol="0" anchor="ctr"/>
            <a:lstStyle/>
            <a:p>
              <a:pPr algn="ctr">
                <a:lnSpc>
                  <a:spcPts val="2911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3064790" y="3577996"/>
            <a:ext cx="2514051" cy="878327"/>
            <a:chOff x="0" y="0"/>
            <a:chExt cx="631381" cy="220584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31381" cy="220584"/>
            </a:xfrm>
            <a:custGeom>
              <a:avLst/>
              <a:gdLst/>
              <a:ahLst/>
              <a:cxnLst/>
              <a:rect l="l" t="t" r="r" b="b"/>
              <a:pathLst>
                <a:path w="631381" h="220584">
                  <a:moveTo>
                    <a:pt x="110292" y="0"/>
                  </a:moveTo>
                  <a:lnTo>
                    <a:pt x="521089" y="0"/>
                  </a:lnTo>
                  <a:cubicBezTo>
                    <a:pt x="550341" y="0"/>
                    <a:pt x="578394" y="11620"/>
                    <a:pt x="599078" y="32304"/>
                  </a:cubicBezTo>
                  <a:cubicBezTo>
                    <a:pt x="619761" y="52988"/>
                    <a:pt x="631381" y="81041"/>
                    <a:pt x="631381" y="110292"/>
                  </a:cubicBezTo>
                  <a:lnTo>
                    <a:pt x="631381" y="110292"/>
                  </a:lnTo>
                  <a:cubicBezTo>
                    <a:pt x="631381" y="139543"/>
                    <a:pt x="619761" y="167596"/>
                    <a:pt x="599078" y="188280"/>
                  </a:cubicBezTo>
                  <a:cubicBezTo>
                    <a:pt x="578394" y="208964"/>
                    <a:pt x="550341" y="220584"/>
                    <a:pt x="521089" y="220584"/>
                  </a:cubicBezTo>
                  <a:lnTo>
                    <a:pt x="110292" y="220584"/>
                  </a:lnTo>
                  <a:cubicBezTo>
                    <a:pt x="81041" y="220584"/>
                    <a:pt x="52988" y="208964"/>
                    <a:pt x="32304" y="188280"/>
                  </a:cubicBezTo>
                  <a:cubicBezTo>
                    <a:pt x="11620" y="167596"/>
                    <a:pt x="0" y="139543"/>
                    <a:pt x="0" y="110292"/>
                  </a:cubicBezTo>
                  <a:lnTo>
                    <a:pt x="0" y="110292"/>
                  </a:lnTo>
                  <a:cubicBezTo>
                    <a:pt x="0" y="81041"/>
                    <a:pt x="11620" y="52988"/>
                    <a:pt x="32304" y="32304"/>
                  </a:cubicBezTo>
                  <a:cubicBezTo>
                    <a:pt x="52988" y="11620"/>
                    <a:pt x="81041" y="0"/>
                    <a:pt x="110292" y="0"/>
                  </a:cubicBezTo>
                  <a:close/>
                </a:path>
              </a:pathLst>
            </a:custGeom>
            <a:solidFill>
              <a:srgbClr val="73E491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19050"/>
              <a:ext cx="631381" cy="201534"/>
            </a:xfrm>
            <a:prstGeom prst="rect">
              <a:avLst/>
            </a:prstGeom>
          </p:spPr>
          <p:txBody>
            <a:bodyPr lIns="64499" tIns="64499" rIns="64499" bIns="64499" rtlCol="0" anchor="ctr"/>
            <a:lstStyle/>
            <a:p>
              <a:pPr algn="ctr">
                <a:lnSpc>
                  <a:spcPts val="2911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0825443" y="2469797"/>
            <a:ext cx="4321270" cy="713013"/>
            <a:chOff x="0" y="0"/>
            <a:chExt cx="1177950" cy="194363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177950" cy="194363"/>
            </a:xfrm>
            <a:custGeom>
              <a:avLst/>
              <a:gdLst/>
              <a:ahLst/>
              <a:cxnLst/>
              <a:rect l="l" t="t" r="r" b="b"/>
              <a:pathLst>
                <a:path w="1177950" h="194363">
                  <a:moveTo>
                    <a:pt x="0" y="0"/>
                  </a:moveTo>
                  <a:lnTo>
                    <a:pt x="1177950" y="0"/>
                  </a:lnTo>
                  <a:lnTo>
                    <a:pt x="1177950" y="194363"/>
                  </a:lnTo>
                  <a:lnTo>
                    <a:pt x="0" y="194363"/>
                  </a:lnTo>
                  <a:close/>
                </a:path>
              </a:pathLst>
            </a:custGeom>
            <a:solidFill>
              <a:srgbClr val="010101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19050"/>
              <a:ext cx="1177950" cy="175313"/>
            </a:xfrm>
            <a:prstGeom prst="rect">
              <a:avLst/>
            </a:prstGeom>
          </p:spPr>
          <p:txBody>
            <a:bodyPr lIns="49389" tIns="49389" rIns="49389" bIns="49389" rtlCol="0" anchor="ctr"/>
            <a:lstStyle/>
            <a:p>
              <a:pPr algn="ctr">
                <a:lnSpc>
                  <a:spcPts val="2911"/>
                </a:lnSpc>
              </a:pPr>
              <a:endParaRPr/>
            </a:p>
          </p:txBody>
        </p:sp>
      </p:grpSp>
      <p:sp>
        <p:nvSpPr>
          <p:cNvPr id="40" name="AutoShape 40"/>
          <p:cNvSpPr/>
          <p:nvPr/>
        </p:nvSpPr>
        <p:spPr>
          <a:xfrm flipV="1">
            <a:off x="4805279" y="5725227"/>
            <a:ext cx="5154551" cy="0"/>
          </a:xfrm>
          <a:prstGeom prst="line">
            <a:avLst/>
          </a:prstGeom>
          <a:ln w="38100" cap="flat">
            <a:solidFill>
              <a:srgbClr val="0D57E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1" name="AutoShape 41"/>
          <p:cNvSpPr/>
          <p:nvPr/>
        </p:nvSpPr>
        <p:spPr>
          <a:xfrm>
            <a:off x="9961398" y="5725227"/>
            <a:ext cx="5728217" cy="0"/>
          </a:xfrm>
          <a:prstGeom prst="line">
            <a:avLst/>
          </a:prstGeom>
          <a:ln w="38100" cap="flat">
            <a:solidFill>
              <a:srgbClr val="0D57E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2" name="Group 42"/>
          <p:cNvGrpSpPr/>
          <p:nvPr/>
        </p:nvGrpSpPr>
        <p:grpSpPr>
          <a:xfrm>
            <a:off x="3403409" y="6011421"/>
            <a:ext cx="3018127" cy="660990"/>
            <a:chOff x="0" y="0"/>
            <a:chExt cx="900925" cy="197309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900925" cy="197309"/>
            </a:xfrm>
            <a:custGeom>
              <a:avLst/>
              <a:gdLst/>
              <a:ahLst/>
              <a:cxnLst/>
              <a:rect l="l" t="t" r="r" b="b"/>
              <a:pathLst>
                <a:path w="900925" h="197309">
                  <a:moveTo>
                    <a:pt x="0" y="0"/>
                  </a:moveTo>
                  <a:lnTo>
                    <a:pt x="900925" y="0"/>
                  </a:lnTo>
                  <a:lnTo>
                    <a:pt x="900925" y="197309"/>
                  </a:lnTo>
                  <a:lnTo>
                    <a:pt x="0" y="197309"/>
                  </a:lnTo>
                  <a:close/>
                </a:path>
              </a:pathLst>
            </a:custGeom>
            <a:solidFill>
              <a:srgbClr val="CCA300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0" y="19050"/>
              <a:ext cx="900925" cy="178259"/>
            </a:xfrm>
            <a:prstGeom prst="rect">
              <a:avLst/>
            </a:prstGeom>
          </p:spPr>
          <p:txBody>
            <a:bodyPr lIns="45102" tIns="45102" rIns="45102" bIns="45102" rtlCol="0" anchor="ctr"/>
            <a:lstStyle/>
            <a:p>
              <a:pPr algn="ctr">
                <a:lnSpc>
                  <a:spcPts val="2911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6639543" y="6011421"/>
            <a:ext cx="1484388" cy="660990"/>
            <a:chOff x="0" y="0"/>
            <a:chExt cx="443097" cy="197309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443097" cy="197309"/>
            </a:xfrm>
            <a:custGeom>
              <a:avLst/>
              <a:gdLst/>
              <a:ahLst/>
              <a:cxnLst/>
              <a:rect l="l" t="t" r="r" b="b"/>
              <a:pathLst>
                <a:path w="443097" h="197309">
                  <a:moveTo>
                    <a:pt x="0" y="0"/>
                  </a:moveTo>
                  <a:lnTo>
                    <a:pt x="443097" y="0"/>
                  </a:lnTo>
                  <a:lnTo>
                    <a:pt x="443097" y="197309"/>
                  </a:lnTo>
                  <a:lnTo>
                    <a:pt x="0" y="197309"/>
                  </a:lnTo>
                  <a:close/>
                </a:path>
              </a:pathLst>
            </a:custGeom>
            <a:solidFill>
              <a:srgbClr val="0D57E2"/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0" y="19050"/>
              <a:ext cx="443097" cy="178259"/>
            </a:xfrm>
            <a:prstGeom prst="rect">
              <a:avLst/>
            </a:prstGeom>
          </p:spPr>
          <p:txBody>
            <a:bodyPr lIns="45102" tIns="45102" rIns="45102" bIns="45102" rtlCol="0" anchor="ctr"/>
            <a:lstStyle/>
            <a:p>
              <a:pPr algn="ctr">
                <a:lnSpc>
                  <a:spcPts val="2911"/>
                </a:lnSpc>
              </a:pPr>
              <a:endParaRPr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8318692" y="6040714"/>
            <a:ext cx="4336134" cy="660990"/>
            <a:chOff x="0" y="0"/>
            <a:chExt cx="1294357" cy="197309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1294357" cy="197309"/>
            </a:xfrm>
            <a:custGeom>
              <a:avLst/>
              <a:gdLst/>
              <a:ahLst/>
              <a:cxnLst/>
              <a:rect l="l" t="t" r="r" b="b"/>
              <a:pathLst>
                <a:path w="1294357" h="197309">
                  <a:moveTo>
                    <a:pt x="0" y="0"/>
                  </a:moveTo>
                  <a:lnTo>
                    <a:pt x="1294357" y="0"/>
                  </a:lnTo>
                  <a:lnTo>
                    <a:pt x="1294357" y="197309"/>
                  </a:lnTo>
                  <a:lnTo>
                    <a:pt x="0" y="197309"/>
                  </a:lnTo>
                  <a:close/>
                </a:path>
              </a:pathLst>
            </a:custGeom>
            <a:solidFill>
              <a:srgbClr val="0D57E2"/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0" y="19050"/>
              <a:ext cx="1294357" cy="178259"/>
            </a:xfrm>
            <a:prstGeom prst="rect">
              <a:avLst/>
            </a:prstGeom>
          </p:spPr>
          <p:txBody>
            <a:bodyPr lIns="45102" tIns="45102" rIns="45102" bIns="45102" rtlCol="0" anchor="ctr"/>
            <a:lstStyle/>
            <a:p>
              <a:pPr algn="ctr">
                <a:lnSpc>
                  <a:spcPts val="2911"/>
                </a:lnSpc>
              </a:pPr>
              <a:endParaRPr/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12797128" y="6011421"/>
            <a:ext cx="3018127" cy="660990"/>
            <a:chOff x="0" y="0"/>
            <a:chExt cx="900925" cy="197309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900925" cy="197309"/>
            </a:xfrm>
            <a:custGeom>
              <a:avLst/>
              <a:gdLst/>
              <a:ahLst/>
              <a:cxnLst/>
              <a:rect l="l" t="t" r="r" b="b"/>
              <a:pathLst>
                <a:path w="900925" h="197309">
                  <a:moveTo>
                    <a:pt x="0" y="0"/>
                  </a:moveTo>
                  <a:lnTo>
                    <a:pt x="900925" y="0"/>
                  </a:lnTo>
                  <a:lnTo>
                    <a:pt x="900925" y="197309"/>
                  </a:lnTo>
                  <a:lnTo>
                    <a:pt x="0" y="197309"/>
                  </a:lnTo>
                  <a:close/>
                </a:path>
              </a:pathLst>
            </a:custGeom>
            <a:solidFill>
              <a:srgbClr val="0D57E2"/>
            </a:solidFill>
          </p:spPr>
        </p:sp>
        <p:sp>
          <p:nvSpPr>
            <p:cNvPr id="53" name="TextBox 53"/>
            <p:cNvSpPr txBox="1"/>
            <p:nvPr/>
          </p:nvSpPr>
          <p:spPr>
            <a:xfrm>
              <a:off x="0" y="19050"/>
              <a:ext cx="900925" cy="178259"/>
            </a:xfrm>
            <a:prstGeom prst="rect">
              <a:avLst/>
            </a:prstGeom>
          </p:spPr>
          <p:txBody>
            <a:bodyPr lIns="45102" tIns="45102" rIns="45102" bIns="45102" rtlCol="0" anchor="ctr"/>
            <a:lstStyle/>
            <a:p>
              <a:pPr algn="ctr">
                <a:lnSpc>
                  <a:spcPts val="2911"/>
                </a:lnSpc>
              </a:pPr>
              <a:endParaRPr/>
            </a:p>
          </p:txBody>
        </p:sp>
      </p:grpSp>
      <p:sp>
        <p:nvSpPr>
          <p:cNvPr id="54" name="AutoShape 54"/>
          <p:cNvSpPr/>
          <p:nvPr/>
        </p:nvSpPr>
        <p:spPr>
          <a:xfrm>
            <a:off x="8119224" y="7138745"/>
            <a:ext cx="7570391" cy="0"/>
          </a:xfrm>
          <a:prstGeom prst="line">
            <a:avLst/>
          </a:prstGeom>
          <a:ln w="28575" cap="flat">
            <a:solidFill>
              <a:srgbClr val="CCA3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5" name="AutoShape 55"/>
          <p:cNvSpPr/>
          <p:nvPr/>
        </p:nvSpPr>
        <p:spPr>
          <a:xfrm>
            <a:off x="3431784" y="7156568"/>
            <a:ext cx="0" cy="909818"/>
          </a:xfrm>
          <a:prstGeom prst="line">
            <a:avLst/>
          </a:prstGeom>
          <a:ln w="28575" cap="flat">
            <a:solidFill>
              <a:srgbClr val="CCA3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6" name="Group 56"/>
          <p:cNvGrpSpPr/>
          <p:nvPr/>
        </p:nvGrpSpPr>
        <p:grpSpPr>
          <a:xfrm>
            <a:off x="2219384" y="3527060"/>
            <a:ext cx="3780537" cy="436549"/>
            <a:chOff x="0" y="0"/>
            <a:chExt cx="715886" cy="82665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715886" cy="82665"/>
            </a:xfrm>
            <a:custGeom>
              <a:avLst/>
              <a:gdLst/>
              <a:ahLst/>
              <a:cxnLst/>
              <a:rect l="l" t="t" r="r" b="b"/>
              <a:pathLst>
                <a:path w="715886" h="82665">
                  <a:moveTo>
                    <a:pt x="41333" y="0"/>
                  </a:moveTo>
                  <a:lnTo>
                    <a:pt x="674554" y="0"/>
                  </a:lnTo>
                  <a:cubicBezTo>
                    <a:pt x="685516" y="0"/>
                    <a:pt x="696029" y="4355"/>
                    <a:pt x="703780" y="12106"/>
                  </a:cubicBezTo>
                  <a:cubicBezTo>
                    <a:pt x="711532" y="19857"/>
                    <a:pt x="715886" y="30371"/>
                    <a:pt x="715886" y="41333"/>
                  </a:cubicBezTo>
                  <a:lnTo>
                    <a:pt x="715886" y="41333"/>
                  </a:lnTo>
                  <a:cubicBezTo>
                    <a:pt x="715886" y="52295"/>
                    <a:pt x="711532" y="62808"/>
                    <a:pt x="703780" y="70559"/>
                  </a:cubicBezTo>
                  <a:cubicBezTo>
                    <a:pt x="696029" y="78311"/>
                    <a:pt x="685516" y="82665"/>
                    <a:pt x="674554" y="82665"/>
                  </a:cubicBezTo>
                  <a:lnTo>
                    <a:pt x="41333" y="82665"/>
                  </a:lnTo>
                  <a:cubicBezTo>
                    <a:pt x="30371" y="82665"/>
                    <a:pt x="19857" y="78311"/>
                    <a:pt x="12106" y="70559"/>
                  </a:cubicBezTo>
                  <a:cubicBezTo>
                    <a:pt x="4355" y="62808"/>
                    <a:pt x="0" y="52295"/>
                    <a:pt x="0" y="41333"/>
                  </a:cubicBezTo>
                  <a:lnTo>
                    <a:pt x="0" y="41333"/>
                  </a:lnTo>
                  <a:cubicBezTo>
                    <a:pt x="0" y="30371"/>
                    <a:pt x="4355" y="19857"/>
                    <a:pt x="12106" y="12106"/>
                  </a:cubicBezTo>
                  <a:cubicBezTo>
                    <a:pt x="19857" y="4355"/>
                    <a:pt x="30371" y="0"/>
                    <a:pt x="413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00BF63"/>
              </a:solidFill>
              <a:prstDash val="solid"/>
              <a:round/>
            </a:ln>
          </p:spPr>
        </p:sp>
        <p:sp>
          <p:nvSpPr>
            <p:cNvPr id="58" name="TextBox 58"/>
            <p:cNvSpPr txBox="1"/>
            <p:nvPr/>
          </p:nvSpPr>
          <p:spPr>
            <a:xfrm>
              <a:off x="0" y="19050"/>
              <a:ext cx="715886" cy="63615"/>
            </a:xfrm>
            <a:prstGeom prst="rect">
              <a:avLst/>
            </a:prstGeom>
          </p:spPr>
          <p:txBody>
            <a:bodyPr lIns="71097" tIns="71097" rIns="71097" bIns="71097" rtlCol="0" anchor="ctr"/>
            <a:lstStyle/>
            <a:p>
              <a:pPr algn="ctr">
                <a:lnSpc>
                  <a:spcPts val="2911"/>
                </a:lnSpc>
              </a:pPr>
              <a:endParaRPr/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2210434" y="4294540"/>
            <a:ext cx="3750557" cy="436549"/>
            <a:chOff x="0" y="0"/>
            <a:chExt cx="710209" cy="82665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710209" cy="82665"/>
            </a:xfrm>
            <a:custGeom>
              <a:avLst/>
              <a:gdLst/>
              <a:ahLst/>
              <a:cxnLst/>
              <a:rect l="l" t="t" r="r" b="b"/>
              <a:pathLst>
                <a:path w="710209" h="82665">
                  <a:moveTo>
                    <a:pt x="41333" y="0"/>
                  </a:moveTo>
                  <a:lnTo>
                    <a:pt x="668877" y="0"/>
                  </a:lnTo>
                  <a:cubicBezTo>
                    <a:pt x="679839" y="0"/>
                    <a:pt x="690352" y="4355"/>
                    <a:pt x="698103" y="12106"/>
                  </a:cubicBezTo>
                  <a:cubicBezTo>
                    <a:pt x="705855" y="19857"/>
                    <a:pt x="710209" y="30371"/>
                    <a:pt x="710209" y="41333"/>
                  </a:cubicBezTo>
                  <a:lnTo>
                    <a:pt x="710209" y="41333"/>
                  </a:lnTo>
                  <a:cubicBezTo>
                    <a:pt x="710209" y="52295"/>
                    <a:pt x="705855" y="62808"/>
                    <a:pt x="698103" y="70559"/>
                  </a:cubicBezTo>
                  <a:cubicBezTo>
                    <a:pt x="690352" y="78311"/>
                    <a:pt x="679839" y="82665"/>
                    <a:pt x="668877" y="82665"/>
                  </a:cubicBezTo>
                  <a:lnTo>
                    <a:pt x="41333" y="82665"/>
                  </a:lnTo>
                  <a:cubicBezTo>
                    <a:pt x="30371" y="82665"/>
                    <a:pt x="19857" y="78311"/>
                    <a:pt x="12106" y="70559"/>
                  </a:cubicBezTo>
                  <a:cubicBezTo>
                    <a:pt x="4355" y="62808"/>
                    <a:pt x="0" y="52295"/>
                    <a:pt x="0" y="41333"/>
                  </a:cubicBezTo>
                  <a:lnTo>
                    <a:pt x="0" y="41333"/>
                  </a:lnTo>
                  <a:cubicBezTo>
                    <a:pt x="0" y="30371"/>
                    <a:pt x="4355" y="19857"/>
                    <a:pt x="12106" y="12106"/>
                  </a:cubicBezTo>
                  <a:cubicBezTo>
                    <a:pt x="19857" y="4355"/>
                    <a:pt x="30371" y="0"/>
                    <a:pt x="413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00C500"/>
              </a:solidFill>
              <a:prstDash val="solid"/>
              <a:round/>
            </a:ln>
          </p:spPr>
        </p:sp>
        <p:sp>
          <p:nvSpPr>
            <p:cNvPr id="61" name="TextBox 61"/>
            <p:cNvSpPr txBox="1"/>
            <p:nvPr/>
          </p:nvSpPr>
          <p:spPr>
            <a:xfrm>
              <a:off x="0" y="19050"/>
              <a:ext cx="710209" cy="63615"/>
            </a:xfrm>
            <a:prstGeom prst="rect">
              <a:avLst/>
            </a:prstGeom>
          </p:spPr>
          <p:txBody>
            <a:bodyPr lIns="71097" tIns="71097" rIns="71097" bIns="71097" rtlCol="0" anchor="ctr"/>
            <a:lstStyle/>
            <a:p>
              <a:pPr algn="ctr">
                <a:lnSpc>
                  <a:spcPts val="2911"/>
                </a:lnSpc>
              </a:pPr>
              <a:endParaRPr/>
            </a:p>
          </p:txBody>
        </p:sp>
      </p:grpSp>
      <p:sp>
        <p:nvSpPr>
          <p:cNvPr id="62" name="TextBox 62"/>
          <p:cNvSpPr txBox="1"/>
          <p:nvPr/>
        </p:nvSpPr>
        <p:spPr>
          <a:xfrm>
            <a:off x="2090767" y="4380652"/>
            <a:ext cx="4037769" cy="257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2"/>
              </a:lnSpc>
              <a:spcBef>
                <a:spcPct val="0"/>
              </a:spcBef>
            </a:pPr>
            <a:r>
              <a:rPr lang="en-US" sz="1855" b="1">
                <a:solidFill>
                  <a:srgbClr val="000000"/>
                </a:solidFill>
                <a:latin typeface="Barlow SemiCondensed Medium"/>
                <a:ea typeface="Barlow SemiCondensed Medium"/>
                <a:cs typeface="Barlow SemiCondensed Medium"/>
                <a:sym typeface="Barlow SemiCondensed Medium"/>
              </a:rPr>
              <a:t>Excludes opt-out localities </a:t>
            </a:r>
          </a:p>
        </p:txBody>
      </p:sp>
      <p:grpSp>
        <p:nvGrpSpPr>
          <p:cNvPr id="63" name="Group 63"/>
          <p:cNvGrpSpPr/>
          <p:nvPr/>
        </p:nvGrpSpPr>
        <p:grpSpPr>
          <a:xfrm>
            <a:off x="6508074" y="4235012"/>
            <a:ext cx="3204332" cy="736311"/>
            <a:chOff x="0" y="0"/>
            <a:chExt cx="668250" cy="153554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668250" cy="153554"/>
            </a:xfrm>
            <a:custGeom>
              <a:avLst/>
              <a:gdLst/>
              <a:ahLst/>
              <a:cxnLst/>
              <a:rect l="l" t="t" r="r" b="b"/>
              <a:pathLst>
                <a:path w="668250" h="153554">
                  <a:moveTo>
                    <a:pt x="76777" y="0"/>
                  </a:moveTo>
                  <a:lnTo>
                    <a:pt x="591473" y="0"/>
                  </a:lnTo>
                  <a:cubicBezTo>
                    <a:pt x="611835" y="0"/>
                    <a:pt x="631364" y="8089"/>
                    <a:pt x="645762" y="22488"/>
                  </a:cubicBezTo>
                  <a:cubicBezTo>
                    <a:pt x="660161" y="36886"/>
                    <a:pt x="668250" y="56415"/>
                    <a:pt x="668250" y="76777"/>
                  </a:cubicBezTo>
                  <a:lnTo>
                    <a:pt x="668250" y="76777"/>
                  </a:lnTo>
                  <a:cubicBezTo>
                    <a:pt x="668250" y="97140"/>
                    <a:pt x="660161" y="116668"/>
                    <a:pt x="645762" y="131067"/>
                  </a:cubicBezTo>
                  <a:cubicBezTo>
                    <a:pt x="631364" y="145465"/>
                    <a:pt x="611835" y="153554"/>
                    <a:pt x="591473" y="153554"/>
                  </a:cubicBezTo>
                  <a:lnTo>
                    <a:pt x="76777" y="153554"/>
                  </a:lnTo>
                  <a:cubicBezTo>
                    <a:pt x="56415" y="153554"/>
                    <a:pt x="36886" y="145465"/>
                    <a:pt x="22488" y="131067"/>
                  </a:cubicBezTo>
                  <a:cubicBezTo>
                    <a:pt x="8089" y="116668"/>
                    <a:pt x="0" y="97140"/>
                    <a:pt x="0" y="76777"/>
                  </a:cubicBezTo>
                  <a:lnTo>
                    <a:pt x="0" y="76777"/>
                  </a:lnTo>
                  <a:cubicBezTo>
                    <a:pt x="0" y="56415"/>
                    <a:pt x="8089" y="36886"/>
                    <a:pt x="22488" y="22488"/>
                  </a:cubicBezTo>
                  <a:cubicBezTo>
                    <a:pt x="36886" y="8089"/>
                    <a:pt x="56415" y="0"/>
                    <a:pt x="7677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00C500"/>
              </a:solidFill>
              <a:prstDash val="solid"/>
              <a:round/>
            </a:ln>
          </p:spPr>
        </p:sp>
        <p:sp>
          <p:nvSpPr>
            <p:cNvPr id="65" name="TextBox 65"/>
            <p:cNvSpPr txBox="1"/>
            <p:nvPr/>
          </p:nvSpPr>
          <p:spPr>
            <a:xfrm>
              <a:off x="0" y="19050"/>
              <a:ext cx="668250" cy="134504"/>
            </a:xfrm>
            <a:prstGeom prst="rect">
              <a:avLst/>
            </a:prstGeom>
          </p:spPr>
          <p:txBody>
            <a:bodyPr lIns="64557" tIns="64557" rIns="64557" bIns="64557" rtlCol="0" anchor="ctr"/>
            <a:lstStyle/>
            <a:p>
              <a:pPr algn="ctr">
                <a:lnSpc>
                  <a:spcPts val="2911"/>
                </a:lnSpc>
              </a:pPr>
              <a:endParaRPr/>
            </a:p>
          </p:txBody>
        </p:sp>
      </p:grpSp>
      <p:sp>
        <p:nvSpPr>
          <p:cNvPr id="66" name="TextBox 66"/>
          <p:cNvSpPr txBox="1"/>
          <p:nvPr/>
        </p:nvSpPr>
        <p:spPr>
          <a:xfrm>
            <a:off x="6697571" y="4317698"/>
            <a:ext cx="2902070" cy="527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5"/>
              </a:lnSpc>
              <a:spcBef>
                <a:spcPct val="0"/>
              </a:spcBef>
            </a:pPr>
            <a:r>
              <a:rPr lang="en-US" sz="1858" b="1">
                <a:solidFill>
                  <a:srgbClr val="000000"/>
                </a:solidFill>
                <a:latin typeface="Barlow SemiCondensed Medium"/>
                <a:ea typeface="Barlow SemiCondensed Medium"/>
                <a:cs typeface="Barlow SemiCondensed Medium"/>
                <a:sym typeface="Barlow SemiCondensed Medium"/>
              </a:rPr>
              <a:t>0.115% : Public Education Standards of Quality (SOQs)</a:t>
            </a:r>
          </a:p>
        </p:txBody>
      </p:sp>
      <p:sp>
        <p:nvSpPr>
          <p:cNvPr id="67" name="AutoShape 67"/>
          <p:cNvSpPr/>
          <p:nvPr/>
        </p:nvSpPr>
        <p:spPr>
          <a:xfrm>
            <a:off x="6658773" y="7156446"/>
            <a:ext cx="0" cy="466861"/>
          </a:xfrm>
          <a:prstGeom prst="line">
            <a:avLst/>
          </a:prstGeom>
          <a:ln w="28575" cap="flat">
            <a:solidFill>
              <a:srgbClr val="CCA3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8" name="Group 68"/>
          <p:cNvGrpSpPr/>
          <p:nvPr/>
        </p:nvGrpSpPr>
        <p:grpSpPr>
          <a:xfrm>
            <a:off x="4805279" y="7632773"/>
            <a:ext cx="3343328" cy="361658"/>
            <a:chOff x="0" y="0"/>
            <a:chExt cx="764195" cy="82665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764195" cy="82665"/>
            </a:xfrm>
            <a:custGeom>
              <a:avLst/>
              <a:gdLst/>
              <a:ahLst/>
              <a:cxnLst/>
              <a:rect l="l" t="t" r="r" b="b"/>
              <a:pathLst>
                <a:path w="764195" h="82665">
                  <a:moveTo>
                    <a:pt x="41333" y="0"/>
                  </a:moveTo>
                  <a:lnTo>
                    <a:pt x="722862" y="0"/>
                  </a:lnTo>
                  <a:cubicBezTo>
                    <a:pt x="733824" y="0"/>
                    <a:pt x="744337" y="4355"/>
                    <a:pt x="752089" y="12106"/>
                  </a:cubicBezTo>
                  <a:cubicBezTo>
                    <a:pt x="759840" y="19857"/>
                    <a:pt x="764195" y="30371"/>
                    <a:pt x="764195" y="41333"/>
                  </a:cubicBezTo>
                  <a:lnTo>
                    <a:pt x="764195" y="41333"/>
                  </a:lnTo>
                  <a:cubicBezTo>
                    <a:pt x="764195" y="52295"/>
                    <a:pt x="759840" y="62808"/>
                    <a:pt x="752089" y="70559"/>
                  </a:cubicBezTo>
                  <a:cubicBezTo>
                    <a:pt x="744337" y="78311"/>
                    <a:pt x="733824" y="82665"/>
                    <a:pt x="722862" y="82665"/>
                  </a:cubicBezTo>
                  <a:lnTo>
                    <a:pt x="41333" y="82665"/>
                  </a:lnTo>
                  <a:cubicBezTo>
                    <a:pt x="30371" y="82665"/>
                    <a:pt x="19857" y="78311"/>
                    <a:pt x="12106" y="70559"/>
                  </a:cubicBezTo>
                  <a:cubicBezTo>
                    <a:pt x="4355" y="62808"/>
                    <a:pt x="0" y="52295"/>
                    <a:pt x="0" y="41333"/>
                  </a:cubicBezTo>
                  <a:lnTo>
                    <a:pt x="0" y="41333"/>
                  </a:lnTo>
                  <a:cubicBezTo>
                    <a:pt x="0" y="30371"/>
                    <a:pt x="4355" y="19857"/>
                    <a:pt x="12106" y="12106"/>
                  </a:cubicBezTo>
                  <a:cubicBezTo>
                    <a:pt x="19857" y="4355"/>
                    <a:pt x="30371" y="0"/>
                    <a:pt x="413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CCA300"/>
              </a:solidFill>
              <a:prstDash val="solid"/>
              <a:round/>
            </a:ln>
          </p:spPr>
        </p:sp>
        <p:sp>
          <p:nvSpPr>
            <p:cNvPr id="70" name="TextBox 70"/>
            <p:cNvSpPr txBox="1"/>
            <p:nvPr/>
          </p:nvSpPr>
          <p:spPr>
            <a:xfrm>
              <a:off x="0" y="19050"/>
              <a:ext cx="764195" cy="63615"/>
            </a:xfrm>
            <a:prstGeom prst="rect">
              <a:avLst/>
            </a:prstGeom>
          </p:spPr>
          <p:txBody>
            <a:bodyPr lIns="58900" tIns="58900" rIns="58900" bIns="58900" rtlCol="0" anchor="ctr"/>
            <a:lstStyle/>
            <a:p>
              <a:pPr algn="ctr">
                <a:lnSpc>
                  <a:spcPts val="2911"/>
                </a:lnSpc>
              </a:pPr>
              <a:endParaRPr/>
            </a:p>
          </p:txBody>
        </p:sp>
      </p:grpSp>
      <p:sp>
        <p:nvSpPr>
          <p:cNvPr id="71" name="AutoShape 71"/>
          <p:cNvSpPr/>
          <p:nvPr/>
        </p:nvSpPr>
        <p:spPr>
          <a:xfrm>
            <a:off x="3403409" y="7138745"/>
            <a:ext cx="4714728" cy="0"/>
          </a:xfrm>
          <a:prstGeom prst="line">
            <a:avLst/>
          </a:prstGeom>
          <a:ln w="28575" cap="flat">
            <a:solidFill>
              <a:srgbClr val="CCA3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2" name="AutoShape 72"/>
          <p:cNvSpPr/>
          <p:nvPr/>
        </p:nvSpPr>
        <p:spPr>
          <a:xfrm>
            <a:off x="12205531" y="7174973"/>
            <a:ext cx="0" cy="466861"/>
          </a:xfrm>
          <a:prstGeom prst="line">
            <a:avLst/>
          </a:prstGeom>
          <a:ln w="28575" cap="flat">
            <a:solidFill>
              <a:srgbClr val="CCA3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3" name="Group 73"/>
          <p:cNvGrpSpPr/>
          <p:nvPr/>
        </p:nvGrpSpPr>
        <p:grpSpPr>
          <a:xfrm>
            <a:off x="10796714" y="7614246"/>
            <a:ext cx="3018127" cy="361658"/>
            <a:chOff x="0" y="0"/>
            <a:chExt cx="689863" cy="82665"/>
          </a:xfrm>
        </p:grpSpPr>
        <p:sp>
          <p:nvSpPr>
            <p:cNvPr id="74" name="Freeform 74"/>
            <p:cNvSpPr/>
            <p:nvPr/>
          </p:nvSpPr>
          <p:spPr>
            <a:xfrm>
              <a:off x="0" y="0"/>
              <a:ext cx="689863" cy="82665"/>
            </a:xfrm>
            <a:custGeom>
              <a:avLst/>
              <a:gdLst/>
              <a:ahLst/>
              <a:cxnLst/>
              <a:rect l="l" t="t" r="r" b="b"/>
              <a:pathLst>
                <a:path w="689863" h="82665">
                  <a:moveTo>
                    <a:pt x="41333" y="0"/>
                  </a:moveTo>
                  <a:lnTo>
                    <a:pt x="648530" y="0"/>
                  </a:lnTo>
                  <a:cubicBezTo>
                    <a:pt x="659492" y="0"/>
                    <a:pt x="670005" y="4355"/>
                    <a:pt x="677757" y="12106"/>
                  </a:cubicBezTo>
                  <a:cubicBezTo>
                    <a:pt x="685508" y="19857"/>
                    <a:pt x="689863" y="30371"/>
                    <a:pt x="689863" y="41333"/>
                  </a:cubicBezTo>
                  <a:lnTo>
                    <a:pt x="689863" y="41333"/>
                  </a:lnTo>
                  <a:cubicBezTo>
                    <a:pt x="689863" y="52295"/>
                    <a:pt x="685508" y="62808"/>
                    <a:pt x="677757" y="70559"/>
                  </a:cubicBezTo>
                  <a:cubicBezTo>
                    <a:pt x="670005" y="78311"/>
                    <a:pt x="659492" y="82665"/>
                    <a:pt x="648530" y="82665"/>
                  </a:cubicBezTo>
                  <a:lnTo>
                    <a:pt x="41333" y="82665"/>
                  </a:lnTo>
                  <a:cubicBezTo>
                    <a:pt x="30371" y="82665"/>
                    <a:pt x="19857" y="78311"/>
                    <a:pt x="12106" y="70559"/>
                  </a:cubicBezTo>
                  <a:cubicBezTo>
                    <a:pt x="4355" y="62808"/>
                    <a:pt x="0" y="52295"/>
                    <a:pt x="0" y="41333"/>
                  </a:cubicBezTo>
                  <a:lnTo>
                    <a:pt x="0" y="41333"/>
                  </a:lnTo>
                  <a:cubicBezTo>
                    <a:pt x="0" y="30371"/>
                    <a:pt x="4355" y="19857"/>
                    <a:pt x="12106" y="12106"/>
                  </a:cubicBezTo>
                  <a:cubicBezTo>
                    <a:pt x="19857" y="4355"/>
                    <a:pt x="30371" y="0"/>
                    <a:pt x="413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CCA300"/>
              </a:solidFill>
              <a:prstDash val="solid"/>
              <a:round/>
            </a:ln>
          </p:spPr>
        </p:sp>
        <p:sp>
          <p:nvSpPr>
            <p:cNvPr id="75" name="TextBox 75"/>
            <p:cNvSpPr txBox="1"/>
            <p:nvPr/>
          </p:nvSpPr>
          <p:spPr>
            <a:xfrm>
              <a:off x="0" y="19050"/>
              <a:ext cx="689863" cy="63615"/>
            </a:xfrm>
            <a:prstGeom prst="rect">
              <a:avLst/>
            </a:prstGeom>
          </p:spPr>
          <p:txBody>
            <a:bodyPr lIns="58900" tIns="58900" rIns="58900" bIns="58900" rtlCol="0" anchor="ctr"/>
            <a:lstStyle/>
            <a:p>
              <a:pPr algn="ctr">
                <a:lnSpc>
                  <a:spcPts val="2911"/>
                </a:lnSpc>
              </a:pPr>
              <a:endParaRPr/>
            </a:p>
          </p:txBody>
        </p:sp>
      </p:grpSp>
      <p:grpSp>
        <p:nvGrpSpPr>
          <p:cNvPr id="76" name="Group 76"/>
          <p:cNvGrpSpPr/>
          <p:nvPr/>
        </p:nvGrpSpPr>
        <p:grpSpPr>
          <a:xfrm>
            <a:off x="7414058" y="8282003"/>
            <a:ext cx="3397184" cy="662271"/>
            <a:chOff x="0" y="0"/>
            <a:chExt cx="776505" cy="151377"/>
          </a:xfrm>
        </p:grpSpPr>
        <p:sp>
          <p:nvSpPr>
            <p:cNvPr id="77" name="Freeform 77"/>
            <p:cNvSpPr/>
            <p:nvPr/>
          </p:nvSpPr>
          <p:spPr>
            <a:xfrm>
              <a:off x="0" y="0"/>
              <a:ext cx="776505" cy="151377"/>
            </a:xfrm>
            <a:custGeom>
              <a:avLst/>
              <a:gdLst/>
              <a:ahLst/>
              <a:cxnLst/>
              <a:rect l="l" t="t" r="r" b="b"/>
              <a:pathLst>
                <a:path w="776505" h="151377">
                  <a:moveTo>
                    <a:pt x="75689" y="0"/>
                  </a:moveTo>
                  <a:lnTo>
                    <a:pt x="700816" y="0"/>
                  </a:lnTo>
                  <a:cubicBezTo>
                    <a:pt x="742618" y="0"/>
                    <a:pt x="776505" y="33887"/>
                    <a:pt x="776505" y="75689"/>
                  </a:cubicBezTo>
                  <a:lnTo>
                    <a:pt x="776505" y="75689"/>
                  </a:lnTo>
                  <a:cubicBezTo>
                    <a:pt x="776505" y="117490"/>
                    <a:pt x="742618" y="151377"/>
                    <a:pt x="700816" y="151377"/>
                  </a:cubicBezTo>
                  <a:lnTo>
                    <a:pt x="75689" y="151377"/>
                  </a:lnTo>
                  <a:cubicBezTo>
                    <a:pt x="33887" y="151377"/>
                    <a:pt x="0" y="117490"/>
                    <a:pt x="0" y="75689"/>
                  </a:cubicBezTo>
                  <a:lnTo>
                    <a:pt x="0" y="75689"/>
                  </a:lnTo>
                  <a:cubicBezTo>
                    <a:pt x="0" y="33887"/>
                    <a:pt x="33887" y="0"/>
                    <a:pt x="7568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CCA300"/>
              </a:solidFill>
              <a:prstDash val="solid"/>
              <a:round/>
            </a:ln>
          </p:spPr>
        </p:sp>
        <p:sp>
          <p:nvSpPr>
            <p:cNvPr id="78" name="TextBox 78"/>
            <p:cNvSpPr txBox="1"/>
            <p:nvPr/>
          </p:nvSpPr>
          <p:spPr>
            <a:xfrm>
              <a:off x="0" y="19050"/>
              <a:ext cx="776505" cy="132327"/>
            </a:xfrm>
            <a:prstGeom prst="rect">
              <a:avLst/>
            </a:prstGeom>
          </p:spPr>
          <p:txBody>
            <a:bodyPr lIns="58900" tIns="58900" rIns="58900" bIns="58900" rtlCol="0" anchor="ctr"/>
            <a:lstStyle/>
            <a:p>
              <a:pPr algn="ctr">
                <a:lnSpc>
                  <a:spcPts val="2911"/>
                </a:lnSpc>
              </a:pPr>
              <a:endParaRPr/>
            </a:p>
          </p:txBody>
        </p:sp>
      </p:grpSp>
      <p:sp>
        <p:nvSpPr>
          <p:cNvPr id="79" name="AutoShape 79"/>
          <p:cNvSpPr/>
          <p:nvPr/>
        </p:nvSpPr>
        <p:spPr>
          <a:xfrm>
            <a:off x="9120630" y="7156283"/>
            <a:ext cx="0" cy="1125817"/>
          </a:xfrm>
          <a:prstGeom prst="line">
            <a:avLst/>
          </a:prstGeom>
          <a:ln w="28575" cap="flat">
            <a:solidFill>
              <a:srgbClr val="CCA3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0" name="AutoShape 80"/>
          <p:cNvSpPr/>
          <p:nvPr/>
        </p:nvSpPr>
        <p:spPr>
          <a:xfrm>
            <a:off x="15689615" y="7125433"/>
            <a:ext cx="0" cy="897573"/>
          </a:xfrm>
          <a:prstGeom prst="line">
            <a:avLst/>
          </a:prstGeom>
          <a:ln w="28575" cap="flat">
            <a:solidFill>
              <a:srgbClr val="CCA3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1" name="Group 81"/>
          <p:cNvGrpSpPr/>
          <p:nvPr/>
        </p:nvGrpSpPr>
        <p:grpSpPr>
          <a:xfrm>
            <a:off x="13011516" y="8023007"/>
            <a:ext cx="4154219" cy="717610"/>
            <a:chOff x="0" y="0"/>
            <a:chExt cx="5538959" cy="956814"/>
          </a:xfrm>
        </p:grpSpPr>
        <p:grpSp>
          <p:nvGrpSpPr>
            <p:cNvPr id="82" name="Group 82"/>
            <p:cNvGrpSpPr/>
            <p:nvPr/>
          </p:nvGrpSpPr>
          <p:grpSpPr>
            <a:xfrm>
              <a:off x="0" y="0"/>
              <a:ext cx="5538959" cy="956814"/>
              <a:chOff x="0" y="0"/>
              <a:chExt cx="949543" cy="164026"/>
            </a:xfrm>
          </p:grpSpPr>
          <p:sp>
            <p:nvSpPr>
              <p:cNvPr id="83" name="Freeform 83"/>
              <p:cNvSpPr/>
              <p:nvPr/>
            </p:nvSpPr>
            <p:spPr>
              <a:xfrm>
                <a:off x="0" y="0"/>
                <a:ext cx="949543" cy="164026"/>
              </a:xfrm>
              <a:custGeom>
                <a:avLst/>
                <a:gdLst/>
                <a:ahLst/>
                <a:cxnLst/>
                <a:rect l="l" t="t" r="r" b="b"/>
                <a:pathLst>
                  <a:path w="949543" h="164026">
                    <a:moveTo>
                      <a:pt x="82013" y="0"/>
                    </a:moveTo>
                    <a:lnTo>
                      <a:pt x="867530" y="0"/>
                    </a:lnTo>
                    <a:cubicBezTo>
                      <a:pt x="889281" y="0"/>
                      <a:pt x="910141" y="8641"/>
                      <a:pt x="925522" y="24021"/>
                    </a:cubicBezTo>
                    <a:cubicBezTo>
                      <a:pt x="940902" y="39402"/>
                      <a:pt x="949543" y="60262"/>
                      <a:pt x="949543" y="82013"/>
                    </a:cubicBezTo>
                    <a:lnTo>
                      <a:pt x="949543" y="82013"/>
                    </a:lnTo>
                    <a:cubicBezTo>
                      <a:pt x="949543" y="127308"/>
                      <a:pt x="912824" y="164026"/>
                      <a:pt x="867530" y="164026"/>
                    </a:cubicBezTo>
                    <a:lnTo>
                      <a:pt x="82013" y="164026"/>
                    </a:lnTo>
                    <a:cubicBezTo>
                      <a:pt x="60262" y="164026"/>
                      <a:pt x="39402" y="155386"/>
                      <a:pt x="24021" y="140005"/>
                    </a:cubicBezTo>
                    <a:cubicBezTo>
                      <a:pt x="8641" y="124625"/>
                      <a:pt x="0" y="103764"/>
                      <a:pt x="0" y="82013"/>
                    </a:cubicBezTo>
                    <a:lnTo>
                      <a:pt x="0" y="82013"/>
                    </a:lnTo>
                    <a:cubicBezTo>
                      <a:pt x="0" y="60262"/>
                      <a:pt x="8641" y="39402"/>
                      <a:pt x="24021" y="24021"/>
                    </a:cubicBezTo>
                    <a:cubicBezTo>
                      <a:pt x="39402" y="8641"/>
                      <a:pt x="60262" y="0"/>
                      <a:pt x="82013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rnd">
                <a:solidFill>
                  <a:srgbClr val="CCA300"/>
                </a:solidFill>
                <a:prstDash val="solid"/>
                <a:round/>
              </a:ln>
            </p:spPr>
          </p:sp>
          <p:sp>
            <p:nvSpPr>
              <p:cNvPr id="84" name="TextBox 84"/>
              <p:cNvSpPr txBox="1"/>
              <p:nvPr/>
            </p:nvSpPr>
            <p:spPr>
              <a:xfrm>
                <a:off x="0" y="19050"/>
                <a:ext cx="949543" cy="144976"/>
              </a:xfrm>
              <a:prstGeom prst="rect">
                <a:avLst/>
              </a:prstGeom>
            </p:spPr>
            <p:txBody>
              <a:bodyPr lIns="58900" tIns="58900" rIns="58900" bIns="58900" rtlCol="0" anchor="ctr"/>
              <a:lstStyle/>
              <a:p>
                <a:pPr algn="ctr">
                  <a:lnSpc>
                    <a:spcPts val="2911"/>
                  </a:lnSpc>
                </a:pPr>
                <a:endParaRPr/>
              </a:p>
            </p:txBody>
          </p:sp>
        </p:grpSp>
        <p:sp>
          <p:nvSpPr>
            <p:cNvPr id="85" name="TextBox 85"/>
            <p:cNvSpPr txBox="1"/>
            <p:nvPr/>
          </p:nvSpPr>
          <p:spPr>
            <a:xfrm>
              <a:off x="315528" y="165221"/>
              <a:ext cx="5028812" cy="6006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3"/>
                </a:lnSpc>
                <a:spcBef>
                  <a:spcPct val="0"/>
                </a:spcBef>
              </a:pPr>
              <a:r>
                <a:rPr lang="en-US" sz="1590">
                  <a:solidFill>
                    <a:srgbClr val="000000"/>
                  </a:solidFill>
                  <a:latin typeface="Barlow SemiCondensed"/>
                  <a:ea typeface="Barlow SemiCondensed"/>
                  <a:cs typeface="Barlow SemiCondensed"/>
                  <a:sym typeface="Barlow SemiCondensed"/>
                </a:rPr>
                <a:t>% for grant programs in impacted communities (i.e. foster care, mentoring, workforce, etc.)</a:t>
              </a:r>
            </a:p>
          </p:txBody>
        </p:sp>
      </p:grpSp>
      <p:sp>
        <p:nvSpPr>
          <p:cNvPr id="86" name="Freeform 86"/>
          <p:cNvSpPr/>
          <p:nvPr/>
        </p:nvSpPr>
        <p:spPr>
          <a:xfrm>
            <a:off x="3910723" y="566529"/>
            <a:ext cx="10465084" cy="8691771"/>
          </a:xfrm>
          <a:custGeom>
            <a:avLst/>
            <a:gdLst/>
            <a:ahLst/>
            <a:cxnLst/>
            <a:rect l="l" t="t" r="r" b="b"/>
            <a:pathLst>
              <a:path w="10465084" h="8691771">
                <a:moveTo>
                  <a:pt x="0" y="0"/>
                </a:moveTo>
                <a:lnTo>
                  <a:pt x="10465085" y="0"/>
                </a:lnTo>
                <a:lnTo>
                  <a:pt x="10465085" y="8691771"/>
                </a:lnTo>
                <a:lnTo>
                  <a:pt x="0" y="86917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2000"/>
            </a:blip>
            <a:stretch>
              <a:fillRect l="-66424" t="-91401" r="-67102" b="-89769"/>
            </a:stretch>
          </a:blipFill>
        </p:spPr>
      </p:sp>
      <p:sp>
        <p:nvSpPr>
          <p:cNvPr id="87" name="AutoShape 87"/>
          <p:cNvSpPr/>
          <p:nvPr/>
        </p:nvSpPr>
        <p:spPr>
          <a:xfrm>
            <a:off x="8070507" y="3905000"/>
            <a:ext cx="0" cy="346378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8" name="Group 88"/>
          <p:cNvGrpSpPr/>
          <p:nvPr/>
        </p:nvGrpSpPr>
        <p:grpSpPr>
          <a:xfrm>
            <a:off x="1573993" y="8023007"/>
            <a:ext cx="3715581" cy="997193"/>
            <a:chOff x="0" y="0"/>
            <a:chExt cx="4954108" cy="1329591"/>
          </a:xfrm>
        </p:grpSpPr>
        <p:grpSp>
          <p:nvGrpSpPr>
            <p:cNvPr id="89" name="Group 89"/>
            <p:cNvGrpSpPr/>
            <p:nvPr/>
          </p:nvGrpSpPr>
          <p:grpSpPr>
            <a:xfrm>
              <a:off x="0" y="0"/>
              <a:ext cx="4954108" cy="1132086"/>
              <a:chOff x="0" y="0"/>
              <a:chExt cx="849282" cy="194073"/>
            </a:xfrm>
          </p:grpSpPr>
          <p:sp>
            <p:nvSpPr>
              <p:cNvPr id="90" name="Freeform 90"/>
              <p:cNvSpPr/>
              <p:nvPr/>
            </p:nvSpPr>
            <p:spPr>
              <a:xfrm>
                <a:off x="0" y="0"/>
                <a:ext cx="849282" cy="194073"/>
              </a:xfrm>
              <a:custGeom>
                <a:avLst/>
                <a:gdLst/>
                <a:ahLst/>
                <a:cxnLst/>
                <a:rect l="l" t="t" r="r" b="b"/>
                <a:pathLst>
                  <a:path w="849282" h="194073">
                    <a:moveTo>
                      <a:pt x="97037" y="0"/>
                    </a:moveTo>
                    <a:lnTo>
                      <a:pt x="752245" y="0"/>
                    </a:lnTo>
                    <a:cubicBezTo>
                      <a:pt x="777981" y="0"/>
                      <a:pt x="802663" y="10223"/>
                      <a:pt x="820860" y="28421"/>
                    </a:cubicBezTo>
                    <a:cubicBezTo>
                      <a:pt x="839058" y="46619"/>
                      <a:pt x="849282" y="71301"/>
                      <a:pt x="849282" y="97037"/>
                    </a:cubicBezTo>
                    <a:lnTo>
                      <a:pt x="849282" y="97037"/>
                    </a:lnTo>
                    <a:cubicBezTo>
                      <a:pt x="849282" y="122772"/>
                      <a:pt x="839058" y="147454"/>
                      <a:pt x="820860" y="165652"/>
                    </a:cubicBezTo>
                    <a:cubicBezTo>
                      <a:pt x="802663" y="183850"/>
                      <a:pt x="777981" y="194073"/>
                      <a:pt x="752245" y="194073"/>
                    </a:cubicBezTo>
                    <a:lnTo>
                      <a:pt x="97037" y="194073"/>
                    </a:lnTo>
                    <a:cubicBezTo>
                      <a:pt x="71301" y="194073"/>
                      <a:pt x="46619" y="183850"/>
                      <a:pt x="28421" y="165652"/>
                    </a:cubicBezTo>
                    <a:cubicBezTo>
                      <a:pt x="10223" y="147454"/>
                      <a:pt x="0" y="122772"/>
                      <a:pt x="0" y="97037"/>
                    </a:cubicBezTo>
                    <a:lnTo>
                      <a:pt x="0" y="97037"/>
                    </a:lnTo>
                    <a:cubicBezTo>
                      <a:pt x="0" y="71301"/>
                      <a:pt x="10223" y="46619"/>
                      <a:pt x="28421" y="28421"/>
                    </a:cubicBezTo>
                    <a:cubicBezTo>
                      <a:pt x="46619" y="10223"/>
                      <a:pt x="71301" y="0"/>
                      <a:pt x="9703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rnd">
                <a:solidFill>
                  <a:srgbClr val="CCA300"/>
                </a:solidFill>
                <a:prstDash val="solid"/>
                <a:round/>
              </a:ln>
            </p:spPr>
          </p:sp>
          <p:sp>
            <p:nvSpPr>
              <p:cNvPr id="91" name="TextBox 91"/>
              <p:cNvSpPr txBox="1"/>
              <p:nvPr/>
            </p:nvSpPr>
            <p:spPr>
              <a:xfrm>
                <a:off x="0" y="19050"/>
                <a:ext cx="849282" cy="175023"/>
              </a:xfrm>
              <a:prstGeom prst="rect">
                <a:avLst/>
              </a:prstGeom>
            </p:spPr>
            <p:txBody>
              <a:bodyPr lIns="58900" tIns="58900" rIns="58900" bIns="58900" rtlCol="0" anchor="ctr"/>
              <a:lstStyle/>
              <a:p>
                <a:pPr algn="ctr">
                  <a:lnSpc>
                    <a:spcPts val="2911"/>
                  </a:lnSpc>
                </a:pPr>
                <a:endParaRPr/>
              </a:p>
            </p:txBody>
          </p:sp>
        </p:grpSp>
        <p:sp>
          <p:nvSpPr>
            <p:cNvPr id="92" name="TextBox 92"/>
            <p:cNvSpPr txBox="1"/>
            <p:nvPr/>
          </p:nvSpPr>
          <p:spPr>
            <a:xfrm>
              <a:off x="516805" y="148357"/>
              <a:ext cx="4111400" cy="11812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3"/>
                </a:lnSpc>
                <a:spcBef>
                  <a:spcPct val="0"/>
                </a:spcBef>
              </a:pPr>
              <a:r>
                <a:rPr lang="en-US" sz="1590">
                  <a:solidFill>
                    <a:srgbClr val="010101"/>
                  </a:solidFill>
                  <a:latin typeface="Barlow SemiCondensed"/>
                  <a:ea typeface="Barlow SemiCondensed"/>
                  <a:cs typeface="Barlow SemiCondensed"/>
                  <a:sym typeface="Barlow SemiCondensed"/>
                </a:rPr>
                <a:t>% for scholarships towards those in foster care &amp; families impacted by substance abuse</a:t>
              </a:r>
            </a:p>
            <a:p>
              <a:pPr algn="ctr">
                <a:lnSpc>
                  <a:spcPts val="1733"/>
                </a:lnSpc>
                <a:spcBef>
                  <a:spcPct val="0"/>
                </a:spcBef>
              </a:pPr>
              <a:endParaRPr lang="en-US" sz="1590">
                <a:solidFill>
                  <a:srgbClr val="010101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endParaRPr>
            </a:p>
          </p:txBody>
        </p:sp>
      </p:grpSp>
      <p:sp>
        <p:nvSpPr>
          <p:cNvPr id="93" name="TextBox 93"/>
          <p:cNvSpPr txBox="1"/>
          <p:nvPr/>
        </p:nvSpPr>
        <p:spPr>
          <a:xfrm>
            <a:off x="10979317" y="4855851"/>
            <a:ext cx="3946168" cy="352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1"/>
              </a:lnSpc>
            </a:pPr>
            <a:r>
              <a:rPr lang="en-US" sz="2515" b="1" spc="1250">
                <a:solidFill>
                  <a:srgbClr val="FFFFFF"/>
                </a:solidFill>
                <a:latin typeface="Barlow SemiCondensed Heavy"/>
                <a:ea typeface="Barlow SemiCondensed Heavy"/>
                <a:cs typeface="Barlow SemiCondensed Heavy"/>
                <a:sym typeface="Barlow SemiCondensed Heavy"/>
              </a:rPr>
              <a:t>GENERAL FUND</a:t>
            </a:r>
          </a:p>
        </p:txBody>
      </p:sp>
      <p:sp>
        <p:nvSpPr>
          <p:cNvPr id="94" name="TextBox 94"/>
          <p:cNvSpPr txBox="1"/>
          <p:nvPr/>
        </p:nvSpPr>
        <p:spPr>
          <a:xfrm>
            <a:off x="7277818" y="1125979"/>
            <a:ext cx="3628634" cy="508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8"/>
              </a:lnSpc>
            </a:pPr>
            <a:r>
              <a:rPr lang="en-US" sz="3493" b="1" spc="174">
                <a:solidFill>
                  <a:srgbClr val="FFFFFF"/>
                </a:solidFill>
                <a:latin typeface="Barlow SemiCondensed Heavy"/>
                <a:ea typeface="Barlow SemiCondensed Heavy"/>
                <a:cs typeface="Barlow SemiCondensed Heavy"/>
                <a:sym typeface="Barlow SemiCondensed Heavy"/>
              </a:rPr>
              <a:t>REVENUE</a:t>
            </a:r>
          </a:p>
        </p:txBody>
      </p:sp>
      <p:sp>
        <p:nvSpPr>
          <p:cNvPr id="95" name="TextBox 95"/>
          <p:cNvSpPr txBox="1"/>
          <p:nvPr/>
        </p:nvSpPr>
        <p:spPr>
          <a:xfrm>
            <a:off x="2497856" y="2644012"/>
            <a:ext cx="3223592" cy="545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98"/>
              </a:lnSpc>
            </a:pPr>
            <a:r>
              <a:rPr lang="en-US" sz="2016" b="1" spc="6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2.5%: COLLECTIONS OF LOCAL MARIJUANA TAX</a:t>
            </a:r>
          </a:p>
        </p:txBody>
      </p:sp>
      <p:sp>
        <p:nvSpPr>
          <p:cNvPr id="96" name="TextBox 96"/>
          <p:cNvSpPr txBox="1"/>
          <p:nvPr/>
        </p:nvSpPr>
        <p:spPr>
          <a:xfrm>
            <a:off x="2053808" y="3613418"/>
            <a:ext cx="4037769" cy="257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2"/>
              </a:lnSpc>
              <a:spcBef>
                <a:spcPct val="0"/>
              </a:spcBef>
            </a:pPr>
            <a:r>
              <a:rPr lang="en-US" sz="1855" b="1">
                <a:solidFill>
                  <a:srgbClr val="000000"/>
                </a:solidFill>
                <a:latin typeface="Barlow SemiCondensed Medium"/>
                <a:ea typeface="Barlow SemiCondensed Medium"/>
                <a:cs typeface="Barlow SemiCondensed Medium"/>
                <a:sym typeface="Barlow SemiCondensed Medium"/>
              </a:rPr>
              <a:t>Distributed based on local sales tax</a:t>
            </a:r>
          </a:p>
        </p:txBody>
      </p:sp>
      <p:sp>
        <p:nvSpPr>
          <p:cNvPr id="97" name="TextBox 97"/>
          <p:cNvSpPr txBox="1"/>
          <p:nvPr/>
        </p:nvSpPr>
        <p:spPr>
          <a:xfrm>
            <a:off x="6603065" y="2732930"/>
            <a:ext cx="2927044" cy="254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5"/>
              </a:lnSpc>
            </a:pPr>
            <a:r>
              <a:rPr lang="en-US" sz="1831" b="1" spc="54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1.115% : SALES TAX</a:t>
            </a:r>
          </a:p>
        </p:txBody>
      </p:sp>
      <p:sp>
        <p:nvSpPr>
          <p:cNvPr id="98" name="TextBox 98"/>
          <p:cNvSpPr txBox="1"/>
          <p:nvPr/>
        </p:nvSpPr>
        <p:spPr>
          <a:xfrm>
            <a:off x="6659205" y="3606127"/>
            <a:ext cx="2902070" cy="271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5"/>
              </a:lnSpc>
              <a:spcBef>
                <a:spcPct val="0"/>
              </a:spcBef>
            </a:pPr>
            <a:r>
              <a:rPr lang="en-US" sz="1858" b="1">
                <a:solidFill>
                  <a:srgbClr val="000000"/>
                </a:solidFill>
                <a:latin typeface="Barlow SemiCondensed Medium"/>
                <a:ea typeface="Barlow SemiCondensed Medium"/>
                <a:cs typeface="Barlow SemiCondensed Medium"/>
                <a:sym typeface="Barlow SemiCondensed Medium"/>
              </a:rPr>
              <a:t>1% : Public School Age</a:t>
            </a:r>
          </a:p>
        </p:txBody>
      </p:sp>
      <p:sp>
        <p:nvSpPr>
          <p:cNvPr id="99" name="TextBox 99"/>
          <p:cNvSpPr txBox="1"/>
          <p:nvPr/>
        </p:nvSpPr>
        <p:spPr>
          <a:xfrm>
            <a:off x="10213566" y="3739643"/>
            <a:ext cx="2439384" cy="511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</a:pPr>
            <a:r>
              <a:rPr lang="en-US" sz="1836" b="1" spc="55">
                <a:solidFill>
                  <a:srgbClr val="FFFFFF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UP TO $2.5M </a:t>
            </a:r>
          </a:p>
          <a:p>
            <a:pPr algn="ctr">
              <a:lnSpc>
                <a:spcPts val="2001"/>
              </a:lnSpc>
            </a:pPr>
            <a:r>
              <a:rPr lang="en-US" sz="1836" b="1" spc="55">
                <a:solidFill>
                  <a:srgbClr val="FFFFFF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RESERVE FUND</a:t>
            </a:r>
          </a:p>
        </p:txBody>
      </p:sp>
      <p:sp>
        <p:nvSpPr>
          <p:cNvPr id="100" name="TextBox 100"/>
          <p:cNvSpPr txBox="1"/>
          <p:nvPr/>
        </p:nvSpPr>
        <p:spPr>
          <a:xfrm>
            <a:off x="13352086" y="3765182"/>
            <a:ext cx="1939460" cy="511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</a:pPr>
            <a:r>
              <a:rPr lang="en-US" sz="1836" b="1" spc="55">
                <a:solidFill>
                  <a:srgbClr val="FFFFFF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ADMIN, </a:t>
            </a:r>
          </a:p>
          <a:p>
            <a:pPr algn="ctr">
              <a:lnSpc>
                <a:spcPts val="2001"/>
              </a:lnSpc>
            </a:pPr>
            <a:r>
              <a:rPr lang="en-US" sz="1836" b="1" spc="55">
                <a:solidFill>
                  <a:srgbClr val="FFFFFF"/>
                </a:solidFill>
                <a:latin typeface="Barlow SemiCondensed Semi-Bold"/>
                <a:ea typeface="Barlow SemiCondensed Semi-Bold"/>
                <a:cs typeface="Barlow SemiCondensed Semi-Bold"/>
                <a:sym typeface="Barlow SemiCondensed Semi-Bold"/>
              </a:rPr>
              <a:t>SALARIES, ETC</a:t>
            </a:r>
          </a:p>
        </p:txBody>
      </p:sp>
      <p:sp>
        <p:nvSpPr>
          <p:cNvPr id="101" name="TextBox 101"/>
          <p:cNvSpPr txBox="1"/>
          <p:nvPr/>
        </p:nvSpPr>
        <p:spPr>
          <a:xfrm>
            <a:off x="10974093" y="2584772"/>
            <a:ext cx="4023972" cy="502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4"/>
              </a:lnSpc>
            </a:pPr>
            <a:r>
              <a:rPr lang="en-US" sz="1829" b="1" spc="54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8% MARIJUANA TAX: CANNABIS CONTROL AUTHORITY</a:t>
            </a:r>
          </a:p>
        </p:txBody>
      </p:sp>
      <p:sp>
        <p:nvSpPr>
          <p:cNvPr id="102" name="TextBox 102"/>
          <p:cNvSpPr txBox="1"/>
          <p:nvPr/>
        </p:nvSpPr>
        <p:spPr>
          <a:xfrm>
            <a:off x="4950352" y="7698283"/>
            <a:ext cx="3062446" cy="230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3"/>
              </a:lnSpc>
              <a:spcBef>
                <a:spcPct val="0"/>
              </a:spcBef>
            </a:pPr>
            <a:r>
              <a:rPr lang="en-US" sz="1590">
                <a:solidFill>
                  <a:srgbClr val="010101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rPr>
              <a:t>% to the Cannabis Equity Loan Fund</a:t>
            </a:r>
          </a:p>
        </p:txBody>
      </p:sp>
      <p:sp>
        <p:nvSpPr>
          <p:cNvPr id="103" name="TextBox 103"/>
          <p:cNvSpPr txBox="1"/>
          <p:nvPr/>
        </p:nvSpPr>
        <p:spPr>
          <a:xfrm>
            <a:off x="3615062" y="6129262"/>
            <a:ext cx="2670580" cy="466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1"/>
              </a:lnSpc>
            </a:pPr>
            <a:r>
              <a:rPr lang="en-US" sz="1670" b="1" spc="5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60% CANNABIS EQUITY REINVESTMENT FUND (CERF)</a:t>
            </a:r>
          </a:p>
        </p:txBody>
      </p:sp>
      <p:sp>
        <p:nvSpPr>
          <p:cNvPr id="104" name="TextBox 104"/>
          <p:cNvSpPr txBox="1"/>
          <p:nvPr/>
        </p:nvSpPr>
        <p:spPr>
          <a:xfrm>
            <a:off x="6752732" y="6239291"/>
            <a:ext cx="1293200" cy="240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1"/>
              </a:lnSpc>
            </a:pPr>
            <a:r>
              <a:rPr lang="en-US" sz="1670" b="1" spc="5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10% PRE- K</a:t>
            </a:r>
          </a:p>
        </p:txBody>
      </p:sp>
      <p:sp>
        <p:nvSpPr>
          <p:cNvPr id="105" name="TextBox 105"/>
          <p:cNvSpPr txBox="1"/>
          <p:nvPr/>
        </p:nvSpPr>
        <p:spPr>
          <a:xfrm>
            <a:off x="8386585" y="6142771"/>
            <a:ext cx="4200347" cy="466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1"/>
              </a:lnSpc>
            </a:pPr>
            <a:r>
              <a:rPr lang="en-US" sz="1670" b="1" spc="5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25% DEPARTMENT OF BEHAVIORAL HEALTH AND DEVELOPMENTAL SERVICES (DBHDS) </a:t>
            </a:r>
          </a:p>
        </p:txBody>
      </p:sp>
      <p:sp>
        <p:nvSpPr>
          <p:cNvPr id="106" name="TextBox 106"/>
          <p:cNvSpPr txBox="1"/>
          <p:nvPr/>
        </p:nvSpPr>
        <p:spPr>
          <a:xfrm>
            <a:off x="12932915" y="6098794"/>
            <a:ext cx="2670580" cy="466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1"/>
              </a:lnSpc>
            </a:pPr>
            <a:r>
              <a:rPr lang="en-US" sz="1670" b="1" spc="5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5% PUBLIC HEALTH PROGRAMS </a:t>
            </a:r>
          </a:p>
        </p:txBody>
      </p:sp>
      <p:sp>
        <p:nvSpPr>
          <p:cNvPr id="107" name="TextBox 107"/>
          <p:cNvSpPr txBox="1"/>
          <p:nvPr/>
        </p:nvSpPr>
        <p:spPr>
          <a:xfrm>
            <a:off x="11253682" y="7694028"/>
            <a:ext cx="2034815" cy="230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3"/>
              </a:lnSpc>
              <a:spcBef>
                <a:spcPct val="0"/>
              </a:spcBef>
            </a:pPr>
            <a:r>
              <a:rPr lang="en-US" sz="1590">
                <a:solidFill>
                  <a:srgbClr val="010101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rPr>
              <a:t>% to the Indigent Fund</a:t>
            </a:r>
          </a:p>
        </p:txBody>
      </p:sp>
      <p:sp>
        <p:nvSpPr>
          <p:cNvPr id="108" name="TextBox 108"/>
          <p:cNvSpPr txBox="1"/>
          <p:nvPr/>
        </p:nvSpPr>
        <p:spPr>
          <a:xfrm>
            <a:off x="7487342" y="8391141"/>
            <a:ext cx="3250743" cy="448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3"/>
              </a:lnSpc>
              <a:spcBef>
                <a:spcPct val="0"/>
              </a:spcBef>
            </a:pPr>
            <a:r>
              <a:rPr lang="en-US" sz="1590">
                <a:solidFill>
                  <a:srgbClr val="010101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rPr>
              <a:t>% to support those disproportionately </a:t>
            </a:r>
          </a:p>
          <a:p>
            <a:pPr algn="ctr">
              <a:lnSpc>
                <a:spcPts val="1733"/>
              </a:lnSpc>
              <a:spcBef>
                <a:spcPct val="0"/>
              </a:spcBef>
            </a:pPr>
            <a:r>
              <a:rPr lang="en-US" sz="1590">
                <a:solidFill>
                  <a:srgbClr val="010101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rPr>
              <a:t>affected by drug enforcement</a:t>
            </a:r>
          </a:p>
        </p:txBody>
      </p:sp>
      <p:sp>
        <p:nvSpPr>
          <p:cNvPr id="109" name="TextBox 109"/>
          <p:cNvSpPr txBox="1"/>
          <p:nvPr/>
        </p:nvSpPr>
        <p:spPr>
          <a:xfrm>
            <a:off x="0" y="452652"/>
            <a:ext cx="18288000" cy="424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3"/>
              </a:lnSpc>
            </a:pPr>
            <a:r>
              <a:rPr lang="en-US" sz="3193" b="1" spc="159">
                <a:solidFill>
                  <a:srgbClr val="000000"/>
                </a:solidFill>
                <a:latin typeface="Aileron Heavy"/>
                <a:ea typeface="Aileron Heavy"/>
                <a:cs typeface="Aileron Heavy"/>
                <a:sym typeface="Aileron Heavy"/>
              </a:rPr>
              <a:t>PROPOSED MARIJUANA REVENUE DISTRIBUTION</a:t>
            </a:r>
          </a:p>
        </p:txBody>
      </p:sp>
      <p:sp>
        <p:nvSpPr>
          <p:cNvPr id="110" name="AutoShape 110"/>
          <p:cNvSpPr/>
          <p:nvPr/>
        </p:nvSpPr>
        <p:spPr>
          <a:xfrm flipH="1">
            <a:off x="4109652" y="3930539"/>
            <a:ext cx="0" cy="36400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1" name="Group 111"/>
          <p:cNvGrpSpPr/>
          <p:nvPr/>
        </p:nvGrpSpPr>
        <p:grpSpPr>
          <a:xfrm>
            <a:off x="1028700" y="9239250"/>
            <a:ext cx="16230600" cy="591277"/>
            <a:chOff x="0" y="0"/>
            <a:chExt cx="21640800" cy="788369"/>
          </a:xfrm>
        </p:grpSpPr>
        <p:sp>
          <p:nvSpPr>
            <p:cNvPr id="112" name="AutoShape 112"/>
            <p:cNvSpPr/>
            <p:nvPr/>
          </p:nvSpPr>
          <p:spPr>
            <a:xfrm>
              <a:off x="0" y="12700"/>
              <a:ext cx="21640800" cy="0"/>
            </a:xfrm>
            <a:prstGeom prst="line">
              <a:avLst/>
            </a:prstGeom>
            <a:ln w="25400" cap="flat">
              <a:solidFill>
                <a:srgbClr val="010101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3" name="TextBox 113"/>
            <p:cNvSpPr txBox="1"/>
            <p:nvPr/>
          </p:nvSpPr>
          <p:spPr>
            <a:xfrm>
              <a:off x="11594293" y="392093"/>
              <a:ext cx="10046507" cy="3962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2520"/>
                </a:lnSpc>
                <a:spcBef>
                  <a:spcPct val="0"/>
                </a:spcBef>
              </a:pPr>
              <a:r>
                <a:rPr lang="en-US" sz="1800" b="1">
                  <a:solidFill>
                    <a:srgbClr val="010101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PREPARED FOR  8/20 VA CANNABIS COMMISSION</a:t>
              </a:r>
            </a:p>
          </p:txBody>
        </p:sp>
        <p:sp>
          <p:nvSpPr>
            <p:cNvPr id="114" name="TextBox 114"/>
            <p:cNvSpPr txBox="1"/>
            <p:nvPr/>
          </p:nvSpPr>
          <p:spPr>
            <a:xfrm>
              <a:off x="0" y="392105"/>
              <a:ext cx="6132537" cy="3962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520"/>
                </a:lnSpc>
                <a:spcBef>
                  <a:spcPct val="0"/>
                </a:spcBef>
              </a:pPr>
              <a:r>
                <a:rPr lang="en-US" sz="1800" b="1">
                  <a:solidFill>
                    <a:srgbClr val="010101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MARIJUANA JUSTICE, USE OF REVENUE 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1167</Words>
  <Application>Microsoft Office PowerPoint</Application>
  <PresentationFormat>Custom</PresentationFormat>
  <Paragraphs>191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Canva Sans Bold</vt:lpstr>
      <vt:lpstr>Barlow SemiCondensed Medium</vt:lpstr>
      <vt:lpstr>Aileron Bold Italics</vt:lpstr>
      <vt:lpstr>Aileron Italics</vt:lpstr>
      <vt:lpstr>Aileron Heavy Italics</vt:lpstr>
      <vt:lpstr>Barlow SemiCondensed Bold</vt:lpstr>
      <vt:lpstr>Aileron</vt:lpstr>
      <vt:lpstr>Calibri</vt:lpstr>
      <vt:lpstr>Aileron Bold</vt:lpstr>
      <vt:lpstr>Barlow SemiCondensed</vt:lpstr>
      <vt:lpstr>Barlow SemiCondensed Semi-Bold</vt:lpstr>
      <vt:lpstr>Aileron Heavy</vt:lpstr>
      <vt:lpstr>Barlow SemiCondensed Heavy</vt:lpstr>
      <vt:lpstr>Canva Sans Bold Italics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Marijuana Justice | Use of Revenue Presentation</dc:title>
  <dc:creator>Lindley Starzer</dc:creator>
  <cp:lastModifiedBy>lindley Starzer</cp:lastModifiedBy>
  <cp:revision>2</cp:revision>
  <dcterms:created xsi:type="dcterms:W3CDTF">2006-08-16T00:00:00Z</dcterms:created>
  <dcterms:modified xsi:type="dcterms:W3CDTF">2025-08-20T12:44:56Z</dcterms:modified>
  <dc:identifier>DAGv-Z1WTjU</dc:identifier>
</cp:coreProperties>
</file>