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7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052"/>
    <a:srgbClr val="91BADA"/>
    <a:srgbClr val="005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692EF-FDE6-4982-AFAE-1FB602B7A18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E68-5C97-4132-9C02-5CF34A21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share this video this with you in case you have not seen it yet that the requesting agency for this legislation, the Roanoke County Sherriff’s Office put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0E68-5C97-4132-9C02-5CF34A21E5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share this video this with you in case you have not seen it yet that the requesting agency for this legislation, the Roanoke County Sherriff’s Office put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0E68-5C97-4132-9C02-5CF34A21E5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3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for Drivers: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Communication: Officers are alerted right away that a driver may need extra time or alternative communication methods.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 Misunderstandings: Helps avoid escalation that can come from misreading behaviors or delayed responses.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Consistency: Provides a standard, recognizable tool across Virginia, so every officer knows what to expect when they see a blue envelope.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Efficiency: Keeps driver’s license, registration, insurance, and emergency contact info together in one place — easier for the officer to review.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Reinforcement: Supports officer training on interacting with drivers with autism by giving them a practical tool in the field.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Trust: Demonstrates law enforcement’s commitment to safety, inclusion, and respect, strengthening public confidence.</a:t>
            </a:r>
          </a:p>
          <a:p>
            <a:endParaRPr lang="en-US" dirty="0"/>
          </a:p>
          <a:p>
            <a:r>
              <a:rPr lang="en-US" dirty="0"/>
              <a:t>Law Enforcement 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C3052"/>
                </a:solidFill>
                <a:effectLst/>
              </a:rPr>
              <a:t>Improved Communication: Officers are alerted right away that a driver may need extra time or alternative communication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C3052"/>
                </a:solidFill>
                <a:effectLst/>
              </a:rPr>
              <a:t>Reduced Misunderstandings: Helps avoid escalation that can come from misreading behaviors or delayed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C3052"/>
                </a:solidFill>
                <a:effectLst/>
              </a:rPr>
              <a:t>Consistency: Provides a standard, recognizable tool across Virginia, so every officer knows what to expect when they see a blue envelope.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C3052"/>
                </a:solidFill>
                <a:effectLst/>
              </a:rPr>
              <a:t>Efficiency: Keeps driver’s license, registration, insurance, and emergency contact info together in one place — easier for the officer to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C3052"/>
                </a:solidFill>
                <a:effectLst/>
              </a:rPr>
              <a:t>Training Reinforcement: Supports officer training on interacting with drivers with autism by giving them a practical tool in the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C3052"/>
                </a:solidFill>
                <a:effectLst/>
              </a:rPr>
              <a:t>Community Trust: Demonstrates law enforcement’s commitment to safety, inclusion, and respect, strengthening public confidence.</a:t>
            </a:r>
            <a:endParaRPr lang="en-US" sz="1200" dirty="0">
              <a:solidFill>
                <a:srgbClr val="0C305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0E68-5C97-4132-9C02-5CF34A21E5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E6FA-D49A-AEAE-40E6-09FB18470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83F99-0003-057B-EE31-4A83280A1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21578-E424-3BC4-67FE-C7A65557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2F0D-CC05-4A35-94F6-7EBB5AF923EC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13E69-743D-9723-1F69-73FD1972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56807-6814-6A3B-3FCF-11F507C8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8B49-6B9A-3456-016B-38C4D1E3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57F66-2EDA-1A46-2BDD-6511277E0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F233F-4A15-67BE-9B69-AACFF10E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AE6B-F444-4D19-8107-BF9D00489085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41776-845F-D5DD-1129-0CDFCCC2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8F423-D9F3-FF7D-6C68-4BE4581D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9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B4748-E7AB-AEB5-6C00-67024F931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EA607-6365-0696-60B2-DEE8AD9CD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D685C-AA79-9213-564E-A7228A25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2800-82F0-4510-87FE-BDB5241200D2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F834C-0C3A-4E26-7AA3-2243071E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5BF02-7E93-90EA-D777-619F52DF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2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EC27-82D1-4E5E-33E1-9024108E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82AF-A850-5B63-E5BC-1D6B4416B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68526-6947-253D-147C-AA6904BA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EC2D-6777-485A-9C3A-850764C01E67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AD088-CCEF-4F3D-E5B0-83C43283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D24E-8595-C891-FA1D-BFEDD2B2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9E61-1261-9CEC-A722-57D41653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352B6-5F6A-3B90-B23E-7DCB3E1A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A2661-A946-3600-EE7A-977E7D52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D467-E759-4E14-A5CE-E6DC72DF14D3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D503-3079-66EB-CBE4-DB95B93B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EA5A-EF43-6A99-5D89-AA5F7DBB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2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C773-39AC-242B-0E52-B257A4B2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43840-23FC-7D2E-30C0-E603BFAC4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FAA86-5D28-19AE-6B7A-2C95076F7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34A53-6894-8146-3638-6AE85023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442-DD1C-481E-8618-1078C20D2F0A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ECF2-5890-3D8F-8598-1608A8B4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A1007-91C6-ECAE-8526-518B9002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B6C0-15ED-1E52-B59E-F65A05CD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798E-CBAD-005E-2908-8AD8257B2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8E97-9E26-AF1B-2C0F-D1057D900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A5861-66D1-416D-DEBD-4C9002322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2BD09-5698-F45C-26C0-85E3E175B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2DB9E-E928-64E8-DA85-9664B3FE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B45C-5EC5-4777-AAF0-D9FD9FD2ED5C}" type="datetime1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5229A-6674-E35B-8A0F-84B5F335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BA600-4B66-C490-DF54-9F085B50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797A-D88A-DAC6-602C-33CA4FD3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CCB32-06D7-0452-F0C2-C11002B8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039F-C9FA-4445-AE04-3E2C46C391BB}" type="datetime1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53A3-69C8-CD18-286E-545A90FE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FDB84-27D2-EF59-CF5E-5846579D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DA2B-5A1B-BAF1-823B-74B74C9B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4E7C-5F3E-4EA5-B9E0-C126F8B15B8A}" type="datetime1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3EBC5-2B6D-8ACA-D919-6ED97472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65E24-11ED-ED71-8AE2-65B946CB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0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EFF1-E155-33ED-42D5-FF3B073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774-26B2-D702-6C18-0C58ED1B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88982-5457-EA69-7EB1-012C1D91C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3A87B-D53E-BBF9-34D6-69425C71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E87D-6CBF-4EA5-B396-0714273C9660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CF589-3640-F04F-EC00-64F68044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7FCDA-629A-A49E-1F5B-978E71CB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C9C5-970F-4B7B-B0EC-1C03F2A9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0CC2-E0BF-6B2F-7252-4BD8C7736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22BB9-33B1-56F5-617B-CCFC6B156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016DB-A00A-9926-26E9-8B32BEDC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8052-E85C-4FFE-8A7C-8E9E45BBD2C6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B2DD7-F93A-3067-B276-1C7B17BF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4F4BC-6674-9BB6-501D-DC3FC8CD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A7652-8D28-A6D2-3FE3-6A77C592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5DCEB-4687-C106-E4D2-BCD589B09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9A68C-4A2F-6490-D4E4-44E0F1554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9986-D3BC-492A-B6B8-F74FB53D34F4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39A5-C398-96C3-498D-E47C62370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34796-3384-EF51-4B37-67AAFFFF7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2T8BxpIe80U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v.virginia.gov/BlueEnvelop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mv.virginia.gov/blue-envelope/fa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square&#10;&#10;AI-generated content may be incorrect.">
            <a:extLst>
              <a:ext uri="{FF2B5EF4-FFF2-40B4-BE49-F238E27FC236}">
                <a16:creationId xmlns:a16="http://schemas.microsoft.com/office/drawing/2014/main" id="{60157172-D258-BA8F-31A4-38FDE015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319" r="9089" b="1075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2215C-4713-225F-2C06-43F42E0CFF68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bg1"/>
                </a:solidFill>
                <a:ea typeface="+mj-ea"/>
                <a:cs typeface="+mj-cs"/>
              </a:rPr>
              <a:t>Blue Envelope Program</a:t>
            </a:r>
            <a:endParaRPr lang="en-US" sz="37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5D10C-4F20-ECC8-0606-9B7EE5C0CD2C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1"/>
                </a:solidFill>
              </a:rPr>
              <a:t>Chief Joseph Hill &amp; Ava Adenauer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September 4, 2025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504C-33D0-2573-D76C-35A7668D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8720" y="6356350"/>
            <a:ext cx="6715299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Safeguarding Lives | Securing Identities | Serving the Motoring Public | Supporting Industry Partners         </a:t>
            </a:r>
            <a:fld id="{59F5726D-F264-4EBB-8430-9B62B31AB1C3}" type="slidenum">
              <a:rPr lang="en-US" smtClean="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AFEBD58-A41B-E7D4-8C24-30114081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2" y="6344985"/>
            <a:ext cx="1427727" cy="2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3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16D33F0-161E-1773-251B-FC3F74B15D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3D445A1-8E06-82A8-964B-BC7AE9CE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145" y="6421004"/>
            <a:ext cx="676564" cy="365125"/>
          </a:xfrm>
        </p:spPr>
        <p:txBody>
          <a:bodyPr/>
          <a:lstStyle/>
          <a:p>
            <a:fld id="{59F5726D-F264-4EBB-8430-9B62B31AB1C3}" type="slidenum">
              <a:rPr lang="en-US" sz="1400" b="1" smtClean="0">
                <a:solidFill>
                  <a:srgbClr val="0057A6"/>
                </a:solidFill>
              </a:rPr>
              <a:t>2</a:t>
            </a:fld>
            <a:endParaRPr lang="en-US" sz="1400" b="1" dirty="0">
              <a:solidFill>
                <a:srgbClr val="0057A6"/>
              </a:solidFill>
            </a:endParaRPr>
          </a:p>
        </p:txBody>
      </p:sp>
      <p:pic>
        <p:nvPicPr>
          <p:cNvPr id="4" name="Online Media 3" title="Drivers with Autism Have a New Tool in Virginia">
            <a:hlinkClick r:id="" action="ppaction://media"/>
            <a:extLst>
              <a:ext uri="{FF2B5EF4-FFF2-40B4-BE49-F238E27FC236}">
                <a16:creationId xmlns:a16="http://schemas.microsoft.com/office/drawing/2014/main" id="{91EB89AA-BAEF-DEA9-C907-ED0B2E9C29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16000" y="460828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16D33F0-161E-1773-251B-FC3F74B15D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3D445A1-8E06-82A8-964B-BC7AE9CE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145" y="6421004"/>
            <a:ext cx="676564" cy="365125"/>
          </a:xfrm>
        </p:spPr>
        <p:txBody>
          <a:bodyPr/>
          <a:lstStyle/>
          <a:p>
            <a:fld id="{59F5726D-F264-4EBB-8430-9B62B31AB1C3}" type="slidenum">
              <a:rPr lang="en-US" sz="1400" b="1" smtClean="0">
                <a:solidFill>
                  <a:srgbClr val="0057A6"/>
                </a:solidFill>
              </a:rPr>
              <a:t>3</a:t>
            </a:fld>
            <a:endParaRPr lang="en-US" sz="1400" b="1" dirty="0">
              <a:solidFill>
                <a:srgbClr val="0057A6"/>
              </a:solidFill>
            </a:endParaRPr>
          </a:p>
        </p:txBody>
      </p:sp>
      <p:pic>
        <p:nvPicPr>
          <p:cNvPr id="2" name="Picture 1" descr="Text, letter&#10;&#10;AI-generated content may be incorrect.">
            <a:extLst>
              <a:ext uri="{FF2B5EF4-FFF2-40B4-BE49-F238E27FC236}">
                <a16:creationId xmlns:a16="http://schemas.microsoft.com/office/drawing/2014/main" id="{ADCDD37E-0A42-8515-0AA4-41DEF939A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r="4461" b="-2"/>
          <a:stretch>
            <a:fillRect/>
          </a:stretch>
        </p:blipFill>
        <p:spPr>
          <a:xfrm>
            <a:off x="6769452" y="1217619"/>
            <a:ext cx="4749095" cy="4571483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30D14-CB86-C970-D938-EAD82FC6E3F5}"/>
              </a:ext>
            </a:extLst>
          </p:cNvPr>
          <p:cNvSpPr txBox="1"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0C3052"/>
                </a:solidFill>
                <a:ea typeface="+mj-ea"/>
                <a:cs typeface="+mj-cs"/>
              </a:rPr>
              <a:t>Background &amp; Program Overview</a:t>
            </a:r>
            <a:br>
              <a:rPr lang="en-US" sz="2400" b="1" kern="1200" dirty="0">
                <a:solidFill>
                  <a:srgbClr val="0C3052"/>
                </a:solidFill>
                <a:ea typeface="+mj-ea"/>
                <a:cs typeface="+mj-cs"/>
              </a:rPr>
            </a:br>
            <a:r>
              <a:rPr lang="en-US" sz="2400" kern="1200" dirty="0">
                <a:solidFill>
                  <a:srgbClr val="0C3052"/>
                </a:solidFill>
                <a:ea typeface="+mj-ea"/>
                <a:cs typeface="+mj-cs"/>
              </a:rPr>
              <a:t>How It Works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5529B-DD5C-3B8D-0CBD-46FAD5616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806" y="1671373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rgbClr val="0C3052"/>
                </a:solidFill>
              </a:rPr>
              <a:t>Virginia has over 6.2 million licensed drivers—with ____ identifying as autistic</a:t>
            </a:r>
          </a:p>
          <a:p>
            <a:r>
              <a:rPr lang="en-US" sz="1800" dirty="0">
                <a:solidFill>
                  <a:srgbClr val="0C3052"/>
                </a:solidFill>
              </a:rPr>
              <a:t>Created by</a:t>
            </a:r>
            <a:r>
              <a:rPr lang="en-US" sz="1800" b="1" dirty="0">
                <a:solidFill>
                  <a:srgbClr val="0C3052"/>
                </a:solidFill>
              </a:rPr>
              <a:t> </a:t>
            </a:r>
            <a:r>
              <a:rPr lang="en-US" sz="1800" dirty="0">
                <a:solidFill>
                  <a:srgbClr val="0C3052"/>
                </a:solidFill>
              </a:rPr>
              <a:t>House Bill 2501 and § 46.2-203.3 Code of Virginia</a:t>
            </a:r>
          </a:p>
          <a:p>
            <a:r>
              <a:rPr lang="en-US" sz="1800" dirty="0">
                <a:solidFill>
                  <a:srgbClr val="0C3052"/>
                </a:solidFill>
              </a:rPr>
              <a:t>Launched July 1, 2025</a:t>
            </a:r>
          </a:p>
          <a:p>
            <a:r>
              <a:rPr lang="en-US" sz="1800" dirty="0">
                <a:solidFill>
                  <a:srgbClr val="0C3052"/>
                </a:solidFill>
              </a:rPr>
              <a:t>Designed to assist drivers with autism spectrum disorder during traffic stops</a:t>
            </a:r>
          </a:p>
          <a:p>
            <a:r>
              <a:rPr lang="en-US" sz="1800" dirty="0">
                <a:solidFill>
                  <a:srgbClr val="0C3052"/>
                </a:solidFill>
              </a:rPr>
              <a:t>Program is free, voluntary, and confidential</a:t>
            </a:r>
          </a:p>
          <a:p>
            <a:r>
              <a:rPr lang="en-US" sz="1800" dirty="0">
                <a:solidFill>
                  <a:srgbClr val="0C3052"/>
                </a:solidFill>
              </a:rPr>
              <a:t>No registration or documentation required</a:t>
            </a:r>
          </a:p>
          <a:p>
            <a:r>
              <a:rPr lang="en-US" sz="1800" dirty="0">
                <a:solidFill>
                  <a:srgbClr val="0C3052"/>
                </a:solidFill>
              </a:rPr>
              <a:t>Holds key documents + emergency contact information</a:t>
            </a:r>
          </a:p>
          <a:p>
            <a:r>
              <a:rPr lang="en-US" sz="1800" dirty="0">
                <a:solidFill>
                  <a:srgbClr val="0C3052"/>
                </a:solidFill>
              </a:rPr>
              <a:t>Available at all DMV CSCs and certain Select offices</a:t>
            </a:r>
          </a:p>
        </p:txBody>
      </p:sp>
    </p:spTree>
    <p:extLst>
      <p:ext uri="{BB962C8B-B14F-4D97-AF65-F5344CB8AC3E}">
        <p14:creationId xmlns:p14="http://schemas.microsoft.com/office/powerpoint/2010/main" val="184437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F8F1-97AB-2C5A-2EA2-78378288E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50A4FB3-37D9-6DEF-439F-AC518B26A6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E172A-ACB1-D660-BB7F-0CA137E67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490" y="1497602"/>
            <a:ext cx="9648371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C3052"/>
                </a:solidFill>
              </a:rPr>
              <a:t>Modeled after programs in Vermont, Arizona, and New Jersey</a:t>
            </a:r>
          </a:p>
          <a:p>
            <a:r>
              <a:rPr lang="en-US" sz="2000" dirty="0">
                <a:solidFill>
                  <a:srgbClr val="0C3052"/>
                </a:solidFill>
              </a:rPr>
              <a:t>Partnered with requesting law enforcement agency every step of the way and with promotion</a:t>
            </a:r>
          </a:p>
          <a:p>
            <a:r>
              <a:rPr lang="en-US" sz="2000" dirty="0">
                <a:solidFill>
                  <a:srgbClr val="0C3052"/>
                </a:solidFill>
              </a:rPr>
              <a:t>Collaborated with DMV’s Law Enforcement Division for training and awareness</a:t>
            </a:r>
          </a:p>
          <a:p>
            <a:r>
              <a:rPr lang="en-US" sz="2000" dirty="0">
                <a:solidFill>
                  <a:srgbClr val="0C3052"/>
                </a:solidFill>
              </a:rPr>
              <a:t>Coordinated across internal teams for statewide launch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C3052"/>
                </a:solidFill>
              </a:rPr>
              <a:t>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35039ED-5067-D2E4-6CB6-2D5EBE37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145" y="6421004"/>
            <a:ext cx="676564" cy="365125"/>
          </a:xfrm>
        </p:spPr>
        <p:txBody>
          <a:bodyPr/>
          <a:lstStyle/>
          <a:p>
            <a:fld id="{59F5726D-F264-4EBB-8430-9B62B31AB1C3}" type="slidenum">
              <a:rPr lang="en-US" sz="1400" b="1" smtClean="0">
                <a:solidFill>
                  <a:srgbClr val="0057A6"/>
                </a:solidFill>
              </a:rPr>
              <a:t>4</a:t>
            </a:fld>
            <a:endParaRPr lang="en-US" sz="1400" b="1" dirty="0">
              <a:solidFill>
                <a:srgbClr val="0057A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D65E0-5C1F-3970-DD40-65E0E8095B83}"/>
              </a:ext>
            </a:extLst>
          </p:cNvPr>
          <p:cNvSpPr txBox="1"/>
          <p:nvPr/>
        </p:nvSpPr>
        <p:spPr>
          <a:xfrm>
            <a:off x="300010" y="301171"/>
            <a:ext cx="716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3052"/>
                </a:solidFill>
              </a:rPr>
              <a:t>Development</a:t>
            </a:r>
            <a:br>
              <a:rPr lang="en-US" sz="2400" b="1" dirty="0">
                <a:solidFill>
                  <a:srgbClr val="0C3052"/>
                </a:solidFill>
              </a:rPr>
            </a:br>
            <a:r>
              <a:rPr lang="en-US" sz="2400" dirty="0">
                <a:solidFill>
                  <a:srgbClr val="0C3052"/>
                </a:solidFill>
              </a:rPr>
              <a:t>How the Blue Envelope Program was created </a:t>
            </a:r>
            <a:endParaRPr lang="en-US" sz="2400" dirty="0">
              <a:solidFill>
                <a:srgbClr val="0057A6"/>
              </a:solidFill>
            </a:endParaRPr>
          </a:p>
        </p:txBody>
      </p:sp>
      <p:pic>
        <p:nvPicPr>
          <p:cNvPr id="3" name="Graphic 2" descr="Envelope with solid fill">
            <a:extLst>
              <a:ext uri="{FF2B5EF4-FFF2-40B4-BE49-F238E27FC236}">
                <a16:creationId xmlns:a16="http://schemas.microsoft.com/office/drawing/2014/main" id="{3F401D1D-8832-E746-F373-0542D5F0B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490" y="3909058"/>
            <a:ext cx="694510" cy="694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02B2EB-17E4-7750-9CF9-9EFC2A7560A6}"/>
              </a:ext>
            </a:extLst>
          </p:cNvPr>
          <p:cNvSpPr txBox="1"/>
          <p:nvPr/>
        </p:nvSpPr>
        <p:spPr>
          <a:xfrm>
            <a:off x="1291047" y="4073825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3052"/>
                </a:solidFill>
              </a:rPr>
              <a:t>Printing</a:t>
            </a:r>
          </a:p>
        </p:txBody>
      </p:sp>
      <p:pic>
        <p:nvPicPr>
          <p:cNvPr id="7" name="Graphic 6" descr="Briefcase with solid fill">
            <a:extLst>
              <a:ext uri="{FF2B5EF4-FFF2-40B4-BE49-F238E27FC236}">
                <a16:creationId xmlns:a16="http://schemas.microsoft.com/office/drawing/2014/main" id="{15DD5FCD-EAE1-D384-6824-61C4C909D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9101" y="3905792"/>
            <a:ext cx="694510" cy="694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299890-5914-EF0D-0A8B-3F49FA53B7DF}"/>
              </a:ext>
            </a:extLst>
          </p:cNvPr>
          <p:cNvSpPr txBox="1"/>
          <p:nvPr/>
        </p:nvSpPr>
        <p:spPr>
          <a:xfrm>
            <a:off x="3860800" y="4047739"/>
            <a:ext cx="201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3052"/>
                </a:solidFill>
              </a:rPr>
              <a:t>Customer Service Management Administration</a:t>
            </a:r>
          </a:p>
        </p:txBody>
      </p:sp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6F0B064D-DB19-366B-C5DE-A142EB1B6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6220" y="3934093"/>
            <a:ext cx="637907" cy="6379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9EFC07-DAE9-1FF6-2429-804216F35D2B}"/>
              </a:ext>
            </a:extLst>
          </p:cNvPr>
          <p:cNvSpPr txBox="1"/>
          <p:nvPr/>
        </p:nvSpPr>
        <p:spPr>
          <a:xfrm>
            <a:off x="6929483" y="4047739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3052"/>
                </a:solidFill>
              </a:rPr>
              <a:t>Communications</a:t>
            </a:r>
          </a:p>
        </p:txBody>
      </p:sp>
      <p:pic>
        <p:nvPicPr>
          <p:cNvPr id="16" name="Graphic 15" descr="Police male outline">
            <a:extLst>
              <a:ext uri="{FF2B5EF4-FFF2-40B4-BE49-F238E27FC236}">
                <a16:creationId xmlns:a16="http://schemas.microsoft.com/office/drawing/2014/main" id="{13884A45-28DE-B00B-6956-FA3D4B5C9D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06479" y="3934093"/>
            <a:ext cx="637908" cy="637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C9A769-7E4A-4030-DB87-BE59FE0E1720}"/>
              </a:ext>
            </a:extLst>
          </p:cNvPr>
          <p:cNvSpPr txBox="1"/>
          <p:nvPr/>
        </p:nvSpPr>
        <p:spPr>
          <a:xfrm>
            <a:off x="9727120" y="4040856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3052"/>
                </a:solidFill>
              </a:rPr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83428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5DF4B8-A72B-823C-C758-7A6355BD0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3CD8A92-AB83-886C-4B10-F0ED2F23DF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C994C-8333-A8AF-CB3B-861C0DB6F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4365" y="1653040"/>
            <a:ext cx="5731328" cy="5544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C3052"/>
                </a:solidFill>
              </a:rPr>
              <a:t>Drivers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7023CB-D3B0-1FD6-03D7-0EF58D427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6871" y="1642182"/>
            <a:ext cx="5181600" cy="368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C3052"/>
                </a:solidFill>
              </a:rPr>
              <a:t>Law Enforcement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4D9E883-51E4-E62B-56BD-A7ADC331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145" y="6421004"/>
            <a:ext cx="676564" cy="365125"/>
          </a:xfrm>
        </p:spPr>
        <p:txBody>
          <a:bodyPr/>
          <a:lstStyle/>
          <a:p>
            <a:fld id="{59F5726D-F264-4EBB-8430-9B62B31AB1C3}" type="slidenum">
              <a:rPr lang="en-US" sz="1400" b="1" smtClean="0">
                <a:solidFill>
                  <a:srgbClr val="0057A6"/>
                </a:solidFill>
              </a:rPr>
              <a:t>5</a:t>
            </a:fld>
            <a:endParaRPr lang="en-US" sz="1400" b="1" dirty="0">
              <a:solidFill>
                <a:srgbClr val="0057A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747B2-31AA-63B2-7412-49676B4BBA02}"/>
              </a:ext>
            </a:extLst>
          </p:cNvPr>
          <p:cNvSpPr txBox="1"/>
          <p:nvPr/>
        </p:nvSpPr>
        <p:spPr>
          <a:xfrm>
            <a:off x="300010" y="301171"/>
            <a:ext cx="716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3052"/>
                </a:solidFill>
              </a:rPr>
              <a:t>Why It Matters</a:t>
            </a:r>
            <a:br>
              <a:rPr lang="en-US" sz="2400" b="1" dirty="0">
                <a:solidFill>
                  <a:srgbClr val="0C3052"/>
                </a:solidFill>
              </a:rPr>
            </a:br>
            <a:r>
              <a:rPr lang="en-US" sz="2400" dirty="0">
                <a:solidFill>
                  <a:srgbClr val="0C3052"/>
                </a:solidFill>
              </a:rPr>
              <a:t>Benefits of the Program</a:t>
            </a:r>
            <a:endParaRPr lang="en-US" sz="2400" dirty="0">
              <a:solidFill>
                <a:srgbClr val="0057A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5BDAD-C904-66B9-06D0-6498C9D47383}"/>
              </a:ext>
            </a:extLst>
          </p:cNvPr>
          <p:cNvSpPr txBox="1"/>
          <p:nvPr/>
        </p:nvSpPr>
        <p:spPr>
          <a:xfrm>
            <a:off x="6536871" y="2521161"/>
            <a:ext cx="4418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Reduces misunderstandings and promotes safer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Provides a clear, consistent tool recognized statewide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Builds trust with the autism community</a:t>
            </a:r>
            <a:endParaRPr lang="en-US" sz="2000" dirty="0">
              <a:solidFill>
                <a:srgbClr val="0C305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C7A73-48AF-0EF9-3F64-4147A552D631}"/>
              </a:ext>
            </a:extLst>
          </p:cNvPr>
          <p:cNvSpPr txBox="1"/>
          <p:nvPr/>
        </p:nvSpPr>
        <p:spPr>
          <a:xfrm>
            <a:off x="637901" y="2521161"/>
            <a:ext cx="44187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Reduces anxiety and improves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Provides a discreet way to signal communication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Keeps license, registration, insurance, and emergency contacts together</a:t>
            </a:r>
            <a:endParaRPr lang="en-US" sz="2000" dirty="0">
              <a:solidFill>
                <a:srgbClr val="0C3052"/>
              </a:solidFill>
            </a:endParaRPr>
          </a:p>
        </p:txBody>
      </p:sp>
      <p:pic>
        <p:nvPicPr>
          <p:cNvPr id="10" name="Graphic 9" descr="Steering Wheel with solid fill">
            <a:extLst>
              <a:ext uri="{FF2B5EF4-FFF2-40B4-BE49-F238E27FC236}">
                <a16:creationId xmlns:a16="http://schemas.microsoft.com/office/drawing/2014/main" id="{B51088A2-BD1B-ADC5-50F1-7A538E0FF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565" y="1480457"/>
            <a:ext cx="714132" cy="714132"/>
          </a:xfrm>
          <a:prstGeom prst="rect">
            <a:avLst/>
          </a:prstGeom>
        </p:spPr>
      </p:pic>
      <p:pic>
        <p:nvPicPr>
          <p:cNvPr id="14" name="Graphic 13" descr="Police female with solid fill">
            <a:extLst>
              <a:ext uri="{FF2B5EF4-FFF2-40B4-BE49-F238E27FC236}">
                <a16:creationId xmlns:a16="http://schemas.microsoft.com/office/drawing/2014/main" id="{0E8E18E4-C41C-F24E-1C4C-8C853AD83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2767" y="1504290"/>
            <a:ext cx="666465" cy="6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0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7CB1E-502C-64CA-A388-A9D8984BD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7C12B77-F51A-37D9-F640-F78E47DAB0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C0A7078-3247-FE04-5E43-95600361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145" y="6421004"/>
            <a:ext cx="676564" cy="365125"/>
          </a:xfrm>
        </p:spPr>
        <p:txBody>
          <a:bodyPr/>
          <a:lstStyle/>
          <a:p>
            <a:fld id="{59F5726D-F264-4EBB-8430-9B62B31AB1C3}" type="slidenum">
              <a:rPr lang="en-US" sz="1400" b="1" smtClean="0">
                <a:solidFill>
                  <a:srgbClr val="0057A6"/>
                </a:solidFill>
              </a:rPr>
              <a:t>6</a:t>
            </a:fld>
            <a:endParaRPr lang="en-US" sz="1400" b="1" dirty="0">
              <a:solidFill>
                <a:srgbClr val="0057A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FD69C-391B-856B-190D-E01CA8169780}"/>
              </a:ext>
            </a:extLst>
          </p:cNvPr>
          <p:cNvSpPr txBox="1"/>
          <p:nvPr/>
        </p:nvSpPr>
        <p:spPr>
          <a:xfrm>
            <a:off x="625574" y="461547"/>
            <a:ext cx="7160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C3052"/>
                </a:solidFill>
              </a:rPr>
              <a:t>Thank You!</a:t>
            </a:r>
            <a:br>
              <a:rPr lang="en-US" sz="3200" b="1" dirty="0">
                <a:solidFill>
                  <a:srgbClr val="0C3052"/>
                </a:solidFill>
              </a:rPr>
            </a:br>
            <a:endParaRPr lang="en-US" sz="3200" dirty="0">
              <a:solidFill>
                <a:srgbClr val="0057A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F9A78F-60E4-F71C-4D91-3FF5665EE57C}"/>
              </a:ext>
            </a:extLst>
          </p:cNvPr>
          <p:cNvSpPr txBox="1"/>
          <p:nvPr/>
        </p:nvSpPr>
        <p:spPr>
          <a:xfrm>
            <a:off x="6637193" y="2044005"/>
            <a:ext cx="428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C3052"/>
                </a:solidFill>
              </a:rPr>
              <a:t>Ava Adenauer – Sr. Portfolio Analyst</a:t>
            </a:r>
          </a:p>
          <a:p>
            <a:pPr algn="ctr"/>
            <a:r>
              <a:rPr lang="en-US" sz="1800" dirty="0">
                <a:solidFill>
                  <a:srgbClr val="0C3052"/>
                </a:solidFill>
                <a:sym typeface="Wingdings" panose="05000000000000000000" pitchFamily="2" charset="2"/>
              </a:rPr>
              <a:t>  </a:t>
            </a:r>
            <a:r>
              <a:rPr lang="en-US" sz="1800" dirty="0">
                <a:solidFill>
                  <a:srgbClr val="0057A6"/>
                </a:solidFill>
              </a:rPr>
              <a:t>ava.adenauer@dmv.virginia.gov</a:t>
            </a: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B46D9-0205-E041-7C9D-2951A54585AD}"/>
              </a:ext>
            </a:extLst>
          </p:cNvPr>
          <p:cNvSpPr txBox="1"/>
          <p:nvPr/>
        </p:nvSpPr>
        <p:spPr>
          <a:xfrm>
            <a:off x="1082386" y="2000311"/>
            <a:ext cx="428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C3052"/>
                </a:solidFill>
              </a:rPr>
              <a:t>Joseph Hill – Chief of Law Enforcement Division </a:t>
            </a:r>
          </a:p>
          <a:p>
            <a:pPr algn="ctr"/>
            <a:r>
              <a:rPr lang="en-US" sz="1800" dirty="0">
                <a:solidFill>
                  <a:srgbClr val="0C3052"/>
                </a:solidFill>
                <a:sym typeface="Wingdings" panose="05000000000000000000" pitchFamily="2" charset="2"/>
              </a:rPr>
              <a:t> </a:t>
            </a:r>
            <a:r>
              <a:rPr lang="en-US" sz="1800" dirty="0">
                <a:solidFill>
                  <a:srgbClr val="0057A6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0057A6"/>
                </a:solidFill>
              </a:rPr>
              <a:t>joseph.hill@dmv.virginia.gov</a:t>
            </a:r>
          </a:p>
          <a:p>
            <a:pPr algn="ctr"/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6058654-6AB0-EF4C-4061-249EBF345594}"/>
              </a:ext>
            </a:extLst>
          </p:cNvPr>
          <p:cNvSpPr txBox="1"/>
          <p:nvPr/>
        </p:nvSpPr>
        <p:spPr>
          <a:xfrm>
            <a:off x="291062" y="4733878"/>
            <a:ext cx="1146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0C3052"/>
                </a:solidFill>
              </a:rPr>
              <a:t>Learn More About the Blue Envelope Program at </a:t>
            </a:r>
            <a:r>
              <a:rPr lang="en-US" sz="2000" dirty="0">
                <a:solidFill>
                  <a:srgbClr val="0C3052"/>
                </a:solidFill>
                <a:hlinkClick r:id="rId3"/>
              </a:rPr>
              <a:t>dmv.virginia.gov/Blue Envelope</a:t>
            </a:r>
            <a:r>
              <a:rPr lang="en-US" sz="2000" dirty="0">
                <a:solidFill>
                  <a:srgbClr val="0C3052"/>
                </a:solidFill>
              </a:rPr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3052"/>
                </a:solidFill>
                <a:hlinkClick r:id="rId4"/>
              </a:rPr>
              <a:t>Blue Envelope Program FAQ’s</a:t>
            </a:r>
            <a:r>
              <a:rPr lang="en-US" sz="2000" dirty="0">
                <a:solidFill>
                  <a:srgbClr val="0C3052"/>
                </a:solidFill>
              </a:rPr>
              <a:t>.</a:t>
            </a:r>
            <a:endParaRPr lang="en-US" sz="2000" dirty="0">
              <a:solidFill>
                <a:srgbClr val="0057A6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5554E03-61EF-13EE-0DE9-FDC79BC585C1}"/>
              </a:ext>
            </a:extLst>
          </p:cNvPr>
          <p:cNvSpPr txBox="1"/>
          <p:nvPr/>
        </p:nvSpPr>
        <p:spPr>
          <a:xfrm>
            <a:off x="364317" y="3317642"/>
            <a:ext cx="1146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>
                <a:solidFill>
                  <a:srgbClr val="0057A6"/>
                </a:solidFill>
              </a:rPr>
              <a:t>Envelopes are available upon request. DMV will gladly provide them to organizations supporting outreach and awareness efforts. </a:t>
            </a:r>
          </a:p>
        </p:txBody>
      </p:sp>
    </p:spTree>
    <p:extLst>
      <p:ext uri="{BB962C8B-B14F-4D97-AF65-F5344CB8AC3E}">
        <p14:creationId xmlns:p14="http://schemas.microsoft.com/office/powerpoint/2010/main" val="375385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04f90b-6fa7-41dc-8db0-113922c3937a">
      <Terms xmlns="http://schemas.microsoft.com/office/infopath/2007/PartnerControls"/>
    </lcf76f155ced4ddcb4097134ff3c332f>
    <TaxCatchAll xmlns="4c2c5aab-b472-4b8f-a7fa-721e1e86a7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00B2124027CD4BAA18FCE4A5D2522A" ma:contentTypeVersion="16" ma:contentTypeDescription="Create a new document." ma:contentTypeScope="" ma:versionID="f2b7e2f06a4484f14d08e7546b42ae59">
  <xsd:schema xmlns:xsd="http://www.w3.org/2001/XMLSchema" xmlns:xs="http://www.w3.org/2001/XMLSchema" xmlns:p="http://schemas.microsoft.com/office/2006/metadata/properties" xmlns:ns2="b904f90b-6fa7-41dc-8db0-113922c3937a" xmlns:ns3="4c2c5aab-b472-4b8f-a7fa-721e1e86a722" targetNamespace="http://schemas.microsoft.com/office/2006/metadata/properties" ma:root="true" ma:fieldsID="514e333dcb8f8f5152eac7d982d513eb" ns2:_="" ns3:_="">
    <xsd:import namespace="b904f90b-6fa7-41dc-8db0-113922c3937a"/>
    <xsd:import namespace="4c2c5aab-b472-4b8f-a7fa-721e1e86a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4f90b-6fa7-41dc-8db0-113922c39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c5aab-b472-4b8f-a7fa-721e1e86a7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4e48597-20b3-47e6-a611-3897b1afac44}" ma:internalName="TaxCatchAll" ma:showField="CatchAllData" ma:web="4c2c5aab-b472-4b8f-a7fa-721e1e86a7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D2FC6-052D-4CA0-A3D3-2BF1B4C77C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DAD5FB-CA2B-44FA-96F6-F65048238DB9}">
  <ds:schemaRefs>
    <ds:schemaRef ds:uri="http://schemas.microsoft.com/office/2006/metadata/properties"/>
    <ds:schemaRef ds:uri="http://schemas.microsoft.com/office/infopath/2007/PartnerControls"/>
    <ds:schemaRef ds:uri="b904f90b-6fa7-41dc-8db0-113922c3937a"/>
    <ds:schemaRef ds:uri="4c2c5aab-b472-4b8f-a7fa-721e1e86a722"/>
  </ds:schemaRefs>
</ds:datastoreItem>
</file>

<file path=customXml/itemProps3.xml><?xml version="1.0" encoding="utf-8"?>
<ds:datastoreItem xmlns:ds="http://schemas.openxmlformats.org/officeDocument/2006/customXml" ds:itemID="{7D49D120-A650-4448-8DA3-CAEF35A92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4f90b-6fa7-41dc-8db0-113922c3937a"/>
    <ds:schemaRef ds:uri="4c2c5aab-b472-4b8f-a7fa-721e1e86a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9380</TotalTime>
  <Words>637</Words>
  <Application>Microsoft Office PowerPoint</Application>
  <PresentationFormat>Widescreen</PresentationFormat>
  <Paragraphs>73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Borkowski, Brad (DMV)</dc:creator>
  <cp:lastModifiedBy>Adenauer, Ava (DMV)</cp:lastModifiedBy>
  <cp:revision>14</cp:revision>
  <dcterms:created xsi:type="dcterms:W3CDTF">2024-02-12T13:14:40Z</dcterms:created>
  <dcterms:modified xsi:type="dcterms:W3CDTF">2025-09-03T19:09:15Z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0x010100DC00B2124027CD4BAA18FCE4A5D2522A</vt:lpwstr>
  </property>
</Properties>
</file>