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sldIdLst>
    <p:sldId id="2074" r:id="rId2"/>
    <p:sldId id="261" r:id="rId3"/>
    <p:sldId id="2023" r:id="rId4"/>
    <p:sldId id="2076" r:id="rId5"/>
    <p:sldId id="2080" r:id="rId6"/>
    <p:sldId id="2026" r:id="rId7"/>
    <p:sldId id="2029" r:id="rId8"/>
    <p:sldId id="2027" r:id="rId9"/>
    <p:sldId id="1877" r:id="rId10"/>
    <p:sldId id="2016" r:id="rId11"/>
    <p:sldId id="299" r:id="rId12"/>
    <p:sldId id="2079" r:id="rId13"/>
    <p:sldId id="29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0B489D-A59B-4C41-A3FC-2B6CC7FF37D8}">
          <p14:sldIdLst>
            <p14:sldId id="2074"/>
          </p14:sldIdLst>
        </p14:section>
        <p14:section name="Untitled Section" id="{C7BA3252-9EF6-4C6A-B8E7-24F187F7282C}">
          <p14:sldIdLst>
            <p14:sldId id="261"/>
            <p14:sldId id="2023"/>
            <p14:sldId id="2076"/>
            <p14:sldId id="2080"/>
            <p14:sldId id="2026"/>
            <p14:sldId id="2029"/>
            <p14:sldId id="2027"/>
            <p14:sldId id="1877"/>
            <p14:sldId id="2016"/>
            <p14:sldId id="299"/>
            <p14:sldId id="2079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C12379-D560-4035-B8EC-2FDBB4C95034}" v="196" dt="2025-09-16T12:08:24.207"/>
  </p1510:revLst>
</p1510:revInfo>
</file>

<file path=ppt/tableStyles.xml><?xml version="1.0" encoding="utf-8"?>
<a:tblStyleLst xmlns:a="http://schemas.openxmlformats.org/drawingml/2006/main" def="{5C22544A-7EE6-4342-B048-85BDC9FD1C3A}"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247" autoAdjust="0"/>
  </p:normalViewPr>
  <p:slideViewPr>
    <p:cSldViewPr snapToGrid="0">
      <p:cViewPr varScale="1">
        <p:scale>
          <a:sx n="106" d="100"/>
          <a:sy n="106" d="100"/>
        </p:scale>
        <p:origin x="79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90E7B2-194B-4B22-ACF0-64116A26712C}" type="doc">
      <dgm:prSet loTypeId="urn:microsoft.com/office/officeart/2005/8/layout/hProcess9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6EBFE27-1C1B-48E0-8CCC-035545DB0FD1}">
      <dgm:prSet custT="1"/>
      <dgm:spPr/>
      <dgm:t>
        <a:bodyPr/>
        <a:lstStyle/>
        <a:p>
          <a:r>
            <a:rPr lang="en-US" sz="1200" b="1" dirty="0">
              <a:latin typeface="Aptos" panose="020B0004020202020204" pitchFamily="34" charset="0"/>
            </a:rPr>
            <a:t>June</a:t>
          </a:r>
        </a:p>
        <a:p>
          <a:r>
            <a:rPr lang="en-US" sz="1200" b="0" dirty="0">
              <a:latin typeface="Aptos" panose="020B0004020202020204" pitchFamily="34" charset="0"/>
            </a:rPr>
            <a:t>CMS Marketplace Integrity  &amp; Affordability Rule finalized</a:t>
          </a:r>
          <a:endParaRPr lang="en-US" sz="1200" b="1" dirty="0">
            <a:latin typeface="Aptos" panose="020B0004020202020204" pitchFamily="34" charset="0"/>
          </a:endParaRPr>
        </a:p>
        <a:p>
          <a:endParaRPr lang="en-US" sz="1200" b="1" dirty="0">
            <a:latin typeface="Aptos" panose="020B0004020202020204" pitchFamily="34" charset="0"/>
          </a:endParaRPr>
        </a:p>
        <a:p>
          <a:r>
            <a:rPr lang="en-US" sz="1200" b="1" dirty="0">
              <a:latin typeface="Aptos" panose="020B0004020202020204" pitchFamily="34" charset="0"/>
            </a:rPr>
            <a:t> </a:t>
          </a:r>
        </a:p>
      </dgm:t>
    </dgm:pt>
    <dgm:pt modelId="{E8EC5D74-1419-4FDC-AE8D-741CACC07E46}" type="parTrans" cxnId="{79AC23A7-F951-4857-9379-4B1CBDA63416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E327E430-687D-4693-9B14-DC09DB9ACAD7}" type="sibTrans" cxnId="{79AC23A7-F951-4857-9379-4B1CBDA63416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D3C18070-A710-4F80-A66D-9ABCBDB1F12B}">
      <dgm:prSet custT="1"/>
      <dgm:spPr/>
      <dgm:t>
        <a:bodyPr/>
        <a:lstStyle/>
        <a:p>
          <a:r>
            <a:rPr lang="en-US" sz="1200" b="1" dirty="0">
              <a:latin typeface="Aptos" panose="020B0004020202020204" pitchFamily="34" charset="0"/>
            </a:rPr>
            <a:t>July </a:t>
          </a:r>
        </a:p>
        <a:p>
          <a:r>
            <a:rPr lang="en-US" sz="1200" b="0" dirty="0">
              <a:latin typeface="Aptos" panose="020B0004020202020204" pitchFamily="34" charset="0"/>
              <a:cs typeface="Arial" panose="020B0604020202020204" pitchFamily="34" charset="0"/>
            </a:rPr>
            <a:t> HR 1 (OBBBA) passed and signed</a:t>
          </a:r>
        </a:p>
        <a:p>
          <a:r>
            <a:rPr lang="en-US" sz="1200" b="0" dirty="0">
              <a:latin typeface="Aptos" panose="020B0004020202020204" pitchFamily="34" charset="0"/>
              <a:cs typeface="Arial" panose="020B0604020202020204" pitchFamily="34" charset="0"/>
            </a:rPr>
            <a:t>City of Columbus vs. Kennedy filed</a:t>
          </a:r>
        </a:p>
        <a:p>
          <a:r>
            <a:rPr lang="en-US" sz="1200" b="0" dirty="0">
              <a:latin typeface="Aptos" panose="020B0004020202020204" pitchFamily="34" charset="0"/>
              <a:cs typeface="Arial" panose="020B0604020202020204" pitchFamily="34" charset="0"/>
            </a:rPr>
            <a:t>California vs. Kennedy filed </a:t>
          </a:r>
        </a:p>
      </dgm:t>
    </dgm:pt>
    <dgm:pt modelId="{5D309CDC-4EA9-4676-9C74-28908AA716D6}" type="parTrans" cxnId="{38ACDD31-9E78-4339-981B-24DC0E930FE3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82C7458A-08E4-4560-8927-74AE9814B55D}" type="sibTrans" cxnId="{38ACDD31-9E78-4339-981B-24DC0E930FE3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F4F83855-85E4-4368-ADB3-11AFC8EF90A9}">
      <dgm:prSet custT="1"/>
      <dgm:spPr/>
      <dgm:t>
        <a:bodyPr/>
        <a:lstStyle/>
        <a:p>
          <a:r>
            <a:rPr lang="en-US" sz="1200" b="1" dirty="0">
              <a:latin typeface="Aptos" panose="020B0004020202020204" pitchFamily="34" charset="0"/>
              <a:cs typeface="Arial" panose="020B0604020202020204" pitchFamily="34" charset="0"/>
            </a:rPr>
            <a:t>August </a:t>
          </a:r>
        </a:p>
        <a:p>
          <a:endParaRPr lang="en-US" sz="1200" b="1" dirty="0">
            <a:latin typeface="Aptos" panose="020B0004020202020204" pitchFamily="34" charset="0"/>
            <a:cs typeface="Arial" panose="020B0604020202020204" pitchFamily="34" charset="0"/>
          </a:endParaRPr>
        </a:p>
        <a:p>
          <a:r>
            <a:rPr lang="en-US" sz="1200" b="0" dirty="0">
              <a:latin typeface="Aptos" panose="020B0004020202020204" pitchFamily="34" charset="0"/>
              <a:cs typeface="Arial" panose="020B0604020202020204" pitchFamily="34" charset="0"/>
            </a:rPr>
            <a:t>4</a:t>
          </a:r>
          <a:r>
            <a:rPr lang="en-US" sz="1200" b="0" baseline="30000" dirty="0">
              <a:latin typeface="Aptos" panose="020B0004020202020204" pitchFamily="34" charset="0"/>
              <a:cs typeface="Arial" panose="020B0604020202020204" pitchFamily="34" charset="0"/>
            </a:rPr>
            <a:t>th</a:t>
          </a:r>
          <a:r>
            <a:rPr lang="en-US" sz="1200" b="0" dirty="0">
              <a:latin typeface="Aptos" panose="020B0004020202020204" pitchFamily="34" charset="0"/>
              <a:cs typeface="Arial" panose="020B0604020202020204" pitchFamily="34" charset="0"/>
            </a:rPr>
            <a:t> District Court  preliminary injunction</a:t>
          </a:r>
        </a:p>
        <a:p>
          <a:r>
            <a:rPr lang="en-US" sz="1200" b="0" dirty="0">
              <a:latin typeface="Aptos" panose="020B0004020202020204" pitchFamily="34" charset="0"/>
              <a:cs typeface="Arial" panose="020B0604020202020204" pitchFamily="34" charset="0"/>
            </a:rPr>
            <a:t>Admin Appeal of Stay 1- provision only</a:t>
          </a:r>
        </a:p>
      </dgm:t>
    </dgm:pt>
    <dgm:pt modelId="{3A1D27A9-E93E-46A9-BD33-08E69DF622C9}" type="parTrans" cxnId="{CD441AAC-E4B6-41B9-A82B-AD2AAE300F77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AAFC5F97-797B-4D7E-AD89-9790A9F6404C}" type="sibTrans" cxnId="{CD441AAC-E4B6-41B9-A82B-AD2AAE300F77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80C5838D-885C-4E7F-90F6-6F09D82D01EE}">
      <dgm:prSet custT="1"/>
      <dgm:spPr/>
      <dgm:t>
        <a:bodyPr/>
        <a:lstStyle/>
        <a:p>
          <a:endParaRPr lang="en-US" sz="1200" b="1" dirty="0">
            <a:latin typeface="Aptos" panose="020B0004020202020204" pitchFamily="34" charset="0"/>
            <a:cs typeface="Arial" panose="020B0604020202020204" pitchFamily="34" charset="0"/>
          </a:endParaRPr>
        </a:p>
        <a:p>
          <a:r>
            <a:rPr lang="en-US" sz="1200" b="1" dirty="0">
              <a:latin typeface="Aptos" panose="020B0004020202020204" pitchFamily="34" charset="0"/>
              <a:cs typeface="Arial" panose="020B0604020202020204" pitchFamily="34" charset="0"/>
            </a:rPr>
            <a:t>September</a:t>
          </a:r>
        </a:p>
        <a:p>
          <a:endParaRPr lang="en-US" sz="1200" b="1" dirty="0">
            <a:latin typeface="Aptos" panose="020B0004020202020204" pitchFamily="34" charset="0"/>
            <a:cs typeface="Arial" panose="020B0604020202020204" pitchFamily="34" charset="0"/>
          </a:endParaRPr>
        </a:p>
        <a:p>
          <a:r>
            <a:rPr lang="en-US" sz="1200" b="0" dirty="0">
              <a:latin typeface="Aptos" panose="020B0004020202020204" pitchFamily="34" charset="0"/>
              <a:cs typeface="Arial" panose="020B0604020202020204" pitchFamily="34" charset="0"/>
            </a:rPr>
            <a:t>CMS issues Guidance that Plan Year 2026 stays are in effect until further Court Action</a:t>
          </a:r>
          <a:endParaRPr lang="en-US" sz="1200" b="1" dirty="0">
            <a:latin typeface="Aptos" panose="020B0004020202020204" pitchFamily="34" charset="0"/>
            <a:cs typeface="Arial" panose="020B0604020202020204" pitchFamily="34" charset="0"/>
          </a:endParaRPr>
        </a:p>
        <a:p>
          <a:endParaRPr lang="en-US" sz="1200" b="1" dirty="0">
            <a:latin typeface="Aptos" panose="020B0004020202020204" pitchFamily="34" charset="0"/>
            <a:cs typeface="Arial" panose="020B0604020202020204" pitchFamily="34" charset="0"/>
          </a:endParaRPr>
        </a:p>
        <a:p>
          <a:endParaRPr lang="en-US" sz="1200" b="1" dirty="0">
            <a:latin typeface="Aptos" panose="020B0004020202020204" pitchFamily="34" charset="0"/>
            <a:cs typeface="Arial" panose="020B0604020202020204" pitchFamily="34" charset="0"/>
          </a:endParaRPr>
        </a:p>
      </dgm:t>
    </dgm:pt>
    <dgm:pt modelId="{AF17CFB2-A985-4B38-958A-39806567DAF4}" type="parTrans" cxnId="{9FB9939E-9160-4D47-8C3E-9CDE42D1EC04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44EBB920-13CB-4354-92C7-C104D5BC5F74}" type="sibTrans" cxnId="{9FB9939E-9160-4D47-8C3E-9CDE42D1EC04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096FF532-1CCB-44B5-B5B8-B52155691EC4}" type="pres">
      <dgm:prSet presAssocID="{AE90E7B2-194B-4B22-ACF0-64116A26712C}" presName="CompostProcess" presStyleCnt="0">
        <dgm:presLayoutVars>
          <dgm:dir/>
          <dgm:resizeHandles val="exact"/>
        </dgm:presLayoutVars>
      </dgm:prSet>
      <dgm:spPr/>
    </dgm:pt>
    <dgm:pt modelId="{F53ED65A-F8E9-4BCE-A3E3-E78B3BC068FB}" type="pres">
      <dgm:prSet presAssocID="{AE90E7B2-194B-4B22-ACF0-64116A26712C}" presName="arrow" presStyleLbl="bgShp" presStyleIdx="0" presStyleCnt="1"/>
      <dgm:spPr/>
    </dgm:pt>
    <dgm:pt modelId="{A8515EB9-8B68-468A-A871-D9DF765AD1FE}" type="pres">
      <dgm:prSet presAssocID="{AE90E7B2-194B-4B22-ACF0-64116A26712C}" presName="linearProcess" presStyleCnt="0"/>
      <dgm:spPr/>
    </dgm:pt>
    <dgm:pt modelId="{6E020632-0669-46FB-875F-2D8F582C01CD}" type="pres">
      <dgm:prSet presAssocID="{26EBFE27-1C1B-48E0-8CCC-035545DB0FD1}" presName="textNode" presStyleLbl="node1" presStyleIdx="0" presStyleCnt="4">
        <dgm:presLayoutVars>
          <dgm:bulletEnabled val="1"/>
        </dgm:presLayoutVars>
      </dgm:prSet>
      <dgm:spPr/>
    </dgm:pt>
    <dgm:pt modelId="{7C6F295D-4142-4670-936B-D2866FFA851D}" type="pres">
      <dgm:prSet presAssocID="{E327E430-687D-4693-9B14-DC09DB9ACAD7}" presName="sibTrans" presStyleCnt="0"/>
      <dgm:spPr/>
    </dgm:pt>
    <dgm:pt modelId="{961DA4FE-2735-4BBF-B649-26C3B839133E}" type="pres">
      <dgm:prSet presAssocID="{D3C18070-A710-4F80-A66D-9ABCBDB1F12B}" presName="textNode" presStyleLbl="node1" presStyleIdx="1" presStyleCnt="4">
        <dgm:presLayoutVars>
          <dgm:bulletEnabled val="1"/>
        </dgm:presLayoutVars>
      </dgm:prSet>
      <dgm:spPr/>
    </dgm:pt>
    <dgm:pt modelId="{020E39E6-8935-40DB-812C-B9B2563F8A4D}" type="pres">
      <dgm:prSet presAssocID="{82C7458A-08E4-4560-8927-74AE9814B55D}" presName="sibTrans" presStyleCnt="0"/>
      <dgm:spPr/>
    </dgm:pt>
    <dgm:pt modelId="{1877BF4A-2340-4712-A59B-284B3202DED8}" type="pres">
      <dgm:prSet presAssocID="{F4F83855-85E4-4368-ADB3-11AFC8EF90A9}" presName="textNode" presStyleLbl="node1" presStyleIdx="2" presStyleCnt="4">
        <dgm:presLayoutVars>
          <dgm:bulletEnabled val="1"/>
        </dgm:presLayoutVars>
      </dgm:prSet>
      <dgm:spPr/>
    </dgm:pt>
    <dgm:pt modelId="{2A92EEEC-7C77-4AA1-8C32-2D6DB50C409A}" type="pres">
      <dgm:prSet presAssocID="{AAFC5F97-797B-4D7E-AD89-9790A9F6404C}" presName="sibTrans" presStyleCnt="0"/>
      <dgm:spPr/>
    </dgm:pt>
    <dgm:pt modelId="{E8A07E19-110A-4860-B338-F57F3B43E296}" type="pres">
      <dgm:prSet presAssocID="{80C5838D-885C-4E7F-90F6-6F09D82D01EE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38ACDD31-9E78-4339-981B-24DC0E930FE3}" srcId="{AE90E7B2-194B-4B22-ACF0-64116A26712C}" destId="{D3C18070-A710-4F80-A66D-9ABCBDB1F12B}" srcOrd="1" destOrd="0" parTransId="{5D309CDC-4EA9-4676-9C74-28908AA716D6}" sibTransId="{82C7458A-08E4-4560-8927-74AE9814B55D}"/>
    <dgm:cxn modelId="{B9D12E62-FEF2-418B-A9F0-9200EFD3752D}" type="presOf" srcId="{D3C18070-A710-4F80-A66D-9ABCBDB1F12B}" destId="{961DA4FE-2735-4BBF-B649-26C3B839133E}" srcOrd="0" destOrd="0" presId="urn:microsoft.com/office/officeart/2005/8/layout/hProcess9"/>
    <dgm:cxn modelId="{9FB9939E-9160-4D47-8C3E-9CDE42D1EC04}" srcId="{AE90E7B2-194B-4B22-ACF0-64116A26712C}" destId="{80C5838D-885C-4E7F-90F6-6F09D82D01EE}" srcOrd="3" destOrd="0" parTransId="{AF17CFB2-A985-4B38-958A-39806567DAF4}" sibTransId="{44EBB920-13CB-4354-92C7-C104D5BC5F74}"/>
    <dgm:cxn modelId="{79AC23A7-F951-4857-9379-4B1CBDA63416}" srcId="{AE90E7B2-194B-4B22-ACF0-64116A26712C}" destId="{26EBFE27-1C1B-48E0-8CCC-035545DB0FD1}" srcOrd="0" destOrd="0" parTransId="{E8EC5D74-1419-4FDC-AE8D-741CACC07E46}" sibTransId="{E327E430-687D-4693-9B14-DC09DB9ACAD7}"/>
    <dgm:cxn modelId="{6075D4A7-0F17-4A51-A1C8-35FA82BE6D06}" type="presOf" srcId="{80C5838D-885C-4E7F-90F6-6F09D82D01EE}" destId="{E8A07E19-110A-4860-B338-F57F3B43E296}" srcOrd="0" destOrd="0" presId="urn:microsoft.com/office/officeart/2005/8/layout/hProcess9"/>
    <dgm:cxn modelId="{CD441AAC-E4B6-41B9-A82B-AD2AAE300F77}" srcId="{AE90E7B2-194B-4B22-ACF0-64116A26712C}" destId="{F4F83855-85E4-4368-ADB3-11AFC8EF90A9}" srcOrd="2" destOrd="0" parTransId="{3A1D27A9-E93E-46A9-BD33-08E69DF622C9}" sibTransId="{AAFC5F97-797B-4D7E-AD89-9790A9F6404C}"/>
    <dgm:cxn modelId="{9A1219C8-1A9A-4682-9971-F7AE329BEA98}" type="presOf" srcId="{AE90E7B2-194B-4B22-ACF0-64116A26712C}" destId="{096FF532-1CCB-44B5-B5B8-B52155691EC4}" srcOrd="0" destOrd="0" presId="urn:microsoft.com/office/officeart/2005/8/layout/hProcess9"/>
    <dgm:cxn modelId="{F10ECFE5-9813-4F28-843C-4815A4728C66}" type="presOf" srcId="{26EBFE27-1C1B-48E0-8CCC-035545DB0FD1}" destId="{6E020632-0669-46FB-875F-2D8F582C01CD}" srcOrd="0" destOrd="0" presId="urn:microsoft.com/office/officeart/2005/8/layout/hProcess9"/>
    <dgm:cxn modelId="{41B1DEFA-BE04-415A-BAC3-5C8F2FE41ADA}" type="presOf" srcId="{F4F83855-85E4-4368-ADB3-11AFC8EF90A9}" destId="{1877BF4A-2340-4712-A59B-284B3202DED8}" srcOrd="0" destOrd="0" presId="urn:microsoft.com/office/officeart/2005/8/layout/hProcess9"/>
    <dgm:cxn modelId="{EC73DAF3-71C8-47B0-B9FF-8A8CFD43FEEE}" type="presParOf" srcId="{096FF532-1CCB-44B5-B5B8-B52155691EC4}" destId="{F53ED65A-F8E9-4BCE-A3E3-E78B3BC068FB}" srcOrd="0" destOrd="0" presId="urn:microsoft.com/office/officeart/2005/8/layout/hProcess9"/>
    <dgm:cxn modelId="{7420F1B0-A20E-402E-8565-6D2956A3B4F0}" type="presParOf" srcId="{096FF532-1CCB-44B5-B5B8-B52155691EC4}" destId="{A8515EB9-8B68-468A-A871-D9DF765AD1FE}" srcOrd="1" destOrd="0" presId="urn:microsoft.com/office/officeart/2005/8/layout/hProcess9"/>
    <dgm:cxn modelId="{60DF03BE-93AF-4F3C-9EEB-6F1314596F45}" type="presParOf" srcId="{A8515EB9-8B68-468A-A871-D9DF765AD1FE}" destId="{6E020632-0669-46FB-875F-2D8F582C01CD}" srcOrd="0" destOrd="0" presId="urn:microsoft.com/office/officeart/2005/8/layout/hProcess9"/>
    <dgm:cxn modelId="{73C7C10E-FBF1-44DF-9AE6-9D1861282327}" type="presParOf" srcId="{A8515EB9-8B68-468A-A871-D9DF765AD1FE}" destId="{7C6F295D-4142-4670-936B-D2866FFA851D}" srcOrd="1" destOrd="0" presId="urn:microsoft.com/office/officeart/2005/8/layout/hProcess9"/>
    <dgm:cxn modelId="{4D20D0A8-E15C-4356-9199-32BF895532EB}" type="presParOf" srcId="{A8515EB9-8B68-468A-A871-D9DF765AD1FE}" destId="{961DA4FE-2735-4BBF-B649-26C3B839133E}" srcOrd="2" destOrd="0" presId="urn:microsoft.com/office/officeart/2005/8/layout/hProcess9"/>
    <dgm:cxn modelId="{8930BB27-EE42-4945-8443-EC5A51785989}" type="presParOf" srcId="{A8515EB9-8B68-468A-A871-D9DF765AD1FE}" destId="{020E39E6-8935-40DB-812C-B9B2563F8A4D}" srcOrd="3" destOrd="0" presId="urn:microsoft.com/office/officeart/2005/8/layout/hProcess9"/>
    <dgm:cxn modelId="{529C0E7F-ED2C-4691-8B1E-7436F4E914FE}" type="presParOf" srcId="{A8515EB9-8B68-468A-A871-D9DF765AD1FE}" destId="{1877BF4A-2340-4712-A59B-284B3202DED8}" srcOrd="4" destOrd="0" presId="urn:microsoft.com/office/officeart/2005/8/layout/hProcess9"/>
    <dgm:cxn modelId="{C0233570-8417-4999-9C51-D0C65731E522}" type="presParOf" srcId="{A8515EB9-8B68-468A-A871-D9DF765AD1FE}" destId="{2A92EEEC-7C77-4AA1-8C32-2D6DB50C409A}" srcOrd="5" destOrd="0" presId="urn:microsoft.com/office/officeart/2005/8/layout/hProcess9"/>
    <dgm:cxn modelId="{E7ED56EF-FA58-4FFD-96C0-AF0DB6E45DDD}" type="presParOf" srcId="{A8515EB9-8B68-468A-A871-D9DF765AD1FE}" destId="{E8A07E19-110A-4860-B338-F57F3B43E29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ED65A-F8E9-4BCE-A3E3-E78B3BC068FB}">
      <dsp:nvSpPr>
        <dsp:cNvPr id="0" name=""/>
        <dsp:cNvSpPr/>
      </dsp:nvSpPr>
      <dsp:spPr>
        <a:xfrm>
          <a:off x="801500" y="0"/>
          <a:ext cx="9083667" cy="545392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020632-0669-46FB-875F-2D8F582C01CD}">
      <dsp:nvSpPr>
        <dsp:cNvPr id="0" name=""/>
        <dsp:cNvSpPr/>
      </dsp:nvSpPr>
      <dsp:spPr>
        <a:xfrm>
          <a:off x="3652" y="1636175"/>
          <a:ext cx="2373191" cy="218156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Aptos" panose="020B0004020202020204" pitchFamily="34" charset="0"/>
            </a:rPr>
            <a:t>June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Aptos" panose="020B0004020202020204" pitchFamily="34" charset="0"/>
            </a:rPr>
            <a:t>CMS Marketplace Integrity  &amp; Affordability Rule finalized</a:t>
          </a:r>
          <a:endParaRPr lang="en-US" sz="1200" b="1" kern="1200" dirty="0">
            <a:latin typeface="Aptos" panose="020B000402020202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>
            <a:latin typeface="Aptos" panose="020B000402020202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Aptos" panose="020B0004020202020204" pitchFamily="34" charset="0"/>
            </a:rPr>
            <a:t> </a:t>
          </a:r>
        </a:p>
      </dsp:txBody>
      <dsp:txXfrm>
        <a:off x="110147" y="1742670"/>
        <a:ext cx="2160201" cy="1968578"/>
      </dsp:txXfrm>
    </dsp:sp>
    <dsp:sp modelId="{961DA4FE-2735-4BBF-B649-26C3B839133E}">
      <dsp:nvSpPr>
        <dsp:cNvPr id="0" name=""/>
        <dsp:cNvSpPr/>
      </dsp:nvSpPr>
      <dsp:spPr>
        <a:xfrm>
          <a:off x="2772376" y="1636175"/>
          <a:ext cx="2373191" cy="2181568"/>
        </a:xfrm>
        <a:prstGeom prst="roundRect">
          <a:avLst/>
        </a:prstGeom>
        <a:gradFill rotWithShape="0">
          <a:gsLst>
            <a:gs pos="0">
              <a:schemeClr val="accent5">
                <a:hueOff val="2003568"/>
                <a:satOff val="-8793"/>
                <a:lumOff val="26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003568"/>
                <a:satOff val="-8793"/>
                <a:lumOff val="26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003568"/>
                <a:satOff val="-8793"/>
                <a:lumOff val="26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Aptos" panose="020B0004020202020204" pitchFamily="34" charset="0"/>
            </a:rPr>
            <a:t>July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Aptos" panose="020B0004020202020204" pitchFamily="34" charset="0"/>
              <a:cs typeface="Arial" panose="020B0604020202020204" pitchFamily="34" charset="0"/>
            </a:rPr>
            <a:t> HR 1 (OBBBA) passed and signed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Aptos" panose="020B0004020202020204" pitchFamily="34" charset="0"/>
              <a:cs typeface="Arial" panose="020B0604020202020204" pitchFamily="34" charset="0"/>
            </a:rPr>
            <a:t>City of Columbus vs. Kennedy filed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Aptos" panose="020B0004020202020204" pitchFamily="34" charset="0"/>
              <a:cs typeface="Arial" panose="020B0604020202020204" pitchFamily="34" charset="0"/>
            </a:rPr>
            <a:t>California vs. Kennedy filed </a:t>
          </a:r>
        </a:p>
      </dsp:txBody>
      <dsp:txXfrm>
        <a:off x="2878871" y="1742670"/>
        <a:ext cx="2160201" cy="1968578"/>
      </dsp:txXfrm>
    </dsp:sp>
    <dsp:sp modelId="{1877BF4A-2340-4712-A59B-284B3202DED8}">
      <dsp:nvSpPr>
        <dsp:cNvPr id="0" name=""/>
        <dsp:cNvSpPr/>
      </dsp:nvSpPr>
      <dsp:spPr>
        <a:xfrm>
          <a:off x="5541099" y="1636175"/>
          <a:ext cx="2373191" cy="2181568"/>
        </a:xfrm>
        <a:prstGeom prst="roundRect">
          <a:avLst/>
        </a:prstGeom>
        <a:gradFill rotWithShape="0">
          <a:gsLst>
            <a:gs pos="0">
              <a:schemeClr val="accent5">
                <a:hueOff val="4007135"/>
                <a:satOff val="-17587"/>
                <a:lumOff val="52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4007135"/>
                <a:satOff val="-17587"/>
                <a:lumOff val="52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4007135"/>
                <a:satOff val="-17587"/>
                <a:lumOff val="52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Aptos" panose="020B0004020202020204" pitchFamily="34" charset="0"/>
              <a:cs typeface="Arial" panose="020B0604020202020204" pitchFamily="34" charset="0"/>
            </a:rPr>
            <a:t>August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>
            <a:latin typeface="Aptos" panose="020B0004020202020204" pitchFamily="34" charset="0"/>
            <a:cs typeface="Arial" panose="020B060402020202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Aptos" panose="020B0004020202020204" pitchFamily="34" charset="0"/>
              <a:cs typeface="Arial" panose="020B0604020202020204" pitchFamily="34" charset="0"/>
            </a:rPr>
            <a:t>4</a:t>
          </a:r>
          <a:r>
            <a:rPr lang="en-US" sz="1200" b="0" kern="1200" baseline="30000" dirty="0">
              <a:latin typeface="Aptos" panose="020B0004020202020204" pitchFamily="34" charset="0"/>
              <a:cs typeface="Arial" panose="020B0604020202020204" pitchFamily="34" charset="0"/>
            </a:rPr>
            <a:t>th</a:t>
          </a:r>
          <a:r>
            <a:rPr lang="en-US" sz="1200" b="0" kern="1200" dirty="0">
              <a:latin typeface="Aptos" panose="020B0004020202020204" pitchFamily="34" charset="0"/>
              <a:cs typeface="Arial" panose="020B0604020202020204" pitchFamily="34" charset="0"/>
            </a:rPr>
            <a:t> District Court  preliminary injunction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Aptos" panose="020B0004020202020204" pitchFamily="34" charset="0"/>
              <a:cs typeface="Arial" panose="020B0604020202020204" pitchFamily="34" charset="0"/>
            </a:rPr>
            <a:t>Admin Appeal of Stay 1- provision only</a:t>
          </a:r>
        </a:p>
      </dsp:txBody>
      <dsp:txXfrm>
        <a:off x="5647594" y="1742670"/>
        <a:ext cx="2160201" cy="1968578"/>
      </dsp:txXfrm>
    </dsp:sp>
    <dsp:sp modelId="{E8A07E19-110A-4860-B338-F57F3B43E296}">
      <dsp:nvSpPr>
        <dsp:cNvPr id="0" name=""/>
        <dsp:cNvSpPr/>
      </dsp:nvSpPr>
      <dsp:spPr>
        <a:xfrm>
          <a:off x="8309823" y="1636175"/>
          <a:ext cx="2373191" cy="2181568"/>
        </a:xfrm>
        <a:prstGeom prst="roundRect">
          <a:avLst/>
        </a:prstGeom>
        <a:gradFill rotWithShape="0">
          <a:gsLst>
            <a:gs pos="0">
              <a:schemeClr val="accent5">
                <a:hueOff val="6010703"/>
                <a:satOff val="-26380"/>
                <a:lumOff val="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6010703"/>
                <a:satOff val="-26380"/>
                <a:lumOff val="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6010703"/>
                <a:satOff val="-26380"/>
                <a:lumOff val="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>
            <a:latin typeface="Aptos" panose="020B0004020202020204" pitchFamily="34" charset="0"/>
            <a:cs typeface="Arial" panose="020B060402020202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Aptos" panose="020B0004020202020204" pitchFamily="34" charset="0"/>
              <a:cs typeface="Arial" panose="020B0604020202020204" pitchFamily="34" charset="0"/>
            </a:rPr>
            <a:t>September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>
            <a:latin typeface="Aptos" panose="020B0004020202020204" pitchFamily="34" charset="0"/>
            <a:cs typeface="Arial" panose="020B060402020202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Aptos" panose="020B0004020202020204" pitchFamily="34" charset="0"/>
              <a:cs typeface="Arial" panose="020B0604020202020204" pitchFamily="34" charset="0"/>
            </a:rPr>
            <a:t>CMS issues Guidance that Plan Year 2026 stays are in effect until further Court Action</a:t>
          </a:r>
          <a:endParaRPr lang="en-US" sz="1200" b="1" kern="1200" dirty="0">
            <a:latin typeface="Aptos" panose="020B0004020202020204" pitchFamily="34" charset="0"/>
            <a:cs typeface="Arial" panose="020B060402020202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>
            <a:latin typeface="Aptos" panose="020B0004020202020204" pitchFamily="34" charset="0"/>
            <a:cs typeface="Arial" panose="020B060402020202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>
            <a:latin typeface="Aptos" panose="020B0004020202020204" pitchFamily="34" charset="0"/>
            <a:cs typeface="Arial" panose="020B0604020202020204" pitchFamily="34" charset="0"/>
          </a:endParaRPr>
        </a:p>
      </dsp:txBody>
      <dsp:txXfrm>
        <a:off x="8416318" y="1742670"/>
        <a:ext cx="2160201" cy="1968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B8668-262A-4493-8A32-42F41599284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181A5-0142-4C6C-9EAE-570FE5D11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9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EEF0FF"/>
              </a:solidFill>
              <a:effectLst/>
              <a:latin typeface="Google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97C16-17DD-4706-9930-44CB6FCFA6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94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>
              <a:lnSpc>
                <a:spcPct val="107000"/>
              </a:lnSpc>
            </a:pP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defTabSz="933237">
              <a:defRPr/>
            </a:pP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181A5-0142-4C6C-9EAE-570FE5D11D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85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3237">
              <a:defRPr/>
            </a:pPr>
            <a:fld id="{D6D2265C-43B1-CC46-90BD-E079FEACE62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3237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14678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6618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29C01-1C3E-47FA-BFF8-49633ACDC0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49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181A5-0142-4C6C-9EAE-570FE5D11D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55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181A5-0142-4C6C-9EAE-570FE5D11D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7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D3D64-EE52-EB68-B246-987ED5923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DD9127-0315-6A44-3768-72AC4E1D4C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F209C6-DD65-C37B-FA33-08EE4A729C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984444-2B48-7035-16AE-AC23E4083C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3237">
              <a:defRPr/>
            </a:pPr>
            <a:fld id="{158D06E7-5B22-4032-BB1A-7101CB4CA29C}" type="slidenum">
              <a:rPr lang="en-US">
                <a:solidFill>
                  <a:prstClr val="black"/>
                </a:solidFill>
                <a:latin typeface="Aptos" panose="02110004020202020204"/>
              </a:rPr>
              <a:pPr defTabSz="933237">
                <a:defRPr/>
              </a:pPr>
              <a:t>10</a:t>
            </a:fld>
            <a:endParaRPr lang="en-US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825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3237">
              <a:defRPr/>
            </a:pPr>
            <a:fld id="{D6D2265C-43B1-CC46-90BD-E079FEACE62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3237"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38783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F5E6202-D74F-4B05-A0DB-63AF380B4C5B}"/>
              </a:ext>
            </a:extLst>
          </p:cNvPr>
          <p:cNvSpPr/>
          <p:nvPr userDrawn="1"/>
        </p:nvSpPr>
        <p:spPr bwMode="gray">
          <a:xfrm>
            <a:off x="0" y="-32657"/>
            <a:ext cx="12192000" cy="2286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91440" tIns="91440" rIns="91440" bIns="9144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graphicFrame>
        <p:nvGraphicFramePr>
          <p:cNvPr id="17" name="Object 1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30142406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17" name="Object 1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1">
            <a:extLst>
              <a:ext uri="{FF2B5EF4-FFF2-40B4-BE49-F238E27FC236}">
                <a16:creationId xmlns:a16="http://schemas.microsoft.com/office/drawing/2014/main" id="{142839A4-8F83-4A35-86EB-1F23FF423C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595534" y="2975028"/>
            <a:ext cx="9158066" cy="1368372"/>
          </a:xfrm>
        </p:spPr>
        <p:txBody>
          <a:bodyPr tIns="91440" bIns="91440"/>
          <a:lstStyle>
            <a:lvl1pPr>
              <a:spcBef>
                <a:spcPts val="0"/>
              </a:spcBef>
              <a:defRPr sz="400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4CF39A43-7027-4A34-8F86-EBCA441F248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95534" y="4343400"/>
            <a:ext cx="9158066" cy="11430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8B475C-89FA-4039-A566-DAC98918AE32}"/>
              </a:ext>
            </a:extLst>
          </p:cNvPr>
          <p:cNvSpPr/>
          <p:nvPr userDrawn="1"/>
        </p:nvSpPr>
        <p:spPr bwMode="gray">
          <a:xfrm>
            <a:off x="0" y="0"/>
            <a:ext cx="12192000" cy="822960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</p:spPr>
        <p:txBody>
          <a:bodyPr lIns="91440" tIns="91440" rIns="91440" bIns="9144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9C9B973-7EBA-4CBF-8E12-8F6A2315A633}"/>
              </a:ext>
            </a:extLst>
          </p:cNvPr>
          <p:cNvSpPr/>
          <p:nvPr userDrawn="1"/>
        </p:nvSpPr>
        <p:spPr bwMode="gray">
          <a:xfrm>
            <a:off x="-9082" y="6036429"/>
            <a:ext cx="12201082" cy="822960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</p:spPr>
        <p:txBody>
          <a:bodyPr lIns="91440" tIns="91440" rIns="91440" bIns="9144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5" name="Picture 4" descr="Text&#10;&#10;AI-generated content may be incorrect.">
            <a:extLst>
              <a:ext uri="{FF2B5EF4-FFF2-40B4-BE49-F238E27FC236}">
                <a16:creationId xmlns:a16="http://schemas.microsoft.com/office/drawing/2014/main" id="{DA459546-0D66-F570-9856-0AD5910987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8" y="896382"/>
            <a:ext cx="3971671" cy="205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20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9228192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17" name="Object 1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Logo&#10;&#10;AI-generated content may be incorrect.">
            <a:extLst>
              <a:ext uri="{FF2B5EF4-FFF2-40B4-BE49-F238E27FC236}">
                <a16:creationId xmlns:a16="http://schemas.microsoft.com/office/drawing/2014/main" id="{581F657C-D6C4-9B24-3D9D-42B96BC11A5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08" y="6053667"/>
            <a:ext cx="907183" cy="71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7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0763616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609600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058862"/>
            <a:ext cx="10972800" cy="4960938"/>
          </a:xfrm>
        </p:spPr>
        <p:txBody>
          <a:bodyPr lIns="0" rIns="0"/>
          <a:lstStyle>
            <a:lvl1pPr marL="230188" indent="-2301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1pPr>
            <a:lvl2pPr marL="457200" indent="-227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2pPr>
            <a:lvl3pPr marL="688975" indent="-2317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/>
            </a:lvl3pPr>
            <a:lvl4pPr marL="914400" indent="-225425">
              <a:spcBef>
                <a:spcPts val="0"/>
              </a:spcBef>
              <a:spcAft>
                <a:spcPts val="600"/>
              </a:spcAft>
              <a:defRPr sz="1600"/>
            </a:lvl4pPr>
            <a:lvl5pPr marL="1144588" indent="-230188"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9366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55474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09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0376867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8931" y="1058862"/>
            <a:ext cx="5080000" cy="5029200"/>
          </a:xfrm>
        </p:spPr>
        <p:txBody>
          <a:bodyPr tIns="0" bIns="0"/>
          <a:lstStyle>
            <a:lvl1pPr marL="230188" indent="-230188">
              <a:spcBef>
                <a:spcPts val="0"/>
              </a:spcBef>
              <a:spcAft>
                <a:spcPts val="600"/>
              </a:spcAft>
              <a:defRPr sz="2000"/>
            </a:lvl1pPr>
            <a:lvl2pPr marL="458788" indent="-228600">
              <a:spcBef>
                <a:spcPts val="0"/>
              </a:spcBef>
              <a:spcAft>
                <a:spcPts val="600"/>
              </a:spcAft>
              <a:defRPr sz="1800"/>
            </a:lvl2pPr>
            <a:lvl3pPr marL="684213" indent="-225425">
              <a:spcBef>
                <a:spcPts val="0"/>
              </a:spcBef>
              <a:spcAft>
                <a:spcPts val="600"/>
              </a:spcAft>
              <a:defRPr sz="1600"/>
            </a:lvl3pPr>
            <a:lvl4pPr marL="914400" indent="-230188">
              <a:spcBef>
                <a:spcPts val="0"/>
              </a:spcBef>
              <a:spcAft>
                <a:spcPts val="600"/>
              </a:spcAft>
              <a:defRPr sz="1400"/>
            </a:lvl4pPr>
            <a:lvl5pPr marL="1144588" indent="-230188">
              <a:spcBef>
                <a:spcPts val="0"/>
              </a:spcBef>
              <a:spcAft>
                <a:spcPts val="6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95662" y="1058862"/>
            <a:ext cx="5080000" cy="5029200"/>
          </a:xfrm>
        </p:spPr>
        <p:txBody>
          <a:bodyPr tIns="0" bIns="0"/>
          <a:lstStyle>
            <a:lvl1pPr>
              <a:spcBef>
                <a:spcPts val="0"/>
              </a:spcBef>
              <a:spcAft>
                <a:spcPts val="600"/>
              </a:spcAft>
              <a:defRPr sz="2000"/>
            </a:lvl1pPr>
            <a:lvl2pPr marL="458788" indent="-228600">
              <a:spcBef>
                <a:spcPts val="0"/>
              </a:spcBef>
              <a:spcAft>
                <a:spcPts val="600"/>
              </a:spcAft>
              <a:defRPr sz="1800"/>
            </a:lvl2pPr>
            <a:lvl3pPr marL="684213" indent="-225425">
              <a:spcBef>
                <a:spcPts val="0"/>
              </a:spcBef>
              <a:spcAft>
                <a:spcPts val="600"/>
              </a:spcAft>
              <a:defRPr sz="1600"/>
            </a:lvl3pPr>
            <a:lvl4pPr marL="914400" indent="-230188">
              <a:spcBef>
                <a:spcPts val="0"/>
              </a:spcBef>
              <a:spcAft>
                <a:spcPts val="600"/>
              </a:spcAft>
              <a:defRPr sz="1400"/>
            </a:lvl4pPr>
            <a:lvl5pPr marL="1144588" indent="-230188">
              <a:spcBef>
                <a:spcPts val="0"/>
              </a:spcBef>
              <a:spcAft>
                <a:spcPts val="6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039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81504864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2969" y="1066799"/>
            <a:ext cx="3416300" cy="5029200"/>
          </a:xfrm>
        </p:spPr>
        <p:txBody>
          <a:bodyPr lIns="0" rIns="0"/>
          <a:lstStyle>
            <a:lvl1pPr marL="230188" indent="-230188">
              <a:spcBef>
                <a:spcPts val="0"/>
              </a:spcBef>
              <a:spcAft>
                <a:spcPts val="600"/>
              </a:spcAft>
              <a:defRPr sz="1800"/>
            </a:lvl1pPr>
            <a:lvl2pPr marL="458788" indent="-228600">
              <a:spcBef>
                <a:spcPts val="0"/>
              </a:spcBef>
              <a:spcAft>
                <a:spcPts val="600"/>
              </a:spcAft>
              <a:defRPr sz="1600"/>
            </a:lvl2pPr>
            <a:lvl3pPr marL="684213" indent="-225425">
              <a:spcBef>
                <a:spcPts val="0"/>
              </a:spcBef>
              <a:spcAft>
                <a:spcPts val="600"/>
              </a:spcAft>
              <a:defRPr sz="1400"/>
            </a:lvl3pPr>
            <a:lvl4pPr marL="914400" indent="-230188">
              <a:spcBef>
                <a:spcPts val="0"/>
              </a:spcBef>
              <a:spcAft>
                <a:spcPts val="600"/>
              </a:spcAft>
              <a:defRPr sz="1200"/>
            </a:lvl4pPr>
            <a:lvl5pPr marL="1144588" indent="-230188">
              <a:spcBef>
                <a:spcPts val="0"/>
              </a:spcBef>
              <a:spcAft>
                <a:spcPts val="600"/>
              </a:spcAft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387073" y="1066799"/>
            <a:ext cx="3416300" cy="5029200"/>
          </a:xfrm>
        </p:spPr>
        <p:txBody>
          <a:bodyPr lIns="0" rIns="0"/>
          <a:lstStyle>
            <a:lvl1pPr marL="230188" indent="-230188">
              <a:spcBef>
                <a:spcPts val="0"/>
              </a:spcBef>
              <a:spcAft>
                <a:spcPts val="600"/>
              </a:spcAft>
              <a:defRPr sz="1800"/>
            </a:lvl1pPr>
            <a:lvl2pPr marL="571500" indent="-230188">
              <a:spcBef>
                <a:spcPts val="0"/>
              </a:spcBef>
              <a:spcAft>
                <a:spcPts val="600"/>
              </a:spcAft>
              <a:defRPr sz="1600"/>
            </a:lvl2pPr>
            <a:lvl3pPr marL="803275" indent="-233363">
              <a:spcBef>
                <a:spcPts val="0"/>
              </a:spcBef>
              <a:spcAft>
                <a:spcPts val="600"/>
              </a:spcAft>
              <a:defRPr sz="1400"/>
            </a:lvl3pPr>
            <a:lvl4pPr marL="1025525" indent="-222250">
              <a:spcBef>
                <a:spcPts val="0"/>
              </a:spcBef>
              <a:spcAft>
                <a:spcPts val="600"/>
              </a:spcAft>
              <a:defRPr sz="1200"/>
            </a:lvl4pPr>
            <a:lvl5pPr marL="1258888" indent="-233363">
              <a:spcBef>
                <a:spcPts val="0"/>
              </a:spcBef>
              <a:spcAft>
                <a:spcPts val="600"/>
              </a:spcAft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8161178" y="1066799"/>
            <a:ext cx="3416300" cy="5029200"/>
          </a:xfrm>
        </p:spPr>
        <p:txBody>
          <a:bodyPr lIns="0" rIns="0"/>
          <a:lstStyle>
            <a:lvl1pPr marL="230188" indent="-230188">
              <a:spcBef>
                <a:spcPts val="0"/>
              </a:spcBef>
              <a:spcAft>
                <a:spcPts val="600"/>
              </a:spcAft>
              <a:defRPr sz="1800"/>
            </a:lvl1pPr>
            <a:lvl2pPr marL="458788" indent="-228600">
              <a:spcBef>
                <a:spcPts val="0"/>
              </a:spcBef>
              <a:spcAft>
                <a:spcPts val="600"/>
              </a:spcAft>
              <a:defRPr sz="1600"/>
            </a:lvl2pPr>
            <a:lvl3pPr marL="684213" indent="-225425">
              <a:spcBef>
                <a:spcPts val="0"/>
              </a:spcBef>
              <a:spcAft>
                <a:spcPts val="600"/>
              </a:spcAft>
              <a:defRPr sz="1400"/>
            </a:lvl3pPr>
            <a:lvl4pPr marL="914400" indent="-230188">
              <a:spcBef>
                <a:spcPts val="0"/>
              </a:spcBef>
              <a:spcAft>
                <a:spcPts val="600"/>
              </a:spcAft>
              <a:defRPr sz="1200"/>
            </a:lvl4pPr>
            <a:lvl5pPr marL="1144588" indent="-230188">
              <a:spcBef>
                <a:spcPts val="0"/>
              </a:spcBef>
              <a:spcAft>
                <a:spcPts val="600"/>
              </a:spcAft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9397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1697202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/>
          <p:cNvSpPr>
            <a:spLocks noGrp="1" noChangeArrowheads="1"/>
          </p:cNvSpPr>
          <p:nvPr>
            <p:ph idx="4294967295" hasCustomPrompt="1"/>
          </p:nvPr>
        </p:nvSpPr>
        <p:spPr>
          <a:xfrm>
            <a:off x="3467098" y="1066800"/>
            <a:ext cx="2457453" cy="5029200"/>
          </a:xfrm>
        </p:spPr>
        <p:txBody>
          <a:bodyPr lIns="0" rIns="0"/>
          <a:lstStyle>
            <a:lvl1pPr marL="230188" indent="-230188">
              <a:spcBef>
                <a:spcPts val="0"/>
              </a:spcBef>
              <a:spcAft>
                <a:spcPts val="600"/>
              </a:spcAft>
              <a:defRPr sz="1600"/>
            </a:lvl1pPr>
            <a:lvl2pPr marL="458788" indent="-228600">
              <a:spcBef>
                <a:spcPts val="0"/>
              </a:spcBef>
              <a:spcAft>
                <a:spcPts val="600"/>
              </a:spcAft>
              <a:defRPr sz="1400"/>
            </a:lvl2pPr>
            <a:lvl3pPr marL="684213" indent="-225425">
              <a:spcBef>
                <a:spcPts val="0"/>
              </a:spcBef>
              <a:spcAft>
                <a:spcPts val="600"/>
              </a:spcAft>
              <a:defRPr sz="1200"/>
            </a:lvl3pPr>
            <a:lvl4pPr marL="914400" indent="-230188">
              <a:spcBef>
                <a:spcPts val="0"/>
              </a:spcBef>
              <a:spcAft>
                <a:spcPts val="600"/>
              </a:spcAft>
              <a:defRPr/>
            </a:lvl4pPr>
            <a:lvl5pPr marL="1144588" indent="-230188"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idx="4294967295" hasCustomPrompt="1"/>
          </p:nvPr>
        </p:nvSpPr>
        <p:spPr>
          <a:xfrm>
            <a:off x="6295442" y="1066800"/>
            <a:ext cx="2457453" cy="5029200"/>
          </a:xfrm>
        </p:spPr>
        <p:txBody>
          <a:bodyPr lIns="0" rIns="0"/>
          <a:lstStyle>
            <a:lvl1pPr marL="230188" indent="-230188">
              <a:spcBef>
                <a:spcPts val="0"/>
              </a:spcBef>
              <a:spcAft>
                <a:spcPts val="600"/>
              </a:spcAft>
              <a:defRPr sz="1600"/>
            </a:lvl1pPr>
            <a:lvl2pPr marL="458788" indent="-228600">
              <a:spcBef>
                <a:spcPts val="0"/>
              </a:spcBef>
              <a:spcAft>
                <a:spcPts val="600"/>
              </a:spcAft>
              <a:defRPr sz="1400"/>
            </a:lvl2pPr>
            <a:lvl3pPr marL="684213" indent="-225425">
              <a:spcBef>
                <a:spcPts val="0"/>
              </a:spcBef>
              <a:spcAft>
                <a:spcPts val="600"/>
              </a:spcAft>
              <a:defRPr sz="1200"/>
            </a:lvl3pPr>
            <a:lvl4pPr marL="914400" indent="-230188">
              <a:spcBef>
                <a:spcPts val="0"/>
              </a:spcBef>
              <a:spcAft>
                <a:spcPts val="600"/>
              </a:spcAft>
              <a:defRPr/>
            </a:lvl4pPr>
            <a:lvl5pPr marL="1144588" indent="-230188"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idx="4294967295" hasCustomPrompt="1"/>
          </p:nvPr>
        </p:nvSpPr>
        <p:spPr>
          <a:xfrm>
            <a:off x="9123786" y="1066800"/>
            <a:ext cx="2457453" cy="5029200"/>
          </a:xfrm>
        </p:spPr>
        <p:txBody>
          <a:bodyPr lIns="0" rIns="0"/>
          <a:lstStyle>
            <a:lvl1pPr marL="230188" indent="-230188">
              <a:spcBef>
                <a:spcPts val="0"/>
              </a:spcBef>
              <a:spcAft>
                <a:spcPts val="600"/>
              </a:spcAft>
              <a:defRPr sz="1600"/>
            </a:lvl1pPr>
            <a:lvl2pPr marL="458788" indent="-228600">
              <a:spcBef>
                <a:spcPts val="0"/>
              </a:spcBef>
              <a:spcAft>
                <a:spcPts val="600"/>
              </a:spcAft>
              <a:defRPr sz="1400"/>
            </a:lvl2pPr>
            <a:lvl3pPr marL="684213" indent="-225425">
              <a:spcBef>
                <a:spcPts val="0"/>
              </a:spcBef>
              <a:spcAft>
                <a:spcPts val="600"/>
              </a:spcAft>
              <a:defRPr sz="1200"/>
            </a:lvl3pPr>
            <a:lvl4pPr marL="914400" indent="-230188">
              <a:spcBef>
                <a:spcPts val="0"/>
              </a:spcBef>
              <a:spcAft>
                <a:spcPts val="600"/>
              </a:spcAft>
              <a:defRPr sz="1400"/>
            </a:lvl4pPr>
            <a:lvl5pPr marL="1144588" indent="-230188">
              <a:spcBef>
                <a:spcPts val="0"/>
              </a:spcBef>
              <a:spcAft>
                <a:spcPts val="600"/>
              </a:spcAft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idx="4294967295" hasCustomPrompt="1"/>
          </p:nvPr>
        </p:nvSpPr>
        <p:spPr>
          <a:xfrm>
            <a:off x="620092" y="1066800"/>
            <a:ext cx="2457453" cy="5029200"/>
          </a:xfrm>
        </p:spPr>
        <p:txBody>
          <a:bodyPr lIns="0" rIns="0"/>
          <a:lstStyle>
            <a:lvl1pPr marL="230188" indent="-230188">
              <a:spcBef>
                <a:spcPts val="0"/>
              </a:spcBef>
              <a:spcAft>
                <a:spcPts val="600"/>
              </a:spcAft>
              <a:defRPr sz="1600"/>
            </a:lvl1pPr>
            <a:lvl2pPr marL="458788" indent="-228600">
              <a:spcBef>
                <a:spcPts val="0"/>
              </a:spcBef>
              <a:spcAft>
                <a:spcPts val="600"/>
              </a:spcAft>
              <a:defRPr sz="1400"/>
            </a:lvl2pPr>
            <a:lvl3pPr marL="684213" indent="-225425">
              <a:spcBef>
                <a:spcPts val="0"/>
              </a:spcBef>
              <a:spcAft>
                <a:spcPts val="600"/>
              </a:spcAft>
              <a:defRPr sz="1200"/>
            </a:lvl3pPr>
            <a:lvl4pPr marL="914400" indent="-230188">
              <a:spcBef>
                <a:spcPts val="0"/>
              </a:spcBef>
              <a:spcAft>
                <a:spcPts val="600"/>
              </a:spcAft>
              <a:defRPr/>
            </a:lvl4pPr>
            <a:lvl5pPr marL="1144588" indent="-230188"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14495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A2DB5-0745-ECF5-4665-F11D9EBEC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138" y="365126"/>
            <a:ext cx="7754587" cy="7392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7FA059-DEB9-5121-9F0B-2431BC422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658" y="1314997"/>
            <a:ext cx="755606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2B54FD-E66D-3FAE-E5D2-6EBB20D61B89}"/>
              </a:ext>
            </a:extLst>
          </p:cNvPr>
          <p:cNvSpPr/>
          <p:nvPr userDrawn="1"/>
        </p:nvSpPr>
        <p:spPr>
          <a:xfrm>
            <a:off x="-54665" y="-151822"/>
            <a:ext cx="12301330" cy="216622"/>
          </a:xfrm>
          <a:prstGeom prst="rect">
            <a:avLst/>
          </a:prstGeom>
          <a:solidFill>
            <a:srgbClr val="569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14D30-8F29-75A7-21E6-B28114915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81246" y="64495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70D2D3D-8C18-5F4C-AE5B-9418F7C80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08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Cov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784D1D3-AAFB-3F0A-EE4F-5141D4D3A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943" y="2037721"/>
            <a:ext cx="5456455" cy="3179738"/>
          </a:xfrm>
        </p:spPr>
        <p:txBody>
          <a:bodyPr anchor="t">
            <a:normAutofit/>
          </a:bodyPr>
          <a:lstStyle>
            <a:lvl1pPr>
              <a:defRPr sz="3600" b="1" i="0">
                <a:solidFill>
                  <a:srgbClr val="1E2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Divider slide</a:t>
            </a:r>
          </a:p>
        </p:txBody>
      </p:sp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D9DAE50A-BEC1-0CCC-420A-FEFDFFB75E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0694" y="6383966"/>
            <a:ext cx="1393650" cy="45893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187BA14-9B35-64C5-D1D6-BF0F62DC0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37494" y="64308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70D2D3D-8C18-5F4C-AE5B-9418F7C80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725425839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18" name="Object 17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262344"/>
            <a:ext cx="10972800" cy="57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058862"/>
            <a:ext cx="10972800" cy="496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91440" rIns="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70452F45-793C-4161-B800-DDC8E12A321C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11391900" y="6421254"/>
            <a:ext cx="3810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91440" rIns="0" bIns="91440" anchor="ctr">
            <a:noAutofit/>
          </a:bodyPr>
          <a:lstStyle/>
          <a:p>
            <a:pPr algn="l" eaLnBrk="0" hangingPunct="0">
              <a:defRPr/>
            </a:pPr>
            <a:fld id="{7FF9A1F4-64AA-44F0-9CF9-9F4BF196AB76}" type="slidenum">
              <a:rPr lang="en-US" sz="1000" b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l" eaLnBrk="0" hangingPunct="0">
                <a:defRPr/>
              </a:pPr>
              <a:t>‹#›</a:t>
            </a:fld>
            <a:endParaRPr lang="en-US" sz="1000" b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Logo&#10;&#10;AI-generated content may be incorrect.">
            <a:extLst>
              <a:ext uri="{FF2B5EF4-FFF2-40B4-BE49-F238E27FC236}">
                <a16:creationId xmlns:a16="http://schemas.microsoft.com/office/drawing/2014/main" id="{641573E6-7403-59A0-45F2-948BE4E337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08" y="6053667"/>
            <a:ext cx="907183" cy="7196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94563E-1159-1B2C-B209-5092A2E78ED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83263" y="6642100"/>
            <a:ext cx="6540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78415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75" r:id="rId8"/>
    <p:sldLayoutId id="2147483676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060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har char="•"/>
        <a:defRPr sz="2200" b="1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-230188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Font typeface="Courier New" panose="02070309020205020404" pitchFamily="49" charset="0"/>
        <a:buChar char="o"/>
        <a:defRPr sz="20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688975" indent="-231775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–"/>
        <a:defRPr sz="18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914400" indent="-225425" algn="l" rtl="0" eaLnBrk="1" fontAlgn="base" hangingPunct="1">
        <a:lnSpc>
          <a:spcPct val="120000"/>
        </a:lnSpc>
        <a:spcBef>
          <a:spcPts val="600"/>
        </a:spcBef>
        <a:spcAft>
          <a:spcPct val="0"/>
        </a:spcAft>
        <a:buChar char="–"/>
        <a:defRPr sz="1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1144588" indent="-230188" algn="l" rtl="0" eaLnBrk="1" fontAlgn="base" hangingPunct="1">
        <a:lnSpc>
          <a:spcPct val="120000"/>
        </a:lnSpc>
        <a:spcBef>
          <a:spcPts val="600"/>
        </a:spcBef>
        <a:spcAft>
          <a:spcPct val="0"/>
        </a:spcAft>
        <a:buChar char="•"/>
        <a:defRPr sz="1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070100" indent="-2413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6pPr>
      <a:lvl7pPr marL="2527300" indent="-2413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7pPr>
      <a:lvl8pPr marL="2984500" indent="-2413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8pPr>
      <a:lvl9pPr marL="3441700" indent="-2413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Keven.Patchett@scc.virginia.gov" TargetMode="External"/><Relationship Id="rId2" Type="http://schemas.openxmlformats.org/officeDocument/2006/relationships/hyperlink" Target="mailto:Holly.Mortlock@scc.virginia.gov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EE93E-E3B8-D652-F963-A0D7522023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Aptos" panose="020B0004020202020204" pitchFamily="34" charset="0"/>
              </a:rPr>
              <a:t>Federal Impacts on </a:t>
            </a:r>
            <a:br>
              <a:rPr lang="en-US" sz="3600" dirty="0">
                <a:latin typeface="Aptos" panose="020B0004020202020204" pitchFamily="34" charset="0"/>
              </a:rPr>
            </a:br>
            <a:r>
              <a:rPr lang="en-US" sz="3600" dirty="0">
                <a:latin typeface="Aptos" panose="020B0004020202020204" pitchFamily="34" charset="0"/>
              </a:rPr>
              <a:t>Virginia Marketplace Eligibility and Enrollment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C87230-CDAA-D76D-C562-C14257D04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534" y="4587766"/>
            <a:ext cx="9158066" cy="112400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ptos" panose="020B0004020202020204" pitchFamily="34" charset="0"/>
              </a:rPr>
              <a:t>Holly Mortlock, Deputy Director- External Affairs &amp; Policy </a:t>
            </a:r>
          </a:p>
          <a:p>
            <a:r>
              <a:rPr lang="en-US" dirty="0">
                <a:latin typeface="Aptos" panose="020B0004020202020204" pitchFamily="34" charset="0"/>
              </a:rPr>
              <a:t>Virginia Health Benefit Exchange </a:t>
            </a:r>
          </a:p>
          <a:p>
            <a:r>
              <a:rPr lang="en-US" b="0" dirty="0">
                <a:latin typeface="Aptos" panose="020B0004020202020204" pitchFamily="34" charset="0"/>
              </a:rPr>
              <a:t>September 16, 2025</a:t>
            </a:r>
          </a:p>
        </p:txBody>
      </p:sp>
    </p:spTree>
    <p:extLst>
      <p:ext uri="{BB962C8B-B14F-4D97-AF65-F5344CB8AC3E}">
        <p14:creationId xmlns:p14="http://schemas.microsoft.com/office/powerpoint/2010/main" val="359497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3EA96-DD81-3911-E63F-DA09DEF60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6B594-7788-8FAA-6611-5D063B103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138" y="98917"/>
            <a:ext cx="11265724" cy="72740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+mj-lt"/>
                <a:cs typeface="Arial"/>
              </a:rPr>
              <a:t>Expiration of Expanded Premium Tax Credits</a:t>
            </a:r>
            <a:endParaRPr lang="en-US" sz="4000" b="1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98153F-7420-AF16-29D7-8BE98A20F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81246" y="64495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D2D3D-8C18-5F4C-AE5B-9418F7C8096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Graphic 16" descr="Upward trend with solid fill">
            <a:extLst>
              <a:ext uri="{FF2B5EF4-FFF2-40B4-BE49-F238E27FC236}">
                <a16:creationId xmlns:a16="http://schemas.microsoft.com/office/drawing/2014/main" id="{B57B29F1-E291-75F8-AC2E-F74A82952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1760" y="1366723"/>
            <a:ext cx="765959" cy="76595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2FF24E8-9205-ECE1-7A0A-4BD526E90C78}"/>
              </a:ext>
            </a:extLst>
          </p:cNvPr>
          <p:cNvSpPr/>
          <p:nvPr/>
        </p:nvSpPr>
        <p:spPr>
          <a:xfrm>
            <a:off x="2344749" y="1399429"/>
            <a:ext cx="2199992" cy="184956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851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2F5F"/>
                </a:solidFill>
                <a:effectLst/>
                <a:uLnTx/>
                <a:uFillTx/>
                <a:latin typeface="Aptos" panose="020B0004020202020204" pitchFamily="34" charset="0"/>
              </a:rPr>
              <a:t>Premium costs for all enrollees will rise.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92D6AD-3F21-E4A9-DC70-CE8591C8203A}"/>
              </a:ext>
            </a:extLst>
          </p:cNvPr>
          <p:cNvSpPr/>
          <p:nvPr/>
        </p:nvSpPr>
        <p:spPr>
          <a:xfrm>
            <a:off x="7310066" y="1394719"/>
            <a:ext cx="2199992" cy="184956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851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2F5F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Virginia net premiums could rise by 30-50% on average.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cs typeface="Arial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5BA7FD2-D27B-EDC6-61BD-3FAF818C9FB7}"/>
              </a:ext>
            </a:extLst>
          </p:cNvPr>
          <p:cNvSpPr/>
          <p:nvPr/>
        </p:nvSpPr>
        <p:spPr>
          <a:xfrm>
            <a:off x="4808907" y="4182248"/>
            <a:ext cx="2199993" cy="184956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851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2F5F"/>
                </a:solidFill>
                <a:effectLst/>
                <a:uLnTx/>
                <a:uFillTx/>
                <a:latin typeface="Aptos" panose="020B0004020202020204" pitchFamily="34" charset="0"/>
              </a:rPr>
              <a:t>Over 100,000 Virginians could lose coverage.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F9E004C-EB38-7794-EA60-5E1183FF0691}"/>
              </a:ext>
            </a:extLst>
          </p:cNvPr>
          <p:cNvSpPr>
            <a:spLocks/>
          </p:cNvSpPr>
          <p:nvPr/>
        </p:nvSpPr>
        <p:spPr>
          <a:xfrm>
            <a:off x="2770348" y="2599167"/>
            <a:ext cx="1176949" cy="1151004"/>
          </a:xfrm>
          <a:prstGeom prst="ellipse">
            <a:avLst/>
          </a:prstGeom>
          <a:solidFill>
            <a:srgbClr val="28517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pic>
        <p:nvPicPr>
          <p:cNvPr id="22" name="Graphic 21" descr="Upward trend with solid fill">
            <a:extLst>
              <a:ext uri="{FF2B5EF4-FFF2-40B4-BE49-F238E27FC236}">
                <a16:creationId xmlns:a16="http://schemas.microsoft.com/office/drawing/2014/main" id="{17638A89-9C9F-7973-8AFD-58AE8721F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5846" y="2717469"/>
            <a:ext cx="914400" cy="914400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0C9A177B-6BD3-1827-4EC2-6C54B3A459E6}"/>
              </a:ext>
            </a:extLst>
          </p:cNvPr>
          <p:cNvSpPr/>
          <p:nvPr/>
        </p:nvSpPr>
        <p:spPr>
          <a:xfrm>
            <a:off x="7785244" y="2850620"/>
            <a:ext cx="1176949" cy="1151004"/>
          </a:xfrm>
          <a:prstGeom prst="ellipse">
            <a:avLst/>
          </a:prstGeom>
          <a:solidFill>
            <a:srgbClr val="28517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pic>
        <p:nvPicPr>
          <p:cNvPr id="24" name="Graphic 23" descr="Upward trend with solid fill">
            <a:extLst>
              <a:ext uri="{FF2B5EF4-FFF2-40B4-BE49-F238E27FC236}">
                <a16:creationId xmlns:a16="http://schemas.microsoft.com/office/drawing/2014/main" id="{B16570CA-ED9A-3098-B205-36692E56E9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07274" y="2965861"/>
            <a:ext cx="914400" cy="914400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233A7503-0358-2E9C-EB2F-2E368EF4D9C8}"/>
              </a:ext>
            </a:extLst>
          </p:cNvPr>
          <p:cNvSpPr/>
          <p:nvPr/>
        </p:nvSpPr>
        <p:spPr>
          <a:xfrm>
            <a:off x="5311376" y="5256659"/>
            <a:ext cx="1176949" cy="1151004"/>
          </a:xfrm>
          <a:prstGeom prst="ellipse">
            <a:avLst/>
          </a:prstGeom>
          <a:solidFill>
            <a:srgbClr val="28517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pic>
        <p:nvPicPr>
          <p:cNvPr id="28" name="Graphic 27" descr="Downward trend graph with solid fill">
            <a:extLst>
              <a:ext uri="{FF2B5EF4-FFF2-40B4-BE49-F238E27FC236}">
                <a16:creationId xmlns:a16="http://schemas.microsoft.com/office/drawing/2014/main" id="{82035C30-6FED-91D7-EFFF-4E8AD98F81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51703" y="5304978"/>
            <a:ext cx="914400" cy="9144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2F76149-AD2B-3BC9-7ADB-BAB76ACCB119}"/>
              </a:ext>
            </a:extLst>
          </p:cNvPr>
          <p:cNvSpPr/>
          <p:nvPr/>
        </p:nvSpPr>
        <p:spPr>
          <a:xfrm>
            <a:off x="4287532" y="1910258"/>
            <a:ext cx="3231437" cy="2380910"/>
          </a:xfrm>
          <a:prstGeom prst="ellipse">
            <a:avLst/>
          </a:prstGeom>
          <a:solidFill>
            <a:srgbClr val="4091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Since the application of EPTCs, Virginia enrollment has increased over 33%. </a:t>
            </a:r>
          </a:p>
        </p:txBody>
      </p:sp>
    </p:spTree>
    <p:extLst>
      <p:ext uri="{BB962C8B-B14F-4D97-AF65-F5344CB8AC3E}">
        <p14:creationId xmlns:p14="http://schemas.microsoft.com/office/powerpoint/2010/main" val="232037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2293113-B105-D8CA-8B76-FD170A60E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138" y="399140"/>
            <a:ext cx="9852437" cy="73928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ptos" panose="020B0004020202020204" pitchFamily="34" charset="0"/>
              </a:rPr>
              <a:t>Cost of Expiring Portion of PTCs</a:t>
            </a:r>
          </a:p>
        </p:txBody>
      </p:sp>
      <p:graphicFrame>
        <p:nvGraphicFramePr>
          <p:cNvPr id="10" name="Table 12">
            <a:extLst>
              <a:ext uri="{FF2B5EF4-FFF2-40B4-BE49-F238E27FC236}">
                <a16:creationId xmlns:a16="http://schemas.microsoft.com/office/drawing/2014/main" id="{61369EE3-2082-CBC6-A53D-DF16223A6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121224"/>
              </p:ext>
            </p:extLst>
          </p:nvPr>
        </p:nvGraphicFramePr>
        <p:xfrm>
          <a:off x="1162385" y="1578600"/>
          <a:ext cx="9640085" cy="4273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0032">
                  <a:extLst>
                    <a:ext uri="{9D8B030D-6E8A-4147-A177-3AD203B41FA5}">
                      <a16:colId xmlns:a16="http://schemas.microsoft.com/office/drawing/2014/main" val="1781294295"/>
                    </a:ext>
                  </a:extLst>
                </a:gridCol>
                <a:gridCol w="1186605">
                  <a:extLst>
                    <a:ext uri="{9D8B030D-6E8A-4147-A177-3AD203B41FA5}">
                      <a16:colId xmlns:a16="http://schemas.microsoft.com/office/drawing/2014/main" val="2477989002"/>
                    </a:ext>
                  </a:extLst>
                </a:gridCol>
                <a:gridCol w="1320196">
                  <a:extLst>
                    <a:ext uri="{9D8B030D-6E8A-4147-A177-3AD203B41FA5}">
                      <a16:colId xmlns:a16="http://schemas.microsoft.com/office/drawing/2014/main" val="4235950215"/>
                    </a:ext>
                  </a:extLst>
                </a:gridCol>
                <a:gridCol w="1296622">
                  <a:extLst>
                    <a:ext uri="{9D8B030D-6E8A-4147-A177-3AD203B41FA5}">
                      <a16:colId xmlns:a16="http://schemas.microsoft.com/office/drawing/2014/main" val="3123755844"/>
                    </a:ext>
                  </a:extLst>
                </a:gridCol>
                <a:gridCol w="1422354">
                  <a:extLst>
                    <a:ext uri="{9D8B030D-6E8A-4147-A177-3AD203B41FA5}">
                      <a16:colId xmlns:a16="http://schemas.microsoft.com/office/drawing/2014/main" val="3038277288"/>
                    </a:ext>
                  </a:extLst>
                </a:gridCol>
                <a:gridCol w="2824276">
                  <a:extLst>
                    <a:ext uri="{9D8B030D-6E8A-4147-A177-3AD203B41FA5}">
                      <a16:colId xmlns:a16="http://schemas.microsoft.com/office/drawing/2014/main" val="2788440795"/>
                    </a:ext>
                  </a:extLst>
                </a:gridCol>
              </a:tblGrid>
              <a:tr h="5450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Aptos"/>
                          <a:ea typeface="Aptos" panose="020B0004020202020204" pitchFamily="34" charset="0"/>
                          <a:cs typeface="Arial"/>
                        </a:rPr>
                        <a:t>FPL%</a:t>
                      </a: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E2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691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Aptos"/>
                          <a:ea typeface="Aptos" panose="020B0004020202020204" pitchFamily="34" charset="0"/>
                          <a:cs typeface="Arial"/>
                        </a:rPr>
                        <a:t>Total Enrolled Households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E2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E2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691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Aptos"/>
                          <a:ea typeface="Aptos" panose="020B0004020202020204" pitchFamily="34" charset="0"/>
                          <a:cs typeface="Arial"/>
                        </a:rPr>
                        <a:t>Average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Aptos"/>
                          <a:ea typeface="Aptos" panose="020B0004020202020204" pitchFamily="34" charset="0"/>
                          <a:cs typeface="Arial"/>
                        </a:rPr>
                        <a:t>Household Income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E2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E2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691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FFFFFF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Initial 2026 Estimated Premium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E2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E2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691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FFFFFF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Average 2025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FFFFFF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Net Monthly Premium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E2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E2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691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FFFFFF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Annual Cost to Cover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FFFFFF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Expired Portion of PTCs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E2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691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026721"/>
                  </a:ext>
                </a:extLst>
              </a:tr>
              <a:tr h="4482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Arial"/>
                        </a:rPr>
                        <a:t>100-133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Arial"/>
                        </a:rPr>
                        <a:t>31,694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Arial"/>
                        </a:rPr>
                        <a:t>$20,362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Arial"/>
                        </a:rPr>
                        <a:t>$792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Arial"/>
                        </a:rPr>
                        <a:t>$27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Arial"/>
                        </a:rPr>
                        <a:t>$6,325,615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390447"/>
                  </a:ext>
                </a:extLst>
              </a:tr>
              <a:tr h="4482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Arial"/>
                        </a:rPr>
                        <a:t>133-150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Arial"/>
                        </a:rPr>
                        <a:t>44,394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Arial"/>
                        </a:rPr>
                        <a:t>$27,703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$792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$28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$13,248,306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687239"/>
                  </a:ext>
                </a:extLst>
              </a:tr>
              <a:tr h="4585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Arial"/>
                        </a:rPr>
                        <a:t>150-200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Arial"/>
                        </a:rPr>
                        <a:t>51,571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Arial"/>
                        </a:rPr>
                        <a:t>$34,215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Arial"/>
                        </a:rPr>
                        <a:t>$792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Arial"/>
                        </a:rPr>
                        <a:t>$59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Arial"/>
                        </a:rPr>
                        <a:t>$20,536,479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09124"/>
                  </a:ext>
                </a:extLst>
              </a:tr>
              <a:tr h="4482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Arial"/>
                        </a:rPr>
                        <a:t>200-250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Arial"/>
                        </a:rPr>
                        <a:t>29,942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Arial"/>
                        </a:rPr>
                        <a:t>$47,384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Arial"/>
                        </a:rPr>
                        <a:t>$997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Arial"/>
                        </a:rPr>
                        <a:t>$126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Arial"/>
                        </a:rPr>
                        <a:t>$16,478,400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182216"/>
                  </a:ext>
                </a:extLst>
              </a:tr>
              <a:tr h="4477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Arial"/>
                        </a:rPr>
                        <a:t>250-300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Arial"/>
                        </a:rPr>
                        <a:t>19,312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Arial"/>
                        </a:rPr>
                        <a:t>$56,324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Arial"/>
                        </a:rPr>
                        <a:t>$997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Arial"/>
                        </a:rPr>
                        <a:t>$219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Arial"/>
                        </a:rPr>
                        <a:t>$10,258,565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885037"/>
                  </a:ext>
                </a:extLst>
              </a:tr>
              <a:tr h="4482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Arial"/>
                        </a:rPr>
                        <a:t>300-400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Arial"/>
                        </a:rPr>
                        <a:t>16,965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Arial"/>
                        </a:rPr>
                        <a:t>$71,234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indent="-4572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Arial"/>
                        </a:rPr>
                        <a:t>$1140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indent="-4572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Arial"/>
                        </a:rPr>
                        <a:t>$401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Arial"/>
                        </a:rPr>
                        <a:t>$9,190,415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559468"/>
                  </a:ext>
                </a:extLst>
              </a:tr>
              <a:tr h="4482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Arial"/>
                        </a:rPr>
                        <a:t>&gt;400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Arial"/>
                        </a:rPr>
                        <a:t>9,179</a:t>
                      </a:r>
                      <a:endParaRPr lang="en-US" sz="1400" b="0" kern="100">
                        <a:solidFill>
                          <a:schemeClr val="tx1"/>
                        </a:solidFill>
                        <a:effectLst/>
                        <a:latin typeface="Aptos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Arial"/>
                        </a:rPr>
                        <a:t>$110,410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indent="-4572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Arial"/>
                        </a:rPr>
                        <a:t>$1140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indent="-4572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Arial"/>
                        </a:rPr>
                        <a:t>$748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indent="-4572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Arial"/>
                        </a:rPr>
                        <a:t>$158,613,120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117455"/>
                  </a:ext>
                </a:extLst>
              </a:tr>
              <a:tr h="4482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chemeClr val="tx1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Arial"/>
                        </a:rPr>
                        <a:t>Total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indent="-4572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Arial"/>
                        </a:rPr>
                        <a:t>$234,650,902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158622"/>
                  </a:ext>
                </a:extLst>
              </a:tr>
            </a:tbl>
          </a:graphicData>
        </a:graphic>
      </p:graphicFrame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50DF027-1C8D-2833-EA80-131ECA0A63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37494" y="6430868"/>
            <a:ext cx="2743200" cy="365125"/>
          </a:xfrm>
        </p:spPr>
        <p:txBody>
          <a:bodyPr/>
          <a:lstStyle>
            <a:lvl1pPr algn="ctr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D2D3D-8C18-5F4C-AE5B-9418F7C8096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487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DBCE2-96E6-3E11-7184-CF4B0C1A4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ptos" panose="020B0004020202020204" pitchFamily="34" charset="0"/>
              </a:rPr>
              <a:t>Options to Consider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2D8B46-239D-3A0D-E196-D9F4CD7FC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>
              <a:buFont typeface="Courier New" panose="02070309020205020404" pitchFamily="49" charset="0"/>
              <a:buChar char="o"/>
            </a:pPr>
            <a:endParaRPr lang="en-US" dirty="0">
              <a:solidFill>
                <a:srgbClr val="002060"/>
              </a:solidFill>
              <a:latin typeface="Aptos" panose="020B0004020202020204" pitchFamily="34" charset="0"/>
            </a:endParaRPr>
          </a:p>
          <a:p>
            <a:pPr marL="512762" lvl="1" indent="-285750"/>
            <a:r>
              <a:rPr lang="en-US" dirty="0">
                <a:solidFill>
                  <a:srgbClr val="002060"/>
                </a:solidFill>
                <a:latin typeface="Aptos" panose="020B0004020202020204" pitchFamily="34" charset="0"/>
                <a:ea typeface="Calibri"/>
                <a:cs typeface="Calibri"/>
              </a:rPr>
              <a:t>Reconsider reinsurance parameters </a:t>
            </a:r>
          </a:p>
          <a:p>
            <a:pPr marL="512762" lvl="1" indent="-285750"/>
            <a:endParaRPr lang="en-US" dirty="0">
              <a:solidFill>
                <a:srgbClr val="002060"/>
              </a:solidFill>
              <a:latin typeface="Aptos" panose="020B0004020202020204" pitchFamily="34" charset="0"/>
              <a:ea typeface="Calibri"/>
              <a:cs typeface="Calibri"/>
            </a:endParaRPr>
          </a:p>
          <a:p>
            <a:pPr marL="512762" lvl="1" indent="-285750"/>
            <a:r>
              <a:rPr lang="en-US" dirty="0">
                <a:solidFill>
                  <a:srgbClr val="002060"/>
                </a:solidFill>
                <a:latin typeface="Aptos" panose="020B0004020202020204" pitchFamily="34" charset="0"/>
                <a:ea typeface="Calibri"/>
                <a:cs typeface="Calibri"/>
              </a:rPr>
              <a:t>Provide direct funding to reduce premiums and cost sharing for Marketplace plans. </a:t>
            </a:r>
          </a:p>
          <a:p>
            <a:pPr marL="688657" lvl="2" indent="-229870"/>
            <a:r>
              <a:rPr lang="en-US" b="0" i="0" u="none" strike="noStrike" dirty="0">
                <a:solidFill>
                  <a:srgbClr val="002060"/>
                </a:solidFill>
                <a:effectLst/>
                <a:latin typeface="Aptos" panose="020B0004020202020204" pitchFamily="34" charset="0"/>
              </a:rPr>
              <a:t>Maryland</a:t>
            </a:r>
            <a:r>
              <a:rPr lang="en-US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, </a:t>
            </a:r>
            <a:r>
              <a:rPr lang="en-US" b="0" i="0" u="none" strike="noStrike" dirty="0">
                <a:solidFill>
                  <a:srgbClr val="002060"/>
                </a:solidFill>
                <a:effectLst/>
                <a:latin typeface="Aptos" panose="020B0004020202020204" pitchFamily="34" charset="0"/>
              </a:rPr>
              <a:t>Connecticut</a:t>
            </a:r>
            <a:r>
              <a:rPr lang="en-US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, </a:t>
            </a:r>
            <a:r>
              <a:rPr lang="en-US" b="0" i="0" u="none" strike="noStrike" dirty="0">
                <a:solidFill>
                  <a:srgbClr val="002060"/>
                </a:solidFill>
                <a:effectLst/>
                <a:latin typeface="Aptos" panose="020B0004020202020204" pitchFamily="34" charset="0"/>
              </a:rPr>
              <a:t>California</a:t>
            </a:r>
            <a:r>
              <a:rPr lang="en-US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, </a:t>
            </a:r>
            <a:r>
              <a:rPr lang="en-US" b="0" i="0" u="none" strike="noStrike" dirty="0">
                <a:solidFill>
                  <a:srgbClr val="002060"/>
                </a:solidFill>
                <a:effectLst/>
                <a:latin typeface="Aptos" panose="020B0004020202020204" pitchFamily="34" charset="0"/>
              </a:rPr>
              <a:t>Verm</a:t>
            </a:r>
            <a:r>
              <a:rPr lang="en-US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r>
              <a:rPr lang="en-US" b="0" i="0" u="none" strike="noStrike" dirty="0" err="1">
                <a:solidFill>
                  <a:srgbClr val="002060"/>
                </a:solidFill>
                <a:effectLst/>
                <a:latin typeface="Aptos" panose="020B0004020202020204" pitchFamily="34" charset="0"/>
              </a:rPr>
              <a:t>ont</a:t>
            </a:r>
            <a:r>
              <a:rPr lang="en-US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, </a:t>
            </a:r>
            <a:r>
              <a:rPr lang="en-US" b="0" i="0" u="none" strike="noStrike" dirty="0">
                <a:solidFill>
                  <a:srgbClr val="002060"/>
                </a:solidFill>
                <a:effectLst/>
                <a:latin typeface="Aptos" panose="020B0004020202020204" pitchFamily="34" charset="0"/>
              </a:rPr>
              <a:t>Colorado</a:t>
            </a:r>
            <a:r>
              <a:rPr lang="en-US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, </a:t>
            </a:r>
            <a:r>
              <a:rPr lang="en-US" b="0" i="0" u="none" strike="noStrike" dirty="0">
                <a:solidFill>
                  <a:srgbClr val="002060"/>
                </a:solidFill>
                <a:effectLst/>
                <a:latin typeface="Aptos" panose="020B0004020202020204" pitchFamily="34" charset="0"/>
              </a:rPr>
              <a:t>New Jersey</a:t>
            </a:r>
            <a:r>
              <a:rPr lang="en-US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, </a:t>
            </a:r>
            <a:r>
              <a:rPr lang="en-US" b="0" i="0" u="none" strike="noStrike" dirty="0">
                <a:solidFill>
                  <a:srgbClr val="002060"/>
                </a:solidFill>
                <a:effectLst/>
                <a:latin typeface="Aptos" panose="020B0004020202020204" pitchFamily="34" charset="0"/>
              </a:rPr>
              <a:t>New York</a:t>
            </a:r>
            <a:r>
              <a:rPr lang="en-US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, </a:t>
            </a:r>
            <a:r>
              <a:rPr lang="en-US" b="0" i="0" u="none" strike="noStrike" dirty="0">
                <a:solidFill>
                  <a:srgbClr val="002060"/>
                </a:solidFill>
                <a:effectLst/>
                <a:latin typeface="Aptos" panose="020B0004020202020204" pitchFamily="34" charset="0"/>
              </a:rPr>
              <a:t>New Mexico</a:t>
            </a:r>
            <a:r>
              <a:rPr lang="en-US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, </a:t>
            </a:r>
            <a:r>
              <a:rPr lang="en-US" b="0" i="0" u="none" strike="noStrike" dirty="0">
                <a:solidFill>
                  <a:srgbClr val="002060"/>
                </a:solidFill>
                <a:effectLst/>
                <a:latin typeface="Aptos" panose="020B0004020202020204" pitchFamily="34" charset="0"/>
              </a:rPr>
              <a:t>Washington</a:t>
            </a:r>
            <a:r>
              <a:rPr lang="en-US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. </a:t>
            </a:r>
            <a:r>
              <a:rPr lang="en-US" b="0" i="0" u="none" strike="noStrike" dirty="0">
                <a:solidFill>
                  <a:srgbClr val="002060"/>
                </a:solidFill>
                <a:effectLst/>
                <a:latin typeface="Aptos" panose="020B0004020202020204" pitchFamily="34" charset="0"/>
              </a:rPr>
              <a:t>Pennsylvania (for PY 2026)</a:t>
            </a:r>
            <a:endParaRPr lang="en-US" sz="1800" b="0" i="0" u="none" strike="noStrike" dirty="0">
              <a:solidFill>
                <a:srgbClr val="002060"/>
              </a:solidFill>
              <a:effectLst/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marL="458787" lvl="2" indent="0">
              <a:buNone/>
            </a:pPr>
            <a:endParaRPr lang="en-US" dirty="0">
              <a:solidFill>
                <a:srgbClr val="002060"/>
              </a:solidFill>
              <a:latin typeface="Aptos" panose="020B0004020202020204" pitchFamily="34" charset="0"/>
              <a:ea typeface="Calibri"/>
              <a:cs typeface="Calibri"/>
            </a:endParaRPr>
          </a:p>
          <a:p>
            <a:pPr marL="456882" lvl="1" indent="-229870"/>
            <a:r>
              <a:rPr lang="en-US" dirty="0">
                <a:solidFill>
                  <a:srgbClr val="002060"/>
                </a:solidFill>
                <a:latin typeface="Aptos" panose="020B0004020202020204" pitchFamily="34" charset="0"/>
                <a:ea typeface="Calibri"/>
                <a:cs typeface="Calibri"/>
              </a:rPr>
              <a:t>Provide a state-based health plan for low-income consumers</a:t>
            </a:r>
          </a:p>
          <a:p>
            <a:pPr marL="688657" lvl="2" indent="-229870"/>
            <a:r>
              <a:rPr lang="en-US" dirty="0">
                <a:solidFill>
                  <a:srgbClr val="002060"/>
                </a:solidFill>
                <a:latin typeface="Aptos" panose="020B0004020202020204" pitchFamily="34" charset="0"/>
                <a:ea typeface="Calibri"/>
                <a:cs typeface="Calibri"/>
              </a:rPr>
              <a:t>Oregon, New York, Minnesota, Washington, Colorado.  States considering:  Maine, Minnesota, New Mexico</a:t>
            </a:r>
          </a:p>
          <a:p>
            <a:pPr marL="227012" lvl="1" indent="0">
              <a:buNone/>
            </a:pPr>
            <a:r>
              <a:rPr lang="en-US" sz="1200" dirty="0">
                <a:solidFill>
                  <a:srgbClr val="002060"/>
                </a:solidFill>
                <a:latin typeface="Aptos" panose="020B0004020202020204" pitchFamily="34" charset="0"/>
                <a:ea typeface="Calibri"/>
                <a:cs typeface="Calibri"/>
              </a:rPr>
              <a:t>        </a:t>
            </a:r>
            <a:endParaRPr lang="en-US" sz="1400" dirty="0">
              <a:solidFill>
                <a:srgbClr val="002060"/>
              </a:solidFill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marL="229870" lvl="1" indent="0">
              <a:buNone/>
            </a:pPr>
            <a:endParaRPr lang="en-US" sz="1800" dirty="0">
              <a:solidFill>
                <a:srgbClr val="002060"/>
              </a:solidFill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lvl="1" indent="-226695"/>
            <a:endParaRPr lang="en-US" sz="1800" dirty="0">
              <a:solidFill>
                <a:srgbClr val="002060"/>
              </a:solidFill>
              <a:latin typeface="Aptos" panose="020B00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11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6F111-2715-B3B8-DAF5-07AEF8106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>
                <a:latin typeface="Aptos" panose="020B0004020202020204" pitchFamily="34" charset="0"/>
              </a:rPr>
              <a:t>Contacts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2E08F-3ED4-F40C-0894-6DBE8D789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0">
              <a:latin typeface="Aptos" panose="020B0004020202020204" pitchFamily="34" charset="0"/>
            </a:endParaRPr>
          </a:p>
          <a:p>
            <a:pPr marL="0" indent="0" algn="ctr">
              <a:buNone/>
            </a:pPr>
            <a:endParaRPr lang="en-US" b="0">
              <a:latin typeface="Aptos" panose="020B0004020202020204" pitchFamily="34" charset="0"/>
            </a:endParaRPr>
          </a:p>
          <a:p>
            <a:pPr marL="0" indent="0" algn="ctr">
              <a:buNone/>
            </a:pPr>
            <a:r>
              <a:rPr lang="en-US">
                <a:latin typeface="Aptos" panose="020B0004020202020204" pitchFamily="34" charset="0"/>
              </a:rPr>
              <a:t>Holly Mortlock</a:t>
            </a:r>
            <a:r>
              <a:rPr lang="en-US" b="0">
                <a:latin typeface="Aptos" panose="020B0004020202020204" pitchFamily="34" charset="0"/>
              </a:rPr>
              <a:t>, Deputy Director - External Affairs &amp; Policy</a:t>
            </a:r>
          </a:p>
          <a:p>
            <a:pPr marL="0" indent="0" algn="ctr">
              <a:buNone/>
            </a:pPr>
            <a:r>
              <a:rPr lang="en-US" b="0">
                <a:latin typeface="Aptos" panose="020B0004020202020204" pitchFamily="34" charset="0"/>
                <a:hlinkClick r:id="rId2"/>
              </a:rPr>
              <a:t>Holly.Mortlock@scc.virginia.gov</a:t>
            </a:r>
            <a:r>
              <a:rPr lang="en-US" b="0">
                <a:latin typeface="Aptos" panose="020B0004020202020204" pitchFamily="34" charset="0"/>
              </a:rPr>
              <a:t> </a:t>
            </a:r>
          </a:p>
          <a:p>
            <a:pPr marL="0" indent="0" algn="ctr">
              <a:buNone/>
            </a:pPr>
            <a:endParaRPr lang="en-US" b="0">
              <a:latin typeface="Aptos" panose="020B0004020202020204" pitchFamily="34" charset="0"/>
            </a:endParaRPr>
          </a:p>
          <a:p>
            <a:pPr marL="0" indent="0" algn="ctr">
              <a:buNone/>
            </a:pPr>
            <a:r>
              <a:rPr lang="en-US">
                <a:latin typeface="Aptos" panose="020B0004020202020204" pitchFamily="34" charset="0"/>
              </a:rPr>
              <a:t>Keven Patchett</a:t>
            </a:r>
            <a:r>
              <a:rPr lang="en-US" b="0">
                <a:latin typeface="Aptos" panose="020B0004020202020204" pitchFamily="34" charset="0"/>
              </a:rPr>
              <a:t>, Director</a:t>
            </a:r>
          </a:p>
          <a:p>
            <a:pPr marL="0" indent="0" algn="ctr">
              <a:buNone/>
            </a:pPr>
            <a:r>
              <a:rPr lang="en-US" b="0">
                <a:latin typeface="Aptos" panose="020B0004020202020204" pitchFamily="34" charset="0"/>
                <a:hlinkClick r:id="rId3"/>
              </a:rPr>
              <a:t>Keven.Patchett@scc.virginia.gov</a:t>
            </a:r>
            <a:r>
              <a:rPr lang="en-US" b="0">
                <a:latin typeface="Aptos" panose="020B00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8562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6C1B7AF-4EAB-09CC-ED50-D621A89A5D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627546"/>
              </p:ext>
            </p:extLst>
          </p:nvPr>
        </p:nvGraphicFramePr>
        <p:xfrm>
          <a:off x="885218" y="750440"/>
          <a:ext cx="10686668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82E5224-C182-1788-DB1E-550F8C172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7472"/>
            <a:ext cx="7636212" cy="1171544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chemeClr val="tx2"/>
                </a:solidFill>
                <a:latin typeface="Aptos" panose="020B0004020202020204" pitchFamily="34" charset="0"/>
              </a:rPr>
              <a:t>Federal Changes Timeline 2025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429B85D-677C-34F3-CA9B-913911AEA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37494" y="64308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70D2D3D-8C18-5F4C-AE5B-9418F7C80968}" type="slidenum">
              <a:rPr lang="en-US" smtClean="0"/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AC6E44-FAA6-F97F-B663-23B9D5D3C964}"/>
              </a:ext>
            </a:extLst>
          </p:cNvPr>
          <p:cNvSpPr txBox="1"/>
          <p:nvPr/>
        </p:nvSpPr>
        <p:spPr>
          <a:xfrm>
            <a:off x="1350335" y="4476306"/>
            <a:ext cx="9080205" cy="28707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228600" indent="-22860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</a:pPr>
            <a:r>
              <a:rPr lang="en-US" sz="1600" i="1" dirty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June 25 and ongoing- Federal sub regulatory guidance and administrative actions</a:t>
            </a:r>
          </a:p>
        </p:txBody>
      </p:sp>
    </p:spTree>
    <p:extLst>
      <p:ext uri="{BB962C8B-B14F-4D97-AF65-F5344CB8AC3E}">
        <p14:creationId xmlns:p14="http://schemas.microsoft.com/office/powerpoint/2010/main" val="2696298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13E5F-39EA-7D6F-60E2-F84CACBBF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ptos" panose="020B0004020202020204" pitchFamily="34" charset="0"/>
              </a:rPr>
              <a:t>2026 Policy Changes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B262F19-9820-0FE0-0650-67912D9B91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736788"/>
              </p:ext>
            </p:extLst>
          </p:nvPr>
        </p:nvGraphicFramePr>
        <p:xfrm>
          <a:off x="831714" y="1138776"/>
          <a:ext cx="10377059" cy="4687684"/>
        </p:xfrm>
        <a:graphic>
          <a:graphicData uri="http://schemas.openxmlformats.org/drawingml/2006/table">
            <a:tbl>
              <a:tblPr firstCol="1" bandRow="1">
                <a:tableStyleId>{00A15C55-8517-42AA-B614-E9B94910E393}</a:tableStyleId>
              </a:tblPr>
              <a:tblGrid>
                <a:gridCol w="3730859">
                  <a:extLst>
                    <a:ext uri="{9D8B030D-6E8A-4147-A177-3AD203B41FA5}">
                      <a16:colId xmlns:a16="http://schemas.microsoft.com/office/drawing/2014/main" val="1235314838"/>
                    </a:ext>
                  </a:extLst>
                </a:gridCol>
                <a:gridCol w="6646200">
                  <a:extLst>
                    <a:ext uri="{9D8B030D-6E8A-4147-A177-3AD203B41FA5}">
                      <a16:colId xmlns:a16="http://schemas.microsoft.com/office/drawing/2014/main" val="1162155112"/>
                    </a:ext>
                  </a:extLst>
                </a:gridCol>
              </a:tblGrid>
              <a:tr h="371666">
                <a:tc>
                  <a:txBody>
                    <a:bodyPr/>
                    <a:lstStyle/>
                    <a:p>
                      <a:pPr marL="0" marR="0" lvl="1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lang="en-US" sz="1800" b="1" kern="10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cs typeface="Arial"/>
                        </a:rPr>
                        <a:t>Provisions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lang="en-US" sz="1800" b="1" kern="10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cs typeface="Arial"/>
                        </a:rPr>
                        <a:t>New Policy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986119"/>
                  </a:ext>
                </a:extLst>
              </a:tr>
              <a:tr h="52427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lang="en-US" sz="1400" b="0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Eligibility limitations</a:t>
                      </a:r>
                      <a:endParaRPr lang="en-US" sz="1400" b="0" kern="100" dirty="0">
                        <a:solidFill>
                          <a:srgbClr val="00206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1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914400" algn="l"/>
                        </a:tabLst>
                      </a:pPr>
                      <a:endParaRPr lang="en-US" sz="1400" b="0" kern="100" dirty="0">
                        <a:solidFill>
                          <a:srgbClr val="002060"/>
                        </a:solidFill>
                        <a:effectLst/>
                        <a:latin typeface="Aptos" panose="020B0004020202020204" pitchFamily="34" charset="0"/>
                        <a:cs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lang="en-US" sz="1400" b="0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Eliminates the monthly low-income Special Enrollment Period (&lt;150% FPL).*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lang="en-US" sz="1400" b="0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Rescinds eligibility for DACA recipients.*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990106"/>
                  </a:ext>
                </a:extLst>
              </a:tr>
              <a:tr h="302747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SEP limitation</a:t>
                      </a:r>
                      <a:endParaRPr lang="en-US" sz="1400" b="0" kern="100" dirty="0">
                        <a:solidFill>
                          <a:srgbClr val="00206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lang="en-US" sz="1400" b="0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cs typeface="Arial"/>
                        </a:rPr>
                        <a:t>Prohibits federal subsidies for income-based SEPs.**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82544"/>
                  </a:ext>
                </a:extLst>
              </a:tr>
              <a:tr h="524276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b="0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Increased costs and payments</a:t>
                      </a:r>
                      <a:endParaRPr lang="en-US" sz="1400" b="0" kern="100" dirty="0">
                        <a:solidFill>
                          <a:srgbClr val="002060"/>
                        </a:solidFill>
                        <a:effectLst/>
                        <a:latin typeface="Aptos" panose="020B0004020202020204" pitchFamily="34" charset="0"/>
                        <a:cs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lang="en-US" sz="1400" b="0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Increased maximum out-of-pocket limits by 15%.*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lang="en-US" sz="1400" b="0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Ends Advance Premium Tax Credit repayment caps.*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509174"/>
                  </a:ext>
                </a:extLst>
              </a:tr>
              <a:tr h="524276">
                <a:tc>
                  <a:txBody>
                    <a:bodyPr/>
                    <a:lstStyle/>
                    <a:p>
                      <a:pPr marL="0" marR="0" lvl="1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lang="en-US" sz="1400" b="0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cs typeface="Arial"/>
                        </a:rPr>
                        <a:t>Expiration of expanded premium tax credits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lang="en-US" sz="1400" b="0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cs typeface="Arial"/>
                        </a:rPr>
                        <a:t>Expected contribution towards premiums will increase for all marketplace enrollees and enrollees with incomes over 400% FPL become ineligible for PTC. **, ***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644402"/>
                  </a:ext>
                </a:extLst>
              </a:tr>
              <a:tr h="473275">
                <a:tc>
                  <a:txBody>
                    <a:bodyPr/>
                    <a:lstStyle/>
                    <a:p>
                      <a:pPr marL="0" marR="0" lvl="1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lang="en-US" sz="1400" b="0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cs typeface="Arial"/>
                        </a:rPr>
                        <a:t>Low coverage expansion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lang="en-US" sz="1400" b="0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cs typeface="Arial"/>
                        </a:rPr>
                        <a:t>Expands eligibility for catastrophic plans.****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738882"/>
                  </a:ext>
                </a:extLst>
              </a:tr>
              <a:tr h="274612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j-ea"/>
                          <a:cs typeface="Calibri" panose="020F0502020204030204" pitchFamily="34" charset="0"/>
                        </a:rPr>
                        <a:t>Provisions Stayed by Federal Court</a:t>
                      </a:r>
                      <a:endParaRPr lang="en-US" sz="1400" b="0" kern="100" dirty="0">
                        <a:solidFill>
                          <a:srgbClr val="002060"/>
                        </a:solidFill>
                        <a:effectLst/>
                        <a:latin typeface="Aptos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US" sz="1400" b="0" kern="100" dirty="0">
                        <a:solidFill>
                          <a:srgbClr val="002060"/>
                        </a:solidFill>
                        <a:effectLst/>
                        <a:latin typeface="Aptos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982323"/>
                  </a:ext>
                </a:extLst>
              </a:tr>
              <a:tr h="3403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rgbClr val="002060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Arial"/>
                        </a:rPr>
                        <a:t>Coverage denials for past due premiums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400" b="0" kern="100" dirty="0">
                          <a:solidFill>
                            <a:srgbClr val="002060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Allows carriers to require past due premiums before effectuating new coverage.*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262599"/>
                  </a:ext>
                </a:extLst>
              </a:tr>
              <a:tr h="345232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rgbClr val="002060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Increased verifications (2)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400" b="0" kern="100" dirty="0">
                          <a:solidFill>
                            <a:srgbClr val="002060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More income verification protocols for individuals with income mismatches.*</a:t>
                      </a:r>
                      <a:endParaRPr lang="en-US" sz="1400" b="0" kern="100" dirty="0">
                        <a:solidFill>
                          <a:srgbClr val="002060"/>
                        </a:solidFill>
                        <a:effectLst/>
                        <a:latin typeface="Aptos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261071"/>
                  </a:ext>
                </a:extLst>
              </a:tr>
              <a:tr h="473275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400" b="0" kern="100" dirty="0">
                          <a:solidFill>
                            <a:srgbClr val="002060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Limits access to PTC</a:t>
                      </a:r>
                    </a:p>
                  </a:txBody>
                  <a:tcPr marL="73152" marR="7315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400" b="0" kern="100" dirty="0">
                          <a:solidFill>
                            <a:srgbClr val="002060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Individuals who have failed to file and reconcile taxes for one year are ineligible for premium tax credits.*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240233"/>
                  </a:ext>
                </a:extLst>
              </a:tr>
              <a:tr h="4732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rgbClr val="002060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Wider actuarial value ranges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400" b="0" kern="100" dirty="0">
                          <a:solidFill>
                            <a:srgbClr val="002060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Authorizes decreased value of bronze, silver, gold, and platinum plans.*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43391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33CD9D0-4E5D-8D3D-6AE2-804DAA432464}"/>
              </a:ext>
            </a:extLst>
          </p:cNvPr>
          <p:cNvSpPr txBox="1"/>
          <p:nvPr/>
        </p:nvSpPr>
        <p:spPr>
          <a:xfrm>
            <a:off x="9840650" y="6027003"/>
            <a:ext cx="470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ptos" panose="020B0004020202020204" pitchFamily="34" charset="0"/>
              </a:rPr>
              <a:t>* 2025 CMS Final Rule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ptos" panose="020B0004020202020204" pitchFamily="34" charset="0"/>
              </a:rPr>
              <a:t>** H.R.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4472C4">
                    <a:lumMod val="50000"/>
                  </a:srgbClr>
                </a:solidFill>
                <a:latin typeface="Aptos" panose="020B0004020202020204" pitchFamily="34" charset="0"/>
              </a:rPr>
              <a:t>*** IRS Rule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ptos" panose="020B0004020202020204" pitchFamily="34" charset="0"/>
              </a:rPr>
              <a:t>****CMS Guidance</a:t>
            </a:r>
          </a:p>
        </p:txBody>
      </p:sp>
    </p:spTree>
    <p:extLst>
      <p:ext uri="{BB962C8B-B14F-4D97-AF65-F5344CB8AC3E}">
        <p14:creationId xmlns:p14="http://schemas.microsoft.com/office/powerpoint/2010/main" val="2930179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2293113-B105-D8CA-8B76-FD170A60E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712" y="365126"/>
            <a:ext cx="11585988" cy="739280"/>
          </a:xfrm>
        </p:spPr>
        <p:txBody>
          <a:bodyPr/>
          <a:lstStyle/>
          <a:p>
            <a:r>
              <a:rPr lang="en-US" sz="3700" dirty="0">
                <a:latin typeface="Aptos" panose="020B0004020202020204" pitchFamily="34" charset="0"/>
              </a:rPr>
              <a:t>Policy Changes effective 2027/2028</a:t>
            </a:r>
          </a:p>
        </p:txBody>
      </p:sp>
      <p:graphicFrame>
        <p:nvGraphicFramePr>
          <p:cNvPr id="10" name="Table 12">
            <a:extLst>
              <a:ext uri="{FF2B5EF4-FFF2-40B4-BE49-F238E27FC236}">
                <a16:creationId xmlns:a16="http://schemas.microsoft.com/office/drawing/2014/main" id="{61369EE3-2082-CBC6-A53D-DF16223A6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241741"/>
              </p:ext>
            </p:extLst>
          </p:nvPr>
        </p:nvGraphicFramePr>
        <p:xfrm>
          <a:off x="593386" y="1423939"/>
          <a:ext cx="11094576" cy="3557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7282">
                  <a:extLst>
                    <a:ext uri="{9D8B030D-6E8A-4147-A177-3AD203B41FA5}">
                      <a16:colId xmlns:a16="http://schemas.microsoft.com/office/drawing/2014/main" val="3790146776"/>
                    </a:ext>
                  </a:extLst>
                </a:gridCol>
                <a:gridCol w="1796483">
                  <a:extLst>
                    <a:ext uri="{9D8B030D-6E8A-4147-A177-3AD203B41FA5}">
                      <a16:colId xmlns:a16="http://schemas.microsoft.com/office/drawing/2014/main" val="1159353295"/>
                    </a:ext>
                  </a:extLst>
                </a:gridCol>
                <a:gridCol w="5990811">
                  <a:extLst>
                    <a:ext uri="{9D8B030D-6E8A-4147-A177-3AD203B41FA5}">
                      <a16:colId xmlns:a16="http://schemas.microsoft.com/office/drawing/2014/main" val="3123755844"/>
                    </a:ext>
                  </a:extLst>
                </a:gridCol>
              </a:tblGrid>
              <a:tr h="5450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Provision</a:t>
                      </a: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Implementation Date</a:t>
                      </a: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New Policy</a:t>
                      </a: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026721"/>
                  </a:ext>
                </a:extLst>
              </a:tr>
              <a:tr h="448268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cs typeface="Arial"/>
                        </a:rPr>
                        <a:t>Shortened Open Enrollment Periods</a:t>
                      </a:r>
                      <a:endParaRPr lang="en-US" sz="1600" b="0" kern="100" dirty="0">
                        <a:solidFill>
                          <a:srgbClr val="00206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/>
                        </a:rPr>
                        <a:t>1/1/2027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lang="en-US" sz="1600" kern="10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Shortens the Open Enrollment Period to Nov. 1 - Dec. 31.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687239"/>
                  </a:ext>
                </a:extLst>
              </a:tr>
              <a:tr h="4482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Ends financial assistance for some lawfully present immigrants</a:t>
                      </a: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1/1/2027</a:t>
                      </a: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US" sz="1600" b="0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cs typeface="Arial"/>
                        </a:rPr>
                        <a:t>Ends eligibility for some qualified immigrants, including:  refugees, asylees, abused spouses and children and certain victims </a:t>
                      </a:r>
                      <a:r>
                        <a:rPr lang="en-US" sz="1600" b="0" kern="10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cs typeface="Arial"/>
                        </a:rPr>
                        <a:t>of trafficking. </a:t>
                      </a:r>
                      <a:endParaRPr lang="en-US" sz="1600" b="0" kern="100" dirty="0">
                        <a:solidFill>
                          <a:srgbClr val="002060"/>
                        </a:solidFill>
                        <a:effectLst/>
                        <a:latin typeface="Aptos" panose="020B0004020202020204" pitchFamily="34" charset="0"/>
                        <a:cs typeface="Arial"/>
                      </a:endParaRPr>
                    </a:p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US" sz="1600" b="0" kern="100" dirty="0">
                        <a:solidFill>
                          <a:srgbClr val="00206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2182216"/>
                  </a:ext>
                </a:extLst>
              </a:tr>
              <a:tr h="5992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Eliminates financial assistance for individuals failing to meet Medicaid work requirements</a:t>
                      </a: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0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1/1/2027</a:t>
                      </a: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lang="en-US" sz="1600" b="0" kern="10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Individuals failing to meet Medicaid work requirements are ineligible for premium tax credits. </a:t>
                      </a: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885037"/>
                  </a:ext>
                </a:extLst>
              </a:tr>
              <a:tr h="59927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kumimoji="0" 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Ends Automatic Re-Enrollment</a:t>
                      </a: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kumimoji="0" 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1/1/2028</a:t>
                      </a: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kumimoji="0" 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Requires</a:t>
                      </a:r>
                      <a:r>
                        <a:rPr kumimoji="0" 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Marketplace enrollees  information to be actively verified each year prior to receiving APTC.</a:t>
                      </a: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8718465"/>
                  </a:ext>
                </a:extLst>
              </a:tr>
            </a:tbl>
          </a:graphicData>
        </a:graphic>
      </p:graphicFrame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50DF027-1C8D-2833-EA80-131ECA0A63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37494" y="6430868"/>
            <a:ext cx="2743200" cy="365125"/>
          </a:xfrm>
        </p:spPr>
        <p:txBody>
          <a:bodyPr/>
          <a:lstStyle>
            <a:lvl1pPr algn="ctr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D2D3D-8C18-5F4C-AE5B-9418F7C8096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1B74A2-CFA4-412B-52BA-BB366C44A396}"/>
              </a:ext>
            </a:extLst>
          </p:cNvPr>
          <p:cNvSpPr txBox="1"/>
          <p:nvPr/>
        </p:nvSpPr>
        <p:spPr>
          <a:xfrm>
            <a:off x="8986684" y="5914339"/>
            <a:ext cx="2701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ptos" panose="020B0004020202020204" pitchFamily="34" charset="0"/>
              </a:rPr>
              <a:t>* 2025 CMS Final Rule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ptos" panose="020B0004020202020204" pitchFamily="34" charset="0"/>
              </a:rPr>
              <a:t>** H.R. 1</a:t>
            </a:r>
          </a:p>
        </p:txBody>
      </p:sp>
    </p:spTree>
    <p:extLst>
      <p:ext uri="{BB962C8B-B14F-4D97-AF65-F5344CB8AC3E}">
        <p14:creationId xmlns:p14="http://schemas.microsoft.com/office/powerpoint/2010/main" val="1487290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773FF-7C07-8060-9D24-57C1DD398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IRS Applicable Percentages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8DC57D1-405A-2D93-71B9-FA83FC242B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5957278"/>
              </p:ext>
            </p:extLst>
          </p:nvPr>
        </p:nvGraphicFramePr>
        <p:xfrm>
          <a:off x="2009775" y="1649571"/>
          <a:ext cx="8172450" cy="3619500"/>
        </p:xfrm>
        <a:graphic>
          <a:graphicData uri="http://schemas.openxmlformats.org/drawingml/2006/table">
            <a:tbl>
              <a:tblPr/>
              <a:tblGrid>
                <a:gridCol w="2724150">
                  <a:extLst>
                    <a:ext uri="{9D8B030D-6E8A-4147-A177-3AD203B41FA5}">
                      <a16:colId xmlns:a16="http://schemas.microsoft.com/office/drawing/2014/main" val="63830925"/>
                    </a:ext>
                  </a:extLst>
                </a:gridCol>
                <a:gridCol w="2724150">
                  <a:extLst>
                    <a:ext uri="{9D8B030D-6E8A-4147-A177-3AD203B41FA5}">
                      <a16:colId xmlns:a16="http://schemas.microsoft.com/office/drawing/2014/main" val="3667482169"/>
                    </a:ext>
                  </a:extLst>
                </a:gridCol>
                <a:gridCol w="2724150">
                  <a:extLst>
                    <a:ext uri="{9D8B030D-6E8A-4147-A177-3AD203B41FA5}">
                      <a16:colId xmlns:a16="http://schemas.microsoft.com/office/drawing/2014/main" val="199974077"/>
                    </a:ext>
                  </a:extLst>
                </a:gridCol>
              </a:tblGrid>
              <a:tr h="77152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0" i="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Income as % of FPL</a:t>
                      </a:r>
                      <a:r>
                        <a:rPr lang="en-US" sz="1800" b="1" i="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​</a:t>
                      </a: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47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0" i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Premium Contribution</a:t>
                      </a:r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​</a:t>
                      </a:r>
                    </a:p>
                    <a:p>
                      <a:pPr algn="ctr" fontAlgn="base"/>
                      <a:r>
                        <a:rPr lang="en-US" sz="1800" b="0" i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Percentage</a:t>
                      </a:r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​</a:t>
                      </a:r>
                    </a:p>
                    <a:p>
                      <a:pPr algn="ctr" fontAlgn="base"/>
                      <a:r>
                        <a:rPr lang="en-US" sz="1800" b="0" i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2025</a:t>
                      </a:r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​</a:t>
                      </a: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47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0" i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Premium Contribution </a:t>
                      </a:r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​</a:t>
                      </a:r>
                    </a:p>
                    <a:p>
                      <a:pPr algn="ctr" fontAlgn="base"/>
                      <a:r>
                        <a:rPr lang="en-US" sz="1800" b="0" i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Percentage </a:t>
                      </a:r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​</a:t>
                      </a:r>
                    </a:p>
                    <a:p>
                      <a:pPr algn="ctr" fontAlgn="base"/>
                      <a:r>
                        <a:rPr lang="en-US" sz="1800" b="0" i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2026 </a:t>
                      </a:r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​</a:t>
                      </a: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47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607023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0" i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&lt;133% FPL </a:t>
                      </a:r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​</a:t>
                      </a: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47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0% ​</a:t>
                      </a: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47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2.1% ​</a:t>
                      </a: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47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30687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0" i="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133-150% </a:t>
                      </a:r>
                      <a:r>
                        <a:rPr lang="en-US" sz="1800" b="1" i="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​</a:t>
                      </a: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0% ​</a:t>
                      </a: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3.14% – 4.19%​</a:t>
                      </a: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730060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0" i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150-200% </a:t>
                      </a:r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​</a:t>
                      </a: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0.0 - 2.0% ​</a:t>
                      </a: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4.19% – 6.6%​</a:t>
                      </a: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26096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0" i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200-250% </a:t>
                      </a:r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​</a:t>
                      </a: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2.0 - 4.0% ​</a:t>
                      </a: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6.6% – 8.44% ​</a:t>
                      </a: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31833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0" i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250-300% </a:t>
                      </a:r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​</a:t>
                      </a: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4.0 - 6.0% ​</a:t>
                      </a: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8.44% – 9.96% ​</a:t>
                      </a: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84199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0" i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300-400% </a:t>
                      </a:r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​</a:t>
                      </a: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6.0 - 8.5% ​</a:t>
                      </a: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9.96% ​</a:t>
                      </a: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707654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0" i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400%+ </a:t>
                      </a:r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​</a:t>
                      </a: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8.5% ​</a:t>
                      </a: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Unlimited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​</a:t>
                      </a: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11263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27655878-787B-7D5D-E2BF-CC2EA55CF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093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82331-7BB7-AD78-421D-6624E5053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0575"/>
            <a:ext cx="10972800" cy="609600"/>
          </a:xfrm>
        </p:spPr>
        <p:txBody>
          <a:bodyPr/>
          <a:lstStyle/>
          <a:p>
            <a:r>
              <a:rPr lang="en-US" sz="4000" dirty="0">
                <a:latin typeface="Aptos" panose="020B0004020202020204" pitchFamily="34" charset="0"/>
              </a:rPr>
              <a:t>Cost and Enrollment Impacts of Expiring </a:t>
            </a:r>
            <a:r>
              <a:rPr lang="en-US" sz="4000" dirty="0" err="1">
                <a:latin typeface="Aptos" panose="020B0004020202020204" pitchFamily="34" charset="0"/>
              </a:rPr>
              <a:t>ePTCs</a:t>
            </a:r>
            <a:br>
              <a:rPr lang="en-US" dirty="0">
                <a:latin typeface="Aptos" panose="020B0004020202020204" pitchFamily="34" charset="0"/>
              </a:rPr>
            </a:br>
            <a:r>
              <a:rPr lang="en-US" sz="1800" b="0" i="1" dirty="0">
                <a:latin typeface="Aptos" panose="020B0004020202020204" pitchFamily="34" charset="0"/>
              </a:rPr>
              <a:t>Based on 2025 rates</a:t>
            </a:r>
            <a:endParaRPr lang="en-US" b="0" dirty="0">
              <a:latin typeface="Aptos" panose="020B00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8576F18-0DB9-BC55-D63E-335CD50477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16134"/>
              </p:ext>
            </p:extLst>
          </p:nvPr>
        </p:nvGraphicFramePr>
        <p:xfrm>
          <a:off x="747593" y="1591610"/>
          <a:ext cx="10585129" cy="38881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3245">
                  <a:extLst>
                    <a:ext uri="{9D8B030D-6E8A-4147-A177-3AD203B41FA5}">
                      <a16:colId xmlns:a16="http://schemas.microsoft.com/office/drawing/2014/main" val="1009492132"/>
                    </a:ext>
                  </a:extLst>
                </a:gridCol>
                <a:gridCol w="1157789">
                  <a:extLst>
                    <a:ext uri="{9D8B030D-6E8A-4147-A177-3AD203B41FA5}">
                      <a16:colId xmlns:a16="http://schemas.microsoft.com/office/drawing/2014/main" val="1912893302"/>
                    </a:ext>
                  </a:extLst>
                </a:gridCol>
                <a:gridCol w="1568924">
                  <a:extLst>
                    <a:ext uri="{9D8B030D-6E8A-4147-A177-3AD203B41FA5}">
                      <a16:colId xmlns:a16="http://schemas.microsoft.com/office/drawing/2014/main" val="3883832839"/>
                    </a:ext>
                  </a:extLst>
                </a:gridCol>
                <a:gridCol w="1212735">
                  <a:extLst>
                    <a:ext uri="{9D8B030D-6E8A-4147-A177-3AD203B41FA5}">
                      <a16:colId xmlns:a16="http://schemas.microsoft.com/office/drawing/2014/main" val="3014862026"/>
                    </a:ext>
                  </a:extLst>
                </a:gridCol>
                <a:gridCol w="1399311">
                  <a:extLst>
                    <a:ext uri="{9D8B030D-6E8A-4147-A177-3AD203B41FA5}">
                      <a16:colId xmlns:a16="http://schemas.microsoft.com/office/drawing/2014/main" val="4236286084"/>
                    </a:ext>
                  </a:extLst>
                </a:gridCol>
                <a:gridCol w="1144891">
                  <a:extLst>
                    <a:ext uri="{9D8B030D-6E8A-4147-A177-3AD203B41FA5}">
                      <a16:colId xmlns:a16="http://schemas.microsoft.com/office/drawing/2014/main" val="2919373502"/>
                    </a:ext>
                  </a:extLst>
                </a:gridCol>
                <a:gridCol w="1484117">
                  <a:extLst>
                    <a:ext uri="{9D8B030D-6E8A-4147-A177-3AD203B41FA5}">
                      <a16:colId xmlns:a16="http://schemas.microsoft.com/office/drawing/2014/main" val="1432726980"/>
                    </a:ext>
                  </a:extLst>
                </a:gridCol>
                <a:gridCol w="1484117">
                  <a:extLst>
                    <a:ext uri="{9D8B030D-6E8A-4147-A177-3AD203B41FA5}">
                      <a16:colId xmlns:a16="http://schemas.microsoft.com/office/drawing/2014/main" val="246406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Income by FPL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Total Enrolled Households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Average Household Income</a:t>
                      </a:r>
                    </a:p>
                    <a:p>
                      <a:endParaRPr lang="en-US" sz="1400">
                        <a:solidFill>
                          <a:schemeClr val="bg1"/>
                        </a:solidFill>
                        <a:latin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2025 </a:t>
                      </a:r>
                    </a:p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Average Household Premium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2026 </a:t>
                      </a:r>
                    </a:p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Estimated </a:t>
                      </a:r>
                    </a:p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Average Household  Premium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2025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Average Net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Household Premium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2026 Estimated Average Net </a:t>
                      </a:r>
                    </a:p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Household Premium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2026 Estimated Average Net Household Premium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58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100-133%</a:t>
                      </a:r>
                    </a:p>
                  </a:txBody>
                  <a:tcPr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31,694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$20,362.00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$668.00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$792.00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$27.00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ptos" panose="020B0004020202020204" pitchFamily="34" charset="0"/>
                          <a:cs typeface="Arial"/>
                        </a:rPr>
                        <a:t>+$36.00</a:t>
                      </a:r>
                      <a:endParaRPr lang="en-US" sz="1400">
                        <a:latin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$63.00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01731"/>
                  </a:ext>
                </a:extLst>
              </a:tr>
              <a:tr h="435682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133-150%</a:t>
                      </a:r>
                    </a:p>
                  </a:txBody>
                  <a:tcPr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44,394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$27,703.00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$652.00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$792.00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$28.00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+$72.00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$100.00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493404"/>
                  </a:ext>
                </a:extLst>
              </a:tr>
              <a:tr h="440018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150-200%</a:t>
                      </a:r>
                    </a:p>
                  </a:txBody>
                  <a:tcPr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51,571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$34,215.00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$682.00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$792.00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$59.00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+$119.00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$178.00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818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200-250%</a:t>
                      </a:r>
                    </a:p>
                  </a:txBody>
                  <a:tcPr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29,942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$47,384.00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$816.00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$997.00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$126.00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+$182.00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$308.00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537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250-300%</a:t>
                      </a:r>
                    </a:p>
                  </a:txBody>
                  <a:tcPr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19,312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$56,324.00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$845.00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$997.00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$219.00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+$208.00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$427.00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931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300-400%</a:t>
                      </a:r>
                    </a:p>
                  </a:txBody>
                  <a:tcPr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16,965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$71,234.00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$949.00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$1,140.00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$401.00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+$235.00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$636.00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897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&gt;400%</a:t>
                      </a:r>
                    </a:p>
                  </a:txBody>
                  <a:tcPr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9,179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$110,410.00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$1,199.00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$1,440.00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$748.00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+$692.00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$1440.00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9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288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FC028-2090-3C19-E845-02402E685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1195701"/>
            <a:ext cx="3429000" cy="171907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kern="1200">
                <a:latin typeface="Aptos" panose="020B0004020202020204" pitchFamily="34" charset="0"/>
                <a:cs typeface="+mj-cs"/>
              </a:rPr>
              <a:t>Projected Premium  Increases by Region</a:t>
            </a:r>
            <a:br>
              <a:rPr lang="en-US" sz="3800" kern="1200">
                <a:latin typeface="Aptos" panose="020B0004020202020204" pitchFamily="34" charset="0"/>
                <a:cs typeface="+mj-cs"/>
              </a:rPr>
            </a:br>
            <a:r>
              <a:rPr lang="en-US" sz="2000" b="0" i="1" kern="1200">
                <a:latin typeface="Aptos" panose="020B0004020202020204" pitchFamily="34" charset="0"/>
                <a:cs typeface="+mj-cs"/>
              </a:rPr>
              <a:t>(Based on 2025 rates)</a:t>
            </a:r>
            <a:endParaRPr lang="en-US" sz="3800" b="0" i="1" kern="1200">
              <a:latin typeface="Aptos" panose="020B0004020202020204" pitchFamily="34" charset="0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E4D425-8840-64F7-2036-A72595C381C7}"/>
              </a:ext>
            </a:extLst>
          </p:cNvPr>
          <p:cNvSpPr txBox="1"/>
          <p:nvPr/>
        </p:nvSpPr>
        <p:spPr>
          <a:xfrm>
            <a:off x="630936" y="3221379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solidFill>
                  <a:srgbClr val="002060"/>
                </a:solidFill>
                <a:latin typeface="Aptos" panose="020B0004020202020204" pitchFamily="34" charset="0"/>
              </a:rPr>
              <a:t>These counties have high enrollment of Virginians, and particularly high enrollment at 400% FPL and above.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 i="1" dirty="0">
              <a:latin typeface="Aptos" panose="020B00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 i="1" dirty="0">
              <a:latin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4D710-7777-80DB-53D9-02F912CD4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81246" y="64495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D70D2D3D-8C18-5F4C-AE5B-9418F7C80968}" type="slidenum">
              <a:rPr lang="en-US" smtClean="0">
                <a:latin typeface="Aptos" panose="020B0004020202020204" pitchFamily="34" charset="0"/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chemeClr val="tx1">
                  <a:tint val="75000"/>
                </a:schemeClr>
              </a:solidFill>
              <a:latin typeface="Aptos" panose="020B0004020202020204" pitchFamily="34" charset="0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148F28A-8A09-A9F3-D26B-FEB03C000277}"/>
              </a:ext>
            </a:extLst>
          </p:cNvPr>
          <p:cNvGraphicFramePr>
            <a:graphicFrameLocks noGrp="1"/>
          </p:cNvGraphicFramePr>
          <p:nvPr/>
        </p:nvGraphicFramePr>
        <p:xfrm>
          <a:off x="4657343" y="528140"/>
          <a:ext cx="6903721" cy="5564741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2095417">
                  <a:extLst>
                    <a:ext uri="{9D8B030D-6E8A-4147-A177-3AD203B41FA5}">
                      <a16:colId xmlns:a16="http://schemas.microsoft.com/office/drawing/2014/main" val="2489663547"/>
                    </a:ext>
                  </a:extLst>
                </a:gridCol>
                <a:gridCol w="2524822">
                  <a:extLst>
                    <a:ext uri="{9D8B030D-6E8A-4147-A177-3AD203B41FA5}">
                      <a16:colId xmlns:a16="http://schemas.microsoft.com/office/drawing/2014/main" val="1167163858"/>
                    </a:ext>
                  </a:extLst>
                </a:gridCol>
                <a:gridCol w="2283482">
                  <a:extLst>
                    <a:ext uri="{9D8B030D-6E8A-4147-A177-3AD203B41FA5}">
                      <a16:colId xmlns:a16="http://schemas.microsoft.com/office/drawing/2014/main" val="648954628"/>
                    </a:ext>
                  </a:extLst>
                </a:gridCol>
              </a:tblGrid>
              <a:tr h="614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cap="none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kern="100" cap="none" spc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530" marR="35378" marT="70756" marB="7075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cap="none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Enrollment</a:t>
                      </a:r>
                      <a:endParaRPr lang="en-US" sz="1400" b="1" kern="100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530" marR="35378" marT="70756" marB="7075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cap="none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cap="none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Projected Premium Increase</a:t>
                      </a:r>
                      <a:endParaRPr lang="en-US" sz="1400" b="1" kern="100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530" marR="35378" marT="70756" marB="7075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82115"/>
                  </a:ext>
                </a:extLst>
              </a:tr>
              <a:tr h="3169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Henrico County</a:t>
                      </a:r>
                      <a:endParaRPr lang="en-US" sz="1400" b="1" kern="1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530" marR="35378" marT="0" marB="707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kern="1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530" marR="35378" marT="0" marB="707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kern="1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530" marR="35378" marT="0" marB="707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1920409"/>
                  </a:ext>
                </a:extLst>
              </a:tr>
              <a:tr h="31699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400% FPL</a:t>
                      </a:r>
                      <a:endParaRPr lang="en-US" sz="1400" b="1" kern="1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530" marR="35378" marT="0" marB="707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12,879</a:t>
                      </a:r>
                      <a:endParaRPr lang="en-US" sz="1400" kern="1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530" marR="35378" marT="0" marB="707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$76 - $87</a:t>
                      </a:r>
                      <a:endParaRPr lang="en-US" sz="1400" kern="1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530" marR="35378" marT="0" marB="707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349282"/>
                  </a:ext>
                </a:extLst>
              </a:tr>
              <a:tr h="31699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400% FPL</a:t>
                      </a:r>
                      <a:endParaRPr lang="en-US" sz="1400" b="1" kern="1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530" marR="35378" marT="0" marB="707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845</a:t>
                      </a:r>
                      <a:endParaRPr lang="en-US" sz="1400" kern="1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530" marR="35378" marT="0" marB="707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$644 - $739</a:t>
                      </a:r>
                      <a:endParaRPr lang="en-US" sz="1400" kern="1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530" marR="35378" marT="0" marB="707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792675"/>
                  </a:ext>
                </a:extLst>
              </a:tr>
              <a:tr h="3169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kern="1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530" marR="35378" marT="0" marB="707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kern="1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530" marR="35378" marT="0" marB="707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kern="1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530" marR="35378" marT="0" marB="707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939286"/>
                  </a:ext>
                </a:extLst>
              </a:tr>
              <a:tr h="3169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Virginia Beach City</a:t>
                      </a:r>
                      <a:endParaRPr lang="en-US" sz="1400" b="1" kern="1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530" marR="35378" marT="0" marB="707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kern="1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530" marR="35378" marT="0" marB="707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kern="1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530" marR="35378" marT="0" marB="707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591704"/>
                  </a:ext>
                </a:extLst>
              </a:tr>
              <a:tr h="31699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400% FPL</a:t>
                      </a:r>
                      <a:endParaRPr lang="en-US" sz="1400" b="1" kern="1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530" marR="35378" marT="0" marB="707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14,788</a:t>
                      </a:r>
                      <a:endParaRPr lang="en-US" sz="1400" kern="1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530" marR="35378" marT="0" marB="707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$63 - $73 </a:t>
                      </a:r>
                      <a:endParaRPr lang="en-US" sz="1400" kern="1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530" marR="35378" marT="0" marB="707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105468"/>
                  </a:ext>
                </a:extLst>
              </a:tr>
              <a:tr h="31699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400% FPL</a:t>
                      </a:r>
                      <a:endParaRPr lang="en-US" sz="1400" b="1" kern="1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530" marR="35378" marT="0" marB="707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1,039</a:t>
                      </a:r>
                      <a:endParaRPr lang="en-US" sz="1400" kern="1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530" marR="35378" marT="0" marB="707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$628 - $719 </a:t>
                      </a:r>
                      <a:endParaRPr lang="en-US" sz="1400" kern="1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530" marR="35378" marT="0" marB="707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4148143"/>
                  </a:ext>
                </a:extLst>
              </a:tr>
              <a:tr h="3169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kern="1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530" marR="35378" marT="0" marB="707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kern="1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530" marR="35378" marT="0" marB="707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kern="1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530" marR="35378" marT="0" marB="707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294124"/>
                  </a:ext>
                </a:extLst>
              </a:tr>
              <a:tr h="3169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Fairfax County</a:t>
                      </a:r>
                      <a:endParaRPr lang="en-US" sz="1400" b="1" kern="1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530" marR="35378" marT="0" marB="707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kern="1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530" marR="35378" marT="0" marB="707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kern="1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530" marR="35378" marT="0" marB="707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699574"/>
                  </a:ext>
                </a:extLst>
              </a:tr>
              <a:tr h="31699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400% FPL</a:t>
                      </a:r>
                      <a:endParaRPr lang="en-US" sz="1400" b="1" kern="1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530" marR="35378" marT="0" marB="707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48,506</a:t>
                      </a:r>
                      <a:endParaRPr lang="en-US" sz="1400" kern="1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530" marR="35378" marT="0" marB="707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$90 - $103 </a:t>
                      </a:r>
                      <a:endParaRPr lang="en-US" sz="1400" kern="1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530" marR="35378" marT="0" marB="707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323317"/>
                  </a:ext>
                </a:extLst>
              </a:tr>
              <a:tr h="31699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400% FPL</a:t>
                      </a:r>
                      <a:endParaRPr lang="en-US" sz="1400" b="1" kern="1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530" marR="35378" marT="0" marB="707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2,552</a:t>
                      </a:r>
                      <a:endParaRPr lang="en-US" sz="1400" kern="1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530" marR="35378" marT="0" marB="707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$671 - $769 </a:t>
                      </a:r>
                      <a:endParaRPr lang="en-US" sz="1400" kern="1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530" marR="35378" marT="0" marB="707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1682303"/>
                  </a:ext>
                </a:extLst>
              </a:tr>
              <a:tr h="3169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kern="1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530" marR="35378" marT="0" marB="707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kern="1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530" marR="35378" marT="0" marB="707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kern="1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530" marR="35378" marT="0" marB="707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192572"/>
                  </a:ext>
                </a:extLst>
              </a:tr>
              <a:tr h="3169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Roanoke County</a:t>
                      </a:r>
                      <a:endParaRPr lang="en-US" sz="1400" b="1" kern="1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530" marR="35378" marT="0" marB="707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kern="1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530" marR="35378" marT="0" marB="707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kern="1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530" marR="35378" marT="0" marB="707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0964524"/>
                  </a:ext>
                </a:extLst>
              </a:tr>
              <a:tr h="31699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400% FPL</a:t>
                      </a:r>
                      <a:endParaRPr lang="en-US" sz="1400" b="1" kern="1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530" marR="35378" marT="0" marB="707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3,302</a:t>
                      </a:r>
                      <a:endParaRPr lang="en-US" sz="1400" kern="1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530" marR="35378" marT="0" marB="707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$90 - $103 </a:t>
                      </a:r>
                      <a:endParaRPr lang="en-US" sz="1400" kern="1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530" marR="35378" marT="0" marB="707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244890"/>
                  </a:ext>
                </a:extLst>
              </a:tr>
              <a:tr h="31699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400% FPL</a:t>
                      </a:r>
                      <a:endParaRPr lang="en-US" sz="1400" b="1" kern="1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530" marR="35378" marT="0" marB="707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</a:t>
                      </a:r>
                      <a:endParaRPr lang="en-US" sz="1400" kern="1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530" marR="35378" marT="0" marB="707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$727 - $834 </a:t>
                      </a:r>
                      <a:endParaRPr lang="en-US" sz="1400" kern="1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530" marR="35378" marT="0" marB="707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9796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672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577ED-5872-B0D7-FD43-1CB0C8D68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Aptos" panose="020B0004020202020204" pitchFamily="34" charset="0"/>
              </a:rPr>
              <a:t>Enrollment Impacts</a:t>
            </a:r>
          </a:p>
        </p:txBody>
      </p:sp>
    </p:spTree>
    <p:extLst>
      <p:ext uri="{BB962C8B-B14F-4D97-AF65-F5344CB8AC3E}">
        <p14:creationId xmlns:p14="http://schemas.microsoft.com/office/powerpoint/2010/main" val="3605503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0F08E-0630-002E-CB63-018CAFE77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10760054" cy="122829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ptos" panose="020B0004020202020204" pitchFamily="34" charset="0"/>
              </a:rPr>
              <a:t>Impact of Expiring </a:t>
            </a:r>
            <a:r>
              <a:rPr lang="en-US" sz="4000" dirty="0" err="1">
                <a:latin typeface="Aptos" panose="020B0004020202020204" pitchFamily="34" charset="0"/>
              </a:rPr>
              <a:t>ePTCs</a:t>
            </a:r>
            <a:r>
              <a:rPr lang="en-US" sz="4000" dirty="0">
                <a:latin typeface="Aptos" panose="020B0004020202020204" pitchFamily="34" charset="0"/>
              </a:rPr>
              <a:t>: Consumers At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1B1E4-1072-5A5B-8EFD-84F275A4C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1761871"/>
            <a:ext cx="3460242" cy="333425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b="0">
                <a:latin typeface="Aptos" panose="020B0004020202020204" pitchFamily="34" charset="0"/>
              </a:rPr>
              <a:t>Marketplace enrollment increased the most at the lowest and  highest income levels of eligibility since </a:t>
            </a:r>
            <a:r>
              <a:rPr lang="en-US" b="0" err="1">
                <a:latin typeface="Aptos" panose="020B0004020202020204" pitchFamily="34" charset="0"/>
              </a:rPr>
              <a:t>ePTCs</a:t>
            </a:r>
            <a:r>
              <a:rPr lang="en-US" b="0">
                <a:latin typeface="Aptos" panose="020B0004020202020204" pitchFamily="34" charset="0"/>
              </a:rPr>
              <a:t> became available in 2021.</a:t>
            </a:r>
          </a:p>
          <a:p>
            <a:pPr marL="0" indent="0" algn="ctr">
              <a:buNone/>
            </a:pPr>
            <a:endParaRPr lang="en-US">
              <a:latin typeface="Aptos" panose="020B0004020202020204" pitchFamily="34" charset="0"/>
            </a:endParaRPr>
          </a:p>
          <a:p>
            <a:pPr marL="0" indent="0" algn="ctr">
              <a:buNone/>
            </a:pPr>
            <a:endParaRPr lang="en-US">
              <a:latin typeface="Aptos" panose="020B0004020202020204" pitchFamily="34" charset="0"/>
            </a:endParaRPr>
          </a:p>
          <a:p>
            <a:pPr marL="0" indent="0" algn="ctr">
              <a:buNone/>
            </a:pPr>
            <a:endParaRPr lang="en-US" sz="2000">
              <a:latin typeface="Aptos" panose="020B00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D9261FB-2B42-B48E-7A2B-B5B3157A7B18}"/>
              </a:ext>
            </a:extLst>
          </p:cNvPr>
          <p:cNvGraphicFramePr>
            <a:graphicFrameLocks noGrp="1"/>
          </p:cNvGraphicFramePr>
          <p:nvPr/>
        </p:nvGraphicFramePr>
        <p:xfrm>
          <a:off x="5145439" y="1667784"/>
          <a:ext cx="6376417" cy="3548479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1728963">
                  <a:extLst>
                    <a:ext uri="{9D8B030D-6E8A-4147-A177-3AD203B41FA5}">
                      <a16:colId xmlns:a16="http://schemas.microsoft.com/office/drawing/2014/main" val="4061195128"/>
                    </a:ext>
                  </a:extLst>
                </a:gridCol>
                <a:gridCol w="2678433">
                  <a:extLst>
                    <a:ext uri="{9D8B030D-6E8A-4147-A177-3AD203B41FA5}">
                      <a16:colId xmlns:a16="http://schemas.microsoft.com/office/drawing/2014/main" val="1473704497"/>
                    </a:ext>
                  </a:extLst>
                </a:gridCol>
                <a:gridCol w="1969021">
                  <a:extLst>
                    <a:ext uri="{9D8B030D-6E8A-4147-A177-3AD203B41FA5}">
                      <a16:colId xmlns:a16="http://schemas.microsoft.com/office/drawing/2014/main" val="920511723"/>
                    </a:ext>
                  </a:extLst>
                </a:gridCol>
              </a:tblGrid>
              <a:tr h="1317343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buNone/>
                      </a:pPr>
                      <a:r>
                        <a:rPr lang="en-US" sz="1600" b="1" u="none" strike="noStrike" kern="10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Income 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buNone/>
                      </a:pPr>
                      <a:r>
                        <a:rPr lang="en-US" sz="1600" b="1" u="none" strike="noStrike" kern="10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Enrollment Increase by Household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buNone/>
                      </a:pPr>
                      <a:r>
                        <a:rPr lang="en-US" sz="1600" b="1" u="none" strike="noStrike" kern="10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Enrollment Increase as Percentage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991163"/>
                  </a:ext>
                </a:extLst>
              </a:tr>
              <a:tr h="370676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buNone/>
                      </a:pPr>
                      <a:r>
                        <a:rPr lang="en-US" sz="1600" b="0" u="none" strike="noStrike" kern="100">
                          <a:effectLst/>
                          <a:latin typeface="Aptos" panose="020B0004020202020204" pitchFamily="34" charset="0"/>
                        </a:rPr>
                        <a:t>100-150% FPL</a:t>
                      </a:r>
                      <a:endParaRPr lang="en-US" sz="1600" b="0" i="0" u="none" strike="noStrike">
                        <a:effectLst/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buNone/>
                      </a:pPr>
                      <a:r>
                        <a:rPr lang="en-US" sz="1600" b="0" u="none" strike="noStrike" kern="100">
                          <a:effectLst/>
                          <a:latin typeface="Aptos" panose="020B0004020202020204" pitchFamily="34" charset="0"/>
                        </a:rPr>
                        <a:t>45,109</a:t>
                      </a:r>
                      <a:endParaRPr lang="en-US" sz="1600" b="0" i="0" u="none" strike="noStrike">
                        <a:effectLst/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buNone/>
                      </a:pPr>
                      <a:r>
                        <a:rPr lang="en-US" sz="1600" b="1" u="none" strike="noStrike" kern="100">
                          <a:effectLst/>
                          <a:latin typeface="Aptos" panose="020B0004020202020204" pitchFamily="34" charset="0"/>
                        </a:rPr>
                        <a:t>82%</a:t>
                      </a:r>
                      <a:endParaRPr lang="en-US" sz="1600" b="1" i="0" u="none" strike="noStrike">
                        <a:effectLst/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7889207"/>
                  </a:ext>
                </a:extLst>
              </a:tr>
              <a:tr h="370676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buNone/>
                      </a:pPr>
                      <a:r>
                        <a:rPr lang="en-US" sz="1600" b="0" u="none" strike="noStrike" kern="100">
                          <a:effectLst/>
                          <a:latin typeface="Aptos" panose="020B0004020202020204" pitchFamily="34" charset="0"/>
                        </a:rPr>
                        <a:t>151-200% FPL</a:t>
                      </a:r>
                      <a:endParaRPr lang="en-US" sz="1600" b="0" i="0" u="none" strike="noStrike">
                        <a:effectLst/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buNone/>
                      </a:pPr>
                      <a:r>
                        <a:rPr lang="en-US" sz="1600" b="0" u="none" strike="noStrike" kern="100">
                          <a:effectLst/>
                          <a:latin typeface="Aptos" panose="020B0004020202020204" pitchFamily="34" charset="0"/>
                        </a:rPr>
                        <a:t>13,146</a:t>
                      </a:r>
                      <a:endParaRPr lang="en-US" sz="1600" b="0" i="0" u="none" strike="noStrike">
                        <a:effectLst/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buNone/>
                      </a:pPr>
                      <a:r>
                        <a:rPr lang="en-US" sz="1600" b="0" u="none" strike="noStrike" kern="100">
                          <a:effectLst/>
                          <a:latin typeface="Aptos" panose="020B0004020202020204" pitchFamily="34" charset="0"/>
                        </a:rPr>
                        <a:t>21%</a:t>
                      </a:r>
                      <a:endParaRPr lang="en-US" sz="1600" b="0" i="0" u="none" strike="noStrike">
                        <a:effectLst/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5735099"/>
                  </a:ext>
                </a:extLst>
              </a:tr>
              <a:tr h="370676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buNone/>
                      </a:pPr>
                      <a:r>
                        <a:rPr lang="en-US" sz="1600" b="0" u="none" strike="noStrike" kern="100">
                          <a:effectLst/>
                          <a:latin typeface="Aptos" panose="020B0004020202020204" pitchFamily="34" charset="0"/>
                        </a:rPr>
                        <a:t>201-250% FPL</a:t>
                      </a:r>
                      <a:endParaRPr lang="en-US" sz="1600" b="0" i="0" u="none" strike="noStrike">
                        <a:effectLst/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buNone/>
                      </a:pPr>
                      <a:r>
                        <a:rPr lang="en-US" sz="1600" b="0" u="none" strike="noStrike" kern="100">
                          <a:effectLst/>
                          <a:latin typeface="Aptos" panose="020B0004020202020204" pitchFamily="34" charset="0"/>
                        </a:rPr>
                        <a:t>3,463</a:t>
                      </a:r>
                      <a:endParaRPr lang="en-US" sz="1600" b="0" i="0" u="none" strike="noStrike">
                        <a:effectLst/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buNone/>
                      </a:pPr>
                      <a:r>
                        <a:rPr lang="en-US" sz="1600" b="0" u="none" strike="noStrike" kern="100">
                          <a:effectLst/>
                          <a:latin typeface="Aptos" panose="020B0004020202020204" pitchFamily="34" charset="0"/>
                        </a:rPr>
                        <a:t>7%</a:t>
                      </a:r>
                      <a:endParaRPr lang="en-US" sz="1600" b="0" i="0" u="none" strike="noStrike">
                        <a:effectLst/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9461399"/>
                  </a:ext>
                </a:extLst>
              </a:tr>
              <a:tr h="370676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buNone/>
                      </a:pPr>
                      <a:r>
                        <a:rPr lang="en-US" sz="1600" b="0" u="none" strike="noStrike" kern="100">
                          <a:effectLst/>
                          <a:latin typeface="Aptos" panose="020B0004020202020204" pitchFamily="34" charset="0"/>
                        </a:rPr>
                        <a:t>251-300% FPL</a:t>
                      </a:r>
                      <a:endParaRPr lang="en-US" sz="1600" b="0" i="0" u="none" strike="noStrike">
                        <a:effectLst/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buNone/>
                      </a:pPr>
                      <a:r>
                        <a:rPr lang="en-US" sz="1600" b="0" u="none" strike="noStrike" kern="100">
                          <a:effectLst/>
                          <a:latin typeface="Aptos" panose="020B0004020202020204" pitchFamily="34" charset="0"/>
                        </a:rPr>
                        <a:t>5,271</a:t>
                      </a:r>
                      <a:endParaRPr lang="en-US" sz="1600" b="0" i="0" u="none" strike="noStrike">
                        <a:effectLst/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buNone/>
                      </a:pPr>
                      <a:r>
                        <a:rPr lang="en-US" sz="1600" b="0" u="none" strike="noStrike" kern="100">
                          <a:effectLst/>
                          <a:latin typeface="Aptos" panose="020B0004020202020204" pitchFamily="34" charset="0"/>
                        </a:rPr>
                        <a:t>17%</a:t>
                      </a:r>
                      <a:endParaRPr lang="en-US" sz="1600" b="0" i="0" u="none" strike="noStrike">
                        <a:effectLst/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9015093"/>
                  </a:ext>
                </a:extLst>
              </a:tr>
              <a:tr h="370676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buNone/>
                      </a:pPr>
                      <a:r>
                        <a:rPr lang="en-US" sz="1600" b="0" u="none" strike="noStrike" kern="100">
                          <a:effectLst/>
                          <a:latin typeface="Aptos" panose="020B0004020202020204" pitchFamily="34" charset="0"/>
                        </a:rPr>
                        <a:t>301-400% FPL</a:t>
                      </a:r>
                      <a:endParaRPr lang="en-US" sz="1600" b="0" i="0" u="none" strike="noStrike">
                        <a:effectLst/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buNone/>
                      </a:pPr>
                      <a:r>
                        <a:rPr lang="en-US" sz="1600" b="0" u="none" strike="noStrike" kern="100">
                          <a:effectLst/>
                          <a:latin typeface="Aptos" panose="020B0004020202020204" pitchFamily="34" charset="0"/>
                        </a:rPr>
                        <a:t>2,923</a:t>
                      </a:r>
                      <a:endParaRPr lang="en-US" sz="1600" b="0" i="0" u="none" strike="noStrike">
                        <a:effectLst/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buNone/>
                      </a:pPr>
                      <a:r>
                        <a:rPr lang="en-US" sz="1600" b="0" u="none" strike="noStrike" kern="100">
                          <a:effectLst/>
                          <a:latin typeface="Aptos" panose="020B0004020202020204" pitchFamily="34" charset="0"/>
                        </a:rPr>
                        <a:t>9%</a:t>
                      </a:r>
                      <a:endParaRPr lang="en-US" sz="1600" b="0" i="0" u="none" strike="noStrike">
                        <a:effectLst/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5623357"/>
                  </a:ext>
                </a:extLst>
              </a:tr>
              <a:tr h="370676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buNone/>
                      </a:pPr>
                      <a:r>
                        <a:rPr lang="en-US" sz="1600" b="0" u="none" strike="noStrike" kern="100">
                          <a:effectLst/>
                          <a:latin typeface="Aptos" panose="020B0004020202020204" pitchFamily="34" charset="0"/>
                        </a:rPr>
                        <a:t>400%FPL+</a:t>
                      </a:r>
                      <a:endParaRPr lang="en-US" sz="1600" b="0" i="0" u="none" strike="noStrike">
                        <a:effectLst/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buNone/>
                      </a:pPr>
                      <a:r>
                        <a:rPr lang="en-US" sz="1600" b="0" u="none" strike="noStrike" kern="100">
                          <a:effectLst/>
                          <a:latin typeface="Aptos" panose="020B0004020202020204" pitchFamily="34" charset="0"/>
                        </a:rPr>
                        <a:t>42,458</a:t>
                      </a:r>
                      <a:endParaRPr lang="en-US" sz="1600" b="0" i="0" u="none" strike="noStrike">
                        <a:effectLst/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buNone/>
                      </a:pPr>
                      <a:r>
                        <a:rPr lang="en-US" sz="1600" b="1" u="none" strike="noStrike" kern="100">
                          <a:effectLst/>
                          <a:latin typeface="Aptos" panose="020B0004020202020204" pitchFamily="34" charset="0"/>
                        </a:rPr>
                        <a:t>419%</a:t>
                      </a:r>
                      <a:endParaRPr lang="en-US" sz="1600" b="1" i="0" u="none" strike="noStrike">
                        <a:effectLst/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0794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66049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1E5CAC"/>
        </a:solidFill>
        <a:ln w="9525" algn="ctr">
          <a:noFill/>
          <a:miter lim="800000"/>
          <a:headEnd/>
          <a:tailEnd/>
        </a:ln>
      </a:spPr>
      <a:bodyPr lIns="91440" tIns="91440" rIns="91440" bIns="91440" anchor="ctr"/>
      <a:lstStyle>
        <a:defPPr algn="ctr">
          <a:defRPr sz="2000" dirty="0">
            <a:solidFill>
              <a:schemeClr val="bg1"/>
            </a:solidFill>
            <a:latin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2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/>
      <a:bodyPr vert="horz" wrap="square" lIns="91440" tIns="45720" rIns="91440" bIns="45720" rtlCol="0" anchor="t">
        <a:noAutofit/>
      </a:bodyPr>
      <a:lstStyle>
        <a:defPPr marL="228600" indent="-228600" algn="l">
          <a:lnSpc>
            <a:spcPct val="120000"/>
          </a:lnSpc>
          <a:spcBef>
            <a:spcPts val="0"/>
          </a:spcBef>
          <a:spcAft>
            <a:spcPts val="600"/>
          </a:spcAft>
          <a:buClr>
            <a:schemeClr val="accent1">
              <a:lumMod val="75000"/>
            </a:schemeClr>
          </a:buClr>
          <a:defRPr sz="20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B39"/>
        </a:accent1>
        <a:accent2>
          <a:srgbClr val="FFCE00"/>
        </a:accent2>
        <a:accent3>
          <a:srgbClr val="FFFFFF"/>
        </a:accent3>
        <a:accent4>
          <a:srgbClr val="000000"/>
        </a:accent4>
        <a:accent5>
          <a:srgbClr val="AAD2AE"/>
        </a:accent5>
        <a:accent6>
          <a:srgbClr val="E7BA00"/>
        </a:accent6>
        <a:hlink>
          <a:srgbClr val="003A6F"/>
        </a:hlink>
        <a:folHlink>
          <a:srgbClr val="A1283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B39"/>
        </a:accent1>
        <a:accent2>
          <a:srgbClr val="FFE512"/>
        </a:accent2>
        <a:accent3>
          <a:srgbClr val="FFFFFF"/>
        </a:accent3>
        <a:accent4>
          <a:srgbClr val="000000"/>
        </a:accent4>
        <a:accent5>
          <a:srgbClr val="AAD2AE"/>
        </a:accent5>
        <a:accent6>
          <a:srgbClr val="E7CF0F"/>
        </a:accent6>
        <a:hlink>
          <a:srgbClr val="003A6F"/>
        </a:hlink>
        <a:folHlink>
          <a:srgbClr val="A1283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8" id="{95200693-B641-4D5B-AD27-B5909C5F6FD5}" vid="{46B68C11-4776-425F-8273-CEA8DC7F1A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970</TotalTime>
  <Words>1173</Words>
  <Application>Microsoft Office PowerPoint</Application>
  <PresentationFormat>Widescreen</PresentationFormat>
  <Paragraphs>339</Paragraphs>
  <Slides>13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Aptos</vt:lpstr>
      <vt:lpstr>Arial</vt:lpstr>
      <vt:lpstr>Calibri</vt:lpstr>
      <vt:lpstr>Courier New</vt:lpstr>
      <vt:lpstr>Google Sans</vt:lpstr>
      <vt:lpstr>Symbol</vt:lpstr>
      <vt:lpstr>Times New Roman</vt:lpstr>
      <vt:lpstr>blank</vt:lpstr>
      <vt:lpstr>think-cell Slide</vt:lpstr>
      <vt:lpstr>Federal Impacts on  Virginia Marketplace Eligibility and Enrollment</vt:lpstr>
      <vt:lpstr>Federal Changes Timeline 2025</vt:lpstr>
      <vt:lpstr>2026 Policy Changes</vt:lpstr>
      <vt:lpstr>Policy Changes effective 2027/2028</vt:lpstr>
      <vt:lpstr>IRS Applicable Percentages</vt:lpstr>
      <vt:lpstr>Cost and Enrollment Impacts of Expiring ePTCs Based on 2025 rates</vt:lpstr>
      <vt:lpstr>Projected Premium  Increases by Region (Based on 2025 rates)</vt:lpstr>
      <vt:lpstr>Enrollment Impacts</vt:lpstr>
      <vt:lpstr>Impact of Expiring ePTCs: Consumers At Risk</vt:lpstr>
      <vt:lpstr>Expiration of Expanded Premium Tax Credits</vt:lpstr>
      <vt:lpstr>Cost of Expiring Portion of PTCs</vt:lpstr>
      <vt:lpstr>Options to Consider</vt:lpstr>
      <vt:lpstr>Contacts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Holly Mortlock</dc:creator>
  <cp:lastModifiedBy>Cathy Hooe</cp:lastModifiedBy>
  <cp:revision>4</cp:revision>
  <dcterms:created xsi:type="dcterms:W3CDTF">2025-09-13T00:21:34Z</dcterms:created>
  <dcterms:modified xsi:type="dcterms:W3CDTF">2025-09-16T16:21:27Z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e953dd5-1b53-4742-b186-f2a38279ffcd_Enabled">
    <vt:lpwstr>true</vt:lpwstr>
  </property>
  <property fmtid="{D5CDD505-2E9C-101B-9397-08002B2CF9AE}" pid="3" name="MSIP_Label_8e953dd5-1b53-4742-b186-f2a38279ffcd_SetDate">
    <vt:lpwstr>2025-09-13T02:13:46Z</vt:lpwstr>
  </property>
  <property fmtid="{D5CDD505-2E9C-101B-9397-08002B2CF9AE}" pid="4" name="MSIP_Label_8e953dd5-1b53-4742-b186-f2a38279ffcd_Method">
    <vt:lpwstr>Standard</vt:lpwstr>
  </property>
  <property fmtid="{D5CDD505-2E9C-101B-9397-08002B2CF9AE}" pid="5" name="MSIP_Label_8e953dd5-1b53-4742-b186-f2a38279ffcd_Name">
    <vt:lpwstr>8e953dd5-1b53-4742-b186-f2a38279ffcd</vt:lpwstr>
  </property>
  <property fmtid="{D5CDD505-2E9C-101B-9397-08002B2CF9AE}" pid="6" name="MSIP_Label_8e953dd5-1b53-4742-b186-f2a38279ffcd_SiteId">
    <vt:lpwstr>1791a7f1-2629-474f-8283-d4da7899c3be</vt:lpwstr>
  </property>
  <property fmtid="{D5CDD505-2E9C-101B-9397-08002B2CF9AE}" pid="7" name="MSIP_Label_8e953dd5-1b53-4742-b186-f2a38279ffcd_ActionId">
    <vt:lpwstr>6ebcb580-24a4-4a2f-b7c0-733f5169ca77</vt:lpwstr>
  </property>
  <property fmtid="{D5CDD505-2E9C-101B-9397-08002B2CF9AE}" pid="8" name="MSIP_Label_8e953dd5-1b53-4742-b186-f2a38279ffcd_ContentBits">
    <vt:lpwstr>2</vt:lpwstr>
  </property>
  <property fmtid="{D5CDD505-2E9C-101B-9397-08002B2CF9AE}" pid="9" name="ClassificationContentMarkingFooterLocations">
    <vt:lpwstr>Office Theme:8\blank:3</vt:lpwstr>
  </property>
  <property fmtid="{D5CDD505-2E9C-101B-9397-08002B2CF9AE}" pid="10" name="ClassificationContentMarkingFooterText">
    <vt:lpwstr>Confidential</vt:lpwstr>
  </property>
</Properties>
</file>