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ink/ink1.xml" ContentType="application/inkml+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notesSlides/notesSlide11.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720" r:id="rId5"/>
    <p:sldId id="2147479886" r:id="rId6"/>
    <p:sldId id="2147479899" r:id="rId7"/>
    <p:sldId id="675" r:id="rId8"/>
    <p:sldId id="2147479920" r:id="rId9"/>
    <p:sldId id="678" r:id="rId10"/>
    <p:sldId id="2147479898" r:id="rId11"/>
    <p:sldId id="2147479900" r:id="rId12"/>
    <p:sldId id="2147479912" r:id="rId13"/>
    <p:sldId id="2147479922" r:id="rId14"/>
    <p:sldId id="2147479924" r:id="rId15"/>
    <p:sldId id="2147479914" r:id="rId16"/>
    <p:sldId id="584" r:id="rId17"/>
    <p:sldId id="2147479902" r:id="rId18"/>
    <p:sldId id="2147479906" r:id="rId19"/>
    <p:sldId id="2147479910" r:id="rId20"/>
    <p:sldId id="2147479911" r:id="rId21"/>
    <p:sldId id="2147479882" r:id="rId22"/>
    <p:sldId id="2147479923" r:id="rId23"/>
    <p:sldId id="2147479838" r:id="rId24"/>
    <p:sldId id="2147479887" r:id="rId25"/>
    <p:sldId id="2147479888" r:id="rId26"/>
    <p:sldId id="2147479890" r:id="rId27"/>
    <p:sldId id="2147479891" r:id="rId28"/>
    <p:sldId id="2147479921" r:id="rId29"/>
    <p:sldId id="258" r:id="rId30"/>
    <p:sldId id="2147479839"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871322-992F-5CB0-3E18-60A20C460B7A}" name="Ali Ahmad" initials="AA" userId="S::AliA@youngkinforgovernor.com::6ef487fa-88ff-4e31-a444-7597420f06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99" autoAdjust="0"/>
    <p:restoredTop sz="94581" autoAdjust="0"/>
  </p:normalViewPr>
  <p:slideViewPr>
    <p:cSldViewPr snapToGrid="0">
      <p:cViewPr varScale="1">
        <p:scale>
          <a:sx n="111" d="100"/>
          <a:sy n="111" d="100"/>
        </p:scale>
        <p:origin x="1188" y="96"/>
      </p:cViewPr>
      <p:guideLst/>
    </p:cSldViewPr>
  </p:slideViewPr>
  <p:notesTextViewPr>
    <p:cViewPr>
      <p:scale>
        <a:sx n="150" d="100"/>
        <a:sy n="15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222p4txd01\data\Forecasting\Economic%20Indicators\Macro%20Dataset_8.4.2025.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222p4txd01\data\Forecasting\Research%20Projects\2025%20Federal%20Reductions\UI%20Tracker\UI%20Tracker%20wth%20VEC%20(Macros)%20CC%20Change-%2010%2018%2025.xlsm"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222p4txd01\data\Forecasting\Research%20Projects\2025%20Federal%20Reductions\UI%20Tracker\UI%20Tracker%20wth%20VEC%20(Macros)%20CC%20Change-%2010%2018%2025.xlsm"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222p4txd01\data\Forecasting\Research%20Projects\2025%20Federal%20Reductions\UI%20Tracker\UI%20Tracker%20wth%20VEC%20(Macros)%20CC%20Change-%2010%2018%2025.xlsm"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xml"/><Relationship Id="rId4" Type="http://schemas.openxmlformats.org/officeDocument/2006/relationships/oleObject" Target="file:///\\222p4txd01\data\Forecasting\Books\FY26\JABE%20Oct%202025\Chart%20Data\Personal%20Consumption%20Expenditure.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2.xml"/><Relationship Id="rId4" Type="http://schemas.openxmlformats.org/officeDocument/2006/relationships/oleObject" Target="file:///\\222p4txd01\data\Forecasting\Monthly%20Reports\Fed%20WH%20Tracker\Fed%20WH%20Tracker%2010%2006%202025%20-%20September.xlsm" TargetMode="Externa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lf38946\Downloads\fredgraph%20(1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lf38946\Downloads\fredgraph%20(12).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222p4txd01\data\Forecasting\Research%20Projects\2025%20Federal%20Reductions\UI%20Tracker\UI%20Tracker%20wth%20VEC%20(Macros)%20CC%20Change-%2010%2018%2025.xlsm"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222p4txd01\data\Forecasting\Research%20Projects\2025%20Federal%20Reductions\UI%20Tracker\UI%20Tracker%20wth%20VEC%20(Macros)%20CC%20Change-%2010%2018%202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0" i="0" u="none" strike="noStrike" kern="1200" spc="0" baseline="0">
                <a:solidFill>
                  <a:sysClr val="windowText" lastClr="000000"/>
                </a:solidFill>
                <a:latin typeface="Franklin Gothic Demi" panose="020B0703020102020204" pitchFamily="34" charset="0"/>
                <a:ea typeface="+mn-ea"/>
                <a:cs typeface="+mn-cs"/>
              </a:defRPr>
            </a:pPr>
            <a:r>
              <a:rPr lang="en-US" sz="1300">
                <a:latin typeface="Franklin Gothic Demi" panose="020B0703020102020204" pitchFamily="34" charset="0"/>
              </a:rPr>
              <a:t>U.S.</a:t>
            </a:r>
            <a:r>
              <a:rPr lang="en-US" sz="1300" baseline="0">
                <a:latin typeface="Franklin Gothic Demi" panose="020B0703020102020204" pitchFamily="34" charset="0"/>
              </a:rPr>
              <a:t> Job Gains, Thousands</a:t>
            </a:r>
            <a:br>
              <a:rPr lang="en-US" sz="1300" baseline="0">
                <a:latin typeface="Franklin Gothic Demi" panose="020B0703020102020204" pitchFamily="34" charset="0"/>
              </a:rPr>
            </a:br>
            <a:r>
              <a:rPr lang="en-US" sz="1300" baseline="0">
                <a:latin typeface="Franklin Gothic Demi" panose="020B0703020102020204" pitchFamily="34" charset="0"/>
              </a:rPr>
              <a:t> Monthly, Seasonally Adjusted</a:t>
            </a:r>
            <a:endParaRPr lang="en-US" sz="1300">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3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8.713123916781973E-2"/>
          <c:y val="0.27638155419810467"/>
          <c:w val="0.81882900817738602"/>
          <c:h val="0.5395875811186982"/>
        </c:manualLayout>
      </c:layout>
      <c:barChart>
        <c:barDir val="col"/>
        <c:grouping val="clustered"/>
        <c:varyColors val="0"/>
        <c:ser>
          <c:idx val="0"/>
          <c:order val="0"/>
          <c:tx>
            <c:strRef>
              <c:f>Employment!$D$9</c:f>
              <c:strCache>
                <c:ptCount val="1"/>
                <c:pt idx="0">
                  <c:v>Monthly Gains</c:v>
                </c:pt>
              </c:strCache>
            </c:strRef>
          </c:tx>
          <c:spPr>
            <a:solidFill>
              <a:srgbClr val="C00000"/>
            </a:solidFill>
            <a:ln>
              <a:noFill/>
            </a:ln>
            <a:effectLst/>
          </c:spPr>
          <c:invertIfNegative val="0"/>
          <c:cat>
            <c:multiLvlStrRef>
              <c:f>Employment!$A$46:$B$89</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2022</c:v>
                  </c:pt>
                  <c:pt idx="12">
                    <c:v>2023</c:v>
                  </c:pt>
                  <c:pt idx="24">
                    <c:v>2024</c:v>
                  </c:pt>
                  <c:pt idx="36">
                    <c:v>2025</c:v>
                  </c:pt>
                </c:lvl>
              </c:multiLvlStrCache>
            </c:multiLvlStrRef>
          </c:cat>
          <c:val>
            <c:numRef>
              <c:f>Employment!$D$46:$D$89</c:f>
              <c:numCache>
                <c:formatCode>0</c:formatCode>
                <c:ptCount val="44"/>
                <c:pt idx="0">
                  <c:v>272</c:v>
                </c:pt>
                <c:pt idx="1">
                  <c:v>862</c:v>
                </c:pt>
                <c:pt idx="2">
                  <c:v>494</c:v>
                </c:pt>
                <c:pt idx="3">
                  <c:v>272</c:v>
                </c:pt>
                <c:pt idx="4">
                  <c:v>286</c:v>
                </c:pt>
                <c:pt idx="5">
                  <c:v>420</c:v>
                </c:pt>
                <c:pt idx="6">
                  <c:v>690</c:v>
                </c:pt>
                <c:pt idx="7">
                  <c:v>243</c:v>
                </c:pt>
                <c:pt idx="8">
                  <c:v>255</c:v>
                </c:pt>
                <c:pt idx="9">
                  <c:v>361</c:v>
                </c:pt>
                <c:pt idx="10">
                  <c:v>258</c:v>
                </c:pt>
                <c:pt idx="11">
                  <c:v>136</c:v>
                </c:pt>
                <c:pt idx="12">
                  <c:v>489</c:v>
                </c:pt>
                <c:pt idx="13">
                  <c:v>306</c:v>
                </c:pt>
                <c:pt idx="14">
                  <c:v>85</c:v>
                </c:pt>
                <c:pt idx="15">
                  <c:v>216</c:v>
                </c:pt>
                <c:pt idx="16">
                  <c:v>227</c:v>
                </c:pt>
                <c:pt idx="17">
                  <c:v>257</c:v>
                </c:pt>
                <c:pt idx="18">
                  <c:v>148</c:v>
                </c:pt>
                <c:pt idx="19">
                  <c:v>157</c:v>
                </c:pt>
                <c:pt idx="20">
                  <c:v>158</c:v>
                </c:pt>
                <c:pt idx="21">
                  <c:v>186</c:v>
                </c:pt>
                <c:pt idx="22">
                  <c:v>141</c:v>
                </c:pt>
                <c:pt idx="23">
                  <c:v>269</c:v>
                </c:pt>
                <c:pt idx="24">
                  <c:v>119</c:v>
                </c:pt>
                <c:pt idx="25">
                  <c:v>222</c:v>
                </c:pt>
                <c:pt idx="26">
                  <c:v>246</c:v>
                </c:pt>
                <c:pt idx="27">
                  <c:v>118</c:v>
                </c:pt>
                <c:pt idx="28">
                  <c:v>193</c:v>
                </c:pt>
                <c:pt idx="29">
                  <c:v>87</c:v>
                </c:pt>
                <c:pt idx="30">
                  <c:v>88</c:v>
                </c:pt>
                <c:pt idx="31">
                  <c:v>71</c:v>
                </c:pt>
                <c:pt idx="32">
                  <c:v>240</c:v>
                </c:pt>
                <c:pt idx="33">
                  <c:v>44</c:v>
                </c:pt>
                <c:pt idx="34">
                  <c:v>261</c:v>
                </c:pt>
                <c:pt idx="35">
                  <c:v>323</c:v>
                </c:pt>
                <c:pt idx="36">
                  <c:v>111</c:v>
                </c:pt>
                <c:pt idx="37">
                  <c:v>102</c:v>
                </c:pt>
                <c:pt idx="38">
                  <c:v>120</c:v>
                </c:pt>
                <c:pt idx="39">
                  <c:v>158</c:v>
                </c:pt>
                <c:pt idx="40">
                  <c:v>19</c:v>
                </c:pt>
                <c:pt idx="41">
                  <c:v>-13</c:v>
                </c:pt>
                <c:pt idx="42">
                  <c:v>79</c:v>
                </c:pt>
                <c:pt idx="43">
                  <c:v>22</c:v>
                </c:pt>
              </c:numCache>
            </c:numRef>
          </c:val>
          <c:extLst>
            <c:ext xmlns:c16="http://schemas.microsoft.com/office/drawing/2014/chart" uri="{C3380CC4-5D6E-409C-BE32-E72D297353CC}">
              <c16:uniqueId val="{00000000-5788-449F-BB58-344BC60807F2}"/>
            </c:ext>
          </c:extLst>
        </c:ser>
        <c:dLbls>
          <c:showLegendKey val="0"/>
          <c:showVal val="0"/>
          <c:showCatName val="0"/>
          <c:showSerName val="0"/>
          <c:showPercent val="0"/>
          <c:showBubbleSize val="0"/>
        </c:dLbls>
        <c:gapWidth val="45"/>
        <c:overlap val="-27"/>
        <c:axId val="904694511"/>
        <c:axId val="904681551"/>
      </c:barChart>
      <c:lineChart>
        <c:grouping val="standard"/>
        <c:varyColors val="0"/>
        <c:ser>
          <c:idx val="1"/>
          <c:order val="1"/>
          <c:tx>
            <c:strRef>
              <c:f>Employment!$F$9</c:f>
              <c:strCache>
                <c:ptCount val="1"/>
                <c:pt idx="0">
                  <c:v>Y/Y % Change</c:v>
                </c:pt>
              </c:strCache>
            </c:strRef>
          </c:tx>
          <c:spPr>
            <a:ln w="28575" cap="rnd">
              <a:solidFill>
                <a:srgbClr val="002060"/>
              </a:solidFill>
              <a:prstDash val="sysDash"/>
              <a:round/>
            </a:ln>
            <a:effectLst/>
          </c:spPr>
          <c:marker>
            <c:symbol val="none"/>
          </c:marker>
          <c:dLbls>
            <c:dLbl>
              <c:idx val="43"/>
              <c:layout>
                <c:manualLayout>
                  <c:x val="-7.720483638880761E-2"/>
                  <c:y val="-0.11743525236344354"/>
                </c:manualLayout>
              </c:layout>
              <c:tx>
                <c:rich>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Franklin Gothic Book" panose="020B0503020102020204" pitchFamily="34" charset="0"/>
                        <a:ea typeface="+mn-ea"/>
                        <a:cs typeface="+mn-cs"/>
                      </a:defRPr>
                    </a:pPr>
                    <a:r>
                      <a:rPr lang="en-US" sz="1050" dirty="0"/>
                      <a:t>Aug: </a:t>
                    </a:r>
                    <a:fld id="{17E5B1FD-191E-4887-B366-D8F582B2DB20}" type="VALUE">
                      <a:rPr lang="en-US" sz="1050" smtClean="0"/>
                      <a:pPr>
                        <a:defRPr sz="1050"/>
                      </a:pPr>
                      <a:t>[VALUE]</a:t>
                    </a:fld>
                    <a:endParaRPr lang="en-US" sz="1050" dirty="0"/>
                  </a:p>
                </c:rich>
              </c:tx>
              <c:spPr>
                <a:solidFill>
                  <a:sysClr val="window" lastClr="FFFFFF"/>
                </a:solidFill>
                <a:ln>
                  <a:solidFill>
                    <a:srgbClr val="000000"/>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88-449F-BB58-344BC60807F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Employment!$A$46:$B$88</c:f>
              <c:multiLvlStrCache>
                <c:ptCount val="43"/>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lvl>
                <c:lvl>
                  <c:pt idx="0">
                    <c:v>2022</c:v>
                  </c:pt>
                  <c:pt idx="12">
                    <c:v>2023</c:v>
                  </c:pt>
                  <c:pt idx="24">
                    <c:v>2024</c:v>
                  </c:pt>
                  <c:pt idx="36">
                    <c:v>2025</c:v>
                  </c:pt>
                </c:lvl>
              </c:multiLvlStrCache>
            </c:multiLvlStrRef>
          </c:cat>
          <c:val>
            <c:numRef>
              <c:f>Employment!$F$46:$F$89</c:f>
              <c:numCache>
                <c:formatCode>0.0%</c:formatCode>
                <c:ptCount val="44"/>
                <c:pt idx="0">
                  <c:v>4.927641656582904E-2</c:v>
                </c:pt>
                <c:pt idx="1">
                  <c:v>5.1078414980772369E-2</c:v>
                </c:pt>
                <c:pt idx="2">
                  <c:v>4.8791641261570762E-2</c:v>
                </c:pt>
                <c:pt idx="3">
                  <c:v>4.8598337643658285E-2</c:v>
                </c:pt>
                <c:pt idx="4">
                  <c:v>4.7086067155538425E-2</c:v>
                </c:pt>
                <c:pt idx="5">
                  <c:v>4.4989676861765915E-2</c:v>
                </c:pt>
                <c:pt idx="6">
                  <c:v>4.4214577163989688E-2</c:v>
                </c:pt>
                <c:pt idx="7">
                  <c:v>4.1162605878237501E-2</c:v>
                </c:pt>
                <c:pt idx="8">
                  <c:v>3.8963851182178599E-2</c:v>
                </c:pt>
                <c:pt idx="9">
                  <c:v>3.5931851991464647E-2</c:v>
                </c:pt>
                <c:pt idx="10">
                  <c:v>3.3397464688650125E-2</c:v>
                </c:pt>
                <c:pt idx="11">
                  <c:v>3.037891840632545E-2</c:v>
                </c:pt>
                <c:pt idx="12">
                  <c:v>3.1770368098977375E-2</c:v>
                </c:pt>
                <c:pt idx="13">
                  <c:v>2.7903709006071198E-2</c:v>
                </c:pt>
                <c:pt idx="14">
                  <c:v>2.5110656008456189E-2</c:v>
                </c:pt>
                <c:pt idx="15">
                  <c:v>2.4696324237348577E-2</c:v>
                </c:pt>
                <c:pt idx="16">
                  <c:v>2.426149228581953E-2</c:v>
                </c:pt>
                <c:pt idx="17">
                  <c:v>2.3124688213826294E-2</c:v>
                </c:pt>
                <c:pt idx="18">
                  <c:v>1.9478822253296668E-2</c:v>
                </c:pt>
                <c:pt idx="19">
                  <c:v>1.8886880957196261E-2</c:v>
                </c:pt>
                <c:pt idx="20">
                  <c:v>1.8223739057940724E-2</c:v>
                </c:pt>
                <c:pt idx="21">
                  <c:v>1.7043867001955926E-2</c:v>
                </c:pt>
                <c:pt idx="22">
                  <c:v>1.6256365346566826E-2</c:v>
                </c:pt>
                <c:pt idx="23">
                  <c:v>1.7104043657763635E-2</c:v>
                </c:pt>
                <c:pt idx="24">
                  <c:v>1.4659516733428024E-2</c:v>
                </c:pt>
                <c:pt idx="25">
                  <c:v>1.4088957094773313E-2</c:v>
                </c:pt>
                <c:pt idx="26">
                  <c:v>1.5118804415773512E-2</c:v>
                </c:pt>
                <c:pt idx="27">
                  <c:v>1.4467104712749368E-2</c:v>
                </c:pt>
                <c:pt idx="28">
                  <c:v>1.4227511663474912E-2</c:v>
                </c:pt>
                <c:pt idx="29">
                  <c:v>1.3113407882158867E-2</c:v>
                </c:pt>
                <c:pt idx="30">
                  <c:v>1.2716399925650101E-2</c:v>
                </c:pt>
                <c:pt idx="31">
                  <c:v>1.2152955639791019E-2</c:v>
                </c:pt>
                <c:pt idx="32">
                  <c:v>1.266519119321452E-2</c:v>
                </c:pt>
                <c:pt idx="33">
                  <c:v>1.1742908254536166E-2</c:v>
                </c:pt>
                <c:pt idx="34">
                  <c:v>1.2498324407478556E-2</c:v>
                </c:pt>
                <c:pt idx="35">
                  <c:v>1.2821002994965802E-2</c:v>
                </c:pt>
                <c:pt idx="36">
                  <c:v>1.2760348680984857E-2</c:v>
                </c:pt>
                <c:pt idx="37">
                  <c:v>1.1979322316256757E-2</c:v>
                </c:pt>
                <c:pt idx="38">
                  <c:v>1.1160700114908328E-2</c:v>
                </c:pt>
                <c:pt idx="39">
                  <c:v>1.1406096361848528E-2</c:v>
                </c:pt>
                <c:pt idx="40">
                  <c:v>1.0289682439110992E-2</c:v>
                </c:pt>
                <c:pt idx="41">
                  <c:v>9.6507614856093937E-3</c:v>
                </c:pt>
                <c:pt idx="42">
                  <c:v>9.5884255362239657E-3</c:v>
                </c:pt>
                <c:pt idx="43">
                  <c:v>9.2741374293052736E-3</c:v>
                </c:pt>
              </c:numCache>
            </c:numRef>
          </c:val>
          <c:smooth val="0"/>
          <c:extLst>
            <c:ext xmlns:c16="http://schemas.microsoft.com/office/drawing/2014/chart" uri="{C3380CC4-5D6E-409C-BE32-E72D297353CC}">
              <c16:uniqueId val="{00000002-5788-449F-BB58-344BC60807F2}"/>
            </c:ext>
          </c:extLst>
        </c:ser>
        <c:dLbls>
          <c:showLegendKey val="0"/>
          <c:showVal val="0"/>
          <c:showCatName val="0"/>
          <c:showSerName val="0"/>
          <c:showPercent val="0"/>
          <c:showBubbleSize val="0"/>
        </c:dLbls>
        <c:marker val="1"/>
        <c:smooth val="0"/>
        <c:axId val="904694031"/>
        <c:axId val="904681071"/>
      </c:lineChart>
      <c:catAx>
        <c:axId val="9046945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Franklin Gothic Book" panose="020B0503020102020204" pitchFamily="34" charset="0"/>
                <a:ea typeface="+mn-ea"/>
                <a:cs typeface="+mn-cs"/>
              </a:defRPr>
            </a:pPr>
            <a:endParaRPr lang="en-US"/>
          </a:p>
        </c:txPr>
        <c:crossAx val="904681551"/>
        <c:crosses val="autoZero"/>
        <c:auto val="1"/>
        <c:lblAlgn val="ctr"/>
        <c:lblOffset val="100"/>
        <c:noMultiLvlLbl val="0"/>
      </c:catAx>
      <c:valAx>
        <c:axId val="904681551"/>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904694511"/>
        <c:crosses val="autoZero"/>
        <c:crossBetween val="between"/>
      </c:valAx>
      <c:valAx>
        <c:axId val="904681071"/>
        <c:scaling>
          <c:orientation val="minMax"/>
          <c:max val="5.000000000000001E-2"/>
          <c:min val="-1.0000000000000002E-2"/>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904694031"/>
        <c:crosses val="max"/>
        <c:crossBetween val="between"/>
      </c:valAx>
      <c:catAx>
        <c:axId val="904694031"/>
        <c:scaling>
          <c:orientation val="minMax"/>
        </c:scaling>
        <c:delete val="1"/>
        <c:axPos val="b"/>
        <c:numFmt formatCode="General" sourceLinked="1"/>
        <c:majorTickMark val="none"/>
        <c:minorTickMark val="none"/>
        <c:tickLblPos val="nextTo"/>
        <c:crossAx val="904681071"/>
        <c:crosses val="autoZero"/>
        <c:auto val="1"/>
        <c:lblAlgn val="ctr"/>
        <c:lblOffset val="100"/>
        <c:noMultiLvlLbl val="0"/>
      </c:catAx>
      <c:spPr>
        <a:noFill/>
        <a:ln>
          <a:noFill/>
        </a:ln>
        <a:effectLst/>
      </c:spPr>
    </c:plotArea>
    <c:legend>
      <c:legendPos val="t"/>
      <c:layout>
        <c:manualLayout>
          <c:xMode val="edge"/>
          <c:yMode val="edge"/>
          <c:x val="0.22383998130200472"/>
          <c:y val="0.16480892252326176"/>
          <c:w val="0.55231985071472789"/>
          <c:h val="7.4213674606554605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Franklin Gothic Book" panose="020B05030201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bg2">
                    <a:lumMod val="50000"/>
                  </a:schemeClr>
                </a:solidFill>
                <a:latin typeface="Franklin Gothic Demi" panose="020B0703020102020204" pitchFamily="34" charset="0"/>
                <a:ea typeface="+mn-ea"/>
                <a:cs typeface="+mn-cs"/>
              </a:defRPr>
            </a:pPr>
            <a:r>
              <a:rPr lang="en-US" sz="1300">
                <a:solidFill>
                  <a:schemeClr val="bg2">
                    <a:lumMod val="50000"/>
                  </a:schemeClr>
                </a:solidFill>
                <a:latin typeface="Franklin Gothic Demi" panose="020B0703020102020204" pitchFamily="34" charset="0"/>
              </a:rPr>
              <a:t>Job Openings, Virginia, Thousands</a:t>
            </a:r>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bg2">
                  <a:lumMod val="50000"/>
                </a:schemeClr>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7.2481862758070559E-2"/>
          <c:y val="0.19501389753880932"/>
          <c:w val="0.90111091788243214"/>
          <c:h val="0.61548797084400153"/>
        </c:manualLayout>
      </c:layout>
      <c:lineChart>
        <c:grouping val="standard"/>
        <c:varyColors val="0"/>
        <c:ser>
          <c:idx val="0"/>
          <c:order val="0"/>
          <c:spPr>
            <a:ln w="28575" cap="rnd">
              <a:solidFill>
                <a:schemeClr val="tx1">
                  <a:lumMod val="75000"/>
                  <a:lumOff val="25000"/>
                </a:schemeClr>
              </a:solidFill>
              <a:round/>
            </a:ln>
            <a:effectLst/>
          </c:spPr>
          <c:marker>
            <c:symbol val="none"/>
          </c:marker>
          <c:dLbls>
            <c:dLbl>
              <c:idx val="18"/>
              <c:layout>
                <c:manualLayout>
                  <c:x val="-2.932551319648094E-2"/>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D9-4172-B9F5-ED6555BF4CD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'BLS Data Series'!$B$10:$T$11</c:f>
              <c:multiLvlStrCache>
                <c:ptCount val="19"/>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lvl>
                <c:lvl>
                  <c:pt idx="0">
                    <c:v>2024</c:v>
                  </c:pt>
                  <c:pt idx="12">
                    <c:v>2025</c:v>
                  </c:pt>
                </c:lvl>
              </c:multiLvlStrCache>
            </c:multiLvlStrRef>
          </c:cat>
          <c:val>
            <c:numRef>
              <c:f>'BLS Data Series'!$B$14:$T$14</c:f>
              <c:numCache>
                <c:formatCode>#0</c:formatCode>
                <c:ptCount val="19"/>
                <c:pt idx="0">
                  <c:v>259</c:v>
                </c:pt>
                <c:pt idx="1">
                  <c:v>264</c:v>
                </c:pt>
                <c:pt idx="2">
                  <c:v>249</c:v>
                </c:pt>
                <c:pt idx="3">
                  <c:v>256</c:v>
                </c:pt>
                <c:pt idx="4">
                  <c:v>254</c:v>
                </c:pt>
                <c:pt idx="5">
                  <c:v>216</c:v>
                </c:pt>
                <c:pt idx="6">
                  <c:v>251</c:v>
                </c:pt>
                <c:pt idx="7">
                  <c:v>271</c:v>
                </c:pt>
                <c:pt idx="8">
                  <c:v>247</c:v>
                </c:pt>
                <c:pt idx="9">
                  <c:v>272</c:v>
                </c:pt>
                <c:pt idx="10">
                  <c:v>254</c:v>
                </c:pt>
                <c:pt idx="11">
                  <c:v>236</c:v>
                </c:pt>
                <c:pt idx="12">
                  <c:v>255</c:v>
                </c:pt>
                <c:pt idx="13">
                  <c:v>206</c:v>
                </c:pt>
                <c:pt idx="14">
                  <c:v>208</c:v>
                </c:pt>
                <c:pt idx="15">
                  <c:v>188</c:v>
                </c:pt>
                <c:pt idx="16">
                  <c:v>238</c:v>
                </c:pt>
                <c:pt idx="17">
                  <c:v>217</c:v>
                </c:pt>
                <c:pt idx="18">
                  <c:v>220</c:v>
                </c:pt>
              </c:numCache>
            </c:numRef>
          </c:val>
          <c:smooth val="0"/>
          <c:extLst>
            <c:ext xmlns:c16="http://schemas.microsoft.com/office/drawing/2014/chart" uri="{C3380CC4-5D6E-409C-BE32-E72D297353CC}">
              <c16:uniqueId val="{00000000-FCD9-4172-B9F5-ED6555BF4CD6}"/>
            </c:ext>
          </c:extLst>
        </c:ser>
        <c:dLbls>
          <c:showLegendKey val="0"/>
          <c:showVal val="0"/>
          <c:showCatName val="0"/>
          <c:showSerName val="0"/>
          <c:showPercent val="0"/>
          <c:showBubbleSize val="0"/>
        </c:dLbls>
        <c:smooth val="0"/>
        <c:axId val="845232991"/>
        <c:axId val="845223391"/>
      </c:lineChart>
      <c:catAx>
        <c:axId val="84523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45223391"/>
        <c:crosses val="autoZero"/>
        <c:auto val="1"/>
        <c:lblAlgn val="ctr"/>
        <c:lblOffset val="100"/>
        <c:noMultiLvlLbl val="0"/>
      </c:catAx>
      <c:valAx>
        <c:axId val="845223391"/>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52329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r>
              <a:rPr lang="en-US" b="0">
                <a:latin typeface="Franklin Gothic Demi" panose="020B0703020102020204" pitchFamily="34" charset="0"/>
              </a:rPr>
              <a:t>Regional Federal Employee UCFE Claims,</a:t>
            </a:r>
          </a:p>
          <a:p>
            <a:pPr>
              <a:defRPr>
                <a:latin typeface="Franklin Gothic Demi" panose="020B0703020102020204" pitchFamily="34" charset="0"/>
              </a:defRPr>
            </a:pPr>
            <a:r>
              <a:rPr lang="en-US" b="0">
                <a:latin typeface="Franklin Gothic Demi" panose="020B0703020102020204" pitchFamily="34" charset="0"/>
              </a:rPr>
              <a:t>Weekly Continued Claims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strRef>
              <c:f>'UCFE Graphs'!$C$28</c:f>
              <c:strCache>
                <c:ptCount val="1"/>
                <c:pt idx="0">
                  <c:v>DC</c:v>
                </c:pt>
              </c:strCache>
            </c:strRef>
          </c:tx>
          <c:spPr>
            <a:ln w="28575" cap="rnd">
              <a:solidFill>
                <a:schemeClr val="tx2"/>
              </a:solidFill>
              <a:round/>
            </a:ln>
            <a:effectLst/>
          </c:spPr>
          <c:marker>
            <c:symbol val="none"/>
          </c:marker>
          <c:dLbls>
            <c:dLbl>
              <c:idx val="9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F9-4065-9B1C-0544AAE2AD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'UCFE Graphs'!$B$30:$B$200</c:f>
              <c:numCache>
                <c:formatCode>m/d/yyyy</c:formatCode>
                <c:ptCount val="171"/>
                <c:pt idx="0">
                  <c:v>45941</c:v>
                </c:pt>
                <c:pt idx="1">
                  <c:v>45934</c:v>
                </c:pt>
                <c:pt idx="2">
                  <c:v>45927</c:v>
                </c:pt>
                <c:pt idx="3">
                  <c:v>45920</c:v>
                </c:pt>
                <c:pt idx="4">
                  <c:v>45913</c:v>
                </c:pt>
                <c:pt idx="5">
                  <c:v>45906</c:v>
                </c:pt>
                <c:pt idx="6">
                  <c:v>45899</c:v>
                </c:pt>
                <c:pt idx="7">
                  <c:v>45892</c:v>
                </c:pt>
                <c:pt idx="8">
                  <c:v>45885</c:v>
                </c:pt>
                <c:pt idx="9">
                  <c:v>45878</c:v>
                </c:pt>
                <c:pt idx="10">
                  <c:v>45871</c:v>
                </c:pt>
                <c:pt idx="11">
                  <c:v>45864</c:v>
                </c:pt>
                <c:pt idx="12">
                  <c:v>45857</c:v>
                </c:pt>
                <c:pt idx="13">
                  <c:v>45850</c:v>
                </c:pt>
                <c:pt idx="14">
                  <c:v>45843</c:v>
                </c:pt>
                <c:pt idx="15">
                  <c:v>45836</c:v>
                </c:pt>
                <c:pt idx="16">
                  <c:v>45829</c:v>
                </c:pt>
                <c:pt idx="17">
                  <c:v>45822</c:v>
                </c:pt>
                <c:pt idx="18">
                  <c:v>45815</c:v>
                </c:pt>
                <c:pt idx="19">
                  <c:v>45808</c:v>
                </c:pt>
                <c:pt idx="20">
                  <c:v>45801</c:v>
                </c:pt>
                <c:pt idx="21">
                  <c:v>45794</c:v>
                </c:pt>
                <c:pt idx="22">
                  <c:v>45787</c:v>
                </c:pt>
                <c:pt idx="23">
                  <c:v>45780</c:v>
                </c:pt>
                <c:pt idx="24">
                  <c:v>45773</c:v>
                </c:pt>
                <c:pt idx="25">
                  <c:v>45766</c:v>
                </c:pt>
                <c:pt idx="26">
                  <c:v>45759</c:v>
                </c:pt>
                <c:pt idx="27">
                  <c:v>45752</c:v>
                </c:pt>
                <c:pt idx="28">
                  <c:v>45745</c:v>
                </c:pt>
                <c:pt idx="29">
                  <c:v>45738</c:v>
                </c:pt>
                <c:pt idx="30">
                  <c:v>45731</c:v>
                </c:pt>
                <c:pt idx="31">
                  <c:v>45724</c:v>
                </c:pt>
                <c:pt idx="32">
                  <c:v>45717</c:v>
                </c:pt>
                <c:pt idx="33">
                  <c:v>45710</c:v>
                </c:pt>
                <c:pt idx="34">
                  <c:v>45703</c:v>
                </c:pt>
                <c:pt idx="35">
                  <c:v>45696</c:v>
                </c:pt>
                <c:pt idx="36">
                  <c:v>45689</c:v>
                </c:pt>
                <c:pt idx="37">
                  <c:v>45682</c:v>
                </c:pt>
                <c:pt idx="38">
                  <c:v>45675</c:v>
                </c:pt>
                <c:pt idx="39">
                  <c:v>45668</c:v>
                </c:pt>
                <c:pt idx="40">
                  <c:v>45661</c:v>
                </c:pt>
                <c:pt idx="41">
                  <c:v>45654</c:v>
                </c:pt>
                <c:pt idx="42">
                  <c:v>45647</c:v>
                </c:pt>
                <c:pt idx="43">
                  <c:v>45640</c:v>
                </c:pt>
                <c:pt idx="44">
                  <c:v>45633</c:v>
                </c:pt>
                <c:pt idx="45">
                  <c:v>45626</c:v>
                </c:pt>
                <c:pt idx="46">
                  <c:v>45619</c:v>
                </c:pt>
                <c:pt idx="47">
                  <c:v>45612</c:v>
                </c:pt>
                <c:pt idx="48">
                  <c:v>45605</c:v>
                </c:pt>
                <c:pt idx="49">
                  <c:v>45598</c:v>
                </c:pt>
                <c:pt idx="50">
                  <c:v>45591</c:v>
                </c:pt>
                <c:pt idx="51">
                  <c:v>45584</c:v>
                </c:pt>
                <c:pt idx="52">
                  <c:v>45577</c:v>
                </c:pt>
                <c:pt idx="53">
                  <c:v>45570</c:v>
                </c:pt>
                <c:pt idx="54">
                  <c:v>45563</c:v>
                </c:pt>
                <c:pt idx="55">
                  <c:v>45556</c:v>
                </c:pt>
                <c:pt idx="56">
                  <c:v>45549</c:v>
                </c:pt>
                <c:pt idx="57">
                  <c:v>45542</c:v>
                </c:pt>
                <c:pt idx="58">
                  <c:v>45535</c:v>
                </c:pt>
                <c:pt idx="59">
                  <c:v>45528</c:v>
                </c:pt>
                <c:pt idx="60">
                  <c:v>45521</c:v>
                </c:pt>
                <c:pt idx="61">
                  <c:v>45514</c:v>
                </c:pt>
                <c:pt idx="62">
                  <c:v>45507</c:v>
                </c:pt>
                <c:pt idx="63">
                  <c:v>45500</c:v>
                </c:pt>
                <c:pt idx="64">
                  <c:v>45493</c:v>
                </c:pt>
                <c:pt idx="65">
                  <c:v>45486</c:v>
                </c:pt>
                <c:pt idx="66">
                  <c:v>45479</c:v>
                </c:pt>
                <c:pt idx="67">
                  <c:v>45472</c:v>
                </c:pt>
                <c:pt idx="68">
                  <c:v>45465</c:v>
                </c:pt>
                <c:pt idx="69">
                  <c:v>45458</c:v>
                </c:pt>
                <c:pt idx="70">
                  <c:v>45451</c:v>
                </c:pt>
                <c:pt idx="71">
                  <c:v>45444</c:v>
                </c:pt>
                <c:pt idx="72">
                  <c:v>45437</c:v>
                </c:pt>
                <c:pt idx="73">
                  <c:v>45430</c:v>
                </c:pt>
                <c:pt idx="74">
                  <c:v>45423</c:v>
                </c:pt>
                <c:pt idx="75">
                  <c:v>45416</c:v>
                </c:pt>
                <c:pt idx="76">
                  <c:v>45409</c:v>
                </c:pt>
                <c:pt idx="77">
                  <c:v>45402</c:v>
                </c:pt>
                <c:pt idx="78">
                  <c:v>45395</c:v>
                </c:pt>
                <c:pt idx="79">
                  <c:v>45388</c:v>
                </c:pt>
                <c:pt idx="80">
                  <c:v>45381</c:v>
                </c:pt>
                <c:pt idx="81">
                  <c:v>45374</c:v>
                </c:pt>
                <c:pt idx="82">
                  <c:v>45367</c:v>
                </c:pt>
                <c:pt idx="83">
                  <c:v>45360</c:v>
                </c:pt>
                <c:pt idx="84">
                  <c:v>45353</c:v>
                </c:pt>
                <c:pt idx="85">
                  <c:v>45346</c:v>
                </c:pt>
                <c:pt idx="86">
                  <c:v>45339</c:v>
                </c:pt>
                <c:pt idx="87">
                  <c:v>45332</c:v>
                </c:pt>
                <c:pt idx="88">
                  <c:v>45325</c:v>
                </c:pt>
                <c:pt idx="89">
                  <c:v>45318</c:v>
                </c:pt>
                <c:pt idx="90">
                  <c:v>45311</c:v>
                </c:pt>
                <c:pt idx="91">
                  <c:v>45304</c:v>
                </c:pt>
                <c:pt idx="92">
                  <c:v>45297</c:v>
                </c:pt>
              </c:numCache>
            </c:numRef>
          </c:cat>
          <c:val>
            <c:numRef>
              <c:f>'UCFE Graphs'!$D$30:$D$200</c:f>
              <c:numCache>
                <c:formatCode>General</c:formatCode>
                <c:ptCount val="171"/>
                <c:pt idx="0">
                  <c:v>1712</c:v>
                </c:pt>
                <c:pt idx="1">
                  <c:v>1601</c:v>
                </c:pt>
                <c:pt idx="2">
                  <c:v>1548</c:v>
                </c:pt>
                <c:pt idx="3">
                  <c:v>1571</c:v>
                </c:pt>
                <c:pt idx="4">
                  <c:v>1524</c:v>
                </c:pt>
                <c:pt idx="5">
                  <c:v>1555</c:v>
                </c:pt>
                <c:pt idx="6">
                  <c:v>1583</c:v>
                </c:pt>
                <c:pt idx="7">
                  <c:v>1611</c:v>
                </c:pt>
                <c:pt idx="8">
                  <c:v>1599</c:v>
                </c:pt>
                <c:pt idx="9">
                  <c:v>1566</c:v>
                </c:pt>
                <c:pt idx="10">
                  <c:v>1502</c:v>
                </c:pt>
                <c:pt idx="11">
                  <c:v>1418</c:v>
                </c:pt>
                <c:pt idx="12">
                  <c:v>1233</c:v>
                </c:pt>
                <c:pt idx="13">
                  <c:v>1186</c:v>
                </c:pt>
                <c:pt idx="14">
                  <c:v>1114</c:v>
                </c:pt>
                <c:pt idx="15">
                  <c:v>1076</c:v>
                </c:pt>
                <c:pt idx="16">
                  <c:v>1099</c:v>
                </c:pt>
                <c:pt idx="17">
                  <c:v>1075</c:v>
                </c:pt>
                <c:pt idx="18">
                  <c:v>1102</c:v>
                </c:pt>
                <c:pt idx="19">
                  <c:v>1050</c:v>
                </c:pt>
                <c:pt idx="20">
                  <c:v>1095</c:v>
                </c:pt>
                <c:pt idx="21">
                  <c:v>1085</c:v>
                </c:pt>
                <c:pt idx="22">
                  <c:v>1092</c:v>
                </c:pt>
                <c:pt idx="23">
                  <c:v>1086</c:v>
                </c:pt>
                <c:pt idx="24">
                  <c:v>996</c:v>
                </c:pt>
                <c:pt idx="25">
                  <c:v>892</c:v>
                </c:pt>
                <c:pt idx="26">
                  <c:v>892</c:v>
                </c:pt>
                <c:pt idx="27">
                  <c:v>851</c:v>
                </c:pt>
                <c:pt idx="28">
                  <c:v>821</c:v>
                </c:pt>
                <c:pt idx="29">
                  <c:v>794</c:v>
                </c:pt>
                <c:pt idx="30">
                  <c:v>850</c:v>
                </c:pt>
                <c:pt idx="31">
                  <c:v>716</c:v>
                </c:pt>
                <c:pt idx="32">
                  <c:v>693</c:v>
                </c:pt>
                <c:pt idx="33">
                  <c:v>500</c:v>
                </c:pt>
                <c:pt idx="34">
                  <c:v>353</c:v>
                </c:pt>
                <c:pt idx="35">
                  <c:v>242</c:v>
                </c:pt>
                <c:pt idx="36">
                  <c:v>180</c:v>
                </c:pt>
                <c:pt idx="37">
                  <c:v>140</c:v>
                </c:pt>
                <c:pt idx="38">
                  <c:v>144</c:v>
                </c:pt>
                <c:pt idx="39">
                  <c:v>131</c:v>
                </c:pt>
                <c:pt idx="40">
                  <c:v>124</c:v>
                </c:pt>
                <c:pt idx="41">
                  <c:v>130</c:v>
                </c:pt>
                <c:pt idx="42">
                  <c:v>128</c:v>
                </c:pt>
                <c:pt idx="43">
                  <c:v>122</c:v>
                </c:pt>
                <c:pt idx="44">
                  <c:v>135</c:v>
                </c:pt>
                <c:pt idx="45">
                  <c:v>131</c:v>
                </c:pt>
                <c:pt idx="46">
                  <c:v>129</c:v>
                </c:pt>
                <c:pt idx="47">
                  <c:v>124</c:v>
                </c:pt>
                <c:pt idx="48">
                  <c:v>124</c:v>
                </c:pt>
                <c:pt idx="49">
                  <c:v>133</c:v>
                </c:pt>
                <c:pt idx="50">
                  <c:v>122</c:v>
                </c:pt>
                <c:pt idx="51">
                  <c:v>118</c:v>
                </c:pt>
                <c:pt idx="52">
                  <c:v>156</c:v>
                </c:pt>
                <c:pt idx="53">
                  <c:v>123</c:v>
                </c:pt>
                <c:pt idx="54">
                  <c:v>151</c:v>
                </c:pt>
                <c:pt idx="55">
                  <c:v>114</c:v>
                </c:pt>
                <c:pt idx="56">
                  <c:v>129</c:v>
                </c:pt>
                <c:pt idx="57">
                  <c:v>119</c:v>
                </c:pt>
                <c:pt idx="58">
                  <c:v>122</c:v>
                </c:pt>
                <c:pt idx="59">
                  <c:v>177</c:v>
                </c:pt>
                <c:pt idx="60">
                  <c:v>152</c:v>
                </c:pt>
                <c:pt idx="61">
                  <c:v>124</c:v>
                </c:pt>
                <c:pt idx="62">
                  <c:v>109</c:v>
                </c:pt>
                <c:pt idx="63">
                  <c:v>107</c:v>
                </c:pt>
                <c:pt idx="64">
                  <c:v>121</c:v>
                </c:pt>
                <c:pt idx="65">
                  <c:v>98</c:v>
                </c:pt>
                <c:pt idx="66">
                  <c:v>104</c:v>
                </c:pt>
                <c:pt idx="67">
                  <c:v>90</c:v>
                </c:pt>
                <c:pt idx="68">
                  <c:v>98</c:v>
                </c:pt>
                <c:pt idx="69">
                  <c:v>100</c:v>
                </c:pt>
                <c:pt idx="70">
                  <c:v>131</c:v>
                </c:pt>
                <c:pt idx="71">
                  <c:v>114</c:v>
                </c:pt>
                <c:pt idx="72">
                  <c:v>96</c:v>
                </c:pt>
                <c:pt idx="73">
                  <c:v>135</c:v>
                </c:pt>
                <c:pt idx="74">
                  <c:v>121</c:v>
                </c:pt>
                <c:pt idx="75">
                  <c:v>96</c:v>
                </c:pt>
                <c:pt idx="76">
                  <c:v>117</c:v>
                </c:pt>
                <c:pt idx="77">
                  <c:v>104</c:v>
                </c:pt>
                <c:pt idx="78">
                  <c:v>120</c:v>
                </c:pt>
                <c:pt idx="79">
                  <c:v>140</c:v>
                </c:pt>
                <c:pt idx="80">
                  <c:v>102</c:v>
                </c:pt>
                <c:pt idx="81">
                  <c:v>105</c:v>
                </c:pt>
                <c:pt idx="82">
                  <c:v>108</c:v>
                </c:pt>
                <c:pt idx="83">
                  <c:v>110</c:v>
                </c:pt>
                <c:pt idx="84">
                  <c:v>110</c:v>
                </c:pt>
                <c:pt idx="85">
                  <c:v>123</c:v>
                </c:pt>
                <c:pt idx="86">
                  <c:v>128</c:v>
                </c:pt>
                <c:pt idx="87">
                  <c:v>172</c:v>
                </c:pt>
                <c:pt idx="88">
                  <c:v>107</c:v>
                </c:pt>
                <c:pt idx="89">
                  <c:v>162</c:v>
                </c:pt>
                <c:pt idx="90">
                  <c:v>134</c:v>
                </c:pt>
                <c:pt idx="91">
                  <c:v>173</c:v>
                </c:pt>
                <c:pt idx="92">
                  <c:v>135</c:v>
                </c:pt>
              </c:numCache>
            </c:numRef>
          </c:val>
          <c:smooth val="0"/>
          <c:extLst>
            <c:ext xmlns:c16="http://schemas.microsoft.com/office/drawing/2014/chart" uri="{C3380CC4-5D6E-409C-BE32-E72D297353CC}">
              <c16:uniqueId val="{00000001-7CF9-4065-9B1C-0544AAE2AD77}"/>
            </c:ext>
          </c:extLst>
        </c:ser>
        <c:ser>
          <c:idx val="1"/>
          <c:order val="1"/>
          <c:tx>
            <c:strRef>
              <c:f>'UCFE Graphs'!$E$28</c:f>
              <c:strCache>
                <c:ptCount val="1"/>
                <c:pt idx="0">
                  <c:v>MD</c:v>
                </c:pt>
              </c:strCache>
            </c:strRef>
          </c:tx>
          <c:spPr>
            <a:ln w="28575" cap="rnd">
              <a:solidFill>
                <a:srgbClr val="002060"/>
              </a:solidFill>
              <a:round/>
            </a:ln>
            <a:effectLst/>
          </c:spPr>
          <c:marker>
            <c:symbol val="none"/>
          </c:marker>
          <c:dLbls>
            <c:dLbl>
              <c:idx val="9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F9-4065-9B1C-0544AAE2AD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'UCFE Graphs'!$B$30:$B$200</c:f>
              <c:numCache>
                <c:formatCode>m/d/yyyy</c:formatCode>
                <c:ptCount val="171"/>
                <c:pt idx="0">
                  <c:v>45941</c:v>
                </c:pt>
                <c:pt idx="1">
                  <c:v>45934</c:v>
                </c:pt>
                <c:pt idx="2">
                  <c:v>45927</c:v>
                </c:pt>
                <c:pt idx="3">
                  <c:v>45920</c:v>
                </c:pt>
                <c:pt idx="4">
                  <c:v>45913</c:v>
                </c:pt>
                <c:pt idx="5">
                  <c:v>45906</c:v>
                </c:pt>
                <c:pt idx="6">
                  <c:v>45899</c:v>
                </c:pt>
                <c:pt idx="7">
                  <c:v>45892</c:v>
                </c:pt>
                <c:pt idx="8">
                  <c:v>45885</c:v>
                </c:pt>
                <c:pt idx="9">
                  <c:v>45878</c:v>
                </c:pt>
                <c:pt idx="10">
                  <c:v>45871</c:v>
                </c:pt>
                <c:pt idx="11">
                  <c:v>45864</c:v>
                </c:pt>
                <c:pt idx="12">
                  <c:v>45857</c:v>
                </c:pt>
                <c:pt idx="13">
                  <c:v>45850</c:v>
                </c:pt>
                <c:pt idx="14">
                  <c:v>45843</c:v>
                </c:pt>
                <c:pt idx="15">
                  <c:v>45836</c:v>
                </c:pt>
                <c:pt idx="16">
                  <c:v>45829</c:v>
                </c:pt>
                <c:pt idx="17">
                  <c:v>45822</c:v>
                </c:pt>
                <c:pt idx="18">
                  <c:v>45815</c:v>
                </c:pt>
                <c:pt idx="19">
                  <c:v>45808</c:v>
                </c:pt>
                <c:pt idx="20">
                  <c:v>45801</c:v>
                </c:pt>
                <c:pt idx="21">
                  <c:v>45794</c:v>
                </c:pt>
                <c:pt idx="22">
                  <c:v>45787</c:v>
                </c:pt>
                <c:pt idx="23">
                  <c:v>45780</c:v>
                </c:pt>
                <c:pt idx="24">
                  <c:v>45773</c:v>
                </c:pt>
                <c:pt idx="25">
                  <c:v>45766</c:v>
                </c:pt>
                <c:pt idx="26">
                  <c:v>45759</c:v>
                </c:pt>
                <c:pt idx="27">
                  <c:v>45752</c:v>
                </c:pt>
                <c:pt idx="28">
                  <c:v>45745</c:v>
                </c:pt>
                <c:pt idx="29">
                  <c:v>45738</c:v>
                </c:pt>
                <c:pt idx="30">
                  <c:v>45731</c:v>
                </c:pt>
                <c:pt idx="31">
                  <c:v>45724</c:v>
                </c:pt>
                <c:pt idx="32">
                  <c:v>45717</c:v>
                </c:pt>
                <c:pt idx="33">
                  <c:v>45710</c:v>
                </c:pt>
                <c:pt idx="34">
                  <c:v>45703</c:v>
                </c:pt>
                <c:pt idx="35">
                  <c:v>45696</c:v>
                </c:pt>
                <c:pt idx="36">
                  <c:v>45689</c:v>
                </c:pt>
                <c:pt idx="37">
                  <c:v>45682</c:v>
                </c:pt>
                <c:pt idx="38">
                  <c:v>45675</c:v>
                </c:pt>
                <c:pt idx="39">
                  <c:v>45668</c:v>
                </c:pt>
                <c:pt idx="40">
                  <c:v>45661</c:v>
                </c:pt>
                <c:pt idx="41">
                  <c:v>45654</c:v>
                </c:pt>
                <c:pt idx="42">
                  <c:v>45647</c:v>
                </c:pt>
                <c:pt idx="43">
                  <c:v>45640</c:v>
                </c:pt>
                <c:pt idx="44">
                  <c:v>45633</c:v>
                </c:pt>
                <c:pt idx="45">
                  <c:v>45626</c:v>
                </c:pt>
                <c:pt idx="46">
                  <c:v>45619</c:v>
                </c:pt>
                <c:pt idx="47">
                  <c:v>45612</c:v>
                </c:pt>
                <c:pt idx="48">
                  <c:v>45605</c:v>
                </c:pt>
                <c:pt idx="49">
                  <c:v>45598</c:v>
                </c:pt>
                <c:pt idx="50">
                  <c:v>45591</c:v>
                </c:pt>
                <c:pt idx="51">
                  <c:v>45584</c:v>
                </c:pt>
                <c:pt idx="52">
                  <c:v>45577</c:v>
                </c:pt>
                <c:pt idx="53">
                  <c:v>45570</c:v>
                </c:pt>
                <c:pt idx="54">
                  <c:v>45563</c:v>
                </c:pt>
                <c:pt idx="55">
                  <c:v>45556</c:v>
                </c:pt>
                <c:pt idx="56">
                  <c:v>45549</c:v>
                </c:pt>
                <c:pt idx="57">
                  <c:v>45542</c:v>
                </c:pt>
                <c:pt idx="58">
                  <c:v>45535</c:v>
                </c:pt>
                <c:pt idx="59">
                  <c:v>45528</c:v>
                </c:pt>
                <c:pt idx="60">
                  <c:v>45521</c:v>
                </c:pt>
                <c:pt idx="61">
                  <c:v>45514</c:v>
                </c:pt>
                <c:pt idx="62">
                  <c:v>45507</c:v>
                </c:pt>
                <c:pt idx="63">
                  <c:v>45500</c:v>
                </c:pt>
                <c:pt idx="64">
                  <c:v>45493</c:v>
                </c:pt>
                <c:pt idx="65">
                  <c:v>45486</c:v>
                </c:pt>
                <c:pt idx="66">
                  <c:v>45479</c:v>
                </c:pt>
                <c:pt idx="67">
                  <c:v>45472</c:v>
                </c:pt>
                <c:pt idx="68">
                  <c:v>45465</c:v>
                </c:pt>
                <c:pt idx="69">
                  <c:v>45458</c:v>
                </c:pt>
                <c:pt idx="70">
                  <c:v>45451</c:v>
                </c:pt>
                <c:pt idx="71">
                  <c:v>45444</c:v>
                </c:pt>
                <c:pt idx="72">
                  <c:v>45437</c:v>
                </c:pt>
                <c:pt idx="73">
                  <c:v>45430</c:v>
                </c:pt>
                <c:pt idx="74">
                  <c:v>45423</c:v>
                </c:pt>
                <c:pt idx="75">
                  <c:v>45416</c:v>
                </c:pt>
                <c:pt idx="76">
                  <c:v>45409</c:v>
                </c:pt>
                <c:pt idx="77">
                  <c:v>45402</c:v>
                </c:pt>
                <c:pt idx="78">
                  <c:v>45395</c:v>
                </c:pt>
                <c:pt idx="79">
                  <c:v>45388</c:v>
                </c:pt>
                <c:pt idx="80">
                  <c:v>45381</c:v>
                </c:pt>
                <c:pt idx="81">
                  <c:v>45374</c:v>
                </c:pt>
                <c:pt idx="82">
                  <c:v>45367</c:v>
                </c:pt>
                <c:pt idx="83">
                  <c:v>45360</c:v>
                </c:pt>
                <c:pt idx="84">
                  <c:v>45353</c:v>
                </c:pt>
                <c:pt idx="85">
                  <c:v>45346</c:v>
                </c:pt>
                <c:pt idx="86">
                  <c:v>45339</c:v>
                </c:pt>
                <c:pt idx="87">
                  <c:v>45332</c:v>
                </c:pt>
                <c:pt idx="88">
                  <c:v>45325</c:v>
                </c:pt>
                <c:pt idx="89">
                  <c:v>45318</c:v>
                </c:pt>
                <c:pt idx="90">
                  <c:v>45311</c:v>
                </c:pt>
                <c:pt idx="91">
                  <c:v>45304</c:v>
                </c:pt>
                <c:pt idx="92">
                  <c:v>45297</c:v>
                </c:pt>
              </c:numCache>
            </c:numRef>
          </c:cat>
          <c:val>
            <c:numRef>
              <c:f>'UCFE Graphs'!$F$30:$F$200</c:f>
              <c:numCache>
                <c:formatCode>General</c:formatCode>
                <c:ptCount val="171"/>
                <c:pt idx="0">
                  <c:v>1080</c:v>
                </c:pt>
                <c:pt idx="1">
                  <c:v>846</c:v>
                </c:pt>
                <c:pt idx="2">
                  <c:v>797</c:v>
                </c:pt>
                <c:pt idx="3">
                  <c:v>746</c:v>
                </c:pt>
                <c:pt idx="4">
                  <c:v>708</c:v>
                </c:pt>
                <c:pt idx="5">
                  <c:v>644</c:v>
                </c:pt>
                <c:pt idx="6">
                  <c:v>620</c:v>
                </c:pt>
                <c:pt idx="7">
                  <c:v>650</c:v>
                </c:pt>
                <c:pt idx="8">
                  <c:v>606</c:v>
                </c:pt>
                <c:pt idx="9">
                  <c:v>572</c:v>
                </c:pt>
                <c:pt idx="10">
                  <c:v>550</c:v>
                </c:pt>
                <c:pt idx="11">
                  <c:v>440</c:v>
                </c:pt>
                <c:pt idx="12">
                  <c:v>351</c:v>
                </c:pt>
                <c:pt idx="13">
                  <c:v>333</c:v>
                </c:pt>
                <c:pt idx="14">
                  <c:v>354</c:v>
                </c:pt>
                <c:pt idx="15">
                  <c:v>348</c:v>
                </c:pt>
                <c:pt idx="16">
                  <c:v>323</c:v>
                </c:pt>
                <c:pt idx="17">
                  <c:v>337</c:v>
                </c:pt>
                <c:pt idx="18">
                  <c:v>313</c:v>
                </c:pt>
                <c:pt idx="19">
                  <c:v>277</c:v>
                </c:pt>
                <c:pt idx="20">
                  <c:v>273</c:v>
                </c:pt>
                <c:pt idx="21">
                  <c:v>208</c:v>
                </c:pt>
                <c:pt idx="22">
                  <c:v>189</c:v>
                </c:pt>
                <c:pt idx="23">
                  <c:v>190</c:v>
                </c:pt>
                <c:pt idx="24">
                  <c:v>196</c:v>
                </c:pt>
                <c:pt idx="25">
                  <c:v>187</c:v>
                </c:pt>
                <c:pt idx="26">
                  <c:v>166</c:v>
                </c:pt>
                <c:pt idx="27">
                  <c:v>199</c:v>
                </c:pt>
                <c:pt idx="28">
                  <c:v>218</c:v>
                </c:pt>
                <c:pt idx="29">
                  <c:v>247</c:v>
                </c:pt>
                <c:pt idx="30">
                  <c:v>237</c:v>
                </c:pt>
                <c:pt idx="31">
                  <c:v>202</c:v>
                </c:pt>
                <c:pt idx="32">
                  <c:v>235</c:v>
                </c:pt>
                <c:pt idx="33">
                  <c:v>142</c:v>
                </c:pt>
                <c:pt idx="34">
                  <c:v>129</c:v>
                </c:pt>
                <c:pt idx="35">
                  <c:v>147</c:v>
                </c:pt>
                <c:pt idx="36">
                  <c:v>155</c:v>
                </c:pt>
                <c:pt idx="37">
                  <c:v>138</c:v>
                </c:pt>
                <c:pt idx="38">
                  <c:v>131</c:v>
                </c:pt>
                <c:pt idx="39">
                  <c:v>136</c:v>
                </c:pt>
                <c:pt idx="40">
                  <c:v>112</c:v>
                </c:pt>
                <c:pt idx="41">
                  <c:v>110</c:v>
                </c:pt>
                <c:pt idx="42">
                  <c:v>133</c:v>
                </c:pt>
                <c:pt idx="43">
                  <c:v>119</c:v>
                </c:pt>
                <c:pt idx="44">
                  <c:v>133</c:v>
                </c:pt>
                <c:pt idx="45">
                  <c:v>117</c:v>
                </c:pt>
                <c:pt idx="46">
                  <c:v>133</c:v>
                </c:pt>
                <c:pt idx="47">
                  <c:v>114</c:v>
                </c:pt>
                <c:pt idx="48">
                  <c:v>107</c:v>
                </c:pt>
                <c:pt idx="49">
                  <c:v>123</c:v>
                </c:pt>
                <c:pt idx="50">
                  <c:v>119</c:v>
                </c:pt>
                <c:pt idx="51">
                  <c:v>116</c:v>
                </c:pt>
                <c:pt idx="52">
                  <c:v>122</c:v>
                </c:pt>
                <c:pt idx="53">
                  <c:v>107</c:v>
                </c:pt>
                <c:pt idx="54">
                  <c:v>99</c:v>
                </c:pt>
                <c:pt idx="55">
                  <c:v>118</c:v>
                </c:pt>
                <c:pt idx="56">
                  <c:v>111</c:v>
                </c:pt>
                <c:pt idx="57">
                  <c:v>94</c:v>
                </c:pt>
                <c:pt idx="58">
                  <c:v>104</c:v>
                </c:pt>
                <c:pt idx="59">
                  <c:v>99</c:v>
                </c:pt>
                <c:pt idx="60">
                  <c:v>109</c:v>
                </c:pt>
                <c:pt idx="61">
                  <c:v>102</c:v>
                </c:pt>
                <c:pt idx="62">
                  <c:v>122</c:v>
                </c:pt>
                <c:pt idx="63">
                  <c:v>172</c:v>
                </c:pt>
                <c:pt idx="64">
                  <c:v>124</c:v>
                </c:pt>
                <c:pt idx="65">
                  <c:v>131</c:v>
                </c:pt>
                <c:pt idx="66">
                  <c:v>119</c:v>
                </c:pt>
                <c:pt idx="67">
                  <c:v>124</c:v>
                </c:pt>
                <c:pt idx="68">
                  <c:v>131</c:v>
                </c:pt>
                <c:pt idx="69">
                  <c:v>158</c:v>
                </c:pt>
                <c:pt idx="70">
                  <c:v>127</c:v>
                </c:pt>
                <c:pt idx="71">
                  <c:v>128</c:v>
                </c:pt>
                <c:pt idx="72">
                  <c:v>118</c:v>
                </c:pt>
                <c:pt idx="73">
                  <c:v>128</c:v>
                </c:pt>
                <c:pt idx="74">
                  <c:v>121</c:v>
                </c:pt>
                <c:pt idx="75">
                  <c:v>120</c:v>
                </c:pt>
                <c:pt idx="76">
                  <c:v>136</c:v>
                </c:pt>
                <c:pt idx="77">
                  <c:v>137</c:v>
                </c:pt>
                <c:pt idx="78">
                  <c:v>118</c:v>
                </c:pt>
                <c:pt idx="79">
                  <c:v>128</c:v>
                </c:pt>
                <c:pt idx="80">
                  <c:v>108</c:v>
                </c:pt>
                <c:pt idx="81">
                  <c:v>126</c:v>
                </c:pt>
                <c:pt idx="82">
                  <c:v>126</c:v>
                </c:pt>
                <c:pt idx="83">
                  <c:v>140</c:v>
                </c:pt>
                <c:pt idx="84">
                  <c:v>129</c:v>
                </c:pt>
                <c:pt idx="85">
                  <c:v>150</c:v>
                </c:pt>
                <c:pt idx="86">
                  <c:v>114</c:v>
                </c:pt>
                <c:pt idx="87">
                  <c:v>123</c:v>
                </c:pt>
                <c:pt idx="88">
                  <c:v>112</c:v>
                </c:pt>
                <c:pt idx="89">
                  <c:v>108</c:v>
                </c:pt>
                <c:pt idx="90">
                  <c:v>110</c:v>
                </c:pt>
                <c:pt idx="91">
                  <c:v>127</c:v>
                </c:pt>
                <c:pt idx="92">
                  <c:v>129</c:v>
                </c:pt>
              </c:numCache>
            </c:numRef>
          </c:val>
          <c:smooth val="0"/>
          <c:extLst>
            <c:ext xmlns:c16="http://schemas.microsoft.com/office/drawing/2014/chart" uri="{C3380CC4-5D6E-409C-BE32-E72D297353CC}">
              <c16:uniqueId val="{00000003-7CF9-4065-9B1C-0544AAE2AD77}"/>
            </c:ext>
          </c:extLst>
        </c:ser>
        <c:ser>
          <c:idx val="2"/>
          <c:order val="2"/>
          <c:tx>
            <c:strRef>
              <c:f>'UCFE Graphs'!$G$28</c:f>
              <c:strCache>
                <c:ptCount val="1"/>
                <c:pt idx="0">
                  <c:v>VA</c:v>
                </c:pt>
              </c:strCache>
            </c:strRef>
          </c:tx>
          <c:spPr>
            <a:ln w="28575" cap="rnd">
              <a:solidFill>
                <a:srgbClr val="C00000"/>
              </a:solidFill>
              <a:round/>
            </a:ln>
            <a:effectLst/>
          </c:spPr>
          <c:marker>
            <c:symbol val="none"/>
          </c:marker>
          <c:dLbls>
            <c:dLbl>
              <c:idx val="9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F9-4065-9B1C-0544AAE2AD7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'UCFE Graphs'!$B$30:$B$200</c:f>
              <c:numCache>
                <c:formatCode>m/d/yyyy</c:formatCode>
                <c:ptCount val="171"/>
                <c:pt idx="0">
                  <c:v>45941</c:v>
                </c:pt>
                <c:pt idx="1">
                  <c:v>45934</c:v>
                </c:pt>
                <c:pt idx="2">
                  <c:v>45927</c:v>
                </c:pt>
                <c:pt idx="3">
                  <c:v>45920</c:v>
                </c:pt>
                <c:pt idx="4">
                  <c:v>45913</c:v>
                </c:pt>
                <c:pt idx="5">
                  <c:v>45906</c:v>
                </c:pt>
                <c:pt idx="6">
                  <c:v>45899</c:v>
                </c:pt>
                <c:pt idx="7">
                  <c:v>45892</c:v>
                </c:pt>
                <c:pt idx="8">
                  <c:v>45885</c:v>
                </c:pt>
                <c:pt idx="9">
                  <c:v>45878</c:v>
                </c:pt>
                <c:pt idx="10">
                  <c:v>45871</c:v>
                </c:pt>
                <c:pt idx="11">
                  <c:v>45864</c:v>
                </c:pt>
                <c:pt idx="12">
                  <c:v>45857</c:v>
                </c:pt>
                <c:pt idx="13">
                  <c:v>45850</c:v>
                </c:pt>
                <c:pt idx="14">
                  <c:v>45843</c:v>
                </c:pt>
                <c:pt idx="15">
                  <c:v>45836</c:v>
                </c:pt>
                <c:pt idx="16">
                  <c:v>45829</c:v>
                </c:pt>
                <c:pt idx="17">
                  <c:v>45822</c:v>
                </c:pt>
                <c:pt idx="18">
                  <c:v>45815</c:v>
                </c:pt>
                <c:pt idx="19">
                  <c:v>45808</c:v>
                </c:pt>
                <c:pt idx="20">
                  <c:v>45801</c:v>
                </c:pt>
                <c:pt idx="21">
                  <c:v>45794</c:v>
                </c:pt>
                <c:pt idx="22">
                  <c:v>45787</c:v>
                </c:pt>
                <c:pt idx="23">
                  <c:v>45780</c:v>
                </c:pt>
                <c:pt idx="24">
                  <c:v>45773</c:v>
                </c:pt>
                <c:pt idx="25">
                  <c:v>45766</c:v>
                </c:pt>
                <c:pt idx="26">
                  <c:v>45759</c:v>
                </c:pt>
                <c:pt idx="27">
                  <c:v>45752</c:v>
                </c:pt>
                <c:pt idx="28">
                  <c:v>45745</c:v>
                </c:pt>
                <c:pt idx="29">
                  <c:v>45738</c:v>
                </c:pt>
                <c:pt idx="30">
                  <c:v>45731</c:v>
                </c:pt>
                <c:pt idx="31">
                  <c:v>45724</c:v>
                </c:pt>
                <c:pt idx="32">
                  <c:v>45717</c:v>
                </c:pt>
                <c:pt idx="33">
                  <c:v>45710</c:v>
                </c:pt>
                <c:pt idx="34">
                  <c:v>45703</c:v>
                </c:pt>
                <c:pt idx="35">
                  <c:v>45696</c:v>
                </c:pt>
                <c:pt idx="36">
                  <c:v>45689</c:v>
                </c:pt>
                <c:pt idx="37">
                  <c:v>45682</c:v>
                </c:pt>
                <c:pt idx="38">
                  <c:v>45675</c:v>
                </c:pt>
                <c:pt idx="39">
                  <c:v>45668</c:v>
                </c:pt>
                <c:pt idx="40">
                  <c:v>45661</c:v>
                </c:pt>
                <c:pt idx="41">
                  <c:v>45654</c:v>
                </c:pt>
                <c:pt idx="42">
                  <c:v>45647</c:v>
                </c:pt>
                <c:pt idx="43">
                  <c:v>45640</c:v>
                </c:pt>
                <c:pt idx="44">
                  <c:v>45633</c:v>
                </c:pt>
                <c:pt idx="45">
                  <c:v>45626</c:v>
                </c:pt>
                <c:pt idx="46">
                  <c:v>45619</c:v>
                </c:pt>
                <c:pt idx="47">
                  <c:v>45612</c:v>
                </c:pt>
                <c:pt idx="48">
                  <c:v>45605</c:v>
                </c:pt>
                <c:pt idx="49">
                  <c:v>45598</c:v>
                </c:pt>
                <c:pt idx="50">
                  <c:v>45591</c:v>
                </c:pt>
                <c:pt idx="51">
                  <c:v>45584</c:v>
                </c:pt>
                <c:pt idx="52">
                  <c:v>45577</c:v>
                </c:pt>
                <c:pt idx="53">
                  <c:v>45570</c:v>
                </c:pt>
                <c:pt idx="54">
                  <c:v>45563</c:v>
                </c:pt>
                <c:pt idx="55">
                  <c:v>45556</c:v>
                </c:pt>
                <c:pt idx="56">
                  <c:v>45549</c:v>
                </c:pt>
                <c:pt idx="57">
                  <c:v>45542</c:v>
                </c:pt>
                <c:pt idx="58">
                  <c:v>45535</c:v>
                </c:pt>
                <c:pt idx="59">
                  <c:v>45528</c:v>
                </c:pt>
                <c:pt idx="60">
                  <c:v>45521</c:v>
                </c:pt>
                <c:pt idx="61">
                  <c:v>45514</c:v>
                </c:pt>
                <c:pt idx="62">
                  <c:v>45507</c:v>
                </c:pt>
                <c:pt idx="63">
                  <c:v>45500</c:v>
                </c:pt>
                <c:pt idx="64">
                  <c:v>45493</c:v>
                </c:pt>
                <c:pt idx="65">
                  <c:v>45486</c:v>
                </c:pt>
                <c:pt idx="66">
                  <c:v>45479</c:v>
                </c:pt>
                <c:pt idx="67">
                  <c:v>45472</c:v>
                </c:pt>
                <c:pt idx="68">
                  <c:v>45465</c:v>
                </c:pt>
                <c:pt idx="69">
                  <c:v>45458</c:v>
                </c:pt>
                <c:pt idx="70">
                  <c:v>45451</c:v>
                </c:pt>
                <c:pt idx="71">
                  <c:v>45444</c:v>
                </c:pt>
                <c:pt idx="72">
                  <c:v>45437</c:v>
                </c:pt>
                <c:pt idx="73">
                  <c:v>45430</c:v>
                </c:pt>
                <c:pt idx="74">
                  <c:v>45423</c:v>
                </c:pt>
                <c:pt idx="75">
                  <c:v>45416</c:v>
                </c:pt>
                <c:pt idx="76">
                  <c:v>45409</c:v>
                </c:pt>
                <c:pt idx="77">
                  <c:v>45402</c:v>
                </c:pt>
                <c:pt idx="78">
                  <c:v>45395</c:v>
                </c:pt>
                <c:pt idx="79">
                  <c:v>45388</c:v>
                </c:pt>
                <c:pt idx="80">
                  <c:v>45381</c:v>
                </c:pt>
                <c:pt idx="81">
                  <c:v>45374</c:v>
                </c:pt>
                <c:pt idx="82">
                  <c:v>45367</c:v>
                </c:pt>
                <c:pt idx="83">
                  <c:v>45360</c:v>
                </c:pt>
                <c:pt idx="84">
                  <c:v>45353</c:v>
                </c:pt>
                <c:pt idx="85">
                  <c:v>45346</c:v>
                </c:pt>
                <c:pt idx="86">
                  <c:v>45339</c:v>
                </c:pt>
                <c:pt idx="87">
                  <c:v>45332</c:v>
                </c:pt>
                <c:pt idx="88">
                  <c:v>45325</c:v>
                </c:pt>
                <c:pt idx="89">
                  <c:v>45318</c:v>
                </c:pt>
                <c:pt idx="90">
                  <c:v>45311</c:v>
                </c:pt>
                <c:pt idx="91">
                  <c:v>45304</c:v>
                </c:pt>
                <c:pt idx="92">
                  <c:v>45297</c:v>
                </c:pt>
              </c:numCache>
            </c:numRef>
          </c:cat>
          <c:val>
            <c:numRef>
              <c:f>'UCFE Graphs'!$H$30:$H$200</c:f>
              <c:numCache>
                <c:formatCode>General</c:formatCode>
                <c:ptCount val="171"/>
                <c:pt idx="0">
                  <c:v>188</c:v>
                </c:pt>
                <c:pt idx="1">
                  <c:v>194</c:v>
                </c:pt>
                <c:pt idx="2">
                  <c:v>199</c:v>
                </c:pt>
                <c:pt idx="3">
                  <c:v>194</c:v>
                </c:pt>
                <c:pt idx="4">
                  <c:v>195</c:v>
                </c:pt>
                <c:pt idx="5">
                  <c:v>188</c:v>
                </c:pt>
                <c:pt idx="6">
                  <c:v>191</c:v>
                </c:pt>
                <c:pt idx="7">
                  <c:v>185</c:v>
                </c:pt>
                <c:pt idx="8">
                  <c:v>183</c:v>
                </c:pt>
                <c:pt idx="9">
                  <c:v>183</c:v>
                </c:pt>
                <c:pt idx="10">
                  <c:v>183</c:v>
                </c:pt>
                <c:pt idx="11">
                  <c:v>167</c:v>
                </c:pt>
                <c:pt idx="12">
                  <c:v>163</c:v>
                </c:pt>
                <c:pt idx="13">
                  <c:v>161</c:v>
                </c:pt>
                <c:pt idx="14">
                  <c:v>155</c:v>
                </c:pt>
                <c:pt idx="15">
                  <c:v>153</c:v>
                </c:pt>
                <c:pt idx="16">
                  <c:v>155</c:v>
                </c:pt>
                <c:pt idx="17">
                  <c:v>154</c:v>
                </c:pt>
                <c:pt idx="18">
                  <c:v>154</c:v>
                </c:pt>
                <c:pt idx="19">
                  <c:v>145</c:v>
                </c:pt>
                <c:pt idx="20">
                  <c:v>148</c:v>
                </c:pt>
                <c:pt idx="21">
                  <c:v>156</c:v>
                </c:pt>
                <c:pt idx="22">
                  <c:v>147</c:v>
                </c:pt>
                <c:pt idx="23">
                  <c:v>144</c:v>
                </c:pt>
                <c:pt idx="24">
                  <c:v>148</c:v>
                </c:pt>
                <c:pt idx="25">
                  <c:v>138</c:v>
                </c:pt>
                <c:pt idx="26">
                  <c:v>139</c:v>
                </c:pt>
                <c:pt idx="27">
                  <c:v>133</c:v>
                </c:pt>
                <c:pt idx="28">
                  <c:v>141</c:v>
                </c:pt>
                <c:pt idx="29">
                  <c:v>148</c:v>
                </c:pt>
                <c:pt idx="30">
                  <c:v>155</c:v>
                </c:pt>
                <c:pt idx="31">
                  <c:v>146</c:v>
                </c:pt>
                <c:pt idx="32">
                  <c:v>136</c:v>
                </c:pt>
                <c:pt idx="33">
                  <c:v>119</c:v>
                </c:pt>
                <c:pt idx="34">
                  <c:v>119</c:v>
                </c:pt>
                <c:pt idx="35">
                  <c:v>110</c:v>
                </c:pt>
                <c:pt idx="36">
                  <c:v>98</c:v>
                </c:pt>
                <c:pt idx="37">
                  <c:v>93</c:v>
                </c:pt>
                <c:pt idx="38">
                  <c:v>100</c:v>
                </c:pt>
                <c:pt idx="39">
                  <c:v>101</c:v>
                </c:pt>
                <c:pt idx="40">
                  <c:v>93</c:v>
                </c:pt>
                <c:pt idx="41">
                  <c:v>86</c:v>
                </c:pt>
                <c:pt idx="42">
                  <c:v>90</c:v>
                </c:pt>
                <c:pt idx="43">
                  <c:v>93</c:v>
                </c:pt>
                <c:pt idx="44">
                  <c:v>96</c:v>
                </c:pt>
                <c:pt idx="45">
                  <c:v>88</c:v>
                </c:pt>
                <c:pt idx="46">
                  <c:v>87</c:v>
                </c:pt>
                <c:pt idx="47">
                  <c:v>89</c:v>
                </c:pt>
                <c:pt idx="48">
                  <c:v>89</c:v>
                </c:pt>
                <c:pt idx="49">
                  <c:v>83</c:v>
                </c:pt>
                <c:pt idx="50">
                  <c:v>89</c:v>
                </c:pt>
                <c:pt idx="51">
                  <c:v>99</c:v>
                </c:pt>
                <c:pt idx="52">
                  <c:v>102</c:v>
                </c:pt>
                <c:pt idx="53">
                  <c:v>99</c:v>
                </c:pt>
                <c:pt idx="54">
                  <c:v>97</c:v>
                </c:pt>
                <c:pt idx="55">
                  <c:v>90</c:v>
                </c:pt>
                <c:pt idx="56">
                  <c:v>88</c:v>
                </c:pt>
                <c:pt idx="57">
                  <c:v>89</c:v>
                </c:pt>
                <c:pt idx="58">
                  <c:v>85</c:v>
                </c:pt>
                <c:pt idx="59">
                  <c:v>88</c:v>
                </c:pt>
                <c:pt idx="60">
                  <c:v>94</c:v>
                </c:pt>
                <c:pt idx="61">
                  <c:v>99</c:v>
                </c:pt>
                <c:pt idx="62">
                  <c:v>101</c:v>
                </c:pt>
                <c:pt idx="63">
                  <c:v>93</c:v>
                </c:pt>
                <c:pt idx="64">
                  <c:v>81</c:v>
                </c:pt>
                <c:pt idx="65">
                  <c:v>83</c:v>
                </c:pt>
                <c:pt idx="66">
                  <c:v>77</c:v>
                </c:pt>
                <c:pt idx="67">
                  <c:v>78</c:v>
                </c:pt>
                <c:pt idx="68">
                  <c:v>75</c:v>
                </c:pt>
                <c:pt idx="69">
                  <c:v>75</c:v>
                </c:pt>
                <c:pt idx="70">
                  <c:v>72</c:v>
                </c:pt>
                <c:pt idx="71">
                  <c:v>70</c:v>
                </c:pt>
                <c:pt idx="72">
                  <c:v>71</c:v>
                </c:pt>
                <c:pt idx="73">
                  <c:v>71</c:v>
                </c:pt>
                <c:pt idx="74">
                  <c:v>78</c:v>
                </c:pt>
                <c:pt idx="75">
                  <c:v>79</c:v>
                </c:pt>
                <c:pt idx="76">
                  <c:v>82</c:v>
                </c:pt>
                <c:pt idx="77">
                  <c:v>81</c:v>
                </c:pt>
                <c:pt idx="78">
                  <c:v>81</c:v>
                </c:pt>
                <c:pt idx="79">
                  <c:v>79</c:v>
                </c:pt>
                <c:pt idx="80">
                  <c:v>88</c:v>
                </c:pt>
                <c:pt idx="81">
                  <c:v>89</c:v>
                </c:pt>
                <c:pt idx="82">
                  <c:v>85</c:v>
                </c:pt>
                <c:pt idx="83">
                  <c:v>81</c:v>
                </c:pt>
                <c:pt idx="84">
                  <c:v>94</c:v>
                </c:pt>
                <c:pt idx="85">
                  <c:v>92</c:v>
                </c:pt>
                <c:pt idx="86">
                  <c:v>88</c:v>
                </c:pt>
                <c:pt idx="87">
                  <c:v>94</c:v>
                </c:pt>
                <c:pt idx="88">
                  <c:v>92</c:v>
                </c:pt>
                <c:pt idx="89">
                  <c:v>83</c:v>
                </c:pt>
                <c:pt idx="90">
                  <c:v>81</c:v>
                </c:pt>
                <c:pt idx="91">
                  <c:v>79</c:v>
                </c:pt>
                <c:pt idx="92">
                  <c:v>75</c:v>
                </c:pt>
              </c:numCache>
            </c:numRef>
          </c:val>
          <c:smooth val="0"/>
          <c:extLst>
            <c:ext xmlns:c16="http://schemas.microsoft.com/office/drawing/2014/chart" uri="{C3380CC4-5D6E-409C-BE32-E72D297353CC}">
              <c16:uniqueId val="{00000005-7CF9-4065-9B1C-0544AAE2AD77}"/>
            </c:ext>
          </c:extLst>
        </c:ser>
        <c:dLbls>
          <c:showLegendKey val="0"/>
          <c:showVal val="0"/>
          <c:showCatName val="0"/>
          <c:showSerName val="0"/>
          <c:showPercent val="0"/>
          <c:showBubbleSize val="0"/>
        </c:dLbls>
        <c:smooth val="0"/>
        <c:axId val="1811343072"/>
        <c:axId val="1811343552"/>
      </c:lineChart>
      <c:dateAx>
        <c:axId val="1811343072"/>
        <c:scaling>
          <c:orientation val="minMax"/>
        </c:scaling>
        <c:delete val="0"/>
        <c:axPos val="b"/>
        <c:numFmt formatCode="mmm\ yy"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1811343552"/>
        <c:crosses val="autoZero"/>
        <c:auto val="1"/>
        <c:lblOffset val="100"/>
        <c:baseTimeUnit val="days"/>
        <c:majorUnit val="3"/>
        <c:majorTimeUnit val="months"/>
      </c:dateAx>
      <c:valAx>
        <c:axId val="1811343552"/>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1811343072"/>
        <c:crosses val="autoZero"/>
        <c:crossBetween val="between"/>
        <c:majorUnit val="400"/>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w="9525" cap="flat" cmpd="sng" algn="ctr">
      <a:solidFill>
        <a:sysClr val="windowText" lastClr="000000"/>
      </a:solidFill>
      <a:round/>
    </a:ln>
    <a:effectLst/>
  </c:spPr>
  <c:txPr>
    <a:bodyPr/>
    <a:lstStyle/>
    <a:p>
      <a:pPr>
        <a:defRPr>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Franklin Gothic Demi" panose="020B0703020102020204" pitchFamily="34" charset="0"/>
              </a:rPr>
              <a:t>All States' Federal Employment UCFE Claims,</a:t>
            </a:r>
          </a:p>
          <a:p>
            <a:pPr>
              <a:defRPr/>
            </a:pPr>
            <a:r>
              <a:rPr lang="en-US">
                <a:solidFill>
                  <a:sysClr val="windowText" lastClr="000000"/>
                </a:solidFill>
                <a:latin typeface="Franklin Gothic Demi" panose="020B0703020102020204" pitchFamily="34" charset="0"/>
              </a:rPr>
              <a:t>Weekly,</a:t>
            </a:r>
            <a:r>
              <a:rPr lang="en-US" baseline="0">
                <a:solidFill>
                  <a:sysClr val="windowText" lastClr="000000"/>
                </a:solidFill>
                <a:latin typeface="Franklin Gothic Demi" panose="020B0703020102020204" pitchFamily="34" charset="0"/>
              </a:rPr>
              <a:t> Initial Claims</a:t>
            </a:r>
            <a:endParaRPr lang="en-US">
              <a:solidFill>
                <a:sysClr val="windowText" lastClr="000000"/>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65415220321518"/>
          <c:y val="0.22456597222222222"/>
          <c:w val="0.83462762792456624"/>
          <c:h val="0.67905798884514434"/>
        </c:manualLayout>
      </c:layout>
      <c:lineChart>
        <c:grouping val="standard"/>
        <c:varyColors val="0"/>
        <c:ser>
          <c:idx val="0"/>
          <c:order val="0"/>
          <c:tx>
            <c:v>Initial Claims</c:v>
          </c:tx>
          <c:spPr>
            <a:ln w="28575" cap="rnd">
              <a:solidFill>
                <a:srgbClr val="002060"/>
              </a:solidFill>
              <a:round/>
            </a:ln>
            <a:effectLst/>
          </c:spPr>
          <c:marker>
            <c:symbol val="none"/>
          </c:marker>
          <c:dLbls>
            <c:dLbl>
              <c:idx val="53"/>
              <c:layout>
                <c:manualLayout>
                  <c:x val="2.1134420325681367E-3"/>
                  <c:y val="-3.6859894466316753E-2"/>
                </c:manualLayout>
              </c:layout>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AF6-4064-B04E-27EF96EAC485}"/>
                </c:ext>
              </c:extLst>
            </c:dLbl>
            <c:dLbl>
              <c:idx val="405"/>
              <c:layout>
                <c:manualLayout>
                  <c:x val="0"/>
                  <c:y val="-0.11373680828958888"/>
                </c:manualLayout>
              </c:layout>
              <c:dLblPos val="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AF6-4064-B04E-27EF96EAC48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'UCFE Graphs'!$V$24:$V$429</c:f>
              <c:numCache>
                <c:formatCode>mmm\ dd\,\ yyyy</c:formatCode>
                <c:ptCount val="406"/>
                <c:pt idx="0">
                  <c:v>45941</c:v>
                </c:pt>
                <c:pt idx="1">
                  <c:v>45934</c:v>
                </c:pt>
                <c:pt idx="2">
                  <c:v>45927</c:v>
                </c:pt>
                <c:pt idx="3">
                  <c:v>45920</c:v>
                </c:pt>
                <c:pt idx="4">
                  <c:v>45913</c:v>
                </c:pt>
                <c:pt idx="5">
                  <c:v>45906</c:v>
                </c:pt>
                <c:pt idx="6">
                  <c:v>45899</c:v>
                </c:pt>
                <c:pt idx="7">
                  <c:v>45892</c:v>
                </c:pt>
                <c:pt idx="8">
                  <c:v>45885</c:v>
                </c:pt>
                <c:pt idx="9">
                  <c:v>45878</c:v>
                </c:pt>
                <c:pt idx="10">
                  <c:v>45871</c:v>
                </c:pt>
                <c:pt idx="11">
                  <c:v>45864</c:v>
                </c:pt>
                <c:pt idx="12">
                  <c:v>45857</c:v>
                </c:pt>
                <c:pt idx="13">
                  <c:v>45850</c:v>
                </c:pt>
                <c:pt idx="14">
                  <c:v>45843</c:v>
                </c:pt>
                <c:pt idx="15">
                  <c:v>45836</c:v>
                </c:pt>
                <c:pt idx="16">
                  <c:v>45829</c:v>
                </c:pt>
                <c:pt idx="17">
                  <c:v>45822</c:v>
                </c:pt>
                <c:pt idx="18">
                  <c:v>45815</c:v>
                </c:pt>
                <c:pt idx="19">
                  <c:v>45808</c:v>
                </c:pt>
                <c:pt idx="20">
                  <c:v>45801</c:v>
                </c:pt>
                <c:pt idx="21">
                  <c:v>45794</c:v>
                </c:pt>
                <c:pt idx="22">
                  <c:v>45787</c:v>
                </c:pt>
                <c:pt idx="23">
                  <c:v>45780</c:v>
                </c:pt>
                <c:pt idx="24">
                  <c:v>45773</c:v>
                </c:pt>
                <c:pt idx="25">
                  <c:v>45766</c:v>
                </c:pt>
                <c:pt idx="26">
                  <c:v>45759</c:v>
                </c:pt>
                <c:pt idx="27">
                  <c:v>45752</c:v>
                </c:pt>
                <c:pt idx="28">
                  <c:v>45745</c:v>
                </c:pt>
                <c:pt idx="29">
                  <c:v>45738</c:v>
                </c:pt>
                <c:pt idx="30">
                  <c:v>45731</c:v>
                </c:pt>
                <c:pt idx="31">
                  <c:v>45724</c:v>
                </c:pt>
                <c:pt idx="32">
                  <c:v>45717</c:v>
                </c:pt>
                <c:pt idx="33">
                  <c:v>45710</c:v>
                </c:pt>
                <c:pt idx="34">
                  <c:v>45703</c:v>
                </c:pt>
                <c:pt idx="35">
                  <c:v>45696</c:v>
                </c:pt>
                <c:pt idx="36">
                  <c:v>45689</c:v>
                </c:pt>
                <c:pt idx="37">
                  <c:v>45682</c:v>
                </c:pt>
                <c:pt idx="38">
                  <c:v>45675</c:v>
                </c:pt>
                <c:pt idx="39">
                  <c:v>45668</c:v>
                </c:pt>
                <c:pt idx="40">
                  <c:v>45661</c:v>
                </c:pt>
                <c:pt idx="41">
                  <c:v>45654</c:v>
                </c:pt>
                <c:pt idx="42">
                  <c:v>45647</c:v>
                </c:pt>
                <c:pt idx="43">
                  <c:v>45640</c:v>
                </c:pt>
                <c:pt idx="44">
                  <c:v>45633</c:v>
                </c:pt>
                <c:pt idx="45">
                  <c:v>45626</c:v>
                </c:pt>
                <c:pt idx="46">
                  <c:v>45619</c:v>
                </c:pt>
                <c:pt idx="47">
                  <c:v>45612</c:v>
                </c:pt>
                <c:pt idx="48">
                  <c:v>45605</c:v>
                </c:pt>
                <c:pt idx="49">
                  <c:v>45598</c:v>
                </c:pt>
                <c:pt idx="50">
                  <c:v>45591</c:v>
                </c:pt>
                <c:pt idx="51">
                  <c:v>45584</c:v>
                </c:pt>
                <c:pt idx="52">
                  <c:v>45577</c:v>
                </c:pt>
                <c:pt idx="53">
                  <c:v>45570</c:v>
                </c:pt>
                <c:pt idx="54">
                  <c:v>45563</c:v>
                </c:pt>
                <c:pt idx="55">
                  <c:v>45556</c:v>
                </c:pt>
                <c:pt idx="56">
                  <c:v>45549</c:v>
                </c:pt>
                <c:pt idx="57">
                  <c:v>45542</c:v>
                </c:pt>
                <c:pt idx="58">
                  <c:v>45535</c:v>
                </c:pt>
                <c:pt idx="59">
                  <c:v>45528</c:v>
                </c:pt>
                <c:pt idx="60">
                  <c:v>45521</c:v>
                </c:pt>
                <c:pt idx="61">
                  <c:v>45514</c:v>
                </c:pt>
                <c:pt idx="62">
                  <c:v>45507</c:v>
                </c:pt>
                <c:pt idx="63">
                  <c:v>45500</c:v>
                </c:pt>
                <c:pt idx="64">
                  <c:v>45493</c:v>
                </c:pt>
                <c:pt idx="65">
                  <c:v>45486</c:v>
                </c:pt>
                <c:pt idx="66">
                  <c:v>45479</c:v>
                </c:pt>
                <c:pt idx="67">
                  <c:v>45472</c:v>
                </c:pt>
                <c:pt idx="68">
                  <c:v>45465</c:v>
                </c:pt>
                <c:pt idx="69">
                  <c:v>45458</c:v>
                </c:pt>
                <c:pt idx="70">
                  <c:v>45451</c:v>
                </c:pt>
                <c:pt idx="71">
                  <c:v>45444</c:v>
                </c:pt>
                <c:pt idx="72">
                  <c:v>45437</c:v>
                </c:pt>
                <c:pt idx="73">
                  <c:v>45430</c:v>
                </c:pt>
                <c:pt idx="74">
                  <c:v>45423</c:v>
                </c:pt>
                <c:pt idx="75">
                  <c:v>45416</c:v>
                </c:pt>
                <c:pt idx="76">
                  <c:v>45409</c:v>
                </c:pt>
                <c:pt idx="77">
                  <c:v>45402</c:v>
                </c:pt>
                <c:pt idx="78">
                  <c:v>45395</c:v>
                </c:pt>
                <c:pt idx="79">
                  <c:v>45388</c:v>
                </c:pt>
                <c:pt idx="80">
                  <c:v>45381</c:v>
                </c:pt>
                <c:pt idx="81">
                  <c:v>45374</c:v>
                </c:pt>
                <c:pt idx="82">
                  <c:v>45367</c:v>
                </c:pt>
                <c:pt idx="83">
                  <c:v>45360</c:v>
                </c:pt>
                <c:pt idx="84">
                  <c:v>45353</c:v>
                </c:pt>
                <c:pt idx="85">
                  <c:v>45346</c:v>
                </c:pt>
                <c:pt idx="86">
                  <c:v>45339</c:v>
                </c:pt>
                <c:pt idx="87">
                  <c:v>45332</c:v>
                </c:pt>
                <c:pt idx="88">
                  <c:v>45325</c:v>
                </c:pt>
                <c:pt idx="89">
                  <c:v>45318</c:v>
                </c:pt>
                <c:pt idx="90">
                  <c:v>45311</c:v>
                </c:pt>
                <c:pt idx="91">
                  <c:v>45304</c:v>
                </c:pt>
                <c:pt idx="92">
                  <c:v>45297</c:v>
                </c:pt>
                <c:pt idx="93">
                  <c:v>45290</c:v>
                </c:pt>
                <c:pt idx="94">
                  <c:v>45283</c:v>
                </c:pt>
                <c:pt idx="95">
                  <c:v>45276</c:v>
                </c:pt>
                <c:pt idx="96">
                  <c:v>45269</c:v>
                </c:pt>
                <c:pt idx="97">
                  <c:v>45262</c:v>
                </c:pt>
                <c:pt idx="98">
                  <c:v>45255</c:v>
                </c:pt>
                <c:pt idx="99">
                  <c:v>45248</c:v>
                </c:pt>
                <c:pt idx="100">
                  <c:v>45241</c:v>
                </c:pt>
                <c:pt idx="101">
                  <c:v>45234</c:v>
                </c:pt>
                <c:pt idx="102">
                  <c:v>45227</c:v>
                </c:pt>
                <c:pt idx="103">
                  <c:v>45220</c:v>
                </c:pt>
                <c:pt idx="104">
                  <c:v>45213</c:v>
                </c:pt>
                <c:pt idx="105">
                  <c:v>45206</c:v>
                </c:pt>
                <c:pt idx="106">
                  <c:v>45199</c:v>
                </c:pt>
                <c:pt idx="107">
                  <c:v>45192</c:v>
                </c:pt>
                <c:pt idx="108">
                  <c:v>45185</c:v>
                </c:pt>
                <c:pt idx="109">
                  <c:v>45178</c:v>
                </c:pt>
                <c:pt idx="110">
                  <c:v>45171</c:v>
                </c:pt>
                <c:pt idx="111">
                  <c:v>45164</c:v>
                </c:pt>
                <c:pt idx="112">
                  <c:v>45157</c:v>
                </c:pt>
                <c:pt idx="113">
                  <c:v>45150</c:v>
                </c:pt>
                <c:pt idx="114">
                  <c:v>45143</c:v>
                </c:pt>
                <c:pt idx="115">
                  <c:v>45136</c:v>
                </c:pt>
                <c:pt idx="116">
                  <c:v>45129</c:v>
                </c:pt>
                <c:pt idx="117">
                  <c:v>45122</c:v>
                </c:pt>
                <c:pt idx="118">
                  <c:v>45115</c:v>
                </c:pt>
                <c:pt idx="119">
                  <c:v>45108</c:v>
                </c:pt>
                <c:pt idx="120">
                  <c:v>45101</c:v>
                </c:pt>
                <c:pt idx="121">
                  <c:v>45094</c:v>
                </c:pt>
                <c:pt idx="122">
                  <c:v>45087</c:v>
                </c:pt>
                <c:pt idx="123">
                  <c:v>45080</c:v>
                </c:pt>
                <c:pt idx="124">
                  <c:v>45073</c:v>
                </c:pt>
                <c:pt idx="125">
                  <c:v>45066</c:v>
                </c:pt>
                <c:pt idx="126">
                  <c:v>45059</c:v>
                </c:pt>
                <c:pt idx="127">
                  <c:v>45052</c:v>
                </c:pt>
                <c:pt idx="128">
                  <c:v>45045</c:v>
                </c:pt>
                <c:pt idx="129">
                  <c:v>45038</c:v>
                </c:pt>
                <c:pt idx="130">
                  <c:v>45031</c:v>
                </c:pt>
                <c:pt idx="131">
                  <c:v>45024</c:v>
                </c:pt>
                <c:pt idx="132">
                  <c:v>45017</c:v>
                </c:pt>
                <c:pt idx="133">
                  <c:v>45010</c:v>
                </c:pt>
                <c:pt idx="134">
                  <c:v>45003</c:v>
                </c:pt>
                <c:pt idx="135">
                  <c:v>44996</c:v>
                </c:pt>
                <c:pt idx="136">
                  <c:v>44989</c:v>
                </c:pt>
                <c:pt idx="137">
                  <c:v>44982</c:v>
                </c:pt>
                <c:pt idx="138">
                  <c:v>44975</c:v>
                </c:pt>
                <c:pt idx="139">
                  <c:v>44968</c:v>
                </c:pt>
                <c:pt idx="140">
                  <c:v>44961</c:v>
                </c:pt>
                <c:pt idx="141">
                  <c:v>44954</c:v>
                </c:pt>
                <c:pt idx="142">
                  <c:v>44947</c:v>
                </c:pt>
                <c:pt idx="143">
                  <c:v>44940</c:v>
                </c:pt>
                <c:pt idx="144">
                  <c:v>44933</c:v>
                </c:pt>
                <c:pt idx="145">
                  <c:v>44926</c:v>
                </c:pt>
                <c:pt idx="146">
                  <c:v>44919</c:v>
                </c:pt>
                <c:pt idx="147">
                  <c:v>44912</c:v>
                </c:pt>
                <c:pt idx="148">
                  <c:v>44905</c:v>
                </c:pt>
                <c:pt idx="149">
                  <c:v>44898</c:v>
                </c:pt>
                <c:pt idx="150">
                  <c:v>44891</c:v>
                </c:pt>
                <c:pt idx="151">
                  <c:v>44884</c:v>
                </c:pt>
                <c:pt idx="152">
                  <c:v>44877</c:v>
                </c:pt>
                <c:pt idx="153">
                  <c:v>44870</c:v>
                </c:pt>
                <c:pt idx="154">
                  <c:v>44863</c:v>
                </c:pt>
                <c:pt idx="155">
                  <c:v>44856</c:v>
                </c:pt>
                <c:pt idx="156">
                  <c:v>44849</c:v>
                </c:pt>
                <c:pt idx="157">
                  <c:v>44842</c:v>
                </c:pt>
                <c:pt idx="158">
                  <c:v>44835</c:v>
                </c:pt>
                <c:pt idx="159">
                  <c:v>44828</c:v>
                </c:pt>
                <c:pt idx="160">
                  <c:v>44821</c:v>
                </c:pt>
                <c:pt idx="161">
                  <c:v>44814</c:v>
                </c:pt>
                <c:pt idx="162">
                  <c:v>44807</c:v>
                </c:pt>
                <c:pt idx="163">
                  <c:v>44800</c:v>
                </c:pt>
                <c:pt idx="164">
                  <c:v>44793</c:v>
                </c:pt>
                <c:pt idx="165">
                  <c:v>44786</c:v>
                </c:pt>
                <c:pt idx="166">
                  <c:v>44779</c:v>
                </c:pt>
                <c:pt idx="167">
                  <c:v>44772</c:v>
                </c:pt>
                <c:pt idx="168">
                  <c:v>44765</c:v>
                </c:pt>
                <c:pt idx="169">
                  <c:v>44758</c:v>
                </c:pt>
                <c:pt idx="170">
                  <c:v>44751</c:v>
                </c:pt>
                <c:pt idx="171">
                  <c:v>44744</c:v>
                </c:pt>
                <c:pt idx="172">
                  <c:v>44737</c:v>
                </c:pt>
                <c:pt idx="173">
                  <c:v>44730</c:v>
                </c:pt>
                <c:pt idx="174">
                  <c:v>44723</c:v>
                </c:pt>
                <c:pt idx="175">
                  <c:v>44716</c:v>
                </c:pt>
                <c:pt idx="176">
                  <c:v>44709</c:v>
                </c:pt>
                <c:pt idx="177">
                  <c:v>44702</c:v>
                </c:pt>
                <c:pt idx="178">
                  <c:v>44695</c:v>
                </c:pt>
                <c:pt idx="179">
                  <c:v>44688</c:v>
                </c:pt>
                <c:pt idx="180">
                  <c:v>44681</c:v>
                </c:pt>
                <c:pt idx="181">
                  <c:v>44674</c:v>
                </c:pt>
                <c:pt idx="182">
                  <c:v>44667</c:v>
                </c:pt>
                <c:pt idx="183">
                  <c:v>44660</c:v>
                </c:pt>
                <c:pt idx="184">
                  <c:v>44653</c:v>
                </c:pt>
                <c:pt idx="185">
                  <c:v>44646</c:v>
                </c:pt>
                <c:pt idx="186">
                  <c:v>44639</c:v>
                </c:pt>
                <c:pt idx="187">
                  <c:v>44632</c:v>
                </c:pt>
                <c:pt idx="188">
                  <c:v>44625</c:v>
                </c:pt>
                <c:pt idx="189">
                  <c:v>44618</c:v>
                </c:pt>
                <c:pt idx="190">
                  <c:v>44611</c:v>
                </c:pt>
                <c:pt idx="191">
                  <c:v>44604</c:v>
                </c:pt>
                <c:pt idx="192">
                  <c:v>44597</c:v>
                </c:pt>
                <c:pt idx="193">
                  <c:v>44590</c:v>
                </c:pt>
                <c:pt idx="194">
                  <c:v>44583</c:v>
                </c:pt>
                <c:pt idx="195">
                  <c:v>44576</c:v>
                </c:pt>
                <c:pt idx="196">
                  <c:v>44569</c:v>
                </c:pt>
                <c:pt idx="197">
                  <c:v>44562</c:v>
                </c:pt>
                <c:pt idx="198">
                  <c:v>44555</c:v>
                </c:pt>
                <c:pt idx="199">
                  <c:v>44548</c:v>
                </c:pt>
                <c:pt idx="200">
                  <c:v>44541</c:v>
                </c:pt>
                <c:pt idx="201">
                  <c:v>44534</c:v>
                </c:pt>
                <c:pt idx="202">
                  <c:v>44527</c:v>
                </c:pt>
                <c:pt idx="203">
                  <c:v>44520</c:v>
                </c:pt>
                <c:pt idx="204">
                  <c:v>44513</c:v>
                </c:pt>
                <c:pt idx="205">
                  <c:v>44506</c:v>
                </c:pt>
                <c:pt idx="206">
                  <c:v>44499</c:v>
                </c:pt>
                <c:pt idx="207">
                  <c:v>44492</c:v>
                </c:pt>
                <c:pt idx="208">
                  <c:v>44485</c:v>
                </c:pt>
                <c:pt idx="209">
                  <c:v>44478</c:v>
                </c:pt>
                <c:pt idx="210">
                  <c:v>44471</c:v>
                </c:pt>
                <c:pt idx="211">
                  <c:v>44464</c:v>
                </c:pt>
                <c:pt idx="212">
                  <c:v>44457</c:v>
                </c:pt>
                <c:pt idx="213">
                  <c:v>44450</c:v>
                </c:pt>
                <c:pt idx="214">
                  <c:v>44443</c:v>
                </c:pt>
                <c:pt idx="215">
                  <c:v>44436</c:v>
                </c:pt>
                <c:pt idx="216">
                  <c:v>44429</c:v>
                </c:pt>
                <c:pt idx="217">
                  <c:v>44422</c:v>
                </c:pt>
                <c:pt idx="218">
                  <c:v>44415</c:v>
                </c:pt>
                <c:pt idx="219">
                  <c:v>44408</c:v>
                </c:pt>
                <c:pt idx="220">
                  <c:v>44401</c:v>
                </c:pt>
                <c:pt idx="221">
                  <c:v>44394</c:v>
                </c:pt>
                <c:pt idx="222">
                  <c:v>44387</c:v>
                </c:pt>
                <c:pt idx="223">
                  <c:v>44380</c:v>
                </c:pt>
                <c:pt idx="224">
                  <c:v>44373</c:v>
                </c:pt>
                <c:pt idx="225">
                  <c:v>44366</c:v>
                </c:pt>
                <c:pt idx="226">
                  <c:v>44359</c:v>
                </c:pt>
                <c:pt idx="227">
                  <c:v>44352</c:v>
                </c:pt>
                <c:pt idx="228">
                  <c:v>44345</c:v>
                </c:pt>
                <c:pt idx="229">
                  <c:v>44338</c:v>
                </c:pt>
                <c:pt idx="230">
                  <c:v>44331</c:v>
                </c:pt>
                <c:pt idx="231">
                  <c:v>44324</c:v>
                </c:pt>
                <c:pt idx="232">
                  <c:v>44317</c:v>
                </c:pt>
                <c:pt idx="233">
                  <c:v>44310</c:v>
                </c:pt>
                <c:pt idx="234">
                  <c:v>44303</c:v>
                </c:pt>
                <c:pt idx="235">
                  <c:v>44296</c:v>
                </c:pt>
                <c:pt idx="236">
                  <c:v>44289</c:v>
                </c:pt>
                <c:pt idx="237">
                  <c:v>44282</c:v>
                </c:pt>
                <c:pt idx="238">
                  <c:v>44275</c:v>
                </c:pt>
                <c:pt idx="239">
                  <c:v>44268</c:v>
                </c:pt>
                <c:pt idx="240">
                  <c:v>44261</c:v>
                </c:pt>
                <c:pt idx="241">
                  <c:v>44254</c:v>
                </c:pt>
                <c:pt idx="242">
                  <c:v>44247</c:v>
                </c:pt>
                <c:pt idx="243">
                  <c:v>44240</c:v>
                </c:pt>
                <c:pt idx="244">
                  <c:v>44233</c:v>
                </c:pt>
                <c:pt idx="245">
                  <c:v>44226</c:v>
                </c:pt>
                <c:pt idx="246">
                  <c:v>44219</c:v>
                </c:pt>
                <c:pt idx="247">
                  <c:v>44212</c:v>
                </c:pt>
                <c:pt idx="248">
                  <c:v>44205</c:v>
                </c:pt>
                <c:pt idx="249">
                  <c:v>44198</c:v>
                </c:pt>
                <c:pt idx="250">
                  <c:v>44191</c:v>
                </c:pt>
                <c:pt idx="251">
                  <c:v>44184</c:v>
                </c:pt>
                <c:pt idx="252">
                  <c:v>44177</c:v>
                </c:pt>
                <c:pt idx="253">
                  <c:v>44170</c:v>
                </c:pt>
                <c:pt idx="254">
                  <c:v>44163</c:v>
                </c:pt>
                <c:pt idx="255">
                  <c:v>44156</c:v>
                </c:pt>
                <c:pt idx="256">
                  <c:v>44149</c:v>
                </c:pt>
                <c:pt idx="257">
                  <c:v>44142</c:v>
                </c:pt>
                <c:pt idx="258">
                  <c:v>44135</c:v>
                </c:pt>
                <c:pt idx="259">
                  <c:v>44128</c:v>
                </c:pt>
                <c:pt idx="260">
                  <c:v>44121</c:v>
                </c:pt>
                <c:pt idx="261">
                  <c:v>44114</c:v>
                </c:pt>
                <c:pt idx="262">
                  <c:v>44107</c:v>
                </c:pt>
                <c:pt idx="263">
                  <c:v>44100</c:v>
                </c:pt>
                <c:pt idx="264">
                  <c:v>44093</c:v>
                </c:pt>
                <c:pt idx="265">
                  <c:v>44086</c:v>
                </c:pt>
                <c:pt idx="266">
                  <c:v>44079</c:v>
                </c:pt>
                <c:pt idx="267">
                  <c:v>44072</c:v>
                </c:pt>
                <c:pt idx="268">
                  <c:v>44065</c:v>
                </c:pt>
                <c:pt idx="269">
                  <c:v>44058</c:v>
                </c:pt>
                <c:pt idx="270">
                  <c:v>44051</c:v>
                </c:pt>
                <c:pt idx="271">
                  <c:v>44044</c:v>
                </c:pt>
                <c:pt idx="272">
                  <c:v>44037</c:v>
                </c:pt>
                <c:pt idx="273">
                  <c:v>44030</c:v>
                </c:pt>
                <c:pt idx="274">
                  <c:v>44023</c:v>
                </c:pt>
                <c:pt idx="275">
                  <c:v>44016</c:v>
                </c:pt>
                <c:pt idx="276">
                  <c:v>44009</c:v>
                </c:pt>
                <c:pt idx="277">
                  <c:v>44002</c:v>
                </c:pt>
                <c:pt idx="278">
                  <c:v>43995</c:v>
                </c:pt>
                <c:pt idx="279">
                  <c:v>43988</c:v>
                </c:pt>
                <c:pt idx="280">
                  <c:v>43981</c:v>
                </c:pt>
                <c:pt idx="281">
                  <c:v>43974</c:v>
                </c:pt>
                <c:pt idx="282">
                  <c:v>43967</c:v>
                </c:pt>
                <c:pt idx="283">
                  <c:v>43960</c:v>
                </c:pt>
                <c:pt idx="284">
                  <c:v>43953</c:v>
                </c:pt>
                <c:pt idx="285">
                  <c:v>43946</c:v>
                </c:pt>
                <c:pt idx="286">
                  <c:v>43939</c:v>
                </c:pt>
                <c:pt idx="287">
                  <c:v>43932</c:v>
                </c:pt>
                <c:pt idx="288">
                  <c:v>43925</c:v>
                </c:pt>
                <c:pt idx="289">
                  <c:v>43918</c:v>
                </c:pt>
                <c:pt idx="290">
                  <c:v>43911</c:v>
                </c:pt>
                <c:pt idx="291">
                  <c:v>43904</c:v>
                </c:pt>
                <c:pt idx="292">
                  <c:v>43897</c:v>
                </c:pt>
                <c:pt idx="293">
                  <c:v>43890</c:v>
                </c:pt>
                <c:pt idx="294">
                  <c:v>43883</c:v>
                </c:pt>
                <c:pt idx="295">
                  <c:v>43876</c:v>
                </c:pt>
                <c:pt idx="296">
                  <c:v>43869</c:v>
                </c:pt>
                <c:pt idx="297">
                  <c:v>43862</c:v>
                </c:pt>
                <c:pt idx="298">
                  <c:v>43855</c:v>
                </c:pt>
                <c:pt idx="299">
                  <c:v>43848</c:v>
                </c:pt>
                <c:pt idx="300">
                  <c:v>43841</c:v>
                </c:pt>
                <c:pt idx="301">
                  <c:v>43834</c:v>
                </c:pt>
                <c:pt idx="302">
                  <c:v>43827</c:v>
                </c:pt>
                <c:pt idx="303">
                  <c:v>43820</c:v>
                </c:pt>
                <c:pt idx="304">
                  <c:v>43813</c:v>
                </c:pt>
                <c:pt idx="305">
                  <c:v>43806</c:v>
                </c:pt>
                <c:pt idx="306">
                  <c:v>43799</c:v>
                </c:pt>
                <c:pt idx="307">
                  <c:v>43792</c:v>
                </c:pt>
                <c:pt idx="308">
                  <c:v>43785</c:v>
                </c:pt>
                <c:pt idx="309">
                  <c:v>43778</c:v>
                </c:pt>
                <c:pt idx="310">
                  <c:v>43771</c:v>
                </c:pt>
                <c:pt idx="311">
                  <c:v>43764</c:v>
                </c:pt>
                <c:pt idx="312">
                  <c:v>43757</c:v>
                </c:pt>
                <c:pt idx="313">
                  <c:v>43750</c:v>
                </c:pt>
                <c:pt idx="314">
                  <c:v>43743</c:v>
                </c:pt>
                <c:pt idx="315">
                  <c:v>43736</c:v>
                </c:pt>
                <c:pt idx="316">
                  <c:v>43729</c:v>
                </c:pt>
                <c:pt idx="317">
                  <c:v>43722</c:v>
                </c:pt>
                <c:pt idx="318">
                  <c:v>43715</c:v>
                </c:pt>
                <c:pt idx="319">
                  <c:v>43708</c:v>
                </c:pt>
                <c:pt idx="320">
                  <c:v>43701</c:v>
                </c:pt>
                <c:pt idx="321">
                  <c:v>43694</c:v>
                </c:pt>
                <c:pt idx="322">
                  <c:v>43687</c:v>
                </c:pt>
                <c:pt idx="323">
                  <c:v>43680</c:v>
                </c:pt>
                <c:pt idx="324">
                  <c:v>43673</c:v>
                </c:pt>
                <c:pt idx="325">
                  <c:v>43666</c:v>
                </c:pt>
                <c:pt idx="326">
                  <c:v>43659</c:v>
                </c:pt>
                <c:pt idx="327">
                  <c:v>43652</c:v>
                </c:pt>
                <c:pt idx="328">
                  <c:v>43645</c:v>
                </c:pt>
                <c:pt idx="329">
                  <c:v>43638</c:v>
                </c:pt>
                <c:pt idx="330">
                  <c:v>43631</c:v>
                </c:pt>
                <c:pt idx="331">
                  <c:v>43624</c:v>
                </c:pt>
                <c:pt idx="332">
                  <c:v>43617</c:v>
                </c:pt>
                <c:pt idx="333">
                  <c:v>43610</c:v>
                </c:pt>
                <c:pt idx="334">
                  <c:v>43603</c:v>
                </c:pt>
                <c:pt idx="335">
                  <c:v>43596</c:v>
                </c:pt>
                <c:pt idx="336">
                  <c:v>43589</c:v>
                </c:pt>
                <c:pt idx="337">
                  <c:v>43582</c:v>
                </c:pt>
                <c:pt idx="338">
                  <c:v>43575</c:v>
                </c:pt>
                <c:pt idx="339">
                  <c:v>43568</c:v>
                </c:pt>
                <c:pt idx="340">
                  <c:v>43561</c:v>
                </c:pt>
                <c:pt idx="341">
                  <c:v>43554</c:v>
                </c:pt>
                <c:pt idx="342">
                  <c:v>43547</c:v>
                </c:pt>
                <c:pt idx="343">
                  <c:v>43540</c:v>
                </c:pt>
                <c:pt idx="344">
                  <c:v>43533</c:v>
                </c:pt>
                <c:pt idx="345">
                  <c:v>43526</c:v>
                </c:pt>
                <c:pt idx="346">
                  <c:v>43519</c:v>
                </c:pt>
                <c:pt idx="347">
                  <c:v>43512</c:v>
                </c:pt>
                <c:pt idx="348">
                  <c:v>43505</c:v>
                </c:pt>
                <c:pt idx="349">
                  <c:v>43498</c:v>
                </c:pt>
                <c:pt idx="350">
                  <c:v>43491</c:v>
                </c:pt>
                <c:pt idx="351">
                  <c:v>43484</c:v>
                </c:pt>
                <c:pt idx="352">
                  <c:v>43477</c:v>
                </c:pt>
                <c:pt idx="353">
                  <c:v>43470</c:v>
                </c:pt>
                <c:pt idx="354">
                  <c:v>43463</c:v>
                </c:pt>
                <c:pt idx="355">
                  <c:v>43456</c:v>
                </c:pt>
                <c:pt idx="356">
                  <c:v>43449</c:v>
                </c:pt>
                <c:pt idx="357">
                  <c:v>43442</c:v>
                </c:pt>
                <c:pt idx="358">
                  <c:v>43435</c:v>
                </c:pt>
                <c:pt idx="359">
                  <c:v>43428</c:v>
                </c:pt>
                <c:pt idx="360">
                  <c:v>43421</c:v>
                </c:pt>
                <c:pt idx="361">
                  <c:v>43414</c:v>
                </c:pt>
                <c:pt idx="362">
                  <c:v>43407</c:v>
                </c:pt>
                <c:pt idx="363">
                  <c:v>43400</c:v>
                </c:pt>
                <c:pt idx="364">
                  <c:v>43393</c:v>
                </c:pt>
                <c:pt idx="365">
                  <c:v>43386</c:v>
                </c:pt>
                <c:pt idx="366">
                  <c:v>43379</c:v>
                </c:pt>
                <c:pt idx="367">
                  <c:v>43372</c:v>
                </c:pt>
                <c:pt idx="368">
                  <c:v>43365</c:v>
                </c:pt>
                <c:pt idx="369">
                  <c:v>43358</c:v>
                </c:pt>
                <c:pt idx="370">
                  <c:v>43351</c:v>
                </c:pt>
                <c:pt idx="371">
                  <c:v>43344</c:v>
                </c:pt>
                <c:pt idx="372">
                  <c:v>43337</c:v>
                </c:pt>
                <c:pt idx="373">
                  <c:v>43330</c:v>
                </c:pt>
                <c:pt idx="374">
                  <c:v>43323</c:v>
                </c:pt>
                <c:pt idx="375">
                  <c:v>43316</c:v>
                </c:pt>
                <c:pt idx="376">
                  <c:v>43309</c:v>
                </c:pt>
                <c:pt idx="377">
                  <c:v>43302</c:v>
                </c:pt>
                <c:pt idx="378">
                  <c:v>43295</c:v>
                </c:pt>
                <c:pt idx="379">
                  <c:v>43288</c:v>
                </c:pt>
                <c:pt idx="380">
                  <c:v>43281</c:v>
                </c:pt>
                <c:pt idx="381">
                  <c:v>43274</c:v>
                </c:pt>
                <c:pt idx="382">
                  <c:v>43267</c:v>
                </c:pt>
                <c:pt idx="383">
                  <c:v>43260</c:v>
                </c:pt>
                <c:pt idx="384">
                  <c:v>43253</c:v>
                </c:pt>
                <c:pt idx="385">
                  <c:v>43246</c:v>
                </c:pt>
                <c:pt idx="386">
                  <c:v>43239</c:v>
                </c:pt>
                <c:pt idx="387">
                  <c:v>43232</c:v>
                </c:pt>
                <c:pt idx="388">
                  <c:v>43225</c:v>
                </c:pt>
                <c:pt idx="389">
                  <c:v>43218</c:v>
                </c:pt>
                <c:pt idx="390">
                  <c:v>43211</c:v>
                </c:pt>
                <c:pt idx="391">
                  <c:v>43204</c:v>
                </c:pt>
                <c:pt idx="392">
                  <c:v>43197</c:v>
                </c:pt>
                <c:pt idx="393">
                  <c:v>43190</c:v>
                </c:pt>
                <c:pt idx="394">
                  <c:v>43183</c:v>
                </c:pt>
                <c:pt idx="395">
                  <c:v>43176</c:v>
                </c:pt>
                <c:pt idx="396">
                  <c:v>43169</c:v>
                </c:pt>
                <c:pt idx="397">
                  <c:v>43162</c:v>
                </c:pt>
                <c:pt idx="398">
                  <c:v>43155</c:v>
                </c:pt>
                <c:pt idx="399">
                  <c:v>43148</c:v>
                </c:pt>
                <c:pt idx="400">
                  <c:v>43141</c:v>
                </c:pt>
                <c:pt idx="401">
                  <c:v>43134</c:v>
                </c:pt>
                <c:pt idx="402">
                  <c:v>43127</c:v>
                </c:pt>
                <c:pt idx="403">
                  <c:v>43120</c:v>
                </c:pt>
                <c:pt idx="404">
                  <c:v>43113</c:v>
                </c:pt>
                <c:pt idx="405">
                  <c:v>43106</c:v>
                </c:pt>
              </c:numCache>
            </c:numRef>
          </c:cat>
          <c:val>
            <c:numRef>
              <c:f>'UCFE Graphs'!$W$24:$W$429</c:f>
              <c:numCache>
                <c:formatCode>_(* #,##0_);_(* \(#,##0\);_(* "-"??_);_(@_)</c:formatCode>
                <c:ptCount val="406"/>
                <c:pt idx="0">
                  <c:v>7238</c:v>
                </c:pt>
                <c:pt idx="1">
                  <c:v>3272</c:v>
                </c:pt>
                <c:pt idx="2">
                  <c:v>588</c:v>
                </c:pt>
                <c:pt idx="3">
                  <c:v>530</c:v>
                </c:pt>
                <c:pt idx="4">
                  <c:v>635</c:v>
                </c:pt>
                <c:pt idx="5">
                  <c:v>572</c:v>
                </c:pt>
                <c:pt idx="6">
                  <c:v>527</c:v>
                </c:pt>
                <c:pt idx="7">
                  <c:v>515</c:v>
                </c:pt>
                <c:pt idx="8">
                  <c:v>588</c:v>
                </c:pt>
                <c:pt idx="9">
                  <c:v>635</c:v>
                </c:pt>
                <c:pt idx="10">
                  <c:v>637</c:v>
                </c:pt>
                <c:pt idx="11">
                  <c:v>708</c:v>
                </c:pt>
                <c:pt idx="12">
                  <c:v>722</c:v>
                </c:pt>
                <c:pt idx="13">
                  <c:v>789</c:v>
                </c:pt>
                <c:pt idx="14">
                  <c:v>596</c:v>
                </c:pt>
                <c:pt idx="15">
                  <c:v>438</c:v>
                </c:pt>
                <c:pt idx="16">
                  <c:v>453</c:v>
                </c:pt>
                <c:pt idx="17">
                  <c:v>472</c:v>
                </c:pt>
                <c:pt idx="18">
                  <c:v>532</c:v>
                </c:pt>
                <c:pt idx="19">
                  <c:v>553</c:v>
                </c:pt>
                <c:pt idx="20">
                  <c:v>523</c:v>
                </c:pt>
                <c:pt idx="21">
                  <c:v>592</c:v>
                </c:pt>
                <c:pt idx="22">
                  <c:v>599</c:v>
                </c:pt>
                <c:pt idx="23">
                  <c:v>434</c:v>
                </c:pt>
                <c:pt idx="24">
                  <c:v>465</c:v>
                </c:pt>
                <c:pt idx="25">
                  <c:v>466</c:v>
                </c:pt>
                <c:pt idx="26">
                  <c:v>657</c:v>
                </c:pt>
                <c:pt idx="27">
                  <c:v>542</c:v>
                </c:pt>
                <c:pt idx="28">
                  <c:v>508</c:v>
                </c:pt>
                <c:pt idx="29">
                  <c:v>564</c:v>
                </c:pt>
                <c:pt idx="30">
                  <c:v>821</c:v>
                </c:pt>
                <c:pt idx="31">
                  <c:v>1066</c:v>
                </c:pt>
                <c:pt idx="32">
                  <c:v>1580</c:v>
                </c:pt>
                <c:pt idx="33">
                  <c:v>1634</c:v>
                </c:pt>
                <c:pt idx="34">
                  <c:v>613</c:v>
                </c:pt>
                <c:pt idx="35">
                  <c:v>613</c:v>
                </c:pt>
                <c:pt idx="36">
                  <c:v>599</c:v>
                </c:pt>
                <c:pt idx="37">
                  <c:v>497</c:v>
                </c:pt>
                <c:pt idx="38">
                  <c:v>495</c:v>
                </c:pt>
                <c:pt idx="39">
                  <c:v>597</c:v>
                </c:pt>
                <c:pt idx="40">
                  <c:v>479</c:v>
                </c:pt>
                <c:pt idx="41">
                  <c:v>343</c:v>
                </c:pt>
                <c:pt idx="42">
                  <c:v>507</c:v>
                </c:pt>
                <c:pt idx="43">
                  <c:v>549</c:v>
                </c:pt>
                <c:pt idx="44">
                  <c:v>759</c:v>
                </c:pt>
                <c:pt idx="45">
                  <c:v>399</c:v>
                </c:pt>
                <c:pt idx="46">
                  <c:v>760</c:v>
                </c:pt>
                <c:pt idx="47">
                  <c:v>529</c:v>
                </c:pt>
                <c:pt idx="48">
                  <c:v>622</c:v>
                </c:pt>
                <c:pt idx="49">
                  <c:v>507</c:v>
                </c:pt>
                <c:pt idx="50">
                  <c:v>533</c:v>
                </c:pt>
                <c:pt idx="51">
                  <c:v>392</c:v>
                </c:pt>
                <c:pt idx="52">
                  <c:v>434</c:v>
                </c:pt>
                <c:pt idx="53">
                  <c:v>351</c:v>
                </c:pt>
                <c:pt idx="54">
                  <c:v>313</c:v>
                </c:pt>
                <c:pt idx="55">
                  <c:v>278</c:v>
                </c:pt>
                <c:pt idx="56">
                  <c:v>313</c:v>
                </c:pt>
                <c:pt idx="57">
                  <c:v>266</c:v>
                </c:pt>
                <c:pt idx="58">
                  <c:v>274</c:v>
                </c:pt>
                <c:pt idx="59">
                  <c:v>307</c:v>
                </c:pt>
                <c:pt idx="60">
                  <c:v>285</c:v>
                </c:pt>
                <c:pt idx="61">
                  <c:v>336</c:v>
                </c:pt>
                <c:pt idx="62">
                  <c:v>334</c:v>
                </c:pt>
                <c:pt idx="63">
                  <c:v>314</c:v>
                </c:pt>
                <c:pt idx="64">
                  <c:v>392</c:v>
                </c:pt>
                <c:pt idx="65">
                  <c:v>476</c:v>
                </c:pt>
                <c:pt idx="66">
                  <c:v>327</c:v>
                </c:pt>
                <c:pt idx="67">
                  <c:v>372</c:v>
                </c:pt>
                <c:pt idx="68">
                  <c:v>336</c:v>
                </c:pt>
                <c:pt idx="69">
                  <c:v>344</c:v>
                </c:pt>
                <c:pt idx="70">
                  <c:v>419</c:v>
                </c:pt>
                <c:pt idx="71">
                  <c:v>400</c:v>
                </c:pt>
                <c:pt idx="72">
                  <c:v>353</c:v>
                </c:pt>
                <c:pt idx="73">
                  <c:v>338</c:v>
                </c:pt>
                <c:pt idx="74">
                  <c:v>386</c:v>
                </c:pt>
                <c:pt idx="75">
                  <c:v>385</c:v>
                </c:pt>
                <c:pt idx="76">
                  <c:v>343</c:v>
                </c:pt>
                <c:pt idx="77">
                  <c:v>365</c:v>
                </c:pt>
                <c:pt idx="78">
                  <c:v>361</c:v>
                </c:pt>
                <c:pt idx="79">
                  <c:v>327</c:v>
                </c:pt>
                <c:pt idx="80">
                  <c:v>322</c:v>
                </c:pt>
                <c:pt idx="81">
                  <c:v>371</c:v>
                </c:pt>
                <c:pt idx="82">
                  <c:v>362</c:v>
                </c:pt>
                <c:pt idx="83">
                  <c:v>365</c:v>
                </c:pt>
                <c:pt idx="84">
                  <c:v>393</c:v>
                </c:pt>
                <c:pt idx="85">
                  <c:v>330</c:v>
                </c:pt>
                <c:pt idx="86">
                  <c:v>337</c:v>
                </c:pt>
                <c:pt idx="87">
                  <c:v>382</c:v>
                </c:pt>
                <c:pt idx="88">
                  <c:v>411</c:v>
                </c:pt>
                <c:pt idx="89">
                  <c:v>502</c:v>
                </c:pt>
                <c:pt idx="90">
                  <c:v>420</c:v>
                </c:pt>
                <c:pt idx="91">
                  <c:v>762</c:v>
                </c:pt>
                <c:pt idx="92">
                  <c:v>643</c:v>
                </c:pt>
                <c:pt idx="93">
                  <c:v>415</c:v>
                </c:pt>
                <c:pt idx="94">
                  <c:v>580</c:v>
                </c:pt>
                <c:pt idx="95">
                  <c:v>514</c:v>
                </c:pt>
                <c:pt idx="96">
                  <c:v>747</c:v>
                </c:pt>
                <c:pt idx="97">
                  <c:v>729</c:v>
                </c:pt>
                <c:pt idx="98">
                  <c:v>511</c:v>
                </c:pt>
                <c:pt idx="99">
                  <c:v>662</c:v>
                </c:pt>
                <c:pt idx="100">
                  <c:v>655</c:v>
                </c:pt>
                <c:pt idx="101">
                  <c:v>519</c:v>
                </c:pt>
                <c:pt idx="102">
                  <c:v>628</c:v>
                </c:pt>
                <c:pt idx="103">
                  <c:v>460</c:v>
                </c:pt>
                <c:pt idx="104">
                  <c:v>439</c:v>
                </c:pt>
                <c:pt idx="105">
                  <c:v>464</c:v>
                </c:pt>
                <c:pt idx="106">
                  <c:v>390</c:v>
                </c:pt>
                <c:pt idx="107">
                  <c:v>363</c:v>
                </c:pt>
                <c:pt idx="108">
                  <c:v>363</c:v>
                </c:pt>
                <c:pt idx="109">
                  <c:v>272</c:v>
                </c:pt>
                <c:pt idx="110">
                  <c:v>314</c:v>
                </c:pt>
                <c:pt idx="111">
                  <c:v>371</c:v>
                </c:pt>
                <c:pt idx="112">
                  <c:v>343</c:v>
                </c:pt>
                <c:pt idx="113">
                  <c:v>348</c:v>
                </c:pt>
                <c:pt idx="114">
                  <c:v>377</c:v>
                </c:pt>
                <c:pt idx="115">
                  <c:v>385</c:v>
                </c:pt>
                <c:pt idx="116">
                  <c:v>371</c:v>
                </c:pt>
                <c:pt idx="117">
                  <c:v>445</c:v>
                </c:pt>
                <c:pt idx="118">
                  <c:v>405</c:v>
                </c:pt>
                <c:pt idx="119">
                  <c:v>407</c:v>
                </c:pt>
                <c:pt idx="120">
                  <c:v>360</c:v>
                </c:pt>
                <c:pt idx="121">
                  <c:v>397</c:v>
                </c:pt>
                <c:pt idx="122">
                  <c:v>470</c:v>
                </c:pt>
                <c:pt idx="123">
                  <c:v>431</c:v>
                </c:pt>
                <c:pt idx="124">
                  <c:v>402</c:v>
                </c:pt>
                <c:pt idx="125">
                  <c:v>388</c:v>
                </c:pt>
                <c:pt idx="126">
                  <c:v>317</c:v>
                </c:pt>
                <c:pt idx="127">
                  <c:v>384</c:v>
                </c:pt>
                <c:pt idx="128">
                  <c:v>373</c:v>
                </c:pt>
                <c:pt idx="129">
                  <c:v>374</c:v>
                </c:pt>
                <c:pt idx="130">
                  <c:v>379</c:v>
                </c:pt>
                <c:pt idx="131">
                  <c:v>387</c:v>
                </c:pt>
                <c:pt idx="132">
                  <c:v>399</c:v>
                </c:pt>
                <c:pt idx="133">
                  <c:v>390</c:v>
                </c:pt>
                <c:pt idx="134">
                  <c:v>372</c:v>
                </c:pt>
                <c:pt idx="135">
                  <c:v>353</c:v>
                </c:pt>
                <c:pt idx="136">
                  <c:v>401</c:v>
                </c:pt>
                <c:pt idx="137">
                  <c:v>347</c:v>
                </c:pt>
                <c:pt idx="138">
                  <c:v>390</c:v>
                </c:pt>
                <c:pt idx="139">
                  <c:v>438</c:v>
                </c:pt>
                <c:pt idx="140">
                  <c:v>501</c:v>
                </c:pt>
                <c:pt idx="141">
                  <c:v>485</c:v>
                </c:pt>
                <c:pt idx="142">
                  <c:v>523</c:v>
                </c:pt>
                <c:pt idx="143">
                  <c:v>758</c:v>
                </c:pt>
                <c:pt idx="144">
                  <c:v>948</c:v>
                </c:pt>
                <c:pt idx="145">
                  <c:v>469</c:v>
                </c:pt>
                <c:pt idx="146">
                  <c:v>575</c:v>
                </c:pt>
                <c:pt idx="147">
                  <c:v>607</c:v>
                </c:pt>
                <c:pt idx="148">
                  <c:v>780</c:v>
                </c:pt>
                <c:pt idx="149">
                  <c:v>776</c:v>
                </c:pt>
                <c:pt idx="150">
                  <c:v>592</c:v>
                </c:pt>
                <c:pt idx="151">
                  <c:v>731</c:v>
                </c:pt>
                <c:pt idx="152">
                  <c:v>717</c:v>
                </c:pt>
                <c:pt idx="153">
                  <c:v>556</c:v>
                </c:pt>
                <c:pt idx="154">
                  <c:v>676</c:v>
                </c:pt>
                <c:pt idx="155">
                  <c:v>557</c:v>
                </c:pt>
                <c:pt idx="156">
                  <c:v>464</c:v>
                </c:pt>
                <c:pt idx="157">
                  <c:v>458</c:v>
                </c:pt>
                <c:pt idx="158">
                  <c:v>399</c:v>
                </c:pt>
                <c:pt idx="159">
                  <c:v>341</c:v>
                </c:pt>
                <c:pt idx="160">
                  <c:v>378</c:v>
                </c:pt>
                <c:pt idx="161">
                  <c:v>310</c:v>
                </c:pt>
                <c:pt idx="162">
                  <c:v>330</c:v>
                </c:pt>
                <c:pt idx="163">
                  <c:v>333</c:v>
                </c:pt>
                <c:pt idx="164">
                  <c:v>376</c:v>
                </c:pt>
                <c:pt idx="165">
                  <c:v>382</c:v>
                </c:pt>
                <c:pt idx="166">
                  <c:v>404</c:v>
                </c:pt>
                <c:pt idx="167">
                  <c:v>406</c:v>
                </c:pt>
                <c:pt idx="168">
                  <c:v>473</c:v>
                </c:pt>
                <c:pt idx="169">
                  <c:v>518</c:v>
                </c:pt>
                <c:pt idx="170">
                  <c:v>491</c:v>
                </c:pt>
                <c:pt idx="171">
                  <c:v>437</c:v>
                </c:pt>
                <c:pt idx="172">
                  <c:v>492</c:v>
                </c:pt>
                <c:pt idx="173">
                  <c:v>535</c:v>
                </c:pt>
                <c:pt idx="174">
                  <c:v>696</c:v>
                </c:pt>
                <c:pt idx="175">
                  <c:v>1103</c:v>
                </c:pt>
                <c:pt idx="176">
                  <c:v>465</c:v>
                </c:pt>
                <c:pt idx="177">
                  <c:v>424</c:v>
                </c:pt>
                <c:pt idx="178">
                  <c:v>432</c:v>
                </c:pt>
                <c:pt idx="179">
                  <c:v>473</c:v>
                </c:pt>
                <c:pt idx="180">
                  <c:v>439</c:v>
                </c:pt>
                <c:pt idx="181">
                  <c:v>489</c:v>
                </c:pt>
                <c:pt idx="182">
                  <c:v>504</c:v>
                </c:pt>
                <c:pt idx="183">
                  <c:v>536</c:v>
                </c:pt>
                <c:pt idx="184">
                  <c:v>523</c:v>
                </c:pt>
                <c:pt idx="185">
                  <c:v>492</c:v>
                </c:pt>
                <c:pt idx="186">
                  <c:v>504</c:v>
                </c:pt>
                <c:pt idx="187">
                  <c:v>493</c:v>
                </c:pt>
                <c:pt idx="188">
                  <c:v>569</c:v>
                </c:pt>
                <c:pt idx="189">
                  <c:v>433</c:v>
                </c:pt>
                <c:pt idx="190">
                  <c:v>534</c:v>
                </c:pt>
                <c:pt idx="191">
                  <c:v>1625</c:v>
                </c:pt>
                <c:pt idx="192">
                  <c:v>636</c:v>
                </c:pt>
                <c:pt idx="193">
                  <c:v>665</c:v>
                </c:pt>
                <c:pt idx="194">
                  <c:v>695</c:v>
                </c:pt>
                <c:pt idx="195">
                  <c:v>952</c:v>
                </c:pt>
                <c:pt idx="196">
                  <c:v>1502</c:v>
                </c:pt>
                <c:pt idx="197">
                  <c:v>700</c:v>
                </c:pt>
                <c:pt idx="198">
                  <c:v>723</c:v>
                </c:pt>
                <c:pt idx="199">
                  <c:v>695</c:v>
                </c:pt>
                <c:pt idx="200">
                  <c:v>970</c:v>
                </c:pt>
                <c:pt idx="201">
                  <c:v>1090</c:v>
                </c:pt>
                <c:pt idx="202">
                  <c:v>861</c:v>
                </c:pt>
                <c:pt idx="203">
                  <c:v>943</c:v>
                </c:pt>
                <c:pt idx="204">
                  <c:v>1007</c:v>
                </c:pt>
                <c:pt idx="205">
                  <c:v>968</c:v>
                </c:pt>
                <c:pt idx="206">
                  <c:v>1092</c:v>
                </c:pt>
                <c:pt idx="207">
                  <c:v>742</c:v>
                </c:pt>
                <c:pt idx="208">
                  <c:v>818</c:v>
                </c:pt>
                <c:pt idx="209">
                  <c:v>911</c:v>
                </c:pt>
                <c:pt idx="210">
                  <c:v>743</c:v>
                </c:pt>
                <c:pt idx="211">
                  <c:v>656</c:v>
                </c:pt>
                <c:pt idx="212">
                  <c:v>756</c:v>
                </c:pt>
                <c:pt idx="213">
                  <c:v>737</c:v>
                </c:pt>
                <c:pt idx="214">
                  <c:v>543</c:v>
                </c:pt>
                <c:pt idx="215">
                  <c:v>542</c:v>
                </c:pt>
                <c:pt idx="216">
                  <c:v>618</c:v>
                </c:pt>
                <c:pt idx="217">
                  <c:v>592</c:v>
                </c:pt>
                <c:pt idx="218">
                  <c:v>668</c:v>
                </c:pt>
                <c:pt idx="219">
                  <c:v>647</c:v>
                </c:pt>
                <c:pt idx="220">
                  <c:v>702</c:v>
                </c:pt>
                <c:pt idx="221">
                  <c:v>1080</c:v>
                </c:pt>
                <c:pt idx="222">
                  <c:v>869</c:v>
                </c:pt>
                <c:pt idx="223">
                  <c:v>878</c:v>
                </c:pt>
                <c:pt idx="224">
                  <c:v>877</c:v>
                </c:pt>
                <c:pt idx="225">
                  <c:v>871</c:v>
                </c:pt>
                <c:pt idx="226">
                  <c:v>902</c:v>
                </c:pt>
                <c:pt idx="227">
                  <c:v>613</c:v>
                </c:pt>
                <c:pt idx="228">
                  <c:v>810</c:v>
                </c:pt>
                <c:pt idx="229">
                  <c:v>839</c:v>
                </c:pt>
                <c:pt idx="230">
                  <c:v>835</c:v>
                </c:pt>
                <c:pt idx="231">
                  <c:v>931</c:v>
                </c:pt>
                <c:pt idx="232">
                  <c:v>929</c:v>
                </c:pt>
                <c:pt idx="233">
                  <c:v>976</c:v>
                </c:pt>
                <c:pt idx="234">
                  <c:v>1105</c:v>
                </c:pt>
                <c:pt idx="235">
                  <c:v>1154</c:v>
                </c:pt>
                <c:pt idx="236">
                  <c:v>1112</c:v>
                </c:pt>
                <c:pt idx="237">
                  <c:v>1185</c:v>
                </c:pt>
                <c:pt idx="238">
                  <c:v>1164</c:v>
                </c:pt>
                <c:pt idx="239">
                  <c:v>1249</c:v>
                </c:pt>
                <c:pt idx="240">
                  <c:v>1287</c:v>
                </c:pt>
                <c:pt idx="241">
                  <c:v>1386</c:v>
                </c:pt>
                <c:pt idx="242">
                  <c:v>1209</c:v>
                </c:pt>
                <c:pt idx="243">
                  <c:v>1391</c:v>
                </c:pt>
                <c:pt idx="244">
                  <c:v>1658</c:v>
                </c:pt>
                <c:pt idx="245">
                  <c:v>1896</c:v>
                </c:pt>
                <c:pt idx="246">
                  <c:v>1855</c:v>
                </c:pt>
                <c:pt idx="247">
                  <c:v>2113</c:v>
                </c:pt>
                <c:pt idx="248">
                  <c:v>3140</c:v>
                </c:pt>
                <c:pt idx="249">
                  <c:v>2029</c:v>
                </c:pt>
                <c:pt idx="250">
                  <c:v>1772</c:v>
                </c:pt>
                <c:pt idx="251">
                  <c:v>1669</c:v>
                </c:pt>
                <c:pt idx="252">
                  <c:v>2362</c:v>
                </c:pt>
                <c:pt idx="253">
                  <c:v>2234</c:v>
                </c:pt>
                <c:pt idx="254">
                  <c:v>1933</c:v>
                </c:pt>
                <c:pt idx="255">
                  <c:v>2806</c:v>
                </c:pt>
                <c:pt idx="256">
                  <c:v>2438</c:v>
                </c:pt>
                <c:pt idx="257">
                  <c:v>2558</c:v>
                </c:pt>
                <c:pt idx="258">
                  <c:v>2852</c:v>
                </c:pt>
                <c:pt idx="259">
                  <c:v>2176</c:v>
                </c:pt>
                <c:pt idx="260">
                  <c:v>1736</c:v>
                </c:pt>
                <c:pt idx="261">
                  <c:v>1530</c:v>
                </c:pt>
                <c:pt idx="262">
                  <c:v>1484</c:v>
                </c:pt>
                <c:pt idx="263">
                  <c:v>1072</c:v>
                </c:pt>
                <c:pt idx="264">
                  <c:v>1093</c:v>
                </c:pt>
                <c:pt idx="265">
                  <c:v>957</c:v>
                </c:pt>
                <c:pt idx="266">
                  <c:v>959</c:v>
                </c:pt>
                <c:pt idx="267">
                  <c:v>1044</c:v>
                </c:pt>
                <c:pt idx="268">
                  <c:v>1060</c:v>
                </c:pt>
                <c:pt idx="269">
                  <c:v>1163</c:v>
                </c:pt>
                <c:pt idx="270">
                  <c:v>1234</c:v>
                </c:pt>
                <c:pt idx="271">
                  <c:v>1186</c:v>
                </c:pt>
                <c:pt idx="272">
                  <c:v>1412</c:v>
                </c:pt>
                <c:pt idx="273">
                  <c:v>1402</c:v>
                </c:pt>
                <c:pt idx="274">
                  <c:v>1738</c:v>
                </c:pt>
                <c:pt idx="275">
                  <c:v>1336</c:v>
                </c:pt>
                <c:pt idx="276">
                  <c:v>1336</c:v>
                </c:pt>
                <c:pt idx="277">
                  <c:v>1608</c:v>
                </c:pt>
                <c:pt idx="278">
                  <c:v>1705</c:v>
                </c:pt>
                <c:pt idx="279">
                  <c:v>1716</c:v>
                </c:pt>
                <c:pt idx="280">
                  <c:v>1967</c:v>
                </c:pt>
                <c:pt idx="281">
                  <c:v>2061</c:v>
                </c:pt>
                <c:pt idx="282">
                  <c:v>1827</c:v>
                </c:pt>
                <c:pt idx="283">
                  <c:v>1723</c:v>
                </c:pt>
                <c:pt idx="284">
                  <c:v>2030</c:v>
                </c:pt>
                <c:pt idx="285">
                  <c:v>1914</c:v>
                </c:pt>
                <c:pt idx="286">
                  <c:v>2161</c:v>
                </c:pt>
                <c:pt idx="287">
                  <c:v>2867</c:v>
                </c:pt>
                <c:pt idx="288">
                  <c:v>3444</c:v>
                </c:pt>
                <c:pt idx="289">
                  <c:v>2489</c:v>
                </c:pt>
                <c:pt idx="290">
                  <c:v>1305</c:v>
                </c:pt>
                <c:pt idx="291">
                  <c:v>585</c:v>
                </c:pt>
                <c:pt idx="292">
                  <c:v>558</c:v>
                </c:pt>
                <c:pt idx="293">
                  <c:v>574</c:v>
                </c:pt>
                <c:pt idx="294">
                  <c:v>568</c:v>
                </c:pt>
                <c:pt idx="295">
                  <c:v>611</c:v>
                </c:pt>
                <c:pt idx="296">
                  <c:v>658</c:v>
                </c:pt>
                <c:pt idx="297">
                  <c:v>747</c:v>
                </c:pt>
                <c:pt idx="298">
                  <c:v>802</c:v>
                </c:pt>
                <c:pt idx="299">
                  <c:v>969</c:v>
                </c:pt>
                <c:pt idx="300">
                  <c:v>1544</c:v>
                </c:pt>
                <c:pt idx="301">
                  <c:v>891</c:v>
                </c:pt>
                <c:pt idx="302">
                  <c:v>755</c:v>
                </c:pt>
                <c:pt idx="303">
                  <c:v>777</c:v>
                </c:pt>
                <c:pt idx="304">
                  <c:v>1164</c:v>
                </c:pt>
                <c:pt idx="305">
                  <c:v>1247</c:v>
                </c:pt>
                <c:pt idx="306">
                  <c:v>971</c:v>
                </c:pt>
                <c:pt idx="307">
                  <c:v>1184</c:v>
                </c:pt>
                <c:pt idx="308">
                  <c:v>1310</c:v>
                </c:pt>
                <c:pt idx="309">
                  <c:v>1103</c:v>
                </c:pt>
                <c:pt idx="310">
                  <c:v>1237</c:v>
                </c:pt>
                <c:pt idx="311">
                  <c:v>964</c:v>
                </c:pt>
                <c:pt idx="312">
                  <c:v>916</c:v>
                </c:pt>
                <c:pt idx="313">
                  <c:v>833</c:v>
                </c:pt>
                <c:pt idx="314">
                  <c:v>926</c:v>
                </c:pt>
                <c:pt idx="315">
                  <c:v>560</c:v>
                </c:pt>
                <c:pt idx="316">
                  <c:v>570</c:v>
                </c:pt>
                <c:pt idx="317">
                  <c:v>555</c:v>
                </c:pt>
                <c:pt idx="318">
                  <c:v>469</c:v>
                </c:pt>
                <c:pt idx="319">
                  <c:v>567</c:v>
                </c:pt>
                <c:pt idx="320">
                  <c:v>644</c:v>
                </c:pt>
                <c:pt idx="321">
                  <c:v>509</c:v>
                </c:pt>
                <c:pt idx="322">
                  <c:v>578</c:v>
                </c:pt>
                <c:pt idx="323">
                  <c:v>548</c:v>
                </c:pt>
                <c:pt idx="324">
                  <c:v>579</c:v>
                </c:pt>
                <c:pt idx="325">
                  <c:v>663</c:v>
                </c:pt>
                <c:pt idx="326">
                  <c:v>680</c:v>
                </c:pt>
                <c:pt idx="327">
                  <c:v>554</c:v>
                </c:pt>
                <c:pt idx="328">
                  <c:v>594</c:v>
                </c:pt>
                <c:pt idx="329">
                  <c:v>544</c:v>
                </c:pt>
                <c:pt idx="330">
                  <c:v>543</c:v>
                </c:pt>
                <c:pt idx="331">
                  <c:v>692</c:v>
                </c:pt>
                <c:pt idx="332">
                  <c:v>705</c:v>
                </c:pt>
                <c:pt idx="333">
                  <c:v>566</c:v>
                </c:pt>
                <c:pt idx="334">
                  <c:v>547</c:v>
                </c:pt>
                <c:pt idx="335">
                  <c:v>526</c:v>
                </c:pt>
                <c:pt idx="336">
                  <c:v>541</c:v>
                </c:pt>
                <c:pt idx="337">
                  <c:v>533</c:v>
                </c:pt>
                <c:pt idx="338">
                  <c:v>539</c:v>
                </c:pt>
                <c:pt idx="339">
                  <c:v>585</c:v>
                </c:pt>
                <c:pt idx="340">
                  <c:v>567</c:v>
                </c:pt>
                <c:pt idx="341">
                  <c:v>576</c:v>
                </c:pt>
                <c:pt idx="342">
                  <c:v>611</c:v>
                </c:pt>
                <c:pt idx="343">
                  <c:v>589</c:v>
                </c:pt>
                <c:pt idx="344">
                  <c:v>1029</c:v>
                </c:pt>
                <c:pt idx="345">
                  <c:v>823</c:v>
                </c:pt>
                <c:pt idx="346">
                  <c:v>663</c:v>
                </c:pt>
                <c:pt idx="347">
                  <c:v>792</c:v>
                </c:pt>
                <c:pt idx="348">
                  <c:v>934</c:v>
                </c:pt>
                <c:pt idx="349">
                  <c:v>1128</c:v>
                </c:pt>
                <c:pt idx="350">
                  <c:v>6805</c:v>
                </c:pt>
                <c:pt idx="351">
                  <c:v>14993</c:v>
                </c:pt>
                <c:pt idx="352">
                  <c:v>26028</c:v>
                </c:pt>
                <c:pt idx="353">
                  <c:v>10647</c:v>
                </c:pt>
                <c:pt idx="354">
                  <c:v>4832</c:v>
                </c:pt>
                <c:pt idx="355">
                  <c:v>938</c:v>
                </c:pt>
                <c:pt idx="356">
                  <c:v>1162</c:v>
                </c:pt>
                <c:pt idx="357">
                  <c:v>921</c:v>
                </c:pt>
                <c:pt idx="358">
                  <c:v>1343</c:v>
                </c:pt>
                <c:pt idx="359">
                  <c:v>821</c:v>
                </c:pt>
                <c:pt idx="360">
                  <c:v>1371</c:v>
                </c:pt>
                <c:pt idx="361">
                  <c:v>1213</c:v>
                </c:pt>
                <c:pt idx="362">
                  <c:v>1328</c:v>
                </c:pt>
                <c:pt idx="363">
                  <c:v>922</c:v>
                </c:pt>
                <c:pt idx="364">
                  <c:v>1009</c:v>
                </c:pt>
                <c:pt idx="365">
                  <c:v>890</c:v>
                </c:pt>
                <c:pt idx="366">
                  <c:v>990</c:v>
                </c:pt>
                <c:pt idx="367">
                  <c:v>630</c:v>
                </c:pt>
                <c:pt idx="368">
                  <c:v>604</c:v>
                </c:pt>
                <c:pt idx="369">
                  <c:v>546</c:v>
                </c:pt>
                <c:pt idx="370">
                  <c:v>608</c:v>
                </c:pt>
                <c:pt idx="371">
                  <c:v>543</c:v>
                </c:pt>
                <c:pt idx="372">
                  <c:v>596</c:v>
                </c:pt>
                <c:pt idx="373">
                  <c:v>632</c:v>
                </c:pt>
                <c:pt idx="374">
                  <c:v>685</c:v>
                </c:pt>
                <c:pt idx="375">
                  <c:v>680</c:v>
                </c:pt>
                <c:pt idx="376">
                  <c:v>671</c:v>
                </c:pt>
                <c:pt idx="377">
                  <c:v>738</c:v>
                </c:pt>
                <c:pt idx="378">
                  <c:v>838</c:v>
                </c:pt>
                <c:pt idx="379">
                  <c:v>844</c:v>
                </c:pt>
                <c:pt idx="380">
                  <c:v>633</c:v>
                </c:pt>
                <c:pt idx="381">
                  <c:v>606</c:v>
                </c:pt>
                <c:pt idx="382">
                  <c:v>639</c:v>
                </c:pt>
                <c:pt idx="383">
                  <c:v>703</c:v>
                </c:pt>
                <c:pt idx="384">
                  <c:v>817</c:v>
                </c:pt>
                <c:pt idx="385">
                  <c:v>734</c:v>
                </c:pt>
                <c:pt idx="386">
                  <c:v>654</c:v>
                </c:pt>
                <c:pt idx="387">
                  <c:v>600</c:v>
                </c:pt>
                <c:pt idx="388">
                  <c:v>601</c:v>
                </c:pt>
                <c:pt idx="389">
                  <c:v>544</c:v>
                </c:pt>
                <c:pt idx="390">
                  <c:v>568</c:v>
                </c:pt>
                <c:pt idx="391">
                  <c:v>623</c:v>
                </c:pt>
                <c:pt idx="392">
                  <c:v>795</c:v>
                </c:pt>
                <c:pt idx="393">
                  <c:v>583</c:v>
                </c:pt>
                <c:pt idx="394">
                  <c:v>582</c:v>
                </c:pt>
                <c:pt idx="395">
                  <c:v>568</c:v>
                </c:pt>
                <c:pt idx="396">
                  <c:v>659</c:v>
                </c:pt>
                <c:pt idx="397">
                  <c:v>636</c:v>
                </c:pt>
                <c:pt idx="398">
                  <c:v>585</c:v>
                </c:pt>
                <c:pt idx="399">
                  <c:v>649</c:v>
                </c:pt>
                <c:pt idx="400">
                  <c:v>710</c:v>
                </c:pt>
                <c:pt idx="401">
                  <c:v>922</c:v>
                </c:pt>
                <c:pt idx="402">
                  <c:v>1919</c:v>
                </c:pt>
                <c:pt idx="403">
                  <c:v>1003</c:v>
                </c:pt>
                <c:pt idx="404">
                  <c:v>1662</c:v>
                </c:pt>
                <c:pt idx="405">
                  <c:v>1151</c:v>
                </c:pt>
              </c:numCache>
            </c:numRef>
          </c:val>
          <c:smooth val="0"/>
          <c:extLst>
            <c:ext xmlns:c16="http://schemas.microsoft.com/office/drawing/2014/chart" uri="{C3380CC4-5D6E-409C-BE32-E72D297353CC}">
              <c16:uniqueId val="{00000002-4AF6-4064-B04E-27EF96EAC485}"/>
            </c:ext>
          </c:extLst>
        </c:ser>
        <c:dLbls>
          <c:showLegendKey val="0"/>
          <c:showVal val="0"/>
          <c:showCatName val="0"/>
          <c:showSerName val="0"/>
          <c:showPercent val="0"/>
          <c:showBubbleSize val="0"/>
        </c:dLbls>
        <c:smooth val="0"/>
        <c:axId val="1967750640"/>
        <c:axId val="1967745360"/>
      </c:lineChart>
      <c:dateAx>
        <c:axId val="1967750640"/>
        <c:scaling>
          <c:orientation val="minMax"/>
        </c:scaling>
        <c:delete val="0"/>
        <c:axPos val="b"/>
        <c:numFmt formatCode="yyyy" sourceLinked="0"/>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67745360"/>
        <c:crosses val="autoZero"/>
        <c:auto val="1"/>
        <c:lblOffset val="100"/>
        <c:baseTimeUnit val="days"/>
        <c:majorUnit val="12"/>
        <c:majorTimeUnit val="months"/>
        <c:minorUnit val="1"/>
        <c:minorTimeUnit val="months"/>
      </c:dateAx>
      <c:valAx>
        <c:axId val="196774536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67750640"/>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Franklin Gothic Demi" panose="020B0703020102020204" pitchFamily="34" charset="0"/>
              </a:rPr>
              <a:t>Regional Federal Employment UCFE Claims,</a:t>
            </a:r>
          </a:p>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Franklin Gothic Demi" panose="020B0703020102020204" pitchFamily="34" charset="0"/>
              </a:rPr>
              <a:t>Weekly,</a:t>
            </a:r>
            <a:r>
              <a:rPr lang="en-US" baseline="0">
                <a:solidFill>
                  <a:sysClr val="windowText" lastClr="000000"/>
                </a:solidFill>
                <a:latin typeface="Franklin Gothic Demi" panose="020B0703020102020204" pitchFamily="34" charset="0"/>
              </a:rPr>
              <a:t> Initial Claims</a:t>
            </a:r>
            <a:endParaRPr lang="en-US">
              <a:solidFill>
                <a:sysClr val="windowText" lastClr="000000"/>
              </a:solidFill>
              <a:latin typeface="Franklin Gothic Demi" panose="020B0703020102020204" pitchFamily="34" charset="0"/>
            </a:endParaRPr>
          </a:p>
        </c:rich>
      </c:tx>
      <c:overlay val="0"/>
      <c:spPr>
        <a:noFill/>
        <a:ln>
          <a:noFill/>
        </a:ln>
        <a:effectLst/>
      </c:spPr>
    </c:title>
    <c:autoTitleDeleted val="0"/>
    <c:plotArea>
      <c:layout>
        <c:manualLayout>
          <c:layoutTarget val="inner"/>
          <c:xMode val="edge"/>
          <c:yMode val="edge"/>
          <c:x val="0.10465415220321518"/>
          <c:y val="0.31035040656682622"/>
          <c:w val="0.84908895607138046"/>
          <c:h val="0.59327363491328289"/>
        </c:manualLayout>
      </c:layout>
      <c:lineChart>
        <c:grouping val="standard"/>
        <c:varyColors val="0"/>
        <c:ser>
          <c:idx val="1"/>
          <c:order val="0"/>
          <c:tx>
            <c:strRef>
              <c:f>'UCFE Graphs'!$AF$24</c:f>
              <c:strCache>
                <c:ptCount val="1"/>
                <c:pt idx="0">
                  <c:v>DC</c:v>
                </c:pt>
              </c:strCache>
            </c:strRef>
          </c:tx>
          <c:spPr>
            <a:ln w="15875">
              <a:solidFill>
                <a:schemeClr val="tx2">
                  <a:alpha val="80000"/>
                </a:schemeClr>
              </a:solidFill>
            </a:ln>
          </c:spPr>
          <c:marker>
            <c:symbol val="none"/>
          </c:marker>
          <c:dLbls>
            <c:dLbl>
              <c:idx val="53"/>
              <c:layout>
                <c:manualLayout>
                  <c:x val="-2.4102193299590262E-3"/>
                  <c:y val="8.1699346405228763E-3"/>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94C-436C-BB2C-18D88F363BF3}"/>
                </c:ext>
              </c:extLst>
            </c:dLbl>
            <c:dLbl>
              <c:idx val="405"/>
              <c:layout>
                <c:manualLayout>
                  <c:x val="-8.1205033752559677E-2"/>
                  <c:y val="-9.3954248366013071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94C-436C-BB2C-18D88F363BF3}"/>
                </c:ext>
              </c:extLst>
            </c:dLbl>
            <c:numFmt formatCode="#,##0" sourceLinked="0"/>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showLeaderLines val="1"/>
              </c:ext>
            </c:extLst>
          </c:dLbls>
          <c:cat>
            <c:numRef>
              <c:f>'UCFE Graphs'!$AE$25:$AE$430</c:f>
              <c:numCache>
                <c:formatCode>m/d/yyyy</c:formatCode>
                <c:ptCount val="406"/>
                <c:pt idx="0">
                  <c:v>43106</c:v>
                </c:pt>
                <c:pt idx="1">
                  <c:v>43113</c:v>
                </c:pt>
                <c:pt idx="2">
                  <c:v>43120</c:v>
                </c:pt>
                <c:pt idx="3">
                  <c:v>43127</c:v>
                </c:pt>
                <c:pt idx="4">
                  <c:v>43134</c:v>
                </c:pt>
                <c:pt idx="5">
                  <c:v>43141</c:v>
                </c:pt>
                <c:pt idx="6">
                  <c:v>43148</c:v>
                </c:pt>
                <c:pt idx="7">
                  <c:v>43155</c:v>
                </c:pt>
                <c:pt idx="8">
                  <c:v>43162</c:v>
                </c:pt>
                <c:pt idx="9">
                  <c:v>43169</c:v>
                </c:pt>
                <c:pt idx="10">
                  <c:v>43176</c:v>
                </c:pt>
                <c:pt idx="11">
                  <c:v>43183</c:v>
                </c:pt>
                <c:pt idx="12">
                  <c:v>43190</c:v>
                </c:pt>
                <c:pt idx="13">
                  <c:v>43197</c:v>
                </c:pt>
                <c:pt idx="14">
                  <c:v>43204</c:v>
                </c:pt>
                <c:pt idx="15">
                  <c:v>43211</c:v>
                </c:pt>
                <c:pt idx="16">
                  <c:v>43218</c:v>
                </c:pt>
                <c:pt idx="17">
                  <c:v>43225</c:v>
                </c:pt>
                <c:pt idx="18">
                  <c:v>43232</c:v>
                </c:pt>
                <c:pt idx="19">
                  <c:v>43239</c:v>
                </c:pt>
                <c:pt idx="20">
                  <c:v>43246</c:v>
                </c:pt>
                <c:pt idx="21">
                  <c:v>43253</c:v>
                </c:pt>
                <c:pt idx="22">
                  <c:v>43260</c:v>
                </c:pt>
                <c:pt idx="23">
                  <c:v>43267</c:v>
                </c:pt>
                <c:pt idx="24">
                  <c:v>43274</c:v>
                </c:pt>
                <c:pt idx="25">
                  <c:v>43281</c:v>
                </c:pt>
                <c:pt idx="26">
                  <c:v>43288</c:v>
                </c:pt>
                <c:pt idx="27">
                  <c:v>43295</c:v>
                </c:pt>
                <c:pt idx="28">
                  <c:v>43302</c:v>
                </c:pt>
                <c:pt idx="29">
                  <c:v>43309</c:v>
                </c:pt>
                <c:pt idx="30">
                  <c:v>43316</c:v>
                </c:pt>
                <c:pt idx="31">
                  <c:v>43323</c:v>
                </c:pt>
                <c:pt idx="32">
                  <c:v>43330</c:v>
                </c:pt>
                <c:pt idx="33">
                  <c:v>43337</c:v>
                </c:pt>
                <c:pt idx="34">
                  <c:v>43344</c:v>
                </c:pt>
                <c:pt idx="35">
                  <c:v>43351</c:v>
                </c:pt>
                <c:pt idx="36">
                  <c:v>43358</c:v>
                </c:pt>
                <c:pt idx="37">
                  <c:v>43365</c:v>
                </c:pt>
                <c:pt idx="38">
                  <c:v>43372</c:v>
                </c:pt>
                <c:pt idx="39">
                  <c:v>43379</c:v>
                </c:pt>
                <c:pt idx="40">
                  <c:v>43386</c:v>
                </c:pt>
                <c:pt idx="41">
                  <c:v>43393</c:v>
                </c:pt>
                <c:pt idx="42">
                  <c:v>43400</c:v>
                </c:pt>
                <c:pt idx="43">
                  <c:v>43407</c:v>
                </c:pt>
                <c:pt idx="44">
                  <c:v>43414</c:v>
                </c:pt>
                <c:pt idx="45">
                  <c:v>43421</c:v>
                </c:pt>
                <c:pt idx="46">
                  <c:v>43428</c:v>
                </c:pt>
                <c:pt idx="47">
                  <c:v>43435</c:v>
                </c:pt>
                <c:pt idx="48">
                  <c:v>43442</c:v>
                </c:pt>
                <c:pt idx="49">
                  <c:v>43449</c:v>
                </c:pt>
                <c:pt idx="50">
                  <c:v>43456</c:v>
                </c:pt>
                <c:pt idx="51">
                  <c:v>43463</c:v>
                </c:pt>
                <c:pt idx="52">
                  <c:v>43470</c:v>
                </c:pt>
                <c:pt idx="53">
                  <c:v>43477</c:v>
                </c:pt>
                <c:pt idx="54">
                  <c:v>43484</c:v>
                </c:pt>
                <c:pt idx="55">
                  <c:v>43491</c:v>
                </c:pt>
                <c:pt idx="56">
                  <c:v>43498</c:v>
                </c:pt>
                <c:pt idx="57">
                  <c:v>43505</c:v>
                </c:pt>
                <c:pt idx="58">
                  <c:v>43512</c:v>
                </c:pt>
                <c:pt idx="59">
                  <c:v>43519</c:v>
                </c:pt>
                <c:pt idx="60">
                  <c:v>43526</c:v>
                </c:pt>
                <c:pt idx="61">
                  <c:v>43533</c:v>
                </c:pt>
                <c:pt idx="62">
                  <c:v>43540</c:v>
                </c:pt>
                <c:pt idx="63">
                  <c:v>43547</c:v>
                </c:pt>
                <c:pt idx="64">
                  <c:v>43554</c:v>
                </c:pt>
                <c:pt idx="65">
                  <c:v>43561</c:v>
                </c:pt>
                <c:pt idx="66">
                  <c:v>43568</c:v>
                </c:pt>
                <c:pt idx="67">
                  <c:v>43575</c:v>
                </c:pt>
                <c:pt idx="68">
                  <c:v>43582</c:v>
                </c:pt>
                <c:pt idx="69">
                  <c:v>43589</c:v>
                </c:pt>
                <c:pt idx="70">
                  <c:v>43596</c:v>
                </c:pt>
                <c:pt idx="71">
                  <c:v>43603</c:v>
                </c:pt>
                <c:pt idx="72">
                  <c:v>43610</c:v>
                </c:pt>
                <c:pt idx="73">
                  <c:v>43617</c:v>
                </c:pt>
                <c:pt idx="74">
                  <c:v>43624</c:v>
                </c:pt>
                <c:pt idx="75">
                  <c:v>43631</c:v>
                </c:pt>
                <c:pt idx="76">
                  <c:v>43638</c:v>
                </c:pt>
                <c:pt idx="77">
                  <c:v>43645</c:v>
                </c:pt>
                <c:pt idx="78">
                  <c:v>43652</c:v>
                </c:pt>
                <c:pt idx="79">
                  <c:v>43659</c:v>
                </c:pt>
                <c:pt idx="80">
                  <c:v>43666</c:v>
                </c:pt>
                <c:pt idx="81">
                  <c:v>43673</c:v>
                </c:pt>
                <c:pt idx="82">
                  <c:v>43680</c:v>
                </c:pt>
                <c:pt idx="83">
                  <c:v>43687</c:v>
                </c:pt>
                <c:pt idx="84">
                  <c:v>43694</c:v>
                </c:pt>
                <c:pt idx="85">
                  <c:v>43701</c:v>
                </c:pt>
                <c:pt idx="86">
                  <c:v>43708</c:v>
                </c:pt>
                <c:pt idx="87">
                  <c:v>43715</c:v>
                </c:pt>
                <c:pt idx="88">
                  <c:v>43722</c:v>
                </c:pt>
                <c:pt idx="89">
                  <c:v>43729</c:v>
                </c:pt>
                <c:pt idx="90">
                  <c:v>43736</c:v>
                </c:pt>
                <c:pt idx="91">
                  <c:v>43743</c:v>
                </c:pt>
                <c:pt idx="92">
                  <c:v>43750</c:v>
                </c:pt>
                <c:pt idx="93">
                  <c:v>43757</c:v>
                </c:pt>
                <c:pt idx="94">
                  <c:v>43764</c:v>
                </c:pt>
                <c:pt idx="95">
                  <c:v>43771</c:v>
                </c:pt>
                <c:pt idx="96">
                  <c:v>43778</c:v>
                </c:pt>
                <c:pt idx="97">
                  <c:v>43785</c:v>
                </c:pt>
                <c:pt idx="98">
                  <c:v>43792</c:v>
                </c:pt>
                <c:pt idx="99">
                  <c:v>43799</c:v>
                </c:pt>
                <c:pt idx="100">
                  <c:v>43806</c:v>
                </c:pt>
                <c:pt idx="101">
                  <c:v>43813</c:v>
                </c:pt>
                <c:pt idx="102">
                  <c:v>43820</c:v>
                </c:pt>
                <c:pt idx="103">
                  <c:v>43827</c:v>
                </c:pt>
                <c:pt idx="104">
                  <c:v>43834</c:v>
                </c:pt>
                <c:pt idx="105">
                  <c:v>43841</c:v>
                </c:pt>
                <c:pt idx="106">
                  <c:v>43848</c:v>
                </c:pt>
                <c:pt idx="107">
                  <c:v>43855</c:v>
                </c:pt>
                <c:pt idx="108">
                  <c:v>43862</c:v>
                </c:pt>
                <c:pt idx="109">
                  <c:v>43869</c:v>
                </c:pt>
                <c:pt idx="110">
                  <c:v>43876</c:v>
                </c:pt>
                <c:pt idx="111">
                  <c:v>43883</c:v>
                </c:pt>
                <c:pt idx="112">
                  <c:v>43890</c:v>
                </c:pt>
                <c:pt idx="113">
                  <c:v>43897</c:v>
                </c:pt>
                <c:pt idx="114">
                  <c:v>43904</c:v>
                </c:pt>
                <c:pt idx="115">
                  <c:v>43911</c:v>
                </c:pt>
                <c:pt idx="116">
                  <c:v>43918</c:v>
                </c:pt>
                <c:pt idx="117">
                  <c:v>43925</c:v>
                </c:pt>
                <c:pt idx="118">
                  <c:v>43932</c:v>
                </c:pt>
                <c:pt idx="119">
                  <c:v>43939</c:v>
                </c:pt>
                <c:pt idx="120">
                  <c:v>43946</c:v>
                </c:pt>
                <c:pt idx="121">
                  <c:v>43953</c:v>
                </c:pt>
                <c:pt idx="122">
                  <c:v>43960</c:v>
                </c:pt>
                <c:pt idx="123">
                  <c:v>43967</c:v>
                </c:pt>
                <c:pt idx="124">
                  <c:v>43974</c:v>
                </c:pt>
                <c:pt idx="125">
                  <c:v>43981</c:v>
                </c:pt>
                <c:pt idx="126">
                  <c:v>43988</c:v>
                </c:pt>
                <c:pt idx="127">
                  <c:v>43995</c:v>
                </c:pt>
                <c:pt idx="128">
                  <c:v>44002</c:v>
                </c:pt>
                <c:pt idx="129">
                  <c:v>44009</c:v>
                </c:pt>
                <c:pt idx="130">
                  <c:v>44016</c:v>
                </c:pt>
                <c:pt idx="131">
                  <c:v>44023</c:v>
                </c:pt>
                <c:pt idx="132">
                  <c:v>44030</c:v>
                </c:pt>
                <c:pt idx="133">
                  <c:v>44037</c:v>
                </c:pt>
                <c:pt idx="134">
                  <c:v>44044</c:v>
                </c:pt>
                <c:pt idx="135">
                  <c:v>44051</c:v>
                </c:pt>
                <c:pt idx="136">
                  <c:v>44058</c:v>
                </c:pt>
                <c:pt idx="137">
                  <c:v>44065</c:v>
                </c:pt>
                <c:pt idx="138">
                  <c:v>44072</c:v>
                </c:pt>
                <c:pt idx="139">
                  <c:v>44079</c:v>
                </c:pt>
                <c:pt idx="140">
                  <c:v>44086</c:v>
                </c:pt>
                <c:pt idx="141">
                  <c:v>44093</c:v>
                </c:pt>
                <c:pt idx="142">
                  <c:v>44100</c:v>
                </c:pt>
                <c:pt idx="143">
                  <c:v>44107</c:v>
                </c:pt>
                <c:pt idx="144">
                  <c:v>44114</c:v>
                </c:pt>
                <c:pt idx="145">
                  <c:v>44121</c:v>
                </c:pt>
                <c:pt idx="146">
                  <c:v>44128</c:v>
                </c:pt>
                <c:pt idx="147">
                  <c:v>44135</c:v>
                </c:pt>
                <c:pt idx="148">
                  <c:v>44142</c:v>
                </c:pt>
                <c:pt idx="149">
                  <c:v>44149</c:v>
                </c:pt>
                <c:pt idx="150">
                  <c:v>44156</c:v>
                </c:pt>
                <c:pt idx="151">
                  <c:v>44163</c:v>
                </c:pt>
                <c:pt idx="152">
                  <c:v>44170</c:v>
                </c:pt>
                <c:pt idx="153">
                  <c:v>44177</c:v>
                </c:pt>
                <c:pt idx="154">
                  <c:v>44184</c:v>
                </c:pt>
                <c:pt idx="155">
                  <c:v>44191</c:v>
                </c:pt>
                <c:pt idx="156">
                  <c:v>44198</c:v>
                </c:pt>
                <c:pt idx="157">
                  <c:v>44205</c:v>
                </c:pt>
                <c:pt idx="158">
                  <c:v>44212</c:v>
                </c:pt>
                <c:pt idx="159">
                  <c:v>44219</c:v>
                </c:pt>
                <c:pt idx="160">
                  <c:v>44226</c:v>
                </c:pt>
                <c:pt idx="161">
                  <c:v>44233</c:v>
                </c:pt>
                <c:pt idx="162">
                  <c:v>44240</c:v>
                </c:pt>
                <c:pt idx="163">
                  <c:v>44247</c:v>
                </c:pt>
                <c:pt idx="164">
                  <c:v>44254</c:v>
                </c:pt>
                <c:pt idx="165">
                  <c:v>44261</c:v>
                </c:pt>
                <c:pt idx="166">
                  <c:v>44268</c:v>
                </c:pt>
                <c:pt idx="167">
                  <c:v>44275</c:v>
                </c:pt>
                <c:pt idx="168">
                  <c:v>44282</c:v>
                </c:pt>
                <c:pt idx="169">
                  <c:v>44289</c:v>
                </c:pt>
                <c:pt idx="170">
                  <c:v>44296</c:v>
                </c:pt>
                <c:pt idx="171">
                  <c:v>44303</c:v>
                </c:pt>
                <c:pt idx="172">
                  <c:v>44310</c:v>
                </c:pt>
                <c:pt idx="173">
                  <c:v>44317</c:v>
                </c:pt>
                <c:pt idx="174">
                  <c:v>44324</c:v>
                </c:pt>
                <c:pt idx="175">
                  <c:v>44331</c:v>
                </c:pt>
                <c:pt idx="176">
                  <c:v>44338</c:v>
                </c:pt>
                <c:pt idx="177">
                  <c:v>44345</c:v>
                </c:pt>
                <c:pt idx="178">
                  <c:v>44352</c:v>
                </c:pt>
                <c:pt idx="179">
                  <c:v>44359</c:v>
                </c:pt>
                <c:pt idx="180">
                  <c:v>44366</c:v>
                </c:pt>
                <c:pt idx="181">
                  <c:v>44373</c:v>
                </c:pt>
                <c:pt idx="182">
                  <c:v>44380</c:v>
                </c:pt>
                <c:pt idx="183">
                  <c:v>44387</c:v>
                </c:pt>
                <c:pt idx="184">
                  <c:v>44394</c:v>
                </c:pt>
                <c:pt idx="185">
                  <c:v>44401</c:v>
                </c:pt>
                <c:pt idx="186">
                  <c:v>44408</c:v>
                </c:pt>
                <c:pt idx="187">
                  <c:v>44415</c:v>
                </c:pt>
                <c:pt idx="188">
                  <c:v>44422</c:v>
                </c:pt>
                <c:pt idx="189">
                  <c:v>44429</c:v>
                </c:pt>
                <c:pt idx="190">
                  <c:v>44436</c:v>
                </c:pt>
                <c:pt idx="191">
                  <c:v>44443</c:v>
                </c:pt>
                <c:pt idx="192">
                  <c:v>44450</c:v>
                </c:pt>
                <c:pt idx="193">
                  <c:v>44457</c:v>
                </c:pt>
                <c:pt idx="194">
                  <c:v>44464</c:v>
                </c:pt>
                <c:pt idx="195">
                  <c:v>44471</c:v>
                </c:pt>
                <c:pt idx="196">
                  <c:v>44478</c:v>
                </c:pt>
                <c:pt idx="197">
                  <c:v>44485</c:v>
                </c:pt>
                <c:pt idx="198">
                  <c:v>44492</c:v>
                </c:pt>
                <c:pt idx="199">
                  <c:v>44499</c:v>
                </c:pt>
                <c:pt idx="200">
                  <c:v>44506</c:v>
                </c:pt>
                <c:pt idx="201">
                  <c:v>44513</c:v>
                </c:pt>
                <c:pt idx="202">
                  <c:v>44520</c:v>
                </c:pt>
                <c:pt idx="203">
                  <c:v>44527</c:v>
                </c:pt>
                <c:pt idx="204">
                  <c:v>44534</c:v>
                </c:pt>
                <c:pt idx="205">
                  <c:v>44541</c:v>
                </c:pt>
                <c:pt idx="206">
                  <c:v>44548</c:v>
                </c:pt>
                <c:pt idx="207">
                  <c:v>44555</c:v>
                </c:pt>
                <c:pt idx="208">
                  <c:v>44562</c:v>
                </c:pt>
                <c:pt idx="209">
                  <c:v>44569</c:v>
                </c:pt>
                <c:pt idx="210">
                  <c:v>44576</c:v>
                </c:pt>
                <c:pt idx="211">
                  <c:v>44583</c:v>
                </c:pt>
                <c:pt idx="212">
                  <c:v>44590</c:v>
                </c:pt>
                <c:pt idx="213">
                  <c:v>44597</c:v>
                </c:pt>
                <c:pt idx="214">
                  <c:v>44604</c:v>
                </c:pt>
                <c:pt idx="215">
                  <c:v>44611</c:v>
                </c:pt>
                <c:pt idx="216">
                  <c:v>44618</c:v>
                </c:pt>
                <c:pt idx="217">
                  <c:v>44625</c:v>
                </c:pt>
                <c:pt idx="218">
                  <c:v>44632</c:v>
                </c:pt>
                <c:pt idx="219">
                  <c:v>44639</c:v>
                </c:pt>
                <c:pt idx="220">
                  <c:v>44646</c:v>
                </c:pt>
                <c:pt idx="221">
                  <c:v>44653</c:v>
                </c:pt>
                <c:pt idx="222">
                  <c:v>44660</c:v>
                </c:pt>
                <c:pt idx="223">
                  <c:v>44667</c:v>
                </c:pt>
                <c:pt idx="224">
                  <c:v>44674</c:v>
                </c:pt>
                <c:pt idx="225">
                  <c:v>44681</c:v>
                </c:pt>
                <c:pt idx="226">
                  <c:v>44688</c:v>
                </c:pt>
                <c:pt idx="227">
                  <c:v>44695</c:v>
                </c:pt>
                <c:pt idx="228">
                  <c:v>44702</c:v>
                </c:pt>
                <c:pt idx="229">
                  <c:v>44709</c:v>
                </c:pt>
                <c:pt idx="230">
                  <c:v>44716</c:v>
                </c:pt>
                <c:pt idx="231">
                  <c:v>44723</c:v>
                </c:pt>
                <c:pt idx="232">
                  <c:v>44730</c:v>
                </c:pt>
                <c:pt idx="233">
                  <c:v>44737</c:v>
                </c:pt>
                <c:pt idx="234">
                  <c:v>44744</c:v>
                </c:pt>
                <c:pt idx="235">
                  <c:v>44751</c:v>
                </c:pt>
                <c:pt idx="236">
                  <c:v>44758</c:v>
                </c:pt>
                <c:pt idx="237">
                  <c:v>44765</c:v>
                </c:pt>
                <c:pt idx="238">
                  <c:v>44772</c:v>
                </c:pt>
                <c:pt idx="239">
                  <c:v>44779</c:v>
                </c:pt>
                <c:pt idx="240">
                  <c:v>44786</c:v>
                </c:pt>
                <c:pt idx="241">
                  <c:v>44793</c:v>
                </c:pt>
                <c:pt idx="242">
                  <c:v>44800</c:v>
                </c:pt>
                <c:pt idx="243">
                  <c:v>44807</c:v>
                </c:pt>
                <c:pt idx="244">
                  <c:v>44814</c:v>
                </c:pt>
                <c:pt idx="245">
                  <c:v>44821</c:v>
                </c:pt>
                <c:pt idx="246">
                  <c:v>44828</c:v>
                </c:pt>
                <c:pt idx="247">
                  <c:v>44835</c:v>
                </c:pt>
                <c:pt idx="248">
                  <c:v>44842</c:v>
                </c:pt>
                <c:pt idx="249">
                  <c:v>44849</c:v>
                </c:pt>
                <c:pt idx="250">
                  <c:v>44856</c:v>
                </c:pt>
                <c:pt idx="251">
                  <c:v>44863</c:v>
                </c:pt>
                <c:pt idx="252">
                  <c:v>44870</c:v>
                </c:pt>
                <c:pt idx="253">
                  <c:v>44877</c:v>
                </c:pt>
                <c:pt idx="254">
                  <c:v>44884</c:v>
                </c:pt>
                <c:pt idx="255">
                  <c:v>44891</c:v>
                </c:pt>
                <c:pt idx="256">
                  <c:v>44898</c:v>
                </c:pt>
                <c:pt idx="257">
                  <c:v>44905</c:v>
                </c:pt>
                <c:pt idx="258">
                  <c:v>44912</c:v>
                </c:pt>
                <c:pt idx="259">
                  <c:v>44919</c:v>
                </c:pt>
                <c:pt idx="260">
                  <c:v>44926</c:v>
                </c:pt>
                <c:pt idx="261">
                  <c:v>44933</c:v>
                </c:pt>
                <c:pt idx="262">
                  <c:v>44940</c:v>
                </c:pt>
                <c:pt idx="263">
                  <c:v>44947</c:v>
                </c:pt>
                <c:pt idx="264">
                  <c:v>44954</c:v>
                </c:pt>
                <c:pt idx="265">
                  <c:v>44961</c:v>
                </c:pt>
                <c:pt idx="266">
                  <c:v>44968</c:v>
                </c:pt>
                <c:pt idx="267">
                  <c:v>44975</c:v>
                </c:pt>
                <c:pt idx="268">
                  <c:v>44982</c:v>
                </c:pt>
                <c:pt idx="269">
                  <c:v>44989</c:v>
                </c:pt>
                <c:pt idx="270">
                  <c:v>44996</c:v>
                </c:pt>
                <c:pt idx="271">
                  <c:v>45003</c:v>
                </c:pt>
                <c:pt idx="272">
                  <c:v>45010</c:v>
                </c:pt>
                <c:pt idx="273">
                  <c:v>45017</c:v>
                </c:pt>
                <c:pt idx="274">
                  <c:v>45024</c:v>
                </c:pt>
                <c:pt idx="275">
                  <c:v>45031</c:v>
                </c:pt>
                <c:pt idx="276">
                  <c:v>45038</c:v>
                </c:pt>
                <c:pt idx="277">
                  <c:v>45045</c:v>
                </c:pt>
                <c:pt idx="278">
                  <c:v>45052</c:v>
                </c:pt>
                <c:pt idx="279">
                  <c:v>45059</c:v>
                </c:pt>
                <c:pt idx="280">
                  <c:v>45066</c:v>
                </c:pt>
                <c:pt idx="281">
                  <c:v>45073</c:v>
                </c:pt>
                <c:pt idx="282">
                  <c:v>45080</c:v>
                </c:pt>
                <c:pt idx="283">
                  <c:v>45087</c:v>
                </c:pt>
                <c:pt idx="284">
                  <c:v>45094</c:v>
                </c:pt>
                <c:pt idx="285">
                  <c:v>45101</c:v>
                </c:pt>
                <c:pt idx="286">
                  <c:v>45108</c:v>
                </c:pt>
                <c:pt idx="287">
                  <c:v>45115</c:v>
                </c:pt>
                <c:pt idx="288">
                  <c:v>45122</c:v>
                </c:pt>
                <c:pt idx="289">
                  <c:v>45129</c:v>
                </c:pt>
                <c:pt idx="290">
                  <c:v>45136</c:v>
                </c:pt>
                <c:pt idx="291">
                  <c:v>45143</c:v>
                </c:pt>
                <c:pt idx="292">
                  <c:v>45150</c:v>
                </c:pt>
                <c:pt idx="293">
                  <c:v>45157</c:v>
                </c:pt>
                <c:pt idx="294">
                  <c:v>45164</c:v>
                </c:pt>
                <c:pt idx="295">
                  <c:v>45171</c:v>
                </c:pt>
                <c:pt idx="296">
                  <c:v>45178</c:v>
                </c:pt>
                <c:pt idx="297">
                  <c:v>45185</c:v>
                </c:pt>
                <c:pt idx="298">
                  <c:v>45192</c:v>
                </c:pt>
                <c:pt idx="299">
                  <c:v>45199</c:v>
                </c:pt>
                <c:pt idx="300">
                  <c:v>45206</c:v>
                </c:pt>
                <c:pt idx="301">
                  <c:v>45213</c:v>
                </c:pt>
                <c:pt idx="302">
                  <c:v>45220</c:v>
                </c:pt>
                <c:pt idx="303">
                  <c:v>45227</c:v>
                </c:pt>
                <c:pt idx="304">
                  <c:v>45234</c:v>
                </c:pt>
                <c:pt idx="305">
                  <c:v>45241</c:v>
                </c:pt>
                <c:pt idx="306">
                  <c:v>45248</c:v>
                </c:pt>
                <c:pt idx="307">
                  <c:v>45255</c:v>
                </c:pt>
                <c:pt idx="308">
                  <c:v>45262</c:v>
                </c:pt>
                <c:pt idx="309">
                  <c:v>45269</c:v>
                </c:pt>
                <c:pt idx="310">
                  <c:v>45276</c:v>
                </c:pt>
                <c:pt idx="311">
                  <c:v>45283</c:v>
                </c:pt>
                <c:pt idx="312">
                  <c:v>45290</c:v>
                </c:pt>
                <c:pt idx="313">
                  <c:v>45297</c:v>
                </c:pt>
                <c:pt idx="314">
                  <c:v>45304</c:v>
                </c:pt>
                <c:pt idx="315">
                  <c:v>45311</c:v>
                </c:pt>
                <c:pt idx="316">
                  <c:v>45318</c:v>
                </c:pt>
                <c:pt idx="317">
                  <c:v>45325</c:v>
                </c:pt>
                <c:pt idx="318">
                  <c:v>45332</c:v>
                </c:pt>
                <c:pt idx="319">
                  <c:v>45339</c:v>
                </c:pt>
                <c:pt idx="320">
                  <c:v>45346</c:v>
                </c:pt>
                <c:pt idx="321">
                  <c:v>45353</c:v>
                </c:pt>
                <c:pt idx="322">
                  <c:v>45360</c:v>
                </c:pt>
                <c:pt idx="323">
                  <c:v>45367</c:v>
                </c:pt>
                <c:pt idx="324">
                  <c:v>45374</c:v>
                </c:pt>
                <c:pt idx="325">
                  <c:v>45381</c:v>
                </c:pt>
                <c:pt idx="326">
                  <c:v>45388</c:v>
                </c:pt>
                <c:pt idx="327">
                  <c:v>45395</c:v>
                </c:pt>
                <c:pt idx="328">
                  <c:v>45402</c:v>
                </c:pt>
                <c:pt idx="329">
                  <c:v>45409</c:v>
                </c:pt>
                <c:pt idx="330">
                  <c:v>45416</c:v>
                </c:pt>
                <c:pt idx="331">
                  <c:v>45423</c:v>
                </c:pt>
                <c:pt idx="332">
                  <c:v>45430</c:v>
                </c:pt>
                <c:pt idx="333">
                  <c:v>45437</c:v>
                </c:pt>
                <c:pt idx="334">
                  <c:v>45444</c:v>
                </c:pt>
                <c:pt idx="335">
                  <c:v>45451</c:v>
                </c:pt>
                <c:pt idx="336">
                  <c:v>45458</c:v>
                </c:pt>
                <c:pt idx="337">
                  <c:v>45465</c:v>
                </c:pt>
                <c:pt idx="338">
                  <c:v>45472</c:v>
                </c:pt>
                <c:pt idx="339">
                  <c:v>45479</c:v>
                </c:pt>
                <c:pt idx="340">
                  <c:v>45486</c:v>
                </c:pt>
                <c:pt idx="341">
                  <c:v>45493</c:v>
                </c:pt>
                <c:pt idx="342">
                  <c:v>45500</c:v>
                </c:pt>
                <c:pt idx="343">
                  <c:v>45507</c:v>
                </c:pt>
                <c:pt idx="344">
                  <c:v>45514</c:v>
                </c:pt>
                <c:pt idx="345">
                  <c:v>45521</c:v>
                </c:pt>
                <c:pt idx="346">
                  <c:v>45528</c:v>
                </c:pt>
                <c:pt idx="347">
                  <c:v>45535</c:v>
                </c:pt>
                <c:pt idx="348">
                  <c:v>45542</c:v>
                </c:pt>
                <c:pt idx="349">
                  <c:v>45549</c:v>
                </c:pt>
                <c:pt idx="350">
                  <c:v>45556</c:v>
                </c:pt>
                <c:pt idx="351">
                  <c:v>45563</c:v>
                </c:pt>
                <c:pt idx="352">
                  <c:v>45570</c:v>
                </c:pt>
                <c:pt idx="353">
                  <c:v>45577</c:v>
                </c:pt>
                <c:pt idx="354">
                  <c:v>45584</c:v>
                </c:pt>
                <c:pt idx="355">
                  <c:v>45591</c:v>
                </c:pt>
                <c:pt idx="356">
                  <c:v>45598</c:v>
                </c:pt>
                <c:pt idx="357">
                  <c:v>45605</c:v>
                </c:pt>
                <c:pt idx="358">
                  <c:v>45612</c:v>
                </c:pt>
                <c:pt idx="359">
                  <c:v>45619</c:v>
                </c:pt>
                <c:pt idx="360">
                  <c:v>45626</c:v>
                </c:pt>
                <c:pt idx="361">
                  <c:v>45633</c:v>
                </c:pt>
                <c:pt idx="362">
                  <c:v>45640</c:v>
                </c:pt>
                <c:pt idx="363">
                  <c:v>45647</c:v>
                </c:pt>
                <c:pt idx="364">
                  <c:v>45654</c:v>
                </c:pt>
                <c:pt idx="365">
                  <c:v>45661</c:v>
                </c:pt>
                <c:pt idx="366">
                  <c:v>45668</c:v>
                </c:pt>
                <c:pt idx="367">
                  <c:v>45675</c:v>
                </c:pt>
                <c:pt idx="368">
                  <c:v>45682</c:v>
                </c:pt>
                <c:pt idx="369">
                  <c:v>45689</c:v>
                </c:pt>
                <c:pt idx="370">
                  <c:v>45696</c:v>
                </c:pt>
                <c:pt idx="371">
                  <c:v>45703</c:v>
                </c:pt>
                <c:pt idx="372">
                  <c:v>45710</c:v>
                </c:pt>
                <c:pt idx="373">
                  <c:v>45717</c:v>
                </c:pt>
                <c:pt idx="374">
                  <c:v>45724</c:v>
                </c:pt>
                <c:pt idx="375">
                  <c:v>45731</c:v>
                </c:pt>
                <c:pt idx="376">
                  <c:v>45738</c:v>
                </c:pt>
                <c:pt idx="377">
                  <c:v>45745</c:v>
                </c:pt>
                <c:pt idx="378">
                  <c:v>45752</c:v>
                </c:pt>
                <c:pt idx="379">
                  <c:v>45759</c:v>
                </c:pt>
                <c:pt idx="380">
                  <c:v>45766</c:v>
                </c:pt>
                <c:pt idx="381">
                  <c:v>45773</c:v>
                </c:pt>
                <c:pt idx="382">
                  <c:v>45780</c:v>
                </c:pt>
                <c:pt idx="383">
                  <c:v>45787</c:v>
                </c:pt>
                <c:pt idx="384">
                  <c:v>45794</c:v>
                </c:pt>
                <c:pt idx="385">
                  <c:v>45801</c:v>
                </c:pt>
                <c:pt idx="386">
                  <c:v>45808</c:v>
                </c:pt>
                <c:pt idx="387">
                  <c:v>45815</c:v>
                </c:pt>
                <c:pt idx="388">
                  <c:v>45822</c:v>
                </c:pt>
                <c:pt idx="389">
                  <c:v>45829</c:v>
                </c:pt>
                <c:pt idx="390">
                  <c:v>45836</c:v>
                </c:pt>
                <c:pt idx="391">
                  <c:v>45843</c:v>
                </c:pt>
                <c:pt idx="392">
                  <c:v>45850</c:v>
                </c:pt>
                <c:pt idx="393">
                  <c:v>45857</c:v>
                </c:pt>
                <c:pt idx="394">
                  <c:v>45864</c:v>
                </c:pt>
                <c:pt idx="395">
                  <c:v>45871</c:v>
                </c:pt>
                <c:pt idx="396">
                  <c:v>45878</c:v>
                </c:pt>
                <c:pt idx="397">
                  <c:v>45885</c:v>
                </c:pt>
                <c:pt idx="398">
                  <c:v>45892</c:v>
                </c:pt>
                <c:pt idx="399">
                  <c:v>45899</c:v>
                </c:pt>
                <c:pt idx="400">
                  <c:v>45906</c:v>
                </c:pt>
                <c:pt idx="401">
                  <c:v>45913</c:v>
                </c:pt>
                <c:pt idx="402">
                  <c:v>45920</c:v>
                </c:pt>
                <c:pt idx="403">
                  <c:v>45927</c:v>
                </c:pt>
                <c:pt idx="404">
                  <c:v>45934</c:v>
                </c:pt>
                <c:pt idx="405">
                  <c:v>45941</c:v>
                </c:pt>
              </c:numCache>
            </c:numRef>
          </c:cat>
          <c:val>
            <c:numRef>
              <c:f>'UCFE Graphs'!$AF$25:$AF$430</c:f>
              <c:numCache>
                <c:formatCode>General</c:formatCode>
                <c:ptCount val="406"/>
                <c:pt idx="0">
                  <c:v>10</c:v>
                </c:pt>
                <c:pt idx="1">
                  <c:v>14</c:v>
                </c:pt>
                <c:pt idx="2">
                  <c:v>19</c:v>
                </c:pt>
                <c:pt idx="3">
                  <c:v>34</c:v>
                </c:pt>
                <c:pt idx="4">
                  <c:v>8</c:v>
                </c:pt>
                <c:pt idx="5">
                  <c:v>6</c:v>
                </c:pt>
                <c:pt idx="6">
                  <c:v>10</c:v>
                </c:pt>
                <c:pt idx="7">
                  <c:v>10</c:v>
                </c:pt>
                <c:pt idx="8">
                  <c:v>7</c:v>
                </c:pt>
                <c:pt idx="9">
                  <c:v>12</c:v>
                </c:pt>
                <c:pt idx="10">
                  <c:v>11</c:v>
                </c:pt>
                <c:pt idx="11">
                  <c:v>9</c:v>
                </c:pt>
                <c:pt idx="12">
                  <c:v>5</c:v>
                </c:pt>
                <c:pt idx="13">
                  <c:v>8</c:v>
                </c:pt>
                <c:pt idx="14">
                  <c:v>12</c:v>
                </c:pt>
                <c:pt idx="15">
                  <c:v>9</c:v>
                </c:pt>
                <c:pt idx="16">
                  <c:v>9</c:v>
                </c:pt>
                <c:pt idx="17">
                  <c:v>9</c:v>
                </c:pt>
                <c:pt idx="18">
                  <c:v>4</c:v>
                </c:pt>
                <c:pt idx="19">
                  <c:v>12</c:v>
                </c:pt>
                <c:pt idx="20">
                  <c:v>4</c:v>
                </c:pt>
                <c:pt idx="21">
                  <c:v>8</c:v>
                </c:pt>
                <c:pt idx="22">
                  <c:v>11</c:v>
                </c:pt>
                <c:pt idx="23">
                  <c:v>11</c:v>
                </c:pt>
                <c:pt idx="24">
                  <c:v>12</c:v>
                </c:pt>
                <c:pt idx="25">
                  <c:v>12</c:v>
                </c:pt>
                <c:pt idx="26">
                  <c:v>12</c:v>
                </c:pt>
                <c:pt idx="27">
                  <c:v>21</c:v>
                </c:pt>
                <c:pt idx="28">
                  <c:v>15</c:v>
                </c:pt>
                <c:pt idx="29">
                  <c:v>17</c:v>
                </c:pt>
                <c:pt idx="30">
                  <c:v>15</c:v>
                </c:pt>
                <c:pt idx="31">
                  <c:v>13</c:v>
                </c:pt>
                <c:pt idx="32">
                  <c:v>12</c:v>
                </c:pt>
                <c:pt idx="33">
                  <c:v>11</c:v>
                </c:pt>
                <c:pt idx="34">
                  <c:v>7</c:v>
                </c:pt>
                <c:pt idx="35">
                  <c:v>8</c:v>
                </c:pt>
                <c:pt idx="36">
                  <c:v>11</c:v>
                </c:pt>
                <c:pt idx="37">
                  <c:v>8</c:v>
                </c:pt>
                <c:pt idx="38">
                  <c:v>15</c:v>
                </c:pt>
                <c:pt idx="39">
                  <c:v>14</c:v>
                </c:pt>
                <c:pt idx="40">
                  <c:v>16</c:v>
                </c:pt>
                <c:pt idx="41">
                  <c:v>21</c:v>
                </c:pt>
                <c:pt idx="42">
                  <c:v>18</c:v>
                </c:pt>
                <c:pt idx="43">
                  <c:v>18</c:v>
                </c:pt>
                <c:pt idx="44">
                  <c:v>14</c:v>
                </c:pt>
                <c:pt idx="45">
                  <c:v>7</c:v>
                </c:pt>
                <c:pt idx="46">
                  <c:v>9</c:v>
                </c:pt>
                <c:pt idx="47">
                  <c:v>19</c:v>
                </c:pt>
                <c:pt idx="48">
                  <c:v>13</c:v>
                </c:pt>
                <c:pt idx="49">
                  <c:v>15</c:v>
                </c:pt>
                <c:pt idx="50">
                  <c:v>27</c:v>
                </c:pt>
                <c:pt idx="51">
                  <c:v>339</c:v>
                </c:pt>
                <c:pt idx="52">
                  <c:v>1259</c:v>
                </c:pt>
                <c:pt idx="53">
                  <c:v>2885</c:v>
                </c:pt>
                <c:pt idx="54">
                  <c:v>1408</c:v>
                </c:pt>
                <c:pt idx="55">
                  <c:v>602</c:v>
                </c:pt>
                <c:pt idx="56">
                  <c:v>27</c:v>
                </c:pt>
                <c:pt idx="57">
                  <c:v>58</c:v>
                </c:pt>
                <c:pt idx="58">
                  <c:v>24</c:v>
                </c:pt>
                <c:pt idx="59">
                  <c:v>18</c:v>
                </c:pt>
                <c:pt idx="60">
                  <c:v>19</c:v>
                </c:pt>
                <c:pt idx="61">
                  <c:v>31</c:v>
                </c:pt>
                <c:pt idx="62">
                  <c:v>20</c:v>
                </c:pt>
                <c:pt idx="63">
                  <c:v>18</c:v>
                </c:pt>
                <c:pt idx="64">
                  <c:v>22</c:v>
                </c:pt>
                <c:pt idx="65">
                  <c:v>20</c:v>
                </c:pt>
                <c:pt idx="66">
                  <c:v>14</c:v>
                </c:pt>
                <c:pt idx="67">
                  <c:v>20</c:v>
                </c:pt>
                <c:pt idx="68">
                  <c:v>15</c:v>
                </c:pt>
                <c:pt idx="69">
                  <c:v>17</c:v>
                </c:pt>
                <c:pt idx="70">
                  <c:v>18</c:v>
                </c:pt>
                <c:pt idx="71">
                  <c:v>14</c:v>
                </c:pt>
                <c:pt idx="72">
                  <c:v>9</c:v>
                </c:pt>
                <c:pt idx="73">
                  <c:v>12</c:v>
                </c:pt>
                <c:pt idx="74">
                  <c:v>18</c:v>
                </c:pt>
                <c:pt idx="75">
                  <c:v>15</c:v>
                </c:pt>
                <c:pt idx="76">
                  <c:v>12</c:v>
                </c:pt>
                <c:pt idx="77">
                  <c:v>13</c:v>
                </c:pt>
                <c:pt idx="78">
                  <c:v>13</c:v>
                </c:pt>
                <c:pt idx="79">
                  <c:v>17</c:v>
                </c:pt>
                <c:pt idx="80">
                  <c:v>17</c:v>
                </c:pt>
                <c:pt idx="81">
                  <c:v>18</c:v>
                </c:pt>
                <c:pt idx="82">
                  <c:v>16</c:v>
                </c:pt>
                <c:pt idx="83">
                  <c:v>13</c:v>
                </c:pt>
                <c:pt idx="84">
                  <c:v>9</c:v>
                </c:pt>
                <c:pt idx="85">
                  <c:v>18</c:v>
                </c:pt>
                <c:pt idx="86">
                  <c:v>11</c:v>
                </c:pt>
                <c:pt idx="87">
                  <c:v>17</c:v>
                </c:pt>
                <c:pt idx="88">
                  <c:v>21</c:v>
                </c:pt>
                <c:pt idx="89">
                  <c:v>7</c:v>
                </c:pt>
                <c:pt idx="90">
                  <c:v>20</c:v>
                </c:pt>
                <c:pt idx="91">
                  <c:v>18</c:v>
                </c:pt>
                <c:pt idx="92">
                  <c:v>13</c:v>
                </c:pt>
                <c:pt idx="93">
                  <c:v>16</c:v>
                </c:pt>
                <c:pt idx="94">
                  <c:v>18</c:v>
                </c:pt>
                <c:pt idx="95">
                  <c:v>13</c:v>
                </c:pt>
                <c:pt idx="96">
                  <c:v>8</c:v>
                </c:pt>
                <c:pt idx="97">
                  <c:v>12</c:v>
                </c:pt>
                <c:pt idx="98">
                  <c:v>16</c:v>
                </c:pt>
                <c:pt idx="99">
                  <c:v>5</c:v>
                </c:pt>
                <c:pt idx="100">
                  <c:v>19</c:v>
                </c:pt>
                <c:pt idx="101">
                  <c:v>17</c:v>
                </c:pt>
                <c:pt idx="102">
                  <c:v>11</c:v>
                </c:pt>
                <c:pt idx="103">
                  <c:v>6</c:v>
                </c:pt>
                <c:pt idx="104">
                  <c:v>11</c:v>
                </c:pt>
                <c:pt idx="105">
                  <c:v>28</c:v>
                </c:pt>
                <c:pt idx="106">
                  <c:v>18</c:v>
                </c:pt>
                <c:pt idx="107">
                  <c:v>15</c:v>
                </c:pt>
                <c:pt idx="108">
                  <c:v>12</c:v>
                </c:pt>
                <c:pt idx="109">
                  <c:v>15</c:v>
                </c:pt>
                <c:pt idx="110">
                  <c:v>9</c:v>
                </c:pt>
                <c:pt idx="111">
                  <c:v>16</c:v>
                </c:pt>
                <c:pt idx="112">
                  <c:v>15</c:v>
                </c:pt>
                <c:pt idx="113">
                  <c:v>6</c:v>
                </c:pt>
                <c:pt idx="114">
                  <c:v>11</c:v>
                </c:pt>
                <c:pt idx="115">
                  <c:v>67</c:v>
                </c:pt>
                <c:pt idx="116">
                  <c:v>97</c:v>
                </c:pt>
                <c:pt idx="117">
                  <c:v>160</c:v>
                </c:pt>
                <c:pt idx="118">
                  <c:v>160</c:v>
                </c:pt>
                <c:pt idx="119">
                  <c:v>86</c:v>
                </c:pt>
                <c:pt idx="120">
                  <c:v>77</c:v>
                </c:pt>
                <c:pt idx="121">
                  <c:v>63</c:v>
                </c:pt>
                <c:pt idx="122">
                  <c:v>39</c:v>
                </c:pt>
                <c:pt idx="123">
                  <c:v>60</c:v>
                </c:pt>
                <c:pt idx="124">
                  <c:v>45</c:v>
                </c:pt>
                <c:pt idx="125">
                  <c:v>36</c:v>
                </c:pt>
                <c:pt idx="126">
                  <c:v>34</c:v>
                </c:pt>
                <c:pt idx="127">
                  <c:v>35</c:v>
                </c:pt>
                <c:pt idx="128">
                  <c:v>34</c:v>
                </c:pt>
                <c:pt idx="129">
                  <c:v>33</c:v>
                </c:pt>
                <c:pt idx="130">
                  <c:v>40</c:v>
                </c:pt>
                <c:pt idx="131">
                  <c:v>63</c:v>
                </c:pt>
                <c:pt idx="132">
                  <c:v>35</c:v>
                </c:pt>
                <c:pt idx="133">
                  <c:v>34</c:v>
                </c:pt>
                <c:pt idx="134">
                  <c:v>32</c:v>
                </c:pt>
                <c:pt idx="135">
                  <c:v>26</c:v>
                </c:pt>
                <c:pt idx="136">
                  <c:v>22</c:v>
                </c:pt>
                <c:pt idx="137">
                  <c:v>32</c:v>
                </c:pt>
                <c:pt idx="138">
                  <c:v>29</c:v>
                </c:pt>
                <c:pt idx="139">
                  <c:v>26</c:v>
                </c:pt>
                <c:pt idx="140">
                  <c:v>24</c:v>
                </c:pt>
                <c:pt idx="141">
                  <c:v>24</c:v>
                </c:pt>
                <c:pt idx="142">
                  <c:v>21</c:v>
                </c:pt>
                <c:pt idx="143">
                  <c:v>35</c:v>
                </c:pt>
                <c:pt idx="144">
                  <c:v>26</c:v>
                </c:pt>
                <c:pt idx="145">
                  <c:v>22</c:v>
                </c:pt>
                <c:pt idx="146">
                  <c:v>27</c:v>
                </c:pt>
                <c:pt idx="147">
                  <c:v>54</c:v>
                </c:pt>
                <c:pt idx="148">
                  <c:v>38</c:v>
                </c:pt>
                <c:pt idx="149">
                  <c:v>34</c:v>
                </c:pt>
                <c:pt idx="150">
                  <c:v>40</c:v>
                </c:pt>
                <c:pt idx="151">
                  <c:v>22</c:v>
                </c:pt>
                <c:pt idx="152">
                  <c:v>35</c:v>
                </c:pt>
                <c:pt idx="153">
                  <c:v>30</c:v>
                </c:pt>
                <c:pt idx="154">
                  <c:v>29</c:v>
                </c:pt>
                <c:pt idx="155">
                  <c:v>21</c:v>
                </c:pt>
                <c:pt idx="156">
                  <c:v>25</c:v>
                </c:pt>
                <c:pt idx="157">
                  <c:v>96</c:v>
                </c:pt>
                <c:pt idx="158">
                  <c:v>32</c:v>
                </c:pt>
                <c:pt idx="159">
                  <c:v>213</c:v>
                </c:pt>
                <c:pt idx="160">
                  <c:v>186</c:v>
                </c:pt>
                <c:pt idx="161">
                  <c:v>116</c:v>
                </c:pt>
                <c:pt idx="162">
                  <c:v>93</c:v>
                </c:pt>
                <c:pt idx="163">
                  <c:v>76</c:v>
                </c:pt>
                <c:pt idx="164">
                  <c:v>51</c:v>
                </c:pt>
                <c:pt idx="165">
                  <c:v>55</c:v>
                </c:pt>
                <c:pt idx="166">
                  <c:v>41</c:v>
                </c:pt>
                <c:pt idx="167">
                  <c:v>44</c:v>
                </c:pt>
                <c:pt idx="168">
                  <c:v>51</c:v>
                </c:pt>
                <c:pt idx="169">
                  <c:v>44</c:v>
                </c:pt>
                <c:pt idx="170">
                  <c:v>38</c:v>
                </c:pt>
                <c:pt idx="171">
                  <c:v>55</c:v>
                </c:pt>
                <c:pt idx="172">
                  <c:v>39</c:v>
                </c:pt>
                <c:pt idx="173">
                  <c:v>37</c:v>
                </c:pt>
                <c:pt idx="174">
                  <c:v>32</c:v>
                </c:pt>
                <c:pt idx="175">
                  <c:v>32</c:v>
                </c:pt>
                <c:pt idx="176">
                  <c:v>35</c:v>
                </c:pt>
                <c:pt idx="177">
                  <c:v>20</c:v>
                </c:pt>
                <c:pt idx="178">
                  <c:v>22</c:v>
                </c:pt>
                <c:pt idx="179">
                  <c:v>16</c:v>
                </c:pt>
                <c:pt idx="180">
                  <c:v>16</c:v>
                </c:pt>
                <c:pt idx="181">
                  <c:v>13</c:v>
                </c:pt>
                <c:pt idx="182">
                  <c:v>10</c:v>
                </c:pt>
                <c:pt idx="183">
                  <c:v>20</c:v>
                </c:pt>
                <c:pt idx="184">
                  <c:v>18</c:v>
                </c:pt>
                <c:pt idx="185">
                  <c:v>18</c:v>
                </c:pt>
                <c:pt idx="186">
                  <c:v>14</c:v>
                </c:pt>
                <c:pt idx="187">
                  <c:v>15</c:v>
                </c:pt>
                <c:pt idx="188">
                  <c:v>8</c:v>
                </c:pt>
                <c:pt idx="189">
                  <c:v>8</c:v>
                </c:pt>
                <c:pt idx="190">
                  <c:v>9</c:v>
                </c:pt>
                <c:pt idx="191">
                  <c:v>15</c:v>
                </c:pt>
                <c:pt idx="192">
                  <c:v>43</c:v>
                </c:pt>
                <c:pt idx="193">
                  <c:v>50</c:v>
                </c:pt>
                <c:pt idx="194">
                  <c:v>12</c:v>
                </c:pt>
                <c:pt idx="195">
                  <c:v>17</c:v>
                </c:pt>
                <c:pt idx="196">
                  <c:v>15</c:v>
                </c:pt>
                <c:pt idx="197">
                  <c:v>15</c:v>
                </c:pt>
                <c:pt idx="198">
                  <c:v>10</c:v>
                </c:pt>
                <c:pt idx="199">
                  <c:v>2</c:v>
                </c:pt>
                <c:pt idx="200">
                  <c:v>7</c:v>
                </c:pt>
                <c:pt idx="201">
                  <c:v>8</c:v>
                </c:pt>
                <c:pt idx="202">
                  <c:v>10</c:v>
                </c:pt>
                <c:pt idx="203">
                  <c:v>6</c:v>
                </c:pt>
                <c:pt idx="204">
                  <c:v>0</c:v>
                </c:pt>
                <c:pt idx="205">
                  <c:v>9</c:v>
                </c:pt>
                <c:pt idx="206">
                  <c:v>3</c:v>
                </c:pt>
                <c:pt idx="207">
                  <c:v>9</c:v>
                </c:pt>
                <c:pt idx="208">
                  <c:v>5</c:v>
                </c:pt>
                <c:pt idx="209">
                  <c:v>16</c:v>
                </c:pt>
                <c:pt idx="210">
                  <c:v>10</c:v>
                </c:pt>
                <c:pt idx="211">
                  <c:v>10</c:v>
                </c:pt>
                <c:pt idx="212">
                  <c:v>10</c:v>
                </c:pt>
                <c:pt idx="213">
                  <c:v>5</c:v>
                </c:pt>
                <c:pt idx="214">
                  <c:v>8</c:v>
                </c:pt>
                <c:pt idx="215">
                  <c:v>4</c:v>
                </c:pt>
                <c:pt idx="216">
                  <c:v>6</c:v>
                </c:pt>
                <c:pt idx="217">
                  <c:v>4</c:v>
                </c:pt>
                <c:pt idx="218">
                  <c:v>5</c:v>
                </c:pt>
                <c:pt idx="219">
                  <c:v>10</c:v>
                </c:pt>
                <c:pt idx="220">
                  <c:v>7</c:v>
                </c:pt>
                <c:pt idx="221">
                  <c:v>10</c:v>
                </c:pt>
                <c:pt idx="222">
                  <c:v>9</c:v>
                </c:pt>
                <c:pt idx="223">
                  <c:v>7</c:v>
                </c:pt>
                <c:pt idx="224">
                  <c:v>5</c:v>
                </c:pt>
                <c:pt idx="225">
                  <c:v>8</c:v>
                </c:pt>
                <c:pt idx="226">
                  <c:v>9</c:v>
                </c:pt>
                <c:pt idx="227">
                  <c:v>2</c:v>
                </c:pt>
                <c:pt idx="228">
                  <c:v>3</c:v>
                </c:pt>
                <c:pt idx="229">
                  <c:v>7</c:v>
                </c:pt>
                <c:pt idx="230">
                  <c:v>3</c:v>
                </c:pt>
                <c:pt idx="231">
                  <c:v>2</c:v>
                </c:pt>
                <c:pt idx="232">
                  <c:v>7</c:v>
                </c:pt>
                <c:pt idx="233">
                  <c:v>7</c:v>
                </c:pt>
                <c:pt idx="234">
                  <c:v>7</c:v>
                </c:pt>
                <c:pt idx="235">
                  <c:v>4</c:v>
                </c:pt>
                <c:pt idx="236">
                  <c:v>0</c:v>
                </c:pt>
                <c:pt idx="237">
                  <c:v>5</c:v>
                </c:pt>
                <c:pt idx="238">
                  <c:v>3</c:v>
                </c:pt>
                <c:pt idx="239">
                  <c:v>0</c:v>
                </c:pt>
                <c:pt idx="240">
                  <c:v>8</c:v>
                </c:pt>
                <c:pt idx="241">
                  <c:v>2</c:v>
                </c:pt>
                <c:pt idx="242">
                  <c:v>6</c:v>
                </c:pt>
                <c:pt idx="243">
                  <c:v>1</c:v>
                </c:pt>
                <c:pt idx="244">
                  <c:v>5</c:v>
                </c:pt>
                <c:pt idx="245">
                  <c:v>6</c:v>
                </c:pt>
                <c:pt idx="246">
                  <c:v>2</c:v>
                </c:pt>
                <c:pt idx="247">
                  <c:v>2</c:v>
                </c:pt>
                <c:pt idx="248">
                  <c:v>10</c:v>
                </c:pt>
                <c:pt idx="249">
                  <c:v>6</c:v>
                </c:pt>
                <c:pt idx="250">
                  <c:v>2</c:v>
                </c:pt>
                <c:pt idx="251">
                  <c:v>6</c:v>
                </c:pt>
                <c:pt idx="252">
                  <c:v>9</c:v>
                </c:pt>
                <c:pt idx="253">
                  <c:v>4</c:v>
                </c:pt>
                <c:pt idx="254">
                  <c:v>6</c:v>
                </c:pt>
                <c:pt idx="255">
                  <c:v>4</c:v>
                </c:pt>
                <c:pt idx="256">
                  <c:v>8</c:v>
                </c:pt>
                <c:pt idx="257">
                  <c:v>0</c:v>
                </c:pt>
                <c:pt idx="258">
                  <c:v>12</c:v>
                </c:pt>
                <c:pt idx="259">
                  <c:v>9</c:v>
                </c:pt>
                <c:pt idx="260">
                  <c:v>4</c:v>
                </c:pt>
                <c:pt idx="261">
                  <c:v>43</c:v>
                </c:pt>
                <c:pt idx="262">
                  <c:v>15</c:v>
                </c:pt>
                <c:pt idx="263">
                  <c:v>16</c:v>
                </c:pt>
                <c:pt idx="264">
                  <c:v>10</c:v>
                </c:pt>
                <c:pt idx="265">
                  <c:v>17</c:v>
                </c:pt>
                <c:pt idx="266">
                  <c:v>12</c:v>
                </c:pt>
                <c:pt idx="267">
                  <c:v>12</c:v>
                </c:pt>
                <c:pt idx="268">
                  <c:v>6</c:v>
                </c:pt>
                <c:pt idx="269">
                  <c:v>13</c:v>
                </c:pt>
                <c:pt idx="270">
                  <c:v>8</c:v>
                </c:pt>
                <c:pt idx="271">
                  <c:v>6</c:v>
                </c:pt>
                <c:pt idx="272">
                  <c:v>12</c:v>
                </c:pt>
                <c:pt idx="273">
                  <c:v>8</c:v>
                </c:pt>
                <c:pt idx="274">
                  <c:v>7</c:v>
                </c:pt>
                <c:pt idx="275">
                  <c:v>14</c:v>
                </c:pt>
                <c:pt idx="276">
                  <c:v>10</c:v>
                </c:pt>
                <c:pt idx="277">
                  <c:v>11</c:v>
                </c:pt>
                <c:pt idx="278">
                  <c:v>8</c:v>
                </c:pt>
                <c:pt idx="279">
                  <c:v>5</c:v>
                </c:pt>
                <c:pt idx="280">
                  <c:v>5</c:v>
                </c:pt>
                <c:pt idx="281">
                  <c:v>11</c:v>
                </c:pt>
                <c:pt idx="282">
                  <c:v>13</c:v>
                </c:pt>
                <c:pt idx="283">
                  <c:v>3</c:v>
                </c:pt>
                <c:pt idx="284">
                  <c:v>8</c:v>
                </c:pt>
                <c:pt idx="285">
                  <c:v>10</c:v>
                </c:pt>
                <c:pt idx="286">
                  <c:v>6</c:v>
                </c:pt>
                <c:pt idx="287">
                  <c:v>2</c:v>
                </c:pt>
                <c:pt idx="288">
                  <c:v>3</c:v>
                </c:pt>
                <c:pt idx="289">
                  <c:v>3</c:v>
                </c:pt>
                <c:pt idx="290">
                  <c:v>5</c:v>
                </c:pt>
                <c:pt idx="291">
                  <c:v>8</c:v>
                </c:pt>
                <c:pt idx="292">
                  <c:v>4</c:v>
                </c:pt>
                <c:pt idx="293">
                  <c:v>7</c:v>
                </c:pt>
                <c:pt idx="294">
                  <c:v>2</c:v>
                </c:pt>
                <c:pt idx="295">
                  <c:v>5</c:v>
                </c:pt>
                <c:pt idx="296">
                  <c:v>6</c:v>
                </c:pt>
                <c:pt idx="297">
                  <c:v>6</c:v>
                </c:pt>
                <c:pt idx="298">
                  <c:v>10</c:v>
                </c:pt>
                <c:pt idx="299">
                  <c:v>12</c:v>
                </c:pt>
                <c:pt idx="300">
                  <c:v>6</c:v>
                </c:pt>
                <c:pt idx="301">
                  <c:v>9</c:v>
                </c:pt>
                <c:pt idx="302">
                  <c:v>8</c:v>
                </c:pt>
                <c:pt idx="303">
                  <c:v>8</c:v>
                </c:pt>
                <c:pt idx="304">
                  <c:v>6</c:v>
                </c:pt>
                <c:pt idx="305">
                  <c:v>5</c:v>
                </c:pt>
                <c:pt idx="306">
                  <c:v>7</c:v>
                </c:pt>
                <c:pt idx="307">
                  <c:v>2</c:v>
                </c:pt>
                <c:pt idx="308">
                  <c:v>10</c:v>
                </c:pt>
                <c:pt idx="309">
                  <c:v>5</c:v>
                </c:pt>
                <c:pt idx="310">
                  <c:v>6</c:v>
                </c:pt>
                <c:pt idx="311">
                  <c:v>4</c:v>
                </c:pt>
                <c:pt idx="312">
                  <c:v>4</c:v>
                </c:pt>
                <c:pt idx="313">
                  <c:v>11</c:v>
                </c:pt>
                <c:pt idx="314">
                  <c:v>7</c:v>
                </c:pt>
                <c:pt idx="315">
                  <c:v>2</c:v>
                </c:pt>
                <c:pt idx="316">
                  <c:v>9</c:v>
                </c:pt>
                <c:pt idx="317">
                  <c:v>4</c:v>
                </c:pt>
                <c:pt idx="318">
                  <c:v>9</c:v>
                </c:pt>
                <c:pt idx="319">
                  <c:v>6</c:v>
                </c:pt>
                <c:pt idx="320">
                  <c:v>5</c:v>
                </c:pt>
                <c:pt idx="321">
                  <c:v>7</c:v>
                </c:pt>
                <c:pt idx="322">
                  <c:v>4</c:v>
                </c:pt>
                <c:pt idx="323">
                  <c:v>7</c:v>
                </c:pt>
                <c:pt idx="324">
                  <c:v>8</c:v>
                </c:pt>
                <c:pt idx="325">
                  <c:v>7</c:v>
                </c:pt>
                <c:pt idx="326">
                  <c:v>6</c:v>
                </c:pt>
                <c:pt idx="327">
                  <c:v>5</c:v>
                </c:pt>
                <c:pt idx="328">
                  <c:v>9</c:v>
                </c:pt>
                <c:pt idx="329">
                  <c:v>5</c:v>
                </c:pt>
                <c:pt idx="330">
                  <c:v>10</c:v>
                </c:pt>
                <c:pt idx="331">
                  <c:v>5</c:v>
                </c:pt>
                <c:pt idx="332">
                  <c:v>10</c:v>
                </c:pt>
                <c:pt idx="333">
                  <c:v>4</c:v>
                </c:pt>
                <c:pt idx="334">
                  <c:v>8</c:v>
                </c:pt>
                <c:pt idx="335">
                  <c:v>8</c:v>
                </c:pt>
                <c:pt idx="336">
                  <c:v>10</c:v>
                </c:pt>
                <c:pt idx="337">
                  <c:v>10</c:v>
                </c:pt>
                <c:pt idx="338">
                  <c:v>5</c:v>
                </c:pt>
                <c:pt idx="339">
                  <c:v>6</c:v>
                </c:pt>
                <c:pt idx="340">
                  <c:v>9</c:v>
                </c:pt>
                <c:pt idx="341">
                  <c:v>8</c:v>
                </c:pt>
                <c:pt idx="342">
                  <c:v>11</c:v>
                </c:pt>
                <c:pt idx="343">
                  <c:v>2</c:v>
                </c:pt>
                <c:pt idx="344">
                  <c:v>8</c:v>
                </c:pt>
                <c:pt idx="345">
                  <c:v>7</c:v>
                </c:pt>
                <c:pt idx="346">
                  <c:v>11</c:v>
                </c:pt>
                <c:pt idx="347">
                  <c:v>5</c:v>
                </c:pt>
                <c:pt idx="348">
                  <c:v>1</c:v>
                </c:pt>
                <c:pt idx="349">
                  <c:v>5</c:v>
                </c:pt>
                <c:pt idx="350">
                  <c:v>6</c:v>
                </c:pt>
                <c:pt idx="351">
                  <c:v>6</c:v>
                </c:pt>
                <c:pt idx="352">
                  <c:v>4</c:v>
                </c:pt>
                <c:pt idx="353">
                  <c:v>5</c:v>
                </c:pt>
                <c:pt idx="354">
                  <c:v>4</c:v>
                </c:pt>
                <c:pt idx="355">
                  <c:v>4</c:v>
                </c:pt>
                <c:pt idx="356">
                  <c:v>8</c:v>
                </c:pt>
                <c:pt idx="357">
                  <c:v>7</c:v>
                </c:pt>
                <c:pt idx="358">
                  <c:v>7</c:v>
                </c:pt>
                <c:pt idx="359">
                  <c:v>5</c:v>
                </c:pt>
                <c:pt idx="360">
                  <c:v>3</c:v>
                </c:pt>
                <c:pt idx="361">
                  <c:v>8</c:v>
                </c:pt>
                <c:pt idx="362">
                  <c:v>11</c:v>
                </c:pt>
                <c:pt idx="363">
                  <c:v>6</c:v>
                </c:pt>
                <c:pt idx="364">
                  <c:v>6</c:v>
                </c:pt>
                <c:pt idx="365">
                  <c:v>8</c:v>
                </c:pt>
                <c:pt idx="366">
                  <c:v>9</c:v>
                </c:pt>
                <c:pt idx="367">
                  <c:v>16</c:v>
                </c:pt>
                <c:pt idx="368">
                  <c:v>119</c:v>
                </c:pt>
                <c:pt idx="369">
                  <c:v>107</c:v>
                </c:pt>
                <c:pt idx="370">
                  <c:v>116</c:v>
                </c:pt>
                <c:pt idx="371">
                  <c:v>91</c:v>
                </c:pt>
                <c:pt idx="372">
                  <c:v>170</c:v>
                </c:pt>
                <c:pt idx="373">
                  <c:v>115</c:v>
                </c:pt>
                <c:pt idx="374">
                  <c:v>110</c:v>
                </c:pt>
                <c:pt idx="375">
                  <c:v>98</c:v>
                </c:pt>
                <c:pt idx="376">
                  <c:v>48</c:v>
                </c:pt>
                <c:pt idx="377">
                  <c:v>38</c:v>
                </c:pt>
                <c:pt idx="378">
                  <c:v>46</c:v>
                </c:pt>
                <c:pt idx="379">
                  <c:v>36</c:v>
                </c:pt>
                <c:pt idx="380">
                  <c:v>23</c:v>
                </c:pt>
                <c:pt idx="381">
                  <c:v>32</c:v>
                </c:pt>
                <c:pt idx="382">
                  <c:v>23</c:v>
                </c:pt>
                <c:pt idx="383">
                  <c:v>22</c:v>
                </c:pt>
                <c:pt idx="384">
                  <c:v>17</c:v>
                </c:pt>
                <c:pt idx="385">
                  <c:v>18</c:v>
                </c:pt>
                <c:pt idx="386">
                  <c:v>21</c:v>
                </c:pt>
                <c:pt idx="387">
                  <c:v>32</c:v>
                </c:pt>
                <c:pt idx="388">
                  <c:v>22</c:v>
                </c:pt>
                <c:pt idx="389">
                  <c:v>15</c:v>
                </c:pt>
                <c:pt idx="390">
                  <c:v>23</c:v>
                </c:pt>
                <c:pt idx="391">
                  <c:v>107</c:v>
                </c:pt>
                <c:pt idx="392">
                  <c:v>124</c:v>
                </c:pt>
                <c:pt idx="393">
                  <c:v>63</c:v>
                </c:pt>
                <c:pt idx="394">
                  <c:v>53</c:v>
                </c:pt>
                <c:pt idx="395">
                  <c:v>47</c:v>
                </c:pt>
                <c:pt idx="396">
                  <c:v>60</c:v>
                </c:pt>
                <c:pt idx="397">
                  <c:v>50</c:v>
                </c:pt>
                <c:pt idx="398">
                  <c:v>43</c:v>
                </c:pt>
                <c:pt idx="399">
                  <c:v>42</c:v>
                </c:pt>
                <c:pt idx="400">
                  <c:v>58</c:v>
                </c:pt>
                <c:pt idx="401">
                  <c:v>80</c:v>
                </c:pt>
                <c:pt idx="402">
                  <c:v>60</c:v>
                </c:pt>
                <c:pt idx="403">
                  <c:v>50</c:v>
                </c:pt>
                <c:pt idx="404">
                  <c:v>239</c:v>
                </c:pt>
                <c:pt idx="405">
                  <c:v>362</c:v>
                </c:pt>
              </c:numCache>
            </c:numRef>
          </c:val>
          <c:smooth val="0"/>
          <c:extLst>
            <c:ext xmlns:c16="http://schemas.microsoft.com/office/drawing/2014/chart" uri="{C3380CC4-5D6E-409C-BE32-E72D297353CC}">
              <c16:uniqueId val="{00000002-994C-436C-BB2C-18D88F363BF3}"/>
            </c:ext>
          </c:extLst>
        </c:ser>
        <c:ser>
          <c:idx val="0"/>
          <c:order val="1"/>
          <c:tx>
            <c:strRef>
              <c:f>'UCFE Graphs'!$AG$24</c:f>
              <c:strCache>
                <c:ptCount val="1"/>
                <c:pt idx="0">
                  <c:v>MD</c:v>
                </c:pt>
              </c:strCache>
            </c:strRef>
          </c:tx>
          <c:spPr>
            <a:ln>
              <a:solidFill>
                <a:srgbClr val="002060"/>
              </a:solidFill>
            </a:ln>
          </c:spPr>
          <c:marker>
            <c:symbol val="none"/>
          </c:marker>
          <c:dPt>
            <c:idx val="53"/>
            <c:bubble3D val="0"/>
            <c:spPr>
              <a:ln w="15875">
                <a:solidFill>
                  <a:srgbClr val="002060">
                    <a:alpha val="80000"/>
                  </a:srgbClr>
                </a:solidFill>
              </a:ln>
            </c:spPr>
            <c:extLst>
              <c:ext xmlns:c16="http://schemas.microsoft.com/office/drawing/2014/chart" uri="{C3380CC4-5D6E-409C-BE32-E72D297353CC}">
                <c16:uniqueId val="{00000004-994C-436C-BB2C-18D88F363BF3}"/>
              </c:ext>
            </c:extLst>
          </c:dPt>
          <c:dLbls>
            <c:dLbl>
              <c:idx val="53"/>
              <c:layout>
                <c:manualLayout>
                  <c:x val="0"/>
                  <c:y val="-8.1699346405229509E-3"/>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994C-436C-BB2C-18D88F363BF3}"/>
                </c:ext>
              </c:extLst>
            </c:dLbl>
            <c:dLbl>
              <c:idx val="405"/>
              <c:layout>
                <c:manualLayout>
                  <c:x val="-6.5075921908893705E-2"/>
                  <c:y val="-4.4934640522875893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94C-436C-BB2C-18D88F363BF3}"/>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'UCFE Graphs'!$AE$25:$AE$430</c:f>
              <c:numCache>
                <c:formatCode>m/d/yyyy</c:formatCode>
                <c:ptCount val="406"/>
                <c:pt idx="0">
                  <c:v>43106</c:v>
                </c:pt>
                <c:pt idx="1">
                  <c:v>43113</c:v>
                </c:pt>
                <c:pt idx="2">
                  <c:v>43120</c:v>
                </c:pt>
                <c:pt idx="3">
                  <c:v>43127</c:v>
                </c:pt>
                <c:pt idx="4">
                  <c:v>43134</c:v>
                </c:pt>
                <c:pt idx="5">
                  <c:v>43141</c:v>
                </c:pt>
                <c:pt idx="6">
                  <c:v>43148</c:v>
                </c:pt>
                <c:pt idx="7">
                  <c:v>43155</c:v>
                </c:pt>
                <c:pt idx="8">
                  <c:v>43162</c:v>
                </c:pt>
                <c:pt idx="9">
                  <c:v>43169</c:v>
                </c:pt>
                <c:pt idx="10">
                  <c:v>43176</c:v>
                </c:pt>
                <c:pt idx="11">
                  <c:v>43183</c:v>
                </c:pt>
                <c:pt idx="12">
                  <c:v>43190</c:v>
                </c:pt>
                <c:pt idx="13">
                  <c:v>43197</c:v>
                </c:pt>
                <c:pt idx="14">
                  <c:v>43204</c:v>
                </c:pt>
                <c:pt idx="15">
                  <c:v>43211</c:v>
                </c:pt>
                <c:pt idx="16">
                  <c:v>43218</c:v>
                </c:pt>
                <c:pt idx="17">
                  <c:v>43225</c:v>
                </c:pt>
                <c:pt idx="18">
                  <c:v>43232</c:v>
                </c:pt>
                <c:pt idx="19">
                  <c:v>43239</c:v>
                </c:pt>
                <c:pt idx="20">
                  <c:v>43246</c:v>
                </c:pt>
                <c:pt idx="21">
                  <c:v>43253</c:v>
                </c:pt>
                <c:pt idx="22">
                  <c:v>43260</c:v>
                </c:pt>
                <c:pt idx="23">
                  <c:v>43267</c:v>
                </c:pt>
                <c:pt idx="24">
                  <c:v>43274</c:v>
                </c:pt>
                <c:pt idx="25">
                  <c:v>43281</c:v>
                </c:pt>
                <c:pt idx="26">
                  <c:v>43288</c:v>
                </c:pt>
                <c:pt idx="27">
                  <c:v>43295</c:v>
                </c:pt>
                <c:pt idx="28">
                  <c:v>43302</c:v>
                </c:pt>
                <c:pt idx="29">
                  <c:v>43309</c:v>
                </c:pt>
                <c:pt idx="30">
                  <c:v>43316</c:v>
                </c:pt>
                <c:pt idx="31">
                  <c:v>43323</c:v>
                </c:pt>
                <c:pt idx="32">
                  <c:v>43330</c:v>
                </c:pt>
                <c:pt idx="33">
                  <c:v>43337</c:v>
                </c:pt>
                <c:pt idx="34">
                  <c:v>43344</c:v>
                </c:pt>
                <c:pt idx="35">
                  <c:v>43351</c:v>
                </c:pt>
                <c:pt idx="36">
                  <c:v>43358</c:v>
                </c:pt>
                <c:pt idx="37">
                  <c:v>43365</c:v>
                </c:pt>
                <c:pt idx="38">
                  <c:v>43372</c:v>
                </c:pt>
                <c:pt idx="39">
                  <c:v>43379</c:v>
                </c:pt>
                <c:pt idx="40">
                  <c:v>43386</c:v>
                </c:pt>
                <c:pt idx="41">
                  <c:v>43393</c:v>
                </c:pt>
                <c:pt idx="42">
                  <c:v>43400</c:v>
                </c:pt>
                <c:pt idx="43">
                  <c:v>43407</c:v>
                </c:pt>
                <c:pt idx="44">
                  <c:v>43414</c:v>
                </c:pt>
                <c:pt idx="45">
                  <c:v>43421</c:v>
                </c:pt>
                <c:pt idx="46">
                  <c:v>43428</c:v>
                </c:pt>
                <c:pt idx="47">
                  <c:v>43435</c:v>
                </c:pt>
                <c:pt idx="48">
                  <c:v>43442</c:v>
                </c:pt>
                <c:pt idx="49">
                  <c:v>43449</c:v>
                </c:pt>
                <c:pt idx="50">
                  <c:v>43456</c:v>
                </c:pt>
                <c:pt idx="51">
                  <c:v>43463</c:v>
                </c:pt>
                <c:pt idx="52">
                  <c:v>43470</c:v>
                </c:pt>
                <c:pt idx="53">
                  <c:v>43477</c:v>
                </c:pt>
                <c:pt idx="54">
                  <c:v>43484</c:v>
                </c:pt>
                <c:pt idx="55">
                  <c:v>43491</c:v>
                </c:pt>
                <c:pt idx="56">
                  <c:v>43498</c:v>
                </c:pt>
                <c:pt idx="57">
                  <c:v>43505</c:v>
                </c:pt>
                <c:pt idx="58">
                  <c:v>43512</c:v>
                </c:pt>
                <c:pt idx="59">
                  <c:v>43519</c:v>
                </c:pt>
                <c:pt idx="60">
                  <c:v>43526</c:v>
                </c:pt>
                <c:pt idx="61">
                  <c:v>43533</c:v>
                </c:pt>
                <c:pt idx="62">
                  <c:v>43540</c:v>
                </c:pt>
                <c:pt idx="63">
                  <c:v>43547</c:v>
                </c:pt>
                <c:pt idx="64">
                  <c:v>43554</c:v>
                </c:pt>
                <c:pt idx="65">
                  <c:v>43561</c:v>
                </c:pt>
                <c:pt idx="66">
                  <c:v>43568</c:v>
                </c:pt>
                <c:pt idx="67">
                  <c:v>43575</c:v>
                </c:pt>
                <c:pt idx="68">
                  <c:v>43582</c:v>
                </c:pt>
                <c:pt idx="69">
                  <c:v>43589</c:v>
                </c:pt>
                <c:pt idx="70">
                  <c:v>43596</c:v>
                </c:pt>
                <c:pt idx="71">
                  <c:v>43603</c:v>
                </c:pt>
                <c:pt idx="72">
                  <c:v>43610</c:v>
                </c:pt>
                <c:pt idx="73">
                  <c:v>43617</c:v>
                </c:pt>
                <c:pt idx="74">
                  <c:v>43624</c:v>
                </c:pt>
                <c:pt idx="75">
                  <c:v>43631</c:v>
                </c:pt>
                <c:pt idx="76">
                  <c:v>43638</c:v>
                </c:pt>
                <c:pt idx="77">
                  <c:v>43645</c:v>
                </c:pt>
                <c:pt idx="78">
                  <c:v>43652</c:v>
                </c:pt>
                <c:pt idx="79">
                  <c:v>43659</c:v>
                </c:pt>
                <c:pt idx="80">
                  <c:v>43666</c:v>
                </c:pt>
                <c:pt idx="81">
                  <c:v>43673</c:v>
                </c:pt>
                <c:pt idx="82">
                  <c:v>43680</c:v>
                </c:pt>
                <c:pt idx="83">
                  <c:v>43687</c:v>
                </c:pt>
                <c:pt idx="84">
                  <c:v>43694</c:v>
                </c:pt>
                <c:pt idx="85">
                  <c:v>43701</c:v>
                </c:pt>
                <c:pt idx="86">
                  <c:v>43708</c:v>
                </c:pt>
                <c:pt idx="87">
                  <c:v>43715</c:v>
                </c:pt>
                <c:pt idx="88">
                  <c:v>43722</c:v>
                </c:pt>
                <c:pt idx="89">
                  <c:v>43729</c:v>
                </c:pt>
                <c:pt idx="90">
                  <c:v>43736</c:v>
                </c:pt>
                <c:pt idx="91">
                  <c:v>43743</c:v>
                </c:pt>
                <c:pt idx="92">
                  <c:v>43750</c:v>
                </c:pt>
                <c:pt idx="93">
                  <c:v>43757</c:v>
                </c:pt>
                <c:pt idx="94">
                  <c:v>43764</c:v>
                </c:pt>
                <c:pt idx="95">
                  <c:v>43771</c:v>
                </c:pt>
                <c:pt idx="96">
                  <c:v>43778</c:v>
                </c:pt>
                <c:pt idx="97">
                  <c:v>43785</c:v>
                </c:pt>
                <c:pt idx="98">
                  <c:v>43792</c:v>
                </c:pt>
                <c:pt idx="99">
                  <c:v>43799</c:v>
                </c:pt>
                <c:pt idx="100">
                  <c:v>43806</c:v>
                </c:pt>
                <c:pt idx="101">
                  <c:v>43813</c:v>
                </c:pt>
                <c:pt idx="102">
                  <c:v>43820</c:v>
                </c:pt>
                <c:pt idx="103">
                  <c:v>43827</c:v>
                </c:pt>
                <c:pt idx="104">
                  <c:v>43834</c:v>
                </c:pt>
                <c:pt idx="105">
                  <c:v>43841</c:v>
                </c:pt>
                <c:pt idx="106">
                  <c:v>43848</c:v>
                </c:pt>
                <c:pt idx="107">
                  <c:v>43855</c:v>
                </c:pt>
                <c:pt idx="108">
                  <c:v>43862</c:v>
                </c:pt>
                <c:pt idx="109">
                  <c:v>43869</c:v>
                </c:pt>
                <c:pt idx="110">
                  <c:v>43876</c:v>
                </c:pt>
                <c:pt idx="111">
                  <c:v>43883</c:v>
                </c:pt>
                <c:pt idx="112">
                  <c:v>43890</c:v>
                </c:pt>
                <c:pt idx="113">
                  <c:v>43897</c:v>
                </c:pt>
                <c:pt idx="114">
                  <c:v>43904</c:v>
                </c:pt>
                <c:pt idx="115">
                  <c:v>43911</c:v>
                </c:pt>
                <c:pt idx="116">
                  <c:v>43918</c:v>
                </c:pt>
                <c:pt idx="117">
                  <c:v>43925</c:v>
                </c:pt>
                <c:pt idx="118">
                  <c:v>43932</c:v>
                </c:pt>
                <c:pt idx="119">
                  <c:v>43939</c:v>
                </c:pt>
                <c:pt idx="120">
                  <c:v>43946</c:v>
                </c:pt>
                <c:pt idx="121">
                  <c:v>43953</c:v>
                </c:pt>
                <c:pt idx="122">
                  <c:v>43960</c:v>
                </c:pt>
                <c:pt idx="123">
                  <c:v>43967</c:v>
                </c:pt>
                <c:pt idx="124">
                  <c:v>43974</c:v>
                </c:pt>
                <c:pt idx="125">
                  <c:v>43981</c:v>
                </c:pt>
                <c:pt idx="126">
                  <c:v>43988</c:v>
                </c:pt>
                <c:pt idx="127">
                  <c:v>43995</c:v>
                </c:pt>
                <c:pt idx="128">
                  <c:v>44002</c:v>
                </c:pt>
                <c:pt idx="129">
                  <c:v>44009</c:v>
                </c:pt>
                <c:pt idx="130">
                  <c:v>44016</c:v>
                </c:pt>
                <c:pt idx="131">
                  <c:v>44023</c:v>
                </c:pt>
                <c:pt idx="132">
                  <c:v>44030</c:v>
                </c:pt>
                <c:pt idx="133">
                  <c:v>44037</c:v>
                </c:pt>
                <c:pt idx="134">
                  <c:v>44044</c:v>
                </c:pt>
                <c:pt idx="135">
                  <c:v>44051</c:v>
                </c:pt>
                <c:pt idx="136">
                  <c:v>44058</c:v>
                </c:pt>
                <c:pt idx="137">
                  <c:v>44065</c:v>
                </c:pt>
                <c:pt idx="138">
                  <c:v>44072</c:v>
                </c:pt>
                <c:pt idx="139">
                  <c:v>44079</c:v>
                </c:pt>
                <c:pt idx="140">
                  <c:v>44086</c:v>
                </c:pt>
                <c:pt idx="141">
                  <c:v>44093</c:v>
                </c:pt>
                <c:pt idx="142">
                  <c:v>44100</c:v>
                </c:pt>
                <c:pt idx="143">
                  <c:v>44107</c:v>
                </c:pt>
                <c:pt idx="144">
                  <c:v>44114</c:v>
                </c:pt>
                <c:pt idx="145">
                  <c:v>44121</c:v>
                </c:pt>
                <c:pt idx="146">
                  <c:v>44128</c:v>
                </c:pt>
                <c:pt idx="147">
                  <c:v>44135</c:v>
                </c:pt>
                <c:pt idx="148">
                  <c:v>44142</c:v>
                </c:pt>
                <c:pt idx="149">
                  <c:v>44149</c:v>
                </c:pt>
                <c:pt idx="150">
                  <c:v>44156</c:v>
                </c:pt>
                <c:pt idx="151">
                  <c:v>44163</c:v>
                </c:pt>
                <c:pt idx="152">
                  <c:v>44170</c:v>
                </c:pt>
                <c:pt idx="153">
                  <c:v>44177</c:v>
                </c:pt>
                <c:pt idx="154">
                  <c:v>44184</c:v>
                </c:pt>
                <c:pt idx="155">
                  <c:v>44191</c:v>
                </c:pt>
                <c:pt idx="156">
                  <c:v>44198</c:v>
                </c:pt>
                <c:pt idx="157">
                  <c:v>44205</c:v>
                </c:pt>
                <c:pt idx="158">
                  <c:v>44212</c:v>
                </c:pt>
                <c:pt idx="159">
                  <c:v>44219</c:v>
                </c:pt>
                <c:pt idx="160">
                  <c:v>44226</c:v>
                </c:pt>
                <c:pt idx="161">
                  <c:v>44233</c:v>
                </c:pt>
                <c:pt idx="162">
                  <c:v>44240</c:v>
                </c:pt>
                <c:pt idx="163">
                  <c:v>44247</c:v>
                </c:pt>
                <c:pt idx="164">
                  <c:v>44254</c:v>
                </c:pt>
                <c:pt idx="165">
                  <c:v>44261</c:v>
                </c:pt>
                <c:pt idx="166">
                  <c:v>44268</c:v>
                </c:pt>
                <c:pt idx="167">
                  <c:v>44275</c:v>
                </c:pt>
                <c:pt idx="168">
                  <c:v>44282</c:v>
                </c:pt>
                <c:pt idx="169">
                  <c:v>44289</c:v>
                </c:pt>
                <c:pt idx="170">
                  <c:v>44296</c:v>
                </c:pt>
                <c:pt idx="171">
                  <c:v>44303</c:v>
                </c:pt>
                <c:pt idx="172">
                  <c:v>44310</c:v>
                </c:pt>
                <c:pt idx="173">
                  <c:v>44317</c:v>
                </c:pt>
                <c:pt idx="174">
                  <c:v>44324</c:v>
                </c:pt>
                <c:pt idx="175">
                  <c:v>44331</c:v>
                </c:pt>
                <c:pt idx="176">
                  <c:v>44338</c:v>
                </c:pt>
                <c:pt idx="177">
                  <c:v>44345</c:v>
                </c:pt>
                <c:pt idx="178">
                  <c:v>44352</c:v>
                </c:pt>
                <c:pt idx="179">
                  <c:v>44359</c:v>
                </c:pt>
                <c:pt idx="180">
                  <c:v>44366</c:v>
                </c:pt>
                <c:pt idx="181">
                  <c:v>44373</c:v>
                </c:pt>
                <c:pt idx="182">
                  <c:v>44380</c:v>
                </c:pt>
                <c:pt idx="183">
                  <c:v>44387</c:v>
                </c:pt>
                <c:pt idx="184">
                  <c:v>44394</c:v>
                </c:pt>
                <c:pt idx="185">
                  <c:v>44401</c:v>
                </c:pt>
                <c:pt idx="186">
                  <c:v>44408</c:v>
                </c:pt>
                <c:pt idx="187">
                  <c:v>44415</c:v>
                </c:pt>
                <c:pt idx="188">
                  <c:v>44422</c:v>
                </c:pt>
                <c:pt idx="189">
                  <c:v>44429</c:v>
                </c:pt>
                <c:pt idx="190">
                  <c:v>44436</c:v>
                </c:pt>
                <c:pt idx="191">
                  <c:v>44443</c:v>
                </c:pt>
                <c:pt idx="192">
                  <c:v>44450</c:v>
                </c:pt>
                <c:pt idx="193">
                  <c:v>44457</c:v>
                </c:pt>
                <c:pt idx="194">
                  <c:v>44464</c:v>
                </c:pt>
                <c:pt idx="195">
                  <c:v>44471</c:v>
                </c:pt>
                <c:pt idx="196">
                  <c:v>44478</c:v>
                </c:pt>
                <c:pt idx="197">
                  <c:v>44485</c:v>
                </c:pt>
                <c:pt idx="198">
                  <c:v>44492</c:v>
                </c:pt>
                <c:pt idx="199">
                  <c:v>44499</c:v>
                </c:pt>
                <c:pt idx="200">
                  <c:v>44506</c:v>
                </c:pt>
                <c:pt idx="201">
                  <c:v>44513</c:v>
                </c:pt>
                <c:pt idx="202">
                  <c:v>44520</c:v>
                </c:pt>
                <c:pt idx="203">
                  <c:v>44527</c:v>
                </c:pt>
                <c:pt idx="204">
                  <c:v>44534</c:v>
                </c:pt>
                <c:pt idx="205">
                  <c:v>44541</c:v>
                </c:pt>
                <c:pt idx="206">
                  <c:v>44548</c:v>
                </c:pt>
                <c:pt idx="207">
                  <c:v>44555</c:v>
                </c:pt>
                <c:pt idx="208">
                  <c:v>44562</c:v>
                </c:pt>
                <c:pt idx="209">
                  <c:v>44569</c:v>
                </c:pt>
                <c:pt idx="210">
                  <c:v>44576</c:v>
                </c:pt>
                <c:pt idx="211">
                  <c:v>44583</c:v>
                </c:pt>
                <c:pt idx="212">
                  <c:v>44590</c:v>
                </c:pt>
                <c:pt idx="213">
                  <c:v>44597</c:v>
                </c:pt>
                <c:pt idx="214">
                  <c:v>44604</c:v>
                </c:pt>
                <c:pt idx="215">
                  <c:v>44611</c:v>
                </c:pt>
                <c:pt idx="216">
                  <c:v>44618</c:v>
                </c:pt>
                <c:pt idx="217">
                  <c:v>44625</c:v>
                </c:pt>
                <c:pt idx="218">
                  <c:v>44632</c:v>
                </c:pt>
                <c:pt idx="219">
                  <c:v>44639</c:v>
                </c:pt>
                <c:pt idx="220">
                  <c:v>44646</c:v>
                </c:pt>
                <c:pt idx="221">
                  <c:v>44653</c:v>
                </c:pt>
                <c:pt idx="222">
                  <c:v>44660</c:v>
                </c:pt>
                <c:pt idx="223">
                  <c:v>44667</c:v>
                </c:pt>
                <c:pt idx="224">
                  <c:v>44674</c:v>
                </c:pt>
                <c:pt idx="225">
                  <c:v>44681</c:v>
                </c:pt>
                <c:pt idx="226">
                  <c:v>44688</c:v>
                </c:pt>
                <c:pt idx="227">
                  <c:v>44695</c:v>
                </c:pt>
                <c:pt idx="228">
                  <c:v>44702</c:v>
                </c:pt>
                <c:pt idx="229">
                  <c:v>44709</c:v>
                </c:pt>
                <c:pt idx="230">
                  <c:v>44716</c:v>
                </c:pt>
                <c:pt idx="231">
                  <c:v>44723</c:v>
                </c:pt>
                <c:pt idx="232">
                  <c:v>44730</c:v>
                </c:pt>
                <c:pt idx="233">
                  <c:v>44737</c:v>
                </c:pt>
                <c:pt idx="234">
                  <c:v>44744</c:v>
                </c:pt>
                <c:pt idx="235">
                  <c:v>44751</c:v>
                </c:pt>
                <c:pt idx="236">
                  <c:v>44758</c:v>
                </c:pt>
                <c:pt idx="237">
                  <c:v>44765</c:v>
                </c:pt>
                <c:pt idx="238">
                  <c:v>44772</c:v>
                </c:pt>
                <c:pt idx="239">
                  <c:v>44779</c:v>
                </c:pt>
                <c:pt idx="240">
                  <c:v>44786</c:v>
                </c:pt>
                <c:pt idx="241">
                  <c:v>44793</c:v>
                </c:pt>
                <c:pt idx="242">
                  <c:v>44800</c:v>
                </c:pt>
                <c:pt idx="243">
                  <c:v>44807</c:v>
                </c:pt>
                <c:pt idx="244">
                  <c:v>44814</c:v>
                </c:pt>
                <c:pt idx="245">
                  <c:v>44821</c:v>
                </c:pt>
                <c:pt idx="246">
                  <c:v>44828</c:v>
                </c:pt>
                <c:pt idx="247">
                  <c:v>44835</c:v>
                </c:pt>
                <c:pt idx="248">
                  <c:v>44842</c:v>
                </c:pt>
                <c:pt idx="249">
                  <c:v>44849</c:v>
                </c:pt>
                <c:pt idx="250">
                  <c:v>44856</c:v>
                </c:pt>
                <c:pt idx="251">
                  <c:v>44863</c:v>
                </c:pt>
                <c:pt idx="252">
                  <c:v>44870</c:v>
                </c:pt>
                <c:pt idx="253">
                  <c:v>44877</c:v>
                </c:pt>
                <c:pt idx="254">
                  <c:v>44884</c:v>
                </c:pt>
                <c:pt idx="255">
                  <c:v>44891</c:v>
                </c:pt>
                <c:pt idx="256">
                  <c:v>44898</c:v>
                </c:pt>
                <c:pt idx="257">
                  <c:v>44905</c:v>
                </c:pt>
                <c:pt idx="258">
                  <c:v>44912</c:v>
                </c:pt>
                <c:pt idx="259">
                  <c:v>44919</c:v>
                </c:pt>
                <c:pt idx="260">
                  <c:v>44926</c:v>
                </c:pt>
                <c:pt idx="261">
                  <c:v>44933</c:v>
                </c:pt>
                <c:pt idx="262">
                  <c:v>44940</c:v>
                </c:pt>
                <c:pt idx="263">
                  <c:v>44947</c:v>
                </c:pt>
                <c:pt idx="264">
                  <c:v>44954</c:v>
                </c:pt>
                <c:pt idx="265">
                  <c:v>44961</c:v>
                </c:pt>
                <c:pt idx="266">
                  <c:v>44968</c:v>
                </c:pt>
                <c:pt idx="267">
                  <c:v>44975</c:v>
                </c:pt>
                <c:pt idx="268">
                  <c:v>44982</c:v>
                </c:pt>
                <c:pt idx="269">
                  <c:v>44989</c:v>
                </c:pt>
                <c:pt idx="270">
                  <c:v>44996</c:v>
                </c:pt>
                <c:pt idx="271">
                  <c:v>45003</c:v>
                </c:pt>
                <c:pt idx="272">
                  <c:v>45010</c:v>
                </c:pt>
                <c:pt idx="273">
                  <c:v>45017</c:v>
                </c:pt>
                <c:pt idx="274">
                  <c:v>45024</c:v>
                </c:pt>
                <c:pt idx="275">
                  <c:v>45031</c:v>
                </c:pt>
                <c:pt idx="276">
                  <c:v>45038</c:v>
                </c:pt>
                <c:pt idx="277">
                  <c:v>45045</c:v>
                </c:pt>
                <c:pt idx="278">
                  <c:v>45052</c:v>
                </c:pt>
                <c:pt idx="279">
                  <c:v>45059</c:v>
                </c:pt>
                <c:pt idx="280">
                  <c:v>45066</c:v>
                </c:pt>
                <c:pt idx="281">
                  <c:v>45073</c:v>
                </c:pt>
                <c:pt idx="282">
                  <c:v>45080</c:v>
                </c:pt>
                <c:pt idx="283">
                  <c:v>45087</c:v>
                </c:pt>
                <c:pt idx="284">
                  <c:v>45094</c:v>
                </c:pt>
                <c:pt idx="285">
                  <c:v>45101</c:v>
                </c:pt>
                <c:pt idx="286">
                  <c:v>45108</c:v>
                </c:pt>
                <c:pt idx="287">
                  <c:v>45115</c:v>
                </c:pt>
                <c:pt idx="288">
                  <c:v>45122</c:v>
                </c:pt>
                <c:pt idx="289">
                  <c:v>45129</c:v>
                </c:pt>
                <c:pt idx="290">
                  <c:v>45136</c:v>
                </c:pt>
                <c:pt idx="291">
                  <c:v>45143</c:v>
                </c:pt>
                <c:pt idx="292">
                  <c:v>45150</c:v>
                </c:pt>
                <c:pt idx="293">
                  <c:v>45157</c:v>
                </c:pt>
                <c:pt idx="294">
                  <c:v>45164</c:v>
                </c:pt>
                <c:pt idx="295">
                  <c:v>45171</c:v>
                </c:pt>
                <c:pt idx="296">
                  <c:v>45178</c:v>
                </c:pt>
                <c:pt idx="297">
                  <c:v>45185</c:v>
                </c:pt>
                <c:pt idx="298">
                  <c:v>45192</c:v>
                </c:pt>
                <c:pt idx="299">
                  <c:v>45199</c:v>
                </c:pt>
                <c:pt idx="300">
                  <c:v>45206</c:v>
                </c:pt>
                <c:pt idx="301">
                  <c:v>45213</c:v>
                </c:pt>
                <c:pt idx="302">
                  <c:v>45220</c:v>
                </c:pt>
                <c:pt idx="303">
                  <c:v>45227</c:v>
                </c:pt>
                <c:pt idx="304">
                  <c:v>45234</c:v>
                </c:pt>
                <c:pt idx="305">
                  <c:v>45241</c:v>
                </c:pt>
                <c:pt idx="306">
                  <c:v>45248</c:v>
                </c:pt>
                <c:pt idx="307">
                  <c:v>45255</c:v>
                </c:pt>
                <c:pt idx="308">
                  <c:v>45262</c:v>
                </c:pt>
                <c:pt idx="309">
                  <c:v>45269</c:v>
                </c:pt>
                <c:pt idx="310">
                  <c:v>45276</c:v>
                </c:pt>
                <c:pt idx="311">
                  <c:v>45283</c:v>
                </c:pt>
                <c:pt idx="312">
                  <c:v>45290</c:v>
                </c:pt>
                <c:pt idx="313">
                  <c:v>45297</c:v>
                </c:pt>
                <c:pt idx="314">
                  <c:v>45304</c:v>
                </c:pt>
                <c:pt idx="315">
                  <c:v>45311</c:v>
                </c:pt>
                <c:pt idx="316">
                  <c:v>45318</c:v>
                </c:pt>
                <c:pt idx="317">
                  <c:v>45325</c:v>
                </c:pt>
                <c:pt idx="318">
                  <c:v>45332</c:v>
                </c:pt>
                <c:pt idx="319">
                  <c:v>45339</c:v>
                </c:pt>
                <c:pt idx="320">
                  <c:v>45346</c:v>
                </c:pt>
                <c:pt idx="321">
                  <c:v>45353</c:v>
                </c:pt>
                <c:pt idx="322">
                  <c:v>45360</c:v>
                </c:pt>
                <c:pt idx="323">
                  <c:v>45367</c:v>
                </c:pt>
                <c:pt idx="324">
                  <c:v>45374</c:v>
                </c:pt>
                <c:pt idx="325">
                  <c:v>45381</c:v>
                </c:pt>
                <c:pt idx="326">
                  <c:v>45388</c:v>
                </c:pt>
                <c:pt idx="327">
                  <c:v>45395</c:v>
                </c:pt>
                <c:pt idx="328">
                  <c:v>45402</c:v>
                </c:pt>
                <c:pt idx="329">
                  <c:v>45409</c:v>
                </c:pt>
                <c:pt idx="330">
                  <c:v>45416</c:v>
                </c:pt>
                <c:pt idx="331">
                  <c:v>45423</c:v>
                </c:pt>
                <c:pt idx="332">
                  <c:v>45430</c:v>
                </c:pt>
                <c:pt idx="333">
                  <c:v>45437</c:v>
                </c:pt>
                <c:pt idx="334">
                  <c:v>45444</c:v>
                </c:pt>
                <c:pt idx="335">
                  <c:v>45451</c:v>
                </c:pt>
                <c:pt idx="336">
                  <c:v>45458</c:v>
                </c:pt>
                <c:pt idx="337">
                  <c:v>45465</c:v>
                </c:pt>
                <c:pt idx="338">
                  <c:v>45472</c:v>
                </c:pt>
                <c:pt idx="339">
                  <c:v>45479</c:v>
                </c:pt>
                <c:pt idx="340">
                  <c:v>45486</c:v>
                </c:pt>
                <c:pt idx="341">
                  <c:v>45493</c:v>
                </c:pt>
                <c:pt idx="342">
                  <c:v>45500</c:v>
                </c:pt>
                <c:pt idx="343">
                  <c:v>45507</c:v>
                </c:pt>
                <c:pt idx="344">
                  <c:v>45514</c:v>
                </c:pt>
                <c:pt idx="345">
                  <c:v>45521</c:v>
                </c:pt>
                <c:pt idx="346">
                  <c:v>45528</c:v>
                </c:pt>
                <c:pt idx="347">
                  <c:v>45535</c:v>
                </c:pt>
                <c:pt idx="348">
                  <c:v>45542</c:v>
                </c:pt>
                <c:pt idx="349">
                  <c:v>45549</c:v>
                </c:pt>
                <c:pt idx="350">
                  <c:v>45556</c:v>
                </c:pt>
                <c:pt idx="351">
                  <c:v>45563</c:v>
                </c:pt>
                <c:pt idx="352">
                  <c:v>45570</c:v>
                </c:pt>
                <c:pt idx="353">
                  <c:v>45577</c:v>
                </c:pt>
                <c:pt idx="354">
                  <c:v>45584</c:v>
                </c:pt>
                <c:pt idx="355">
                  <c:v>45591</c:v>
                </c:pt>
                <c:pt idx="356">
                  <c:v>45598</c:v>
                </c:pt>
                <c:pt idx="357">
                  <c:v>45605</c:v>
                </c:pt>
                <c:pt idx="358">
                  <c:v>45612</c:v>
                </c:pt>
                <c:pt idx="359">
                  <c:v>45619</c:v>
                </c:pt>
                <c:pt idx="360">
                  <c:v>45626</c:v>
                </c:pt>
                <c:pt idx="361">
                  <c:v>45633</c:v>
                </c:pt>
                <c:pt idx="362">
                  <c:v>45640</c:v>
                </c:pt>
                <c:pt idx="363">
                  <c:v>45647</c:v>
                </c:pt>
                <c:pt idx="364">
                  <c:v>45654</c:v>
                </c:pt>
                <c:pt idx="365">
                  <c:v>45661</c:v>
                </c:pt>
                <c:pt idx="366">
                  <c:v>45668</c:v>
                </c:pt>
                <c:pt idx="367">
                  <c:v>45675</c:v>
                </c:pt>
                <c:pt idx="368">
                  <c:v>45682</c:v>
                </c:pt>
                <c:pt idx="369">
                  <c:v>45689</c:v>
                </c:pt>
                <c:pt idx="370">
                  <c:v>45696</c:v>
                </c:pt>
                <c:pt idx="371">
                  <c:v>45703</c:v>
                </c:pt>
                <c:pt idx="372">
                  <c:v>45710</c:v>
                </c:pt>
                <c:pt idx="373">
                  <c:v>45717</c:v>
                </c:pt>
                <c:pt idx="374">
                  <c:v>45724</c:v>
                </c:pt>
                <c:pt idx="375">
                  <c:v>45731</c:v>
                </c:pt>
                <c:pt idx="376">
                  <c:v>45738</c:v>
                </c:pt>
                <c:pt idx="377">
                  <c:v>45745</c:v>
                </c:pt>
                <c:pt idx="378">
                  <c:v>45752</c:v>
                </c:pt>
                <c:pt idx="379">
                  <c:v>45759</c:v>
                </c:pt>
                <c:pt idx="380">
                  <c:v>45766</c:v>
                </c:pt>
                <c:pt idx="381">
                  <c:v>45773</c:v>
                </c:pt>
                <c:pt idx="382">
                  <c:v>45780</c:v>
                </c:pt>
                <c:pt idx="383">
                  <c:v>45787</c:v>
                </c:pt>
                <c:pt idx="384">
                  <c:v>45794</c:v>
                </c:pt>
                <c:pt idx="385">
                  <c:v>45801</c:v>
                </c:pt>
                <c:pt idx="386">
                  <c:v>45808</c:v>
                </c:pt>
                <c:pt idx="387">
                  <c:v>45815</c:v>
                </c:pt>
                <c:pt idx="388">
                  <c:v>45822</c:v>
                </c:pt>
                <c:pt idx="389">
                  <c:v>45829</c:v>
                </c:pt>
                <c:pt idx="390">
                  <c:v>45836</c:v>
                </c:pt>
                <c:pt idx="391">
                  <c:v>45843</c:v>
                </c:pt>
                <c:pt idx="392">
                  <c:v>45850</c:v>
                </c:pt>
                <c:pt idx="393">
                  <c:v>45857</c:v>
                </c:pt>
                <c:pt idx="394">
                  <c:v>45864</c:v>
                </c:pt>
                <c:pt idx="395">
                  <c:v>45871</c:v>
                </c:pt>
                <c:pt idx="396">
                  <c:v>45878</c:v>
                </c:pt>
                <c:pt idx="397">
                  <c:v>45885</c:v>
                </c:pt>
                <c:pt idx="398">
                  <c:v>45892</c:v>
                </c:pt>
                <c:pt idx="399">
                  <c:v>45899</c:v>
                </c:pt>
                <c:pt idx="400">
                  <c:v>45906</c:v>
                </c:pt>
                <c:pt idx="401">
                  <c:v>45913</c:v>
                </c:pt>
                <c:pt idx="402">
                  <c:v>45920</c:v>
                </c:pt>
                <c:pt idx="403">
                  <c:v>45927</c:v>
                </c:pt>
                <c:pt idx="404">
                  <c:v>45934</c:v>
                </c:pt>
                <c:pt idx="405">
                  <c:v>45941</c:v>
                </c:pt>
              </c:numCache>
            </c:numRef>
          </c:cat>
          <c:val>
            <c:numRef>
              <c:f>'UCFE Graphs'!$AG$25:$AG$430</c:f>
              <c:numCache>
                <c:formatCode>General</c:formatCode>
                <c:ptCount val="406"/>
                <c:pt idx="0">
                  <c:v>17</c:v>
                </c:pt>
                <c:pt idx="1">
                  <c:v>26</c:v>
                </c:pt>
                <c:pt idx="2">
                  <c:v>30</c:v>
                </c:pt>
                <c:pt idx="3">
                  <c:v>76</c:v>
                </c:pt>
                <c:pt idx="4">
                  <c:v>24</c:v>
                </c:pt>
                <c:pt idx="5">
                  <c:v>18</c:v>
                </c:pt>
                <c:pt idx="6">
                  <c:v>16</c:v>
                </c:pt>
                <c:pt idx="7">
                  <c:v>23</c:v>
                </c:pt>
                <c:pt idx="8">
                  <c:v>21</c:v>
                </c:pt>
                <c:pt idx="9">
                  <c:v>29</c:v>
                </c:pt>
                <c:pt idx="10">
                  <c:v>28</c:v>
                </c:pt>
                <c:pt idx="11">
                  <c:v>29</c:v>
                </c:pt>
                <c:pt idx="12">
                  <c:v>27</c:v>
                </c:pt>
                <c:pt idx="13">
                  <c:v>36</c:v>
                </c:pt>
                <c:pt idx="14">
                  <c:v>31</c:v>
                </c:pt>
                <c:pt idx="15">
                  <c:v>19</c:v>
                </c:pt>
                <c:pt idx="16">
                  <c:v>22</c:v>
                </c:pt>
                <c:pt idx="17">
                  <c:v>22</c:v>
                </c:pt>
                <c:pt idx="18">
                  <c:v>24</c:v>
                </c:pt>
                <c:pt idx="19">
                  <c:v>22</c:v>
                </c:pt>
                <c:pt idx="20">
                  <c:v>19</c:v>
                </c:pt>
                <c:pt idx="21">
                  <c:v>22</c:v>
                </c:pt>
                <c:pt idx="22">
                  <c:v>21</c:v>
                </c:pt>
                <c:pt idx="23">
                  <c:v>20</c:v>
                </c:pt>
                <c:pt idx="24">
                  <c:v>19</c:v>
                </c:pt>
                <c:pt idx="25">
                  <c:v>27</c:v>
                </c:pt>
                <c:pt idx="26">
                  <c:v>14</c:v>
                </c:pt>
                <c:pt idx="27">
                  <c:v>24</c:v>
                </c:pt>
                <c:pt idx="28">
                  <c:v>17</c:v>
                </c:pt>
                <c:pt idx="29">
                  <c:v>35</c:v>
                </c:pt>
                <c:pt idx="30">
                  <c:v>23</c:v>
                </c:pt>
                <c:pt idx="31">
                  <c:v>42</c:v>
                </c:pt>
                <c:pt idx="32">
                  <c:v>34</c:v>
                </c:pt>
                <c:pt idx="33">
                  <c:v>24</c:v>
                </c:pt>
                <c:pt idx="34">
                  <c:v>21</c:v>
                </c:pt>
                <c:pt idx="35">
                  <c:v>15</c:v>
                </c:pt>
                <c:pt idx="36">
                  <c:v>11</c:v>
                </c:pt>
                <c:pt idx="37">
                  <c:v>17</c:v>
                </c:pt>
                <c:pt idx="38">
                  <c:v>20</c:v>
                </c:pt>
                <c:pt idx="39">
                  <c:v>14</c:v>
                </c:pt>
                <c:pt idx="40">
                  <c:v>7</c:v>
                </c:pt>
                <c:pt idx="41">
                  <c:v>15</c:v>
                </c:pt>
                <c:pt idx="42">
                  <c:v>18</c:v>
                </c:pt>
                <c:pt idx="43">
                  <c:v>15</c:v>
                </c:pt>
                <c:pt idx="44">
                  <c:v>13</c:v>
                </c:pt>
                <c:pt idx="45">
                  <c:v>23</c:v>
                </c:pt>
                <c:pt idx="46">
                  <c:v>14</c:v>
                </c:pt>
                <c:pt idx="47">
                  <c:v>19</c:v>
                </c:pt>
                <c:pt idx="48">
                  <c:v>12</c:v>
                </c:pt>
                <c:pt idx="49">
                  <c:v>21</c:v>
                </c:pt>
                <c:pt idx="50">
                  <c:v>18</c:v>
                </c:pt>
                <c:pt idx="51">
                  <c:v>275</c:v>
                </c:pt>
                <c:pt idx="52">
                  <c:v>569</c:v>
                </c:pt>
                <c:pt idx="53">
                  <c:v>2149</c:v>
                </c:pt>
                <c:pt idx="54">
                  <c:v>968</c:v>
                </c:pt>
                <c:pt idx="55">
                  <c:v>583</c:v>
                </c:pt>
                <c:pt idx="56">
                  <c:v>13</c:v>
                </c:pt>
                <c:pt idx="57">
                  <c:v>21</c:v>
                </c:pt>
                <c:pt idx="58">
                  <c:v>14</c:v>
                </c:pt>
                <c:pt idx="59">
                  <c:v>13</c:v>
                </c:pt>
                <c:pt idx="60">
                  <c:v>12</c:v>
                </c:pt>
                <c:pt idx="61">
                  <c:v>14</c:v>
                </c:pt>
                <c:pt idx="62">
                  <c:v>9</c:v>
                </c:pt>
                <c:pt idx="63">
                  <c:v>16</c:v>
                </c:pt>
                <c:pt idx="64">
                  <c:v>13</c:v>
                </c:pt>
                <c:pt idx="65">
                  <c:v>16</c:v>
                </c:pt>
                <c:pt idx="66">
                  <c:v>14</c:v>
                </c:pt>
                <c:pt idx="67">
                  <c:v>15</c:v>
                </c:pt>
                <c:pt idx="68">
                  <c:v>11</c:v>
                </c:pt>
                <c:pt idx="69">
                  <c:v>15</c:v>
                </c:pt>
                <c:pt idx="70">
                  <c:v>13</c:v>
                </c:pt>
                <c:pt idx="71">
                  <c:v>11</c:v>
                </c:pt>
                <c:pt idx="72">
                  <c:v>18</c:v>
                </c:pt>
                <c:pt idx="73">
                  <c:v>10</c:v>
                </c:pt>
                <c:pt idx="74">
                  <c:v>23</c:v>
                </c:pt>
                <c:pt idx="75">
                  <c:v>21</c:v>
                </c:pt>
                <c:pt idx="76">
                  <c:v>18</c:v>
                </c:pt>
                <c:pt idx="77">
                  <c:v>22</c:v>
                </c:pt>
                <c:pt idx="78">
                  <c:v>16</c:v>
                </c:pt>
                <c:pt idx="79">
                  <c:v>27</c:v>
                </c:pt>
                <c:pt idx="80">
                  <c:v>18</c:v>
                </c:pt>
                <c:pt idx="81">
                  <c:v>20</c:v>
                </c:pt>
                <c:pt idx="82">
                  <c:v>28</c:v>
                </c:pt>
                <c:pt idx="83">
                  <c:v>28</c:v>
                </c:pt>
                <c:pt idx="84">
                  <c:v>15</c:v>
                </c:pt>
                <c:pt idx="85">
                  <c:v>18</c:v>
                </c:pt>
                <c:pt idx="86">
                  <c:v>16</c:v>
                </c:pt>
                <c:pt idx="87">
                  <c:v>17</c:v>
                </c:pt>
                <c:pt idx="88">
                  <c:v>20</c:v>
                </c:pt>
                <c:pt idx="89">
                  <c:v>21</c:v>
                </c:pt>
                <c:pt idx="90">
                  <c:v>19</c:v>
                </c:pt>
                <c:pt idx="91">
                  <c:v>16</c:v>
                </c:pt>
                <c:pt idx="92">
                  <c:v>21</c:v>
                </c:pt>
                <c:pt idx="93">
                  <c:v>11</c:v>
                </c:pt>
                <c:pt idx="94">
                  <c:v>15</c:v>
                </c:pt>
                <c:pt idx="95">
                  <c:v>17</c:v>
                </c:pt>
                <c:pt idx="96">
                  <c:v>8</c:v>
                </c:pt>
                <c:pt idx="97">
                  <c:v>17</c:v>
                </c:pt>
                <c:pt idx="98">
                  <c:v>12</c:v>
                </c:pt>
                <c:pt idx="99">
                  <c:v>13</c:v>
                </c:pt>
                <c:pt idx="100">
                  <c:v>13</c:v>
                </c:pt>
                <c:pt idx="101">
                  <c:v>10</c:v>
                </c:pt>
                <c:pt idx="102">
                  <c:v>9</c:v>
                </c:pt>
                <c:pt idx="103">
                  <c:v>9</c:v>
                </c:pt>
                <c:pt idx="104">
                  <c:v>9</c:v>
                </c:pt>
                <c:pt idx="105">
                  <c:v>17</c:v>
                </c:pt>
                <c:pt idx="106">
                  <c:v>11</c:v>
                </c:pt>
                <c:pt idx="107">
                  <c:v>13</c:v>
                </c:pt>
                <c:pt idx="108">
                  <c:v>12</c:v>
                </c:pt>
                <c:pt idx="109">
                  <c:v>15</c:v>
                </c:pt>
                <c:pt idx="110">
                  <c:v>15</c:v>
                </c:pt>
                <c:pt idx="111">
                  <c:v>11</c:v>
                </c:pt>
                <c:pt idx="112">
                  <c:v>17</c:v>
                </c:pt>
                <c:pt idx="113">
                  <c:v>8</c:v>
                </c:pt>
                <c:pt idx="114">
                  <c:v>13</c:v>
                </c:pt>
                <c:pt idx="115">
                  <c:v>17</c:v>
                </c:pt>
                <c:pt idx="116">
                  <c:v>21</c:v>
                </c:pt>
                <c:pt idx="117">
                  <c:v>30</c:v>
                </c:pt>
                <c:pt idx="118">
                  <c:v>24</c:v>
                </c:pt>
                <c:pt idx="119">
                  <c:v>41</c:v>
                </c:pt>
                <c:pt idx="120">
                  <c:v>9</c:v>
                </c:pt>
                <c:pt idx="121">
                  <c:v>10</c:v>
                </c:pt>
                <c:pt idx="122">
                  <c:v>8</c:v>
                </c:pt>
                <c:pt idx="123">
                  <c:v>60</c:v>
                </c:pt>
                <c:pt idx="124">
                  <c:v>65</c:v>
                </c:pt>
                <c:pt idx="125">
                  <c:v>60</c:v>
                </c:pt>
                <c:pt idx="126">
                  <c:v>66</c:v>
                </c:pt>
                <c:pt idx="127">
                  <c:v>58</c:v>
                </c:pt>
                <c:pt idx="128">
                  <c:v>72</c:v>
                </c:pt>
                <c:pt idx="129">
                  <c:v>64</c:v>
                </c:pt>
                <c:pt idx="130">
                  <c:v>49</c:v>
                </c:pt>
                <c:pt idx="131">
                  <c:v>53</c:v>
                </c:pt>
                <c:pt idx="132">
                  <c:v>43</c:v>
                </c:pt>
                <c:pt idx="133">
                  <c:v>42</c:v>
                </c:pt>
                <c:pt idx="134">
                  <c:v>37</c:v>
                </c:pt>
                <c:pt idx="135">
                  <c:v>29</c:v>
                </c:pt>
                <c:pt idx="136">
                  <c:v>28</c:v>
                </c:pt>
                <c:pt idx="137">
                  <c:v>34</c:v>
                </c:pt>
                <c:pt idx="138">
                  <c:v>33</c:v>
                </c:pt>
                <c:pt idx="139">
                  <c:v>29</c:v>
                </c:pt>
                <c:pt idx="140">
                  <c:v>31</c:v>
                </c:pt>
                <c:pt idx="141">
                  <c:v>7</c:v>
                </c:pt>
                <c:pt idx="142">
                  <c:v>32</c:v>
                </c:pt>
                <c:pt idx="143">
                  <c:v>31</c:v>
                </c:pt>
                <c:pt idx="144">
                  <c:v>26</c:v>
                </c:pt>
                <c:pt idx="145">
                  <c:v>35</c:v>
                </c:pt>
                <c:pt idx="146">
                  <c:v>40</c:v>
                </c:pt>
                <c:pt idx="147">
                  <c:v>53</c:v>
                </c:pt>
                <c:pt idx="148">
                  <c:v>34</c:v>
                </c:pt>
                <c:pt idx="149">
                  <c:v>17</c:v>
                </c:pt>
                <c:pt idx="150">
                  <c:v>24</c:v>
                </c:pt>
                <c:pt idx="151">
                  <c:v>12</c:v>
                </c:pt>
                <c:pt idx="152">
                  <c:v>31</c:v>
                </c:pt>
                <c:pt idx="153">
                  <c:v>30</c:v>
                </c:pt>
                <c:pt idx="154">
                  <c:v>18</c:v>
                </c:pt>
                <c:pt idx="155">
                  <c:v>23</c:v>
                </c:pt>
                <c:pt idx="156">
                  <c:v>19</c:v>
                </c:pt>
                <c:pt idx="157">
                  <c:v>34</c:v>
                </c:pt>
                <c:pt idx="158">
                  <c:v>55</c:v>
                </c:pt>
                <c:pt idx="159">
                  <c:v>38</c:v>
                </c:pt>
                <c:pt idx="160">
                  <c:v>41</c:v>
                </c:pt>
                <c:pt idx="161">
                  <c:v>37</c:v>
                </c:pt>
                <c:pt idx="162">
                  <c:v>21</c:v>
                </c:pt>
                <c:pt idx="163">
                  <c:v>30</c:v>
                </c:pt>
                <c:pt idx="164">
                  <c:v>16</c:v>
                </c:pt>
                <c:pt idx="165">
                  <c:v>51</c:v>
                </c:pt>
                <c:pt idx="166">
                  <c:v>23</c:v>
                </c:pt>
                <c:pt idx="167">
                  <c:v>11</c:v>
                </c:pt>
                <c:pt idx="168">
                  <c:v>22</c:v>
                </c:pt>
                <c:pt idx="169">
                  <c:v>18</c:v>
                </c:pt>
                <c:pt idx="170">
                  <c:v>21</c:v>
                </c:pt>
                <c:pt idx="171">
                  <c:v>19</c:v>
                </c:pt>
                <c:pt idx="172">
                  <c:v>19</c:v>
                </c:pt>
                <c:pt idx="173">
                  <c:v>15</c:v>
                </c:pt>
                <c:pt idx="174">
                  <c:v>18</c:v>
                </c:pt>
                <c:pt idx="175">
                  <c:v>20</c:v>
                </c:pt>
                <c:pt idx="176">
                  <c:v>16</c:v>
                </c:pt>
                <c:pt idx="177">
                  <c:v>6</c:v>
                </c:pt>
                <c:pt idx="178">
                  <c:v>5</c:v>
                </c:pt>
                <c:pt idx="179">
                  <c:v>155</c:v>
                </c:pt>
                <c:pt idx="180">
                  <c:v>29</c:v>
                </c:pt>
                <c:pt idx="181">
                  <c:v>16</c:v>
                </c:pt>
                <c:pt idx="182">
                  <c:v>15</c:v>
                </c:pt>
                <c:pt idx="183">
                  <c:v>14</c:v>
                </c:pt>
                <c:pt idx="184">
                  <c:v>14</c:v>
                </c:pt>
                <c:pt idx="185">
                  <c:v>9</c:v>
                </c:pt>
                <c:pt idx="186">
                  <c:v>7</c:v>
                </c:pt>
                <c:pt idx="187">
                  <c:v>22</c:v>
                </c:pt>
                <c:pt idx="188">
                  <c:v>14</c:v>
                </c:pt>
                <c:pt idx="189">
                  <c:v>16</c:v>
                </c:pt>
                <c:pt idx="190">
                  <c:v>7</c:v>
                </c:pt>
                <c:pt idx="191">
                  <c:v>5</c:v>
                </c:pt>
                <c:pt idx="192">
                  <c:v>28</c:v>
                </c:pt>
                <c:pt idx="193">
                  <c:v>26</c:v>
                </c:pt>
                <c:pt idx="194">
                  <c:v>26</c:v>
                </c:pt>
                <c:pt idx="195">
                  <c:v>18</c:v>
                </c:pt>
                <c:pt idx="196">
                  <c:v>18</c:v>
                </c:pt>
                <c:pt idx="197">
                  <c:v>17</c:v>
                </c:pt>
                <c:pt idx="198">
                  <c:v>17</c:v>
                </c:pt>
                <c:pt idx="199">
                  <c:v>23</c:v>
                </c:pt>
                <c:pt idx="200">
                  <c:v>13</c:v>
                </c:pt>
                <c:pt idx="201">
                  <c:v>7</c:v>
                </c:pt>
                <c:pt idx="202">
                  <c:v>14</c:v>
                </c:pt>
                <c:pt idx="203">
                  <c:v>7</c:v>
                </c:pt>
                <c:pt idx="204">
                  <c:v>14</c:v>
                </c:pt>
                <c:pt idx="205">
                  <c:v>18</c:v>
                </c:pt>
                <c:pt idx="206">
                  <c:v>11</c:v>
                </c:pt>
                <c:pt idx="207">
                  <c:v>7</c:v>
                </c:pt>
                <c:pt idx="208">
                  <c:v>11</c:v>
                </c:pt>
                <c:pt idx="209">
                  <c:v>23</c:v>
                </c:pt>
                <c:pt idx="210">
                  <c:v>13</c:v>
                </c:pt>
                <c:pt idx="211">
                  <c:v>8</c:v>
                </c:pt>
                <c:pt idx="212">
                  <c:v>19</c:v>
                </c:pt>
                <c:pt idx="213">
                  <c:v>19</c:v>
                </c:pt>
                <c:pt idx="214">
                  <c:v>10</c:v>
                </c:pt>
                <c:pt idx="215">
                  <c:v>6</c:v>
                </c:pt>
                <c:pt idx="216">
                  <c:v>11</c:v>
                </c:pt>
                <c:pt idx="217">
                  <c:v>16</c:v>
                </c:pt>
                <c:pt idx="218">
                  <c:v>20</c:v>
                </c:pt>
                <c:pt idx="219">
                  <c:v>11</c:v>
                </c:pt>
                <c:pt idx="220">
                  <c:v>4</c:v>
                </c:pt>
                <c:pt idx="221">
                  <c:v>6</c:v>
                </c:pt>
                <c:pt idx="222">
                  <c:v>10</c:v>
                </c:pt>
                <c:pt idx="223">
                  <c:v>12</c:v>
                </c:pt>
                <c:pt idx="224">
                  <c:v>14</c:v>
                </c:pt>
                <c:pt idx="225">
                  <c:v>9</c:v>
                </c:pt>
                <c:pt idx="226">
                  <c:v>9</c:v>
                </c:pt>
                <c:pt idx="227">
                  <c:v>9</c:v>
                </c:pt>
                <c:pt idx="228">
                  <c:v>11</c:v>
                </c:pt>
                <c:pt idx="229">
                  <c:v>18</c:v>
                </c:pt>
                <c:pt idx="230">
                  <c:v>35</c:v>
                </c:pt>
                <c:pt idx="231">
                  <c:v>16</c:v>
                </c:pt>
                <c:pt idx="232">
                  <c:v>16</c:v>
                </c:pt>
                <c:pt idx="233">
                  <c:v>14</c:v>
                </c:pt>
                <c:pt idx="234">
                  <c:v>17</c:v>
                </c:pt>
                <c:pt idx="235">
                  <c:v>14</c:v>
                </c:pt>
                <c:pt idx="236">
                  <c:v>13</c:v>
                </c:pt>
                <c:pt idx="237">
                  <c:v>10</c:v>
                </c:pt>
                <c:pt idx="238">
                  <c:v>11</c:v>
                </c:pt>
                <c:pt idx="239">
                  <c:v>12</c:v>
                </c:pt>
                <c:pt idx="240">
                  <c:v>12</c:v>
                </c:pt>
                <c:pt idx="241">
                  <c:v>10</c:v>
                </c:pt>
                <c:pt idx="242">
                  <c:v>11</c:v>
                </c:pt>
                <c:pt idx="243">
                  <c:v>14</c:v>
                </c:pt>
                <c:pt idx="244">
                  <c:v>12</c:v>
                </c:pt>
                <c:pt idx="245">
                  <c:v>20</c:v>
                </c:pt>
                <c:pt idx="246">
                  <c:v>9</c:v>
                </c:pt>
                <c:pt idx="247">
                  <c:v>9</c:v>
                </c:pt>
                <c:pt idx="248">
                  <c:v>12</c:v>
                </c:pt>
                <c:pt idx="249">
                  <c:v>12</c:v>
                </c:pt>
                <c:pt idx="250">
                  <c:v>17</c:v>
                </c:pt>
                <c:pt idx="251">
                  <c:v>9</c:v>
                </c:pt>
                <c:pt idx="252">
                  <c:v>9</c:v>
                </c:pt>
                <c:pt idx="253">
                  <c:v>5</c:v>
                </c:pt>
                <c:pt idx="254">
                  <c:v>9</c:v>
                </c:pt>
                <c:pt idx="255">
                  <c:v>4</c:v>
                </c:pt>
                <c:pt idx="256">
                  <c:v>7</c:v>
                </c:pt>
                <c:pt idx="257">
                  <c:v>14</c:v>
                </c:pt>
                <c:pt idx="258">
                  <c:v>11</c:v>
                </c:pt>
                <c:pt idx="259">
                  <c:v>4</c:v>
                </c:pt>
                <c:pt idx="260">
                  <c:v>6</c:v>
                </c:pt>
                <c:pt idx="261">
                  <c:v>14</c:v>
                </c:pt>
                <c:pt idx="262">
                  <c:v>8</c:v>
                </c:pt>
                <c:pt idx="263">
                  <c:v>7</c:v>
                </c:pt>
                <c:pt idx="264">
                  <c:v>8</c:v>
                </c:pt>
                <c:pt idx="265">
                  <c:v>8</c:v>
                </c:pt>
                <c:pt idx="266">
                  <c:v>6</c:v>
                </c:pt>
                <c:pt idx="267">
                  <c:v>6</c:v>
                </c:pt>
                <c:pt idx="268">
                  <c:v>12</c:v>
                </c:pt>
                <c:pt idx="269">
                  <c:v>8</c:v>
                </c:pt>
                <c:pt idx="270">
                  <c:v>2</c:v>
                </c:pt>
                <c:pt idx="271">
                  <c:v>9</c:v>
                </c:pt>
                <c:pt idx="272">
                  <c:v>10</c:v>
                </c:pt>
                <c:pt idx="273">
                  <c:v>6</c:v>
                </c:pt>
                <c:pt idx="274">
                  <c:v>6</c:v>
                </c:pt>
                <c:pt idx="275">
                  <c:v>15</c:v>
                </c:pt>
                <c:pt idx="276">
                  <c:v>9</c:v>
                </c:pt>
                <c:pt idx="277">
                  <c:v>8</c:v>
                </c:pt>
                <c:pt idx="278">
                  <c:v>12</c:v>
                </c:pt>
                <c:pt idx="279">
                  <c:v>1</c:v>
                </c:pt>
                <c:pt idx="280">
                  <c:v>11</c:v>
                </c:pt>
                <c:pt idx="281">
                  <c:v>11</c:v>
                </c:pt>
                <c:pt idx="282">
                  <c:v>11</c:v>
                </c:pt>
                <c:pt idx="283">
                  <c:v>11</c:v>
                </c:pt>
                <c:pt idx="284">
                  <c:v>8</c:v>
                </c:pt>
                <c:pt idx="285">
                  <c:v>8</c:v>
                </c:pt>
                <c:pt idx="286">
                  <c:v>7</c:v>
                </c:pt>
                <c:pt idx="287">
                  <c:v>12</c:v>
                </c:pt>
                <c:pt idx="288">
                  <c:v>9</c:v>
                </c:pt>
                <c:pt idx="289">
                  <c:v>6</c:v>
                </c:pt>
                <c:pt idx="290">
                  <c:v>10</c:v>
                </c:pt>
                <c:pt idx="291">
                  <c:v>12</c:v>
                </c:pt>
                <c:pt idx="292">
                  <c:v>10</c:v>
                </c:pt>
                <c:pt idx="293">
                  <c:v>14</c:v>
                </c:pt>
                <c:pt idx="294">
                  <c:v>9</c:v>
                </c:pt>
                <c:pt idx="295">
                  <c:v>8</c:v>
                </c:pt>
                <c:pt idx="296">
                  <c:v>7</c:v>
                </c:pt>
                <c:pt idx="297">
                  <c:v>6</c:v>
                </c:pt>
                <c:pt idx="298">
                  <c:v>11</c:v>
                </c:pt>
                <c:pt idx="299">
                  <c:v>11</c:v>
                </c:pt>
                <c:pt idx="300">
                  <c:v>16</c:v>
                </c:pt>
                <c:pt idx="301">
                  <c:v>13</c:v>
                </c:pt>
                <c:pt idx="302">
                  <c:v>14</c:v>
                </c:pt>
                <c:pt idx="303">
                  <c:v>11</c:v>
                </c:pt>
                <c:pt idx="304">
                  <c:v>13</c:v>
                </c:pt>
                <c:pt idx="305">
                  <c:v>14</c:v>
                </c:pt>
                <c:pt idx="306">
                  <c:v>10</c:v>
                </c:pt>
                <c:pt idx="307">
                  <c:v>7</c:v>
                </c:pt>
                <c:pt idx="308">
                  <c:v>12</c:v>
                </c:pt>
                <c:pt idx="309">
                  <c:v>11</c:v>
                </c:pt>
                <c:pt idx="310">
                  <c:v>8</c:v>
                </c:pt>
                <c:pt idx="311">
                  <c:v>11</c:v>
                </c:pt>
                <c:pt idx="312">
                  <c:v>6</c:v>
                </c:pt>
                <c:pt idx="313">
                  <c:v>10</c:v>
                </c:pt>
                <c:pt idx="314">
                  <c:v>14</c:v>
                </c:pt>
                <c:pt idx="315">
                  <c:v>9</c:v>
                </c:pt>
                <c:pt idx="316">
                  <c:v>14</c:v>
                </c:pt>
                <c:pt idx="317">
                  <c:v>6</c:v>
                </c:pt>
                <c:pt idx="318">
                  <c:v>10</c:v>
                </c:pt>
                <c:pt idx="319">
                  <c:v>12</c:v>
                </c:pt>
                <c:pt idx="320">
                  <c:v>13</c:v>
                </c:pt>
                <c:pt idx="321">
                  <c:v>11</c:v>
                </c:pt>
                <c:pt idx="322">
                  <c:v>14</c:v>
                </c:pt>
                <c:pt idx="323">
                  <c:v>7</c:v>
                </c:pt>
                <c:pt idx="324">
                  <c:v>13</c:v>
                </c:pt>
                <c:pt idx="325">
                  <c:v>10</c:v>
                </c:pt>
                <c:pt idx="326">
                  <c:v>10</c:v>
                </c:pt>
                <c:pt idx="327">
                  <c:v>5</c:v>
                </c:pt>
                <c:pt idx="328">
                  <c:v>12</c:v>
                </c:pt>
                <c:pt idx="329">
                  <c:v>15</c:v>
                </c:pt>
                <c:pt idx="330">
                  <c:v>12</c:v>
                </c:pt>
                <c:pt idx="331">
                  <c:v>14</c:v>
                </c:pt>
                <c:pt idx="332">
                  <c:v>15</c:v>
                </c:pt>
                <c:pt idx="333">
                  <c:v>14</c:v>
                </c:pt>
                <c:pt idx="334">
                  <c:v>8</c:v>
                </c:pt>
                <c:pt idx="335">
                  <c:v>8</c:v>
                </c:pt>
                <c:pt idx="336">
                  <c:v>7</c:v>
                </c:pt>
                <c:pt idx="337">
                  <c:v>17</c:v>
                </c:pt>
                <c:pt idx="338">
                  <c:v>12</c:v>
                </c:pt>
                <c:pt idx="339">
                  <c:v>10</c:v>
                </c:pt>
                <c:pt idx="340">
                  <c:v>11</c:v>
                </c:pt>
                <c:pt idx="341">
                  <c:v>10</c:v>
                </c:pt>
                <c:pt idx="342">
                  <c:v>8</c:v>
                </c:pt>
                <c:pt idx="343">
                  <c:v>10</c:v>
                </c:pt>
                <c:pt idx="344">
                  <c:v>9</c:v>
                </c:pt>
                <c:pt idx="345">
                  <c:v>6</c:v>
                </c:pt>
                <c:pt idx="346">
                  <c:v>12</c:v>
                </c:pt>
                <c:pt idx="347">
                  <c:v>17</c:v>
                </c:pt>
                <c:pt idx="348">
                  <c:v>22</c:v>
                </c:pt>
                <c:pt idx="349">
                  <c:v>6</c:v>
                </c:pt>
                <c:pt idx="350">
                  <c:v>11</c:v>
                </c:pt>
                <c:pt idx="351">
                  <c:v>18</c:v>
                </c:pt>
                <c:pt idx="352">
                  <c:v>15</c:v>
                </c:pt>
                <c:pt idx="353">
                  <c:v>4</c:v>
                </c:pt>
                <c:pt idx="354">
                  <c:v>8</c:v>
                </c:pt>
                <c:pt idx="355">
                  <c:v>9</c:v>
                </c:pt>
                <c:pt idx="356">
                  <c:v>13</c:v>
                </c:pt>
                <c:pt idx="357">
                  <c:v>17</c:v>
                </c:pt>
                <c:pt idx="358">
                  <c:v>11</c:v>
                </c:pt>
                <c:pt idx="359">
                  <c:v>14</c:v>
                </c:pt>
                <c:pt idx="360">
                  <c:v>7</c:v>
                </c:pt>
                <c:pt idx="361">
                  <c:v>9</c:v>
                </c:pt>
                <c:pt idx="362">
                  <c:v>15</c:v>
                </c:pt>
                <c:pt idx="363">
                  <c:v>9</c:v>
                </c:pt>
                <c:pt idx="364">
                  <c:v>10</c:v>
                </c:pt>
                <c:pt idx="365">
                  <c:v>10</c:v>
                </c:pt>
                <c:pt idx="366">
                  <c:v>13</c:v>
                </c:pt>
                <c:pt idx="367">
                  <c:v>9</c:v>
                </c:pt>
                <c:pt idx="368">
                  <c:v>18</c:v>
                </c:pt>
                <c:pt idx="369">
                  <c:v>34</c:v>
                </c:pt>
                <c:pt idx="370">
                  <c:v>30</c:v>
                </c:pt>
                <c:pt idx="371">
                  <c:v>58</c:v>
                </c:pt>
                <c:pt idx="372">
                  <c:v>252</c:v>
                </c:pt>
                <c:pt idx="373">
                  <c:v>129</c:v>
                </c:pt>
                <c:pt idx="374">
                  <c:v>131</c:v>
                </c:pt>
                <c:pt idx="375">
                  <c:v>125</c:v>
                </c:pt>
                <c:pt idx="376">
                  <c:v>45</c:v>
                </c:pt>
                <c:pt idx="377">
                  <c:v>35</c:v>
                </c:pt>
                <c:pt idx="378">
                  <c:v>52</c:v>
                </c:pt>
                <c:pt idx="379">
                  <c:v>39</c:v>
                </c:pt>
                <c:pt idx="380">
                  <c:v>31</c:v>
                </c:pt>
                <c:pt idx="381">
                  <c:v>36</c:v>
                </c:pt>
                <c:pt idx="382">
                  <c:v>19</c:v>
                </c:pt>
                <c:pt idx="383">
                  <c:v>27</c:v>
                </c:pt>
                <c:pt idx="384">
                  <c:v>92</c:v>
                </c:pt>
                <c:pt idx="385">
                  <c:v>37</c:v>
                </c:pt>
                <c:pt idx="386">
                  <c:v>35</c:v>
                </c:pt>
                <c:pt idx="387">
                  <c:v>32</c:v>
                </c:pt>
                <c:pt idx="388">
                  <c:v>42</c:v>
                </c:pt>
                <c:pt idx="389">
                  <c:v>25</c:v>
                </c:pt>
                <c:pt idx="390">
                  <c:v>21</c:v>
                </c:pt>
                <c:pt idx="391">
                  <c:v>50</c:v>
                </c:pt>
                <c:pt idx="392">
                  <c:v>68</c:v>
                </c:pt>
                <c:pt idx="393">
                  <c:v>179</c:v>
                </c:pt>
                <c:pt idx="394">
                  <c:v>158</c:v>
                </c:pt>
                <c:pt idx="395">
                  <c:v>121</c:v>
                </c:pt>
                <c:pt idx="396">
                  <c:v>109</c:v>
                </c:pt>
                <c:pt idx="397">
                  <c:v>92</c:v>
                </c:pt>
                <c:pt idx="398">
                  <c:v>48</c:v>
                </c:pt>
                <c:pt idx="399">
                  <c:v>65</c:v>
                </c:pt>
                <c:pt idx="400">
                  <c:v>83</c:v>
                </c:pt>
                <c:pt idx="401">
                  <c:v>90</c:v>
                </c:pt>
                <c:pt idx="402">
                  <c:v>77</c:v>
                </c:pt>
                <c:pt idx="403">
                  <c:v>72</c:v>
                </c:pt>
                <c:pt idx="404">
                  <c:v>625</c:v>
                </c:pt>
                <c:pt idx="405">
                  <c:v>1167</c:v>
                </c:pt>
              </c:numCache>
            </c:numRef>
          </c:val>
          <c:smooth val="0"/>
          <c:extLst>
            <c:ext xmlns:c16="http://schemas.microsoft.com/office/drawing/2014/chart" uri="{C3380CC4-5D6E-409C-BE32-E72D297353CC}">
              <c16:uniqueId val="{00000006-994C-436C-BB2C-18D88F363BF3}"/>
            </c:ext>
          </c:extLst>
        </c:ser>
        <c:ser>
          <c:idx val="2"/>
          <c:order val="2"/>
          <c:tx>
            <c:strRef>
              <c:f>'UCFE Graphs'!$AH$24</c:f>
              <c:strCache>
                <c:ptCount val="1"/>
                <c:pt idx="0">
                  <c:v>VA</c:v>
                </c:pt>
              </c:strCache>
            </c:strRef>
          </c:tx>
          <c:spPr>
            <a:ln>
              <a:solidFill>
                <a:srgbClr val="C00000"/>
              </a:solidFill>
            </a:ln>
          </c:spPr>
          <c:marker>
            <c:symbol val="none"/>
          </c:marker>
          <c:dLbls>
            <c:dLbl>
              <c:idx val="53"/>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94C-436C-BB2C-18D88F363BF3}"/>
                </c:ext>
              </c:extLst>
            </c:dLbl>
            <c:dLbl>
              <c:idx val="405"/>
              <c:layout>
                <c:manualLayout>
                  <c:x val="-8.6025472412477724E-2"/>
                  <c:y val="-7.3529411764706037E-2"/>
                </c:manualLayout>
              </c:layout>
              <c:dLblPos val="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94C-436C-BB2C-18D88F363BF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'UCFE Graphs'!$AE$25:$AE$430</c:f>
              <c:numCache>
                <c:formatCode>m/d/yyyy</c:formatCode>
                <c:ptCount val="406"/>
                <c:pt idx="0">
                  <c:v>43106</c:v>
                </c:pt>
                <c:pt idx="1">
                  <c:v>43113</c:v>
                </c:pt>
                <c:pt idx="2">
                  <c:v>43120</c:v>
                </c:pt>
                <c:pt idx="3">
                  <c:v>43127</c:v>
                </c:pt>
                <c:pt idx="4">
                  <c:v>43134</c:v>
                </c:pt>
                <c:pt idx="5">
                  <c:v>43141</c:v>
                </c:pt>
                <c:pt idx="6">
                  <c:v>43148</c:v>
                </c:pt>
                <c:pt idx="7">
                  <c:v>43155</c:v>
                </c:pt>
                <c:pt idx="8">
                  <c:v>43162</c:v>
                </c:pt>
                <c:pt idx="9">
                  <c:v>43169</c:v>
                </c:pt>
                <c:pt idx="10">
                  <c:v>43176</c:v>
                </c:pt>
                <c:pt idx="11">
                  <c:v>43183</c:v>
                </c:pt>
                <c:pt idx="12">
                  <c:v>43190</c:v>
                </c:pt>
                <c:pt idx="13">
                  <c:v>43197</c:v>
                </c:pt>
                <c:pt idx="14">
                  <c:v>43204</c:v>
                </c:pt>
                <c:pt idx="15">
                  <c:v>43211</c:v>
                </c:pt>
                <c:pt idx="16">
                  <c:v>43218</c:v>
                </c:pt>
                <c:pt idx="17">
                  <c:v>43225</c:v>
                </c:pt>
                <c:pt idx="18">
                  <c:v>43232</c:v>
                </c:pt>
                <c:pt idx="19">
                  <c:v>43239</c:v>
                </c:pt>
                <c:pt idx="20">
                  <c:v>43246</c:v>
                </c:pt>
                <c:pt idx="21">
                  <c:v>43253</c:v>
                </c:pt>
                <c:pt idx="22">
                  <c:v>43260</c:v>
                </c:pt>
                <c:pt idx="23">
                  <c:v>43267</c:v>
                </c:pt>
                <c:pt idx="24">
                  <c:v>43274</c:v>
                </c:pt>
                <c:pt idx="25">
                  <c:v>43281</c:v>
                </c:pt>
                <c:pt idx="26">
                  <c:v>43288</c:v>
                </c:pt>
                <c:pt idx="27">
                  <c:v>43295</c:v>
                </c:pt>
                <c:pt idx="28">
                  <c:v>43302</c:v>
                </c:pt>
                <c:pt idx="29">
                  <c:v>43309</c:v>
                </c:pt>
                <c:pt idx="30">
                  <c:v>43316</c:v>
                </c:pt>
                <c:pt idx="31">
                  <c:v>43323</c:v>
                </c:pt>
                <c:pt idx="32">
                  <c:v>43330</c:v>
                </c:pt>
                <c:pt idx="33">
                  <c:v>43337</c:v>
                </c:pt>
                <c:pt idx="34">
                  <c:v>43344</c:v>
                </c:pt>
                <c:pt idx="35">
                  <c:v>43351</c:v>
                </c:pt>
                <c:pt idx="36">
                  <c:v>43358</c:v>
                </c:pt>
                <c:pt idx="37">
                  <c:v>43365</c:v>
                </c:pt>
                <c:pt idx="38">
                  <c:v>43372</c:v>
                </c:pt>
                <c:pt idx="39">
                  <c:v>43379</c:v>
                </c:pt>
                <c:pt idx="40">
                  <c:v>43386</c:v>
                </c:pt>
                <c:pt idx="41">
                  <c:v>43393</c:v>
                </c:pt>
                <c:pt idx="42">
                  <c:v>43400</c:v>
                </c:pt>
                <c:pt idx="43">
                  <c:v>43407</c:v>
                </c:pt>
                <c:pt idx="44">
                  <c:v>43414</c:v>
                </c:pt>
                <c:pt idx="45">
                  <c:v>43421</c:v>
                </c:pt>
                <c:pt idx="46">
                  <c:v>43428</c:v>
                </c:pt>
                <c:pt idx="47">
                  <c:v>43435</c:v>
                </c:pt>
                <c:pt idx="48">
                  <c:v>43442</c:v>
                </c:pt>
                <c:pt idx="49">
                  <c:v>43449</c:v>
                </c:pt>
                <c:pt idx="50">
                  <c:v>43456</c:v>
                </c:pt>
                <c:pt idx="51">
                  <c:v>43463</c:v>
                </c:pt>
                <c:pt idx="52">
                  <c:v>43470</c:v>
                </c:pt>
                <c:pt idx="53">
                  <c:v>43477</c:v>
                </c:pt>
                <c:pt idx="54">
                  <c:v>43484</c:v>
                </c:pt>
                <c:pt idx="55">
                  <c:v>43491</c:v>
                </c:pt>
                <c:pt idx="56">
                  <c:v>43498</c:v>
                </c:pt>
                <c:pt idx="57">
                  <c:v>43505</c:v>
                </c:pt>
                <c:pt idx="58">
                  <c:v>43512</c:v>
                </c:pt>
                <c:pt idx="59">
                  <c:v>43519</c:v>
                </c:pt>
                <c:pt idx="60">
                  <c:v>43526</c:v>
                </c:pt>
                <c:pt idx="61">
                  <c:v>43533</c:v>
                </c:pt>
                <c:pt idx="62">
                  <c:v>43540</c:v>
                </c:pt>
                <c:pt idx="63">
                  <c:v>43547</c:v>
                </c:pt>
                <c:pt idx="64">
                  <c:v>43554</c:v>
                </c:pt>
                <c:pt idx="65">
                  <c:v>43561</c:v>
                </c:pt>
                <c:pt idx="66">
                  <c:v>43568</c:v>
                </c:pt>
                <c:pt idx="67">
                  <c:v>43575</c:v>
                </c:pt>
                <c:pt idx="68">
                  <c:v>43582</c:v>
                </c:pt>
                <c:pt idx="69">
                  <c:v>43589</c:v>
                </c:pt>
                <c:pt idx="70">
                  <c:v>43596</c:v>
                </c:pt>
                <c:pt idx="71">
                  <c:v>43603</c:v>
                </c:pt>
                <c:pt idx="72">
                  <c:v>43610</c:v>
                </c:pt>
                <c:pt idx="73">
                  <c:v>43617</c:v>
                </c:pt>
                <c:pt idx="74">
                  <c:v>43624</c:v>
                </c:pt>
                <c:pt idx="75">
                  <c:v>43631</c:v>
                </c:pt>
                <c:pt idx="76">
                  <c:v>43638</c:v>
                </c:pt>
                <c:pt idx="77">
                  <c:v>43645</c:v>
                </c:pt>
                <c:pt idx="78">
                  <c:v>43652</c:v>
                </c:pt>
                <c:pt idx="79">
                  <c:v>43659</c:v>
                </c:pt>
                <c:pt idx="80">
                  <c:v>43666</c:v>
                </c:pt>
                <c:pt idx="81">
                  <c:v>43673</c:v>
                </c:pt>
                <c:pt idx="82">
                  <c:v>43680</c:v>
                </c:pt>
                <c:pt idx="83">
                  <c:v>43687</c:v>
                </c:pt>
                <c:pt idx="84">
                  <c:v>43694</c:v>
                </c:pt>
                <c:pt idx="85">
                  <c:v>43701</c:v>
                </c:pt>
                <c:pt idx="86">
                  <c:v>43708</c:v>
                </c:pt>
                <c:pt idx="87">
                  <c:v>43715</c:v>
                </c:pt>
                <c:pt idx="88">
                  <c:v>43722</c:v>
                </c:pt>
                <c:pt idx="89">
                  <c:v>43729</c:v>
                </c:pt>
                <c:pt idx="90">
                  <c:v>43736</c:v>
                </c:pt>
                <c:pt idx="91">
                  <c:v>43743</c:v>
                </c:pt>
                <c:pt idx="92">
                  <c:v>43750</c:v>
                </c:pt>
                <c:pt idx="93">
                  <c:v>43757</c:v>
                </c:pt>
                <c:pt idx="94">
                  <c:v>43764</c:v>
                </c:pt>
                <c:pt idx="95">
                  <c:v>43771</c:v>
                </c:pt>
                <c:pt idx="96">
                  <c:v>43778</c:v>
                </c:pt>
                <c:pt idx="97">
                  <c:v>43785</c:v>
                </c:pt>
                <c:pt idx="98">
                  <c:v>43792</c:v>
                </c:pt>
                <c:pt idx="99">
                  <c:v>43799</c:v>
                </c:pt>
                <c:pt idx="100">
                  <c:v>43806</c:v>
                </c:pt>
                <c:pt idx="101">
                  <c:v>43813</c:v>
                </c:pt>
                <c:pt idx="102">
                  <c:v>43820</c:v>
                </c:pt>
                <c:pt idx="103">
                  <c:v>43827</c:v>
                </c:pt>
                <c:pt idx="104">
                  <c:v>43834</c:v>
                </c:pt>
                <c:pt idx="105">
                  <c:v>43841</c:v>
                </c:pt>
                <c:pt idx="106">
                  <c:v>43848</c:v>
                </c:pt>
                <c:pt idx="107">
                  <c:v>43855</c:v>
                </c:pt>
                <c:pt idx="108">
                  <c:v>43862</c:v>
                </c:pt>
                <c:pt idx="109">
                  <c:v>43869</c:v>
                </c:pt>
                <c:pt idx="110">
                  <c:v>43876</c:v>
                </c:pt>
                <c:pt idx="111">
                  <c:v>43883</c:v>
                </c:pt>
                <c:pt idx="112">
                  <c:v>43890</c:v>
                </c:pt>
                <c:pt idx="113">
                  <c:v>43897</c:v>
                </c:pt>
                <c:pt idx="114">
                  <c:v>43904</c:v>
                </c:pt>
                <c:pt idx="115">
                  <c:v>43911</c:v>
                </c:pt>
                <c:pt idx="116">
                  <c:v>43918</c:v>
                </c:pt>
                <c:pt idx="117">
                  <c:v>43925</c:v>
                </c:pt>
                <c:pt idx="118">
                  <c:v>43932</c:v>
                </c:pt>
                <c:pt idx="119">
                  <c:v>43939</c:v>
                </c:pt>
                <c:pt idx="120">
                  <c:v>43946</c:v>
                </c:pt>
                <c:pt idx="121">
                  <c:v>43953</c:v>
                </c:pt>
                <c:pt idx="122">
                  <c:v>43960</c:v>
                </c:pt>
                <c:pt idx="123">
                  <c:v>43967</c:v>
                </c:pt>
                <c:pt idx="124">
                  <c:v>43974</c:v>
                </c:pt>
                <c:pt idx="125">
                  <c:v>43981</c:v>
                </c:pt>
                <c:pt idx="126">
                  <c:v>43988</c:v>
                </c:pt>
                <c:pt idx="127">
                  <c:v>43995</c:v>
                </c:pt>
                <c:pt idx="128">
                  <c:v>44002</c:v>
                </c:pt>
                <c:pt idx="129">
                  <c:v>44009</c:v>
                </c:pt>
                <c:pt idx="130">
                  <c:v>44016</c:v>
                </c:pt>
                <c:pt idx="131">
                  <c:v>44023</c:v>
                </c:pt>
                <c:pt idx="132">
                  <c:v>44030</c:v>
                </c:pt>
                <c:pt idx="133">
                  <c:v>44037</c:v>
                </c:pt>
                <c:pt idx="134">
                  <c:v>44044</c:v>
                </c:pt>
                <c:pt idx="135">
                  <c:v>44051</c:v>
                </c:pt>
                <c:pt idx="136">
                  <c:v>44058</c:v>
                </c:pt>
                <c:pt idx="137">
                  <c:v>44065</c:v>
                </c:pt>
                <c:pt idx="138">
                  <c:v>44072</c:v>
                </c:pt>
                <c:pt idx="139">
                  <c:v>44079</c:v>
                </c:pt>
                <c:pt idx="140">
                  <c:v>44086</c:v>
                </c:pt>
                <c:pt idx="141">
                  <c:v>44093</c:v>
                </c:pt>
                <c:pt idx="142">
                  <c:v>44100</c:v>
                </c:pt>
                <c:pt idx="143">
                  <c:v>44107</c:v>
                </c:pt>
                <c:pt idx="144">
                  <c:v>44114</c:v>
                </c:pt>
                <c:pt idx="145">
                  <c:v>44121</c:v>
                </c:pt>
                <c:pt idx="146">
                  <c:v>44128</c:v>
                </c:pt>
                <c:pt idx="147">
                  <c:v>44135</c:v>
                </c:pt>
                <c:pt idx="148">
                  <c:v>44142</c:v>
                </c:pt>
                <c:pt idx="149">
                  <c:v>44149</c:v>
                </c:pt>
                <c:pt idx="150">
                  <c:v>44156</c:v>
                </c:pt>
                <c:pt idx="151">
                  <c:v>44163</c:v>
                </c:pt>
                <c:pt idx="152">
                  <c:v>44170</c:v>
                </c:pt>
                <c:pt idx="153">
                  <c:v>44177</c:v>
                </c:pt>
                <c:pt idx="154">
                  <c:v>44184</c:v>
                </c:pt>
                <c:pt idx="155">
                  <c:v>44191</c:v>
                </c:pt>
                <c:pt idx="156">
                  <c:v>44198</c:v>
                </c:pt>
                <c:pt idx="157">
                  <c:v>44205</c:v>
                </c:pt>
                <c:pt idx="158">
                  <c:v>44212</c:v>
                </c:pt>
                <c:pt idx="159">
                  <c:v>44219</c:v>
                </c:pt>
                <c:pt idx="160">
                  <c:v>44226</c:v>
                </c:pt>
                <c:pt idx="161">
                  <c:v>44233</c:v>
                </c:pt>
                <c:pt idx="162">
                  <c:v>44240</c:v>
                </c:pt>
                <c:pt idx="163">
                  <c:v>44247</c:v>
                </c:pt>
                <c:pt idx="164">
                  <c:v>44254</c:v>
                </c:pt>
                <c:pt idx="165">
                  <c:v>44261</c:v>
                </c:pt>
                <c:pt idx="166">
                  <c:v>44268</c:v>
                </c:pt>
                <c:pt idx="167">
                  <c:v>44275</c:v>
                </c:pt>
                <c:pt idx="168">
                  <c:v>44282</c:v>
                </c:pt>
                <c:pt idx="169">
                  <c:v>44289</c:v>
                </c:pt>
                <c:pt idx="170">
                  <c:v>44296</c:v>
                </c:pt>
                <c:pt idx="171">
                  <c:v>44303</c:v>
                </c:pt>
                <c:pt idx="172">
                  <c:v>44310</c:v>
                </c:pt>
                <c:pt idx="173">
                  <c:v>44317</c:v>
                </c:pt>
                <c:pt idx="174">
                  <c:v>44324</c:v>
                </c:pt>
                <c:pt idx="175">
                  <c:v>44331</c:v>
                </c:pt>
                <c:pt idx="176">
                  <c:v>44338</c:v>
                </c:pt>
                <c:pt idx="177">
                  <c:v>44345</c:v>
                </c:pt>
                <c:pt idx="178">
                  <c:v>44352</c:v>
                </c:pt>
                <c:pt idx="179">
                  <c:v>44359</c:v>
                </c:pt>
                <c:pt idx="180">
                  <c:v>44366</c:v>
                </c:pt>
                <c:pt idx="181">
                  <c:v>44373</c:v>
                </c:pt>
                <c:pt idx="182">
                  <c:v>44380</c:v>
                </c:pt>
                <c:pt idx="183">
                  <c:v>44387</c:v>
                </c:pt>
                <c:pt idx="184">
                  <c:v>44394</c:v>
                </c:pt>
                <c:pt idx="185">
                  <c:v>44401</c:v>
                </c:pt>
                <c:pt idx="186">
                  <c:v>44408</c:v>
                </c:pt>
                <c:pt idx="187">
                  <c:v>44415</c:v>
                </c:pt>
                <c:pt idx="188">
                  <c:v>44422</c:v>
                </c:pt>
                <c:pt idx="189">
                  <c:v>44429</c:v>
                </c:pt>
                <c:pt idx="190">
                  <c:v>44436</c:v>
                </c:pt>
                <c:pt idx="191">
                  <c:v>44443</c:v>
                </c:pt>
                <c:pt idx="192">
                  <c:v>44450</c:v>
                </c:pt>
                <c:pt idx="193">
                  <c:v>44457</c:v>
                </c:pt>
                <c:pt idx="194">
                  <c:v>44464</c:v>
                </c:pt>
                <c:pt idx="195">
                  <c:v>44471</c:v>
                </c:pt>
                <c:pt idx="196">
                  <c:v>44478</c:v>
                </c:pt>
                <c:pt idx="197">
                  <c:v>44485</c:v>
                </c:pt>
                <c:pt idx="198">
                  <c:v>44492</c:v>
                </c:pt>
                <c:pt idx="199">
                  <c:v>44499</c:v>
                </c:pt>
                <c:pt idx="200">
                  <c:v>44506</c:v>
                </c:pt>
                <c:pt idx="201">
                  <c:v>44513</c:v>
                </c:pt>
                <c:pt idx="202">
                  <c:v>44520</c:v>
                </c:pt>
                <c:pt idx="203">
                  <c:v>44527</c:v>
                </c:pt>
                <c:pt idx="204">
                  <c:v>44534</c:v>
                </c:pt>
                <c:pt idx="205">
                  <c:v>44541</c:v>
                </c:pt>
                <c:pt idx="206">
                  <c:v>44548</c:v>
                </c:pt>
                <c:pt idx="207">
                  <c:v>44555</c:v>
                </c:pt>
                <c:pt idx="208">
                  <c:v>44562</c:v>
                </c:pt>
                <c:pt idx="209">
                  <c:v>44569</c:v>
                </c:pt>
                <c:pt idx="210">
                  <c:v>44576</c:v>
                </c:pt>
                <c:pt idx="211">
                  <c:v>44583</c:v>
                </c:pt>
                <c:pt idx="212">
                  <c:v>44590</c:v>
                </c:pt>
                <c:pt idx="213">
                  <c:v>44597</c:v>
                </c:pt>
                <c:pt idx="214">
                  <c:v>44604</c:v>
                </c:pt>
                <c:pt idx="215">
                  <c:v>44611</c:v>
                </c:pt>
                <c:pt idx="216">
                  <c:v>44618</c:v>
                </c:pt>
                <c:pt idx="217">
                  <c:v>44625</c:v>
                </c:pt>
                <c:pt idx="218">
                  <c:v>44632</c:v>
                </c:pt>
                <c:pt idx="219">
                  <c:v>44639</c:v>
                </c:pt>
                <c:pt idx="220">
                  <c:v>44646</c:v>
                </c:pt>
                <c:pt idx="221">
                  <c:v>44653</c:v>
                </c:pt>
                <c:pt idx="222">
                  <c:v>44660</c:v>
                </c:pt>
                <c:pt idx="223">
                  <c:v>44667</c:v>
                </c:pt>
                <c:pt idx="224">
                  <c:v>44674</c:v>
                </c:pt>
                <c:pt idx="225">
                  <c:v>44681</c:v>
                </c:pt>
                <c:pt idx="226">
                  <c:v>44688</c:v>
                </c:pt>
                <c:pt idx="227">
                  <c:v>44695</c:v>
                </c:pt>
                <c:pt idx="228">
                  <c:v>44702</c:v>
                </c:pt>
                <c:pt idx="229">
                  <c:v>44709</c:v>
                </c:pt>
                <c:pt idx="230">
                  <c:v>44716</c:v>
                </c:pt>
                <c:pt idx="231">
                  <c:v>44723</c:v>
                </c:pt>
                <c:pt idx="232">
                  <c:v>44730</c:v>
                </c:pt>
                <c:pt idx="233">
                  <c:v>44737</c:v>
                </c:pt>
                <c:pt idx="234">
                  <c:v>44744</c:v>
                </c:pt>
                <c:pt idx="235">
                  <c:v>44751</c:v>
                </c:pt>
                <c:pt idx="236">
                  <c:v>44758</c:v>
                </c:pt>
                <c:pt idx="237">
                  <c:v>44765</c:v>
                </c:pt>
                <c:pt idx="238">
                  <c:v>44772</c:v>
                </c:pt>
                <c:pt idx="239">
                  <c:v>44779</c:v>
                </c:pt>
                <c:pt idx="240">
                  <c:v>44786</c:v>
                </c:pt>
                <c:pt idx="241">
                  <c:v>44793</c:v>
                </c:pt>
                <c:pt idx="242">
                  <c:v>44800</c:v>
                </c:pt>
                <c:pt idx="243">
                  <c:v>44807</c:v>
                </c:pt>
                <c:pt idx="244">
                  <c:v>44814</c:v>
                </c:pt>
                <c:pt idx="245">
                  <c:v>44821</c:v>
                </c:pt>
                <c:pt idx="246">
                  <c:v>44828</c:v>
                </c:pt>
                <c:pt idx="247">
                  <c:v>44835</c:v>
                </c:pt>
                <c:pt idx="248">
                  <c:v>44842</c:v>
                </c:pt>
                <c:pt idx="249">
                  <c:v>44849</c:v>
                </c:pt>
                <c:pt idx="250">
                  <c:v>44856</c:v>
                </c:pt>
                <c:pt idx="251">
                  <c:v>44863</c:v>
                </c:pt>
                <c:pt idx="252">
                  <c:v>44870</c:v>
                </c:pt>
                <c:pt idx="253">
                  <c:v>44877</c:v>
                </c:pt>
                <c:pt idx="254">
                  <c:v>44884</c:v>
                </c:pt>
                <c:pt idx="255">
                  <c:v>44891</c:v>
                </c:pt>
                <c:pt idx="256">
                  <c:v>44898</c:v>
                </c:pt>
                <c:pt idx="257">
                  <c:v>44905</c:v>
                </c:pt>
                <c:pt idx="258">
                  <c:v>44912</c:v>
                </c:pt>
                <c:pt idx="259">
                  <c:v>44919</c:v>
                </c:pt>
                <c:pt idx="260">
                  <c:v>44926</c:v>
                </c:pt>
                <c:pt idx="261">
                  <c:v>44933</c:v>
                </c:pt>
                <c:pt idx="262">
                  <c:v>44940</c:v>
                </c:pt>
                <c:pt idx="263">
                  <c:v>44947</c:v>
                </c:pt>
                <c:pt idx="264">
                  <c:v>44954</c:v>
                </c:pt>
                <c:pt idx="265">
                  <c:v>44961</c:v>
                </c:pt>
                <c:pt idx="266">
                  <c:v>44968</c:v>
                </c:pt>
                <c:pt idx="267">
                  <c:v>44975</c:v>
                </c:pt>
                <c:pt idx="268">
                  <c:v>44982</c:v>
                </c:pt>
                <c:pt idx="269">
                  <c:v>44989</c:v>
                </c:pt>
                <c:pt idx="270">
                  <c:v>44996</c:v>
                </c:pt>
                <c:pt idx="271">
                  <c:v>45003</c:v>
                </c:pt>
                <c:pt idx="272">
                  <c:v>45010</c:v>
                </c:pt>
                <c:pt idx="273">
                  <c:v>45017</c:v>
                </c:pt>
                <c:pt idx="274">
                  <c:v>45024</c:v>
                </c:pt>
                <c:pt idx="275">
                  <c:v>45031</c:v>
                </c:pt>
                <c:pt idx="276">
                  <c:v>45038</c:v>
                </c:pt>
                <c:pt idx="277">
                  <c:v>45045</c:v>
                </c:pt>
                <c:pt idx="278">
                  <c:v>45052</c:v>
                </c:pt>
                <c:pt idx="279">
                  <c:v>45059</c:v>
                </c:pt>
                <c:pt idx="280">
                  <c:v>45066</c:v>
                </c:pt>
                <c:pt idx="281">
                  <c:v>45073</c:v>
                </c:pt>
                <c:pt idx="282">
                  <c:v>45080</c:v>
                </c:pt>
                <c:pt idx="283">
                  <c:v>45087</c:v>
                </c:pt>
                <c:pt idx="284">
                  <c:v>45094</c:v>
                </c:pt>
                <c:pt idx="285">
                  <c:v>45101</c:v>
                </c:pt>
                <c:pt idx="286">
                  <c:v>45108</c:v>
                </c:pt>
                <c:pt idx="287">
                  <c:v>45115</c:v>
                </c:pt>
                <c:pt idx="288">
                  <c:v>45122</c:v>
                </c:pt>
                <c:pt idx="289">
                  <c:v>45129</c:v>
                </c:pt>
                <c:pt idx="290">
                  <c:v>45136</c:v>
                </c:pt>
                <c:pt idx="291">
                  <c:v>45143</c:v>
                </c:pt>
                <c:pt idx="292">
                  <c:v>45150</c:v>
                </c:pt>
                <c:pt idx="293">
                  <c:v>45157</c:v>
                </c:pt>
                <c:pt idx="294">
                  <c:v>45164</c:v>
                </c:pt>
                <c:pt idx="295">
                  <c:v>45171</c:v>
                </c:pt>
                <c:pt idx="296">
                  <c:v>45178</c:v>
                </c:pt>
                <c:pt idx="297">
                  <c:v>45185</c:v>
                </c:pt>
                <c:pt idx="298">
                  <c:v>45192</c:v>
                </c:pt>
                <c:pt idx="299">
                  <c:v>45199</c:v>
                </c:pt>
                <c:pt idx="300">
                  <c:v>45206</c:v>
                </c:pt>
                <c:pt idx="301">
                  <c:v>45213</c:v>
                </c:pt>
                <c:pt idx="302">
                  <c:v>45220</c:v>
                </c:pt>
                <c:pt idx="303">
                  <c:v>45227</c:v>
                </c:pt>
                <c:pt idx="304">
                  <c:v>45234</c:v>
                </c:pt>
                <c:pt idx="305">
                  <c:v>45241</c:v>
                </c:pt>
                <c:pt idx="306">
                  <c:v>45248</c:v>
                </c:pt>
                <c:pt idx="307">
                  <c:v>45255</c:v>
                </c:pt>
                <c:pt idx="308">
                  <c:v>45262</c:v>
                </c:pt>
                <c:pt idx="309">
                  <c:v>45269</c:v>
                </c:pt>
                <c:pt idx="310">
                  <c:v>45276</c:v>
                </c:pt>
                <c:pt idx="311">
                  <c:v>45283</c:v>
                </c:pt>
                <c:pt idx="312">
                  <c:v>45290</c:v>
                </c:pt>
                <c:pt idx="313">
                  <c:v>45297</c:v>
                </c:pt>
                <c:pt idx="314">
                  <c:v>45304</c:v>
                </c:pt>
                <c:pt idx="315">
                  <c:v>45311</c:v>
                </c:pt>
                <c:pt idx="316">
                  <c:v>45318</c:v>
                </c:pt>
                <c:pt idx="317">
                  <c:v>45325</c:v>
                </c:pt>
                <c:pt idx="318">
                  <c:v>45332</c:v>
                </c:pt>
                <c:pt idx="319">
                  <c:v>45339</c:v>
                </c:pt>
                <c:pt idx="320">
                  <c:v>45346</c:v>
                </c:pt>
                <c:pt idx="321">
                  <c:v>45353</c:v>
                </c:pt>
                <c:pt idx="322">
                  <c:v>45360</c:v>
                </c:pt>
                <c:pt idx="323">
                  <c:v>45367</c:v>
                </c:pt>
                <c:pt idx="324">
                  <c:v>45374</c:v>
                </c:pt>
                <c:pt idx="325">
                  <c:v>45381</c:v>
                </c:pt>
                <c:pt idx="326">
                  <c:v>45388</c:v>
                </c:pt>
                <c:pt idx="327">
                  <c:v>45395</c:v>
                </c:pt>
                <c:pt idx="328">
                  <c:v>45402</c:v>
                </c:pt>
                <c:pt idx="329">
                  <c:v>45409</c:v>
                </c:pt>
                <c:pt idx="330">
                  <c:v>45416</c:v>
                </c:pt>
                <c:pt idx="331">
                  <c:v>45423</c:v>
                </c:pt>
                <c:pt idx="332">
                  <c:v>45430</c:v>
                </c:pt>
                <c:pt idx="333">
                  <c:v>45437</c:v>
                </c:pt>
                <c:pt idx="334">
                  <c:v>45444</c:v>
                </c:pt>
                <c:pt idx="335">
                  <c:v>45451</c:v>
                </c:pt>
                <c:pt idx="336">
                  <c:v>45458</c:v>
                </c:pt>
                <c:pt idx="337">
                  <c:v>45465</c:v>
                </c:pt>
                <c:pt idx="338">
                  <c:v>45472</c:v>
                </c:pt>
                <c:pt idx="339">
                  <c:v>45479</c:v>
                </c:pt>
                <c:pt idx="340">
                  <c:v>45486</c:v>
                </c:pt>
                <c:pt idx="341">
                  <c:v>45493</c:v>
                </c:pt>
                <c:pt idx="342">
                  <c:v>45500</c:v>
                </c:pt>
                <c:pt idx="343">
                  <c:v>45507</c:v>
                </c:pt>
                <c:pt idx="344">
                  <c:v>45514</c:v>
                </c:pt>
                <c:pt idx="345">
                  <c:v>45521</c:v>
                </c:pt>
                <c:pt idx="346">
                  <c:v>45528</c:v>
                </c:pt>
                <c:pt idx="347">
                  <c:v>45535</c:v>
                </c:pt>
                <c:pt idx="348">
                  <c:v>45542</c:v>
                </c:pt>
                <c:pt idx="349">
                  <c:v>45549</c:v>
                </c:pt>
                <c:pt idx="350">
                  <c:v>45556</c:v>
                </c:pt>
                <c:pt idx="351">
                  <c:v>45563</c:v>
                </c:pt>
                <c:pt idx="352">
                  <c:v>45570</c:v>
                </c:pt>
                <c:pt idx="353">
                  <c:v>45577</c:v>
                </c:pt>
                <c:pt idx="354">
                  <c:v>45584</c:v>
                </c:pt>
                <c:pt idx="355">
                  <c:v>45591</c:v>
                </c:pt>
                <c:pt idx="356">
                  <c:v>45598</c:v>
                </c:pt>
                <c:pt idx="357">
                  <c:v>45605</c:v>
                </c:pt>
                <c:pt idx="358">
                  <c:v>45612</c:v>
                </c:pt>
                <c:pt idx="359">
                  <c:v>45619</c:v>
                </c:pt>
                <c:pt idx="360">
                  <c:v>45626</c:v>
                </c:pt>
                <c:pt idx="361">
                  <c:v>45633</c:v>
                </c:pt>
                <c:pt idx="362">
                  <c:v>45640</c:v>
                </c:pt>
                <c:pt idx="363">
                  <c:v>45647</c:v>
                </c:pt>
                <c:pt idx="364">
                  <c:v>45654</c:v>
                </c:pt>
                <c:pt idx="365">
                  <c:v>45661</c:v>
                </c:pt>
                <c:pt idx="366">
                  <c:v>45668</c:v>
                </c:pt>
                <c:pt idx="367">
                  <c:v>45675</c:v>
                </c:pt>
                <c:pt idx="368">
                  <c:v>45682</c:v>
                </c:pt>
                <c:pt idx="369">
                  <c:v>45689</c:v>
                </c:pt>
                <c:pt idx="370">
                  <c:v>45696</c:v>
                </c:pt>
                <c:pt idx="371">
                  <c:v>45703</c:v>
                </c:pt>
                <c:pt idx="372">
                  <c:v>45710</c:v>
                </c:pt>
                <c:pt idx="373">
                  <c:v>45717</c:v>
                </c:pt>
                <c:pt idx="374">
                  <c:v>45724</c:v>
                </c:pt>
                <c:pt idx="375">
                  <c:v>45731</c:v>
                </c:pt>
                <c:pt idx="376">
                  <c:v>45738</c:v>
                </c:pt>
                <c:pt idx="377">
                  <c:v>45745</c:v>
                </c:pt>
                <c:pt idx="378">
                  <c:v>45752</c:v>
                </c:pt>
                <c:pt idx="379">
                  <c:v>45759</c:v>
                </c:pt>
                <c:pt idx="380">
                  <c:v>45766</c:v>
                </c:pt>
                <c:pt idx="381">
                  <c:v>45773</c:v>
                </c:pt>
                <c:pt idx="382">
                  <c:v>45780</c:v>
                </c:pt>
                <c:pt idx="383">
                  <c:v>45787</c:v>
                </c:pt>
                <c:pt idx="384">
                  <c:v>45794</c:v>
                </c:pt>
                <c:pt idx="385">
                  <c:v>45801</c:v>
                </c:pt>
                <c:pt idx="386">
                  <c:v>45808</c:v>
                </c:pt>
                <c:pt idx="387">
                  <c:v>45815</c:v>
                </c:pt>
                <c:pt idx="388">
                  <c:v>45822</c:v>
                </c:pt>
                <c:pt idx="389">
                  <c:v>45829</c:v>
                </c:pt>
                <c:pt idx="390">
                  <c:v>45836</c:v>
                </c:pt>
                <c:pt idx="391">
                  <c:v>45843</c:v>
                </c:pt>
                <c:pt idx="392">
                  <c:v>45850</c:v>
                </c:pt>
                <c:pt idx="393">
                  <c:v>45857</c:v>
                </c:pt>
                <c:pt idx="394">
                  <c:v>45864</c:v>
                </c:pt>
                <c:pt idx="395">
                  <c:v>45871</c:v>
                </c:pt>
                <c:pt idx="396">
                  <c:v>45878</c:v>
                </c:pt>
                <c:pt idx="397">
                  <c:v>45885</c:v>
                </c:pt>
                <c:pt idx="398">
                  <c:v>45892</c:v>
                </c:pt>
                <c:pt idx="399">
                  <c:v>45899</c:v>
                </c:pt>
                <c:pt idx="400">
                  <c:v>45906</c:v>
                </c:pt>
                <c:pt idx="401">
                  <c:v>45913</c:v>
                </c:pt>
                <c:pt idx="402">
                  <c:v>45920</c:v>
                </c:pt>
                <c:pt idx="403">
                  <c:v>45927</c:v>
                </c:pt>
                <c:pt idx="404">
                  <c:v>45934</c:v>
                </c:pt>
                <c:pt idx="405">
                  <c:v>45941</c:v>
                </c:pt>
              </c:numCache>
            </c:numRef>
          </c:cat>
          <c:val>
            <c:numRef>
              <c:f>'UCFE Graphs'!$AH$25:$AH$430</c:f>
              <c:numCache>
                <c:formatCode>General</c:formatCode>
                <c:ptCount val="406"/>
                <c:pt idx="0">
                  <c:v>7</c:v>
                </c:pt>
                <c:pt idx="1">
                  <c:v>14</c:v>
                </c:pt>
                <c:pt idx="2">
                  <c:v>14</c:v>
                </c:pt>
                <c:pt idx="3">
                  <c:v>18</c:v>
                </c:pt>
                <c:pt idx="4">
                  <c:v>38</c:v>
                </c:pt>
                <c:pt idx="5">
                  <c:v>20</c:v>
                </c:pt>
                <c:pt idx="6">
                  <c:v>13</c:v>
                </c:pt>
                <c:pt idx="7">
                  <c:v>8</c:v>
                </c:pt>
                <c:pt idx="8">
                  <c:v>14</c:v>
                </c:pt>
                <c:pt idx="9">
                  <c:v>19</c:v>
                </c:pt>
                <c:pt idx="10">
                  <c:v>5</c:v>
                </c:pt>
                <c:pt idx="11">
                  <c:v>8</c:v>
                </c:pt>
                <c:pt idx="12">
                  <c:v>10</c:v>
                </c:pt>
                <c:pt idx="13">
                  <c:v>15</c:v>
                </c:pt>
                <c:pt idx="14">
                  <c:v>14</c:v>
                </c:pt>
                <c:pt idx="15">
                  <c:v>7</c:v>
                </c:pt>
                <c:pt idx="16">
                  <c:v>10</c:v>
                </c:pt>
                <c:pt idx="17">
                  <c:v>4</c:v>
                </c:pt>
                <c:pt idx="18">
                  <c:v>9</c:v>
                </c:pt>
                <c:pt idx="19">
                  <c:v>8</c:v>
                </c:pt>
                <c:pt idx="20">
                  <c:v>12</c:v>
                </c:pt>
                <c:pt idx="21">
                  <c:v>4</c:v>
                </c:pt>
                <c:pt idx="22">
                  <c:v>9</c:v>
                </c:pt>
                <c:pt idx="23">
                  <c:v>7</c:v>
                </c:pt>
                <c:pt idx="24">
                  <c:v>4</c:v>
                </c:pt>
                <c:pt idx="25">
                  <c:v>12</c:v>
                </c:pt>
                <c:pt idx="26">
                  <c:v>3</c:v>
                </c:pt>
                <c:pt idx="27">
                  <c:v>8</c:v>
                </c:pt>
                <c:pt idx="28">
                  <c:v>11</c:v>
                </c:pt>
                <c:pt idx="29">
                  <c:v>8</c:v>
                </c:pt>
                <c:pt idx="30">
                  <c:v>9</c:v>
                </c:pt>
                <c:pt idx="31">
                  <c:v>7</c:v>
                </c:pt>
                <c:pt idx="32">
                  <c:v>7</c:v>
                </c:pt>
                <c:pt idx="33">
                  <c:v>12</c:v>
                </c:pt>
                <c:pt idx="34">
                  <c:v>6</c:v>
                </c:pt>
                <c:pt idx="35">
                  <c:v>3</c:v>
                </c:pt>
                <c:pt idx="36">
                  <c:v>4</c:v>
                </c:pt>
                <c:pt idx="37">
                  <c:v>7</c:v>
                </c:pt>
                <c:pt idx="38">
                  <c:v>9</c:v>
                </c:pt>
                <c:pt idx="39">
                  <c:v>4</c:v>
                </c:pt>
                <c:pt idx="40">
                  <c:v>10</c:v>
                </c:pt>
                <c:pt idx="41">
                  <c:v>12</c:v>
                </c:pt>
                <c:pt idx="42">
                  <c:v>11</c:v>
                </c:pt>
                <c:pt idx="43">
                  <c:v>10</c:v>
                </c:pt>
                <c:pt idx="44">
                  <c:v>16</c:v>
                </c:pt>
                <c:pt idx="45">
                  <c:v>13</c:v>
                </c:pt>
                <c:pt idx="46">
                  <c:v>10</c:v>
                </c:pt>
                <c:pt idx="47">
                  <c:v>13</c:v>
                </c:pt>
                <c:pt idx="48">
                  <c:v>4</c:v>
                </c:pt>
                <c:pt idx="49">
                  <c:v>17</c:v>
                </c:pt>
                <c:pt idx="50">
                  <c:v>18</c:v>
                </c:pt>
                <c:pt idx="51">
                  <c:v>88</c:v>
                </c:pt>
                <c:pt idx="52">
                  <c:v>226</c:v>
                </c:pt>
                <c:pt idx="53">
                  <c:v>697</c:v>
                </c:pt>
                <c:pt idx="54">
                  <c:v>495</c:v>
                </c:pt>
                <c:pt idx="55">
                  <c:v>262</c:v>
                </c:pt>
                <c:pt idx="56">
                  <c:v>73</c:v>
                </c:pt>
                <c:pt idx="57">
                  <c:v>23</c:v>
                </c:pt>
                <c:pt idx="58">
                  <c:v>13</c:v>
                </c:pt>
                <c:pt idx="59">
                  <c:v>13</c:v>
                </c:pt>
                <c:pt idx="60">
                  <c:v>14</c:v>
                </c:pt>
                <c:pt idx="61">
                  <c:v>13</c:v>
                </c:pt>
                <c:pt idx="62">
                  <c:v>14</c:v>
                </c:pt>
                <c:pt idx="63">
                  <c:v>13</c:v>
                </c:pt>
                <c:pt idx="64">
                  <c:v>6</c:v>
                </c:pt>
                <c:pt idx="65">
                  <c:v>18</c:v>
                </c:pt>
                <c:pt idx="66">
                  <c:v>17</c:v>
                </c:pt>
                <c:pt idx="67">
                  <c:v>14</c:v>
                </c:pt>
                <c:pt idx="68">
                  <c:v>18</c:v>
                </c:pt>
                <c:pt idx="69">
                  <c:v>5</c:v>
                </c:pt>
                <c:pt idx="70">
                  <c:v>5</c:v>
                </c:pt>
                <c:pt idx="71">
                  <c:v>4</c:v>
                </c:pt>
                <c:pt idx="72">
                  <c:v>5</c:v>
                </c:pt>
                <c:pt idx="73">
                  <c:v>10</c:v>
                </c:pt>
                <c:pt idx="74">
                  <c:v>2</c:v>
                </c:pt>
                <c:pt idx="75">
                  <c:v>9</c:v>
                </c:pt>
                <c:pt idx="76">
                  <c:v>3</c:v>
                </c:pt>
                <c:pt idx="77">
                  <c:v>11</c:v>
                </c:pt>
                <c:pt idx="78">
                  <c:v>1</c:v>
                </c:pt>
                <c:pt idx="79">
                  <c:v>2</c:v>
                </c:pt>
                <c:pt idx="80">
                  <c:v>4</c:v>
                </c:pt>
                <c:pt idx="81">
                  <c:v>11</c:v>
                </c:pt>
                <c:pt idx="82">
                  <c:v>7</c:v>
                </c:pt>
                <c:pt idx="83">
                  <c:v>10</c:v>
                </c:pt>
                <c:pt idx="84">
                  <c:v>7</c:v>
                </c:pt>
                <c:pt idx="85">
                  <c:v>5</c:v>
                </c:pt>
                <c:pt idx="86">
                  <c:v>6</c:v>
                </c:pt>
                <c:pt idx="87">
                  <c:v>3</c:v>
                </c:pt>
                <c:pt idx="88">
                  <c:v>5</c:v>
                </c:pt>
                <c:pt idx="89">
                  <c:v>5</c:v>
                </c:pt>
                <c:pt idx="90">
                  <c:v>5</c:v>
                </c:pt>
                <c:pt idx="91">
                  <c:v>10</c:v>
                </c:pt>
                <c:pt idx="92">
                  <c:v>7</c:v>
                </c:pt>
                <c:pt idx="93">
                  <c:v>8</c:v>
                </c:pt>
                <c:pt idx="94">
                  <c:v>4</c:v>
                </c:pt>
                <c:pt idx="95">
                  <c:v>10</c:v>
                </c:pt>
                <c:pt idx="96">
                  <c:v>9</c:v>
                </c:pt>
                <c:pt idx="97">
                  <c:v>13</c:v>
                </c:pt>
                <c:pt idx="98">
                  <c:v>13</c:v>
                </c:pt>
                <c:pt idx="99">
                  <c:v>6</c:v>
                </c:pt>
                <c:pt idx="100">
                  <c:v>11</c:v>
                </c:pt>
                <c:pt idx="101">
                  <c:v>10</c:v>
                </c:pt>
                <c:pt idx="102">
                  <c:v>9</c:v>
                </c:pt>
                <c:pt idx="103">
                  <c:v>10</c:v>
                </c:pt>
                <c:pt idx="104">
                  <c:v>8</c:v>
                </c:pt>
                <c:pt idx="105">
                  <c:v>10</c:v>
                </c:pt>
                <c:pt idx="106">
                  <c:v>10</c:v>
                </c:pt>
                <c:pt idx="107">
                  <c:v>13</c:v>
                </c:pt>
                <c:pt idx="108">
                  <c:v>7</c:v>
                </c:pt>
                <c:pt idx="109">
                  <c:v>5</c:v>
                </c:pt>
                <c:pt idx="110">
                  <c:v>3</c:v>
                </c:pt>
                <c:pt idx="111">
                  <c:v>2</c:v>
                </c:pt>
                <c:pt idx="112">
                  <c:v>3</c:v>
                </c:pt>
                <c:pt idx="113">
                  <c:v>4</c:v>
                </c:pt>
                <c:pt idx="114">
                  <c:v>5</c:v>
                </c:pt>
                <c:pt idx="115">
                  <c:v>10</c:v>
                </c:pt>
                <c:pt idx="116">
                  <c:v>24</c:v>
                </c:pt>
                <c:pt idx="117">
                  <c:v>25</c:v>
                </c:pt>
                <c:pt idx="118">
                  <c:v>18</c:v>
                </c:pt>
                <c:pt idx="119">
                  <c:v>19</c:v>
                </c:pt>
                <c:pt idx="120">
                  <c:v>19</c:v>
                </c:pt>
                <c:pt idx="121">
                  <c:v>18</c:v>
                </c:pt>
                <c:pt idx="122">
                  <c:v>16</c:v>
                </c:pt>
                <c:pt idx="123">
                  <c:v>14</c:v>
                </c:pt>
                <c:pt idx="124">
                  <c:v>17</c:v>
                </c:pt>
                <c:pt idx="125">
                  <c:v>13</c:v>
                </c:pt>
                <c:pt idx="126">
                  <c:v>9</c:v>
                </c:pt>
                <c:pt idx="127">
                  <c:v>7</c:v>
                </c:pt>
                <c:pt idx="128">
                  <c:v>15</c:v>
                </c:pt>
                <c:pt idx="129">
                  <c:v>15</c:v>
                </c:pt>
                <c:pt idx="130">
                  <c:v>15</c:v>
                </c:pt>
                <c:pt idx="131">
                  <c:v>9</c:v>
                </c:pt>
                <c:pt idx="132">
                  <c:v>9</c:v>
                </c:pt>
                <c:pt idx="133">
                  <c:v>6</c:v>
                </c:pt>
                <c:pt idx="134">
                  <c:v>6</c:v>
                </c:pt>
                <c:pt idx="135">
                  <c:v>9</c:v>
                </c:pt>
                <c:pt idx="136">
                  <c:v>4</c:v>
                </c:pt>
                <c:pt idx="137">
                  <c:v>5</c:v>
                </c:pt>
                <c:pt idx="138">
                  <c:v>3</c:v>
                </c:pt>
                <c:pt idx="139">
                  <c:v>8</c:v>
                </c:pt>
                <c:pt idx="140">
                  <c:v>6</c:v>
                </c:pt>
                <c:pt idx="141">
                  <c:v>6</c:v>
                </c:pt>
                <c:pt idx="142">
                  <c:v>9</c:v>
                </c:pt>
                <c:pt idx="143">
                  <c:v>5</c:v>
                </c:pt>
                <c:pt idx="144">
                  <c:v>9</c:v>
                </c:pt>
                <c:pt idx="145">
                  <c:v>9</c:v>
                </c:pt>
                <c:pt idx="146">
                  <c:v>4</c:v>
                </c:pt>
                <c:pt idx="147">
                  <c:v>24</c:v>
                </c:pt>
                <c:pt idx="148">
                  <c:v>18</c:v>
                </c:pt>
                <c:pt idx="149">
                  <c:v>16</c:v>
                </c:pt>
                <c:pt idx="150">
                  <c:v>14</c:v>
                </c:pt>
                <c:pt idx="151">
                  <c:v>18</c:v>
                </c:pt>
                <c:pt idx="152">
                  <c:v>16</c:v>
                </c:pt>
                <c:pt idx="153">
                  <c:v>21</c:v>
                </c:pt>
                <c:pt idx="154">
                  <c:v>19</c:v>
                </c:pt>
                <c:pt idx="155">
                  <c:v>22</c:v>
                </c:pt>
                <c:pt idx="156">
                  <c:v>14</c:v>
                </c:pt>
                <c:pt idx="157">
                  <c:v>23</c:v>
                </c:pt>
                <c:pt idx="158">
                  <c:v>15</c:v>
                </c:pt>
                <c:pt idx="159">
                  <c:v>21</c:v>
                </c:pt>
                <c:pt idx="160">
                  <c:v>28</c:v>
                </c:pt>
                <c:pt idx="161">
                  <c:v>17</c:v>
                </c:pt>
                <c:pt idx="162">
                  <c:v>16</c:v>
                </c:pt>
                <c:pt idx="163">
                  <c:v>9</c:v>
                </c:pt>
                <c:pt idx="164">
                  <c:v>7</c:v>
                </c:pt>
                <c:pt idx="165">
                  <c:v>11</c:v>
                </c:pt>
                <c:pt idx="166">
                  <c:v>12</c:v>
                </c:pt>
                <c:pt idx="167">
                  <c:v>7</c:v>
                </c:pt>
                <c:pt idx="168">
                  <c:v>19</c:v>
                </c:pt>
                <c:pt idx="169">
                  <c:v>19</c:v>
                </c:pt>
                <c:pt idx="170">
                  <c:v>6</c:v>
                </c:pt>
                <c:pt idx="171">
                  <c:v>12</c:v>
                </c:pt>
                <c:pt idx="172">
                  <c:v>20</c:v>
                </c:pt>
                <c:pt idx="173">
                  <c:v>19</c:v>
                </c:pt>
                <c:pt idx="174">
                  <c:v>12</c:v>
                </c:pt>
                <c:pt idx="175">
                  <c:v>15</c:v>
                </c:pt>
                <c:pt idx="176">
                  <c:v>8</c:v>
                </c:pt>
                <c:pt idx="177">
                  <c:v>10</c:v>
                </c:pt>
                <c:pt idx="178">
                  <c:v>13</c:v>
                </c:pt>
                <c:pt idx="179">
                  <c:v>18</c:v>
                </c:pt>
                <c:pt idx="180">
                  <c:v>6</c:v>
                </c:pt>
                <c:pt idx="181">
                  <c:v>12</c:v>
                </c:pt>
                <c:pt idx="182">
                  <c:v>9</c:v>
                </c:pt>
                <c:pt idx="183">
                  <c:v>6</c:v>
                </c:pt>
                <c:pt idx="184">
                  <c:v>8</c:v>
                </c:pt>
                <c:pt idx="185">
                  <c:v>10</c:v>
                </c:pt>
                <c:pt idx="186">
                  <c:v>11</c:v>
                </c:pt>
                <c:pt idx="187">
                  <c:v>16</c:v>
                </c:pt>
                <c:pt idx="188">
                  <c:v>22</c:v>
                </c:pt>
                <c:pt idx="189">
                  <c:v>15</c:v>
                </c:pt>
                <c:pt idx="190">
                  <c:v>15</c:v>
                </c:pt>
                <c:pt idx="191">
                  <c:v>5</c:v>
                </c:pt>
                <c:pt idx="192">
                  <c:v>4</c:v>
                </c:pt>
                <c:pt idx="193">
                  <c:v>7</c:v>
                </c:pt>
                <c:pt idx="194">
                  <c:v>12</c:v>
                </c:pt>
                <c:pt idx="195">
                  <c:v>14</c:v>
                </c:pt>
                <c:pt idx="196">
                  <c:v>23</c:v>
                </c:pt>
                <c:pt idx="197">
                  <c:v>8</c:v>
                </c:pt>
                <c:pt idx="198">
                  <c:v>5</c:v>
                </c:pt>
                <c:pt idx="199">
                  <c:v>2</c:v>
                </c:pt>
                <c:pt idx="200">
                  <c:v>7</c:v>
                </c:pt>
                <c:pt idx="201">
                  <c:v>0</c:v>
                </c:pt>
                <c:pt idx="202">
                  <c:v>3</c:v>
                </c:pt>
                <c:pt idx="203">
                  <c:v>0</c:v>
                </c:pt>
                <c:pt idx="204">
                  <c:v>0</c:v>
                </c:pt>
                <c:pt idx="205">
                  <c:v>0</c:v>
                </c:pt>
                <c:pt idx="206">
                  <c:v>0</c:v>
                </c:pt>
                <c:pt idx="207">
                  <c:v>1</c:v>
                </c:pt>
                <c:pt idx="208">
                  <c:v>2</c:v>
                </c:pt>
                <c:pt idx="209">
                  <c:v>8</c:v>
                </c:pt>
                <c:pt idx="210">
                  <c:v>2</c:v>
                </c:pt>
                <c:pt idx="211">
                  <c:v>1</c:v>
                </c:pt>
                <c:pt idx="212">
                  <c:v>4</c:v>
                </c:pt>
                <c:pt idx="213">
                  <c:v>5</c:v>
                </c:pt>
                <c:pt idx="214">
                  <c:v>2</c:v>
                </c:pt>
                <c:pt idx="215">
                  <c:v>2</c:v>
                </c:pt>
                <c:pt idx="216">
                  <c:v>1</c:v>
                </c:pt>
                <c:pt idx="217">
                  <c:v>2</c:v>
                </c:pt>
                <c:pt idx="218">
                  <c:v>1</c:v>
                </c:pt>
                <c:pt idx="219">
                  <c:v>2</c:v>
                </c:pt>
                <c:pt idx="220">
                  <c:v>1</c:v>
                </c:pt>
                <c:pt idx="221">
                  <c:v>1</c:v>
                </c:pt>
                <c:pt idx="222">
                  <c:v>2</c:v>
                </c:pt>
                <c:pt idx="223">
                  <c:v>1</c:v>
                </c:pt>
                <c:pt idx="224">
                  <c:v>1</c:v>
                </c:pt>
                <c:pt idx="225">
                  <c:v>1</c:v>
                </c:pt>
                <c:pt idx="226">
                  <c:v>3</c:v>
                </c:pt>
                <c:pt idx="227">
                  <c:v>2</c:v>
                </c:pt>
                <c:pt idx="228">
                  <c:v>1</c:v>
                </c:pt>
                <c:pt idx="229">
                  <c:v>1</c:v>
                </c:pt>
                <c:pt idx="230">
                  <c:v>3</c:v>
                </c:pt>
                <c:pt idx="231">
                  <c:v>2</c:v>
                </c:pt>
                <c:pt idx="232">
                  <c:v>4</c:v>
                </c:pt>
                <c:pt idx="233">
                  <c:v>7</c:v>
                </c:pt>
                <c:pt idx="234">
                  <c:v>6</c:v>
                </c:pt>
                <c:pt idx="235">
                  <c:v>1</c:v>
                </c:pt>
                <c:pt idx="236">
                  <c:v>5</c:v>
                </c:pt>
                <c:pt idx="237">
                  <c:v>3</c:v>
                </c:pt>
                <c:pt idx="238">
                  <c:v>3</c:v>
                </c:pt>
                <c:pt idx="239">
                  <c:v>4</c:v>
                </c:pt>
                <c:pt idx="240">
                  <c:v>6</c:v>
                </c:pt>
                <c:pt idx="241">
                  <c:v>3</c:v>
                </c:pt>
                <c:pt idx="242">
                  <c:v>2</c:v>
                </c:pt>
                <c:pt idx="243">
                  <c:v>2</c:v>
                </c:pt>
                <c:pt idx="244">
                  <c:v>1</c:v>
                </c:pt>
                <c:pt idx="245">
                  <c:v>0</c:v>
                </c:pt>
                <c:pt idx="246">
                  <c:v>1</c:v>
                </c:pt>
                <c:pt idx="247">
                  <c:v>1</c:v>
                </c:pt>
                <c:pt idx="248">
                  <c:v>1</c:v>
                </c:pt>
                <c:pt idx="249">
                  <c:v>0</c:v>
                </c:pt>
                <c:pt idx="250">
                  <c:v>1</c:v>
                </c:pt>
                <c:pt idx="251">
                  <c:v>3</c:v>
                </c:pt>
                <c:pt idx="252">
                  <c:v>0</c:v>
                </c:pt>
                <c:pt idx="253">
                  <c:v>0</c:v>
                </c:pt>
                <c:pt idx="254">
                  <c:v>4</c:v>
                </c:pt>
                <c:pt idx="255">
                  <c:v>5</c:v>
                </c:pt>
                <c:pt idx="256">
                  <c:v>4</c:v>
                </c:pt>
                <c:pt idx="257">
                  <c:v>2</c:v>
                </c:pt>
                <c:pt idx="258">
                  <c:v>4</c:v>
                </c:pt>
                <c:pt idx="259">
                  <c:v>6</c:v>
                </c:pt>
                <c:pt idx="260">
                  <c:v>2</c:v>
                </c:pt>
                <c:pt idx="261">
                  <c:v>4</c:v>
                </c:pt>
                <c:pt idx="262">
                  <c:v>7</c:v>
                </c:pt>
                <c:pt idx="263">
                  <c:v>0</c:v>
                </c:pt>
                <c:pt idx="264">
                  <c:v>1</c:v>
                </c:pt>
                <c:pt idx="265">
                  <c:v>3</c:v>
                </c:pt>
                <c:pt idx="266">
                  <c:v>2</c:v>
                </c:pt>
                <c:pt idx="267">
                  <c:v>5</c:v>
                </c:pt>
                <c:pt idx="268">
                  <c:v>2</c:v>
                </c:pt>
                <c:pt idx="269">
                  <c:v>0</c:v>
                </c:pt>
                <c:pt idx="270">
                  <c:v>4</c:v>
                </c:pt>
                <c:pt idx="271">
                  <c:v>2</c:v>
                </c:pt>
                <c:pt idx="272">
                  <c:v>2</c:v>
                </c:pt>
                <c:pt idx="273">
                  <c:v>0</c:v>
                </c:pt>
                <c:pt idx="274">
                  <c:v>2</c:v>
                </c:pt>
                <c:pt idx="275">
                  <c:v>3</c:v>
                </c:pt>
                <c:pt idx="276">
                  <c:v>4</c:v>
                </c:pt>
                <c:pt idx="277">
                  <c:v>15</c:v>
                </c:pt>
                <c:pt idx="278">
                  <c:v>26</c:v>
                </c:pt>
                <c:pt idx="279">
                  <c:v>10</c:v>
                </c:pt>
                <c:pt idx="280">
                  <c:v>5</c:v>
                </c:pt>
                <c:pt idx="281">
                  <c:v>7</c:v>
                </c:pt>
                <c:pt idx="282">
                  <c:v>8</c:v>
                </c:pt>
                <c:pt idx="283">
                  <c:v>24</c:v>
                </c:pt>
                <c:pt idx="284">
                  <c:v>5</c:v>
                </c:pt>
                <c:pt idx="285">
                  <c:v>3</c:v>
                </c:pt>
                <c:pt idx="286">
                  <c:v>18</c:v>
                </c:pt>
                <c:pt idx="287">
                  <c:v>36</c:v>
                </c:pt>
                <c:pt idx="288">
                  <c:v>10</c:v>
                </c:pt>
                <c:pt idx="289">
                  <c:v>16</c:v>
                </c:pt>
                <c:pt idx="290">
                  <c:v>21</c:v>
                </c:pt>
                <c:pt idx="291">
                  <c:v>5</c:v>
                </c:pt>
                <c:pt idx="292">
                  <c:v>41</c:v>
                </c:pt>
                <c:pt idx="293">
                  <c:v>11</c:v>
                </c:pt>
                <c:pt idx="294">
                  <c:v>16</c:v>
                </c:pt>
                <c:pt idx="295">
                  <c:v>2</c:v>
                </c:pt>
                <c:pt idx="296">
                  <c:v>9</c:v>
                </c:pt>
                <c:pt idx="297">
                  <c:v>6</c:v>
                </c:pt>
                <c:pt idx="298">
                  <c:v>2</c:v>
                </c:pt>
                <c:pt idx="299">
                  <c:v>4</c:v>
                </c:pt>
                <c:pt idx="300">
                  <c:v>9</c:v>
                </c:pt>
                <c:pt idx="301">
                  <c:v>3</c:v>
                </c:pt>
                <c:pt idx="302">
                  <c:v>7</c:v>
                </c:pt>
                <c:pt idx="303">
                  <c:v>7</c:v>
                </c:pt>
                <c:pt idx="304">
                  <c:v>5</c:v>
                </c:pt>
                <c:pt idx="305">
                  <c:v>9</c:v>
                </c:pt>
                <c:pt idx="306">
                  <c:v>4</c:v>
                </c:pt>
                <c:pt idx="307">
                  <c:v>2</c:v>
                </c:pt>
                <c:pt idx="308">
                  <c:v>9</c:v>
                </c:pt>
                <c:pt idx="309">
                  <c:v>9</c:v>
                </c:pt>
                <c:pt idx="310">
                  <c:v>6</c:v>
                </c:pt>
                <c:pt idx="311">
                  <c:v>6</c:v>
                </c:pt>
                <c:pt idx="312">
                  <c:v>1</c:v>
                </c:pt>
                <c:pt idx="313">
                  <c:v>5</c:v>
                </c:pt>
                <c:pt idx="314">
                  <c:v>9</c:v>
                </c:pt>
                <c:pt idx="315">
                  <c:v>5</c:v>
                </c:pt>
                <c:pt idx="316">
                  <c:v>5</c:v>
                </c:pt>
                <c:pt idx="317">
                  <c:v>6</c:v>
                </c:pt>
                <c:pt idx="318">
                  <c:v>7</c:v>
                </c:pt>
                <c:pt idx="319">
                  <c:v>2</c:v>
                </c:pt>
                <c:pt idx="320">
                  <c:v>2</c:v>
                </c:pt>
                <c:pt idx="321">
                  <c:v>3</c:v>
                </c:pt>
                <c:pt idx="322">
                  <c:v>5</c:v>
                </c:pt>
                <c:pt idx="323">
                  <c:v>3</c:v>
                </c:pt>
                <c:pt idx="324">
                  <c:v>6</c:v>
                </c:pt>
                <c:pt idx="325">
                  <c:v>5</c:v>
                </c:pt>
                <c:pt idx="326">
                  <c:v>5</c:v>
                </c:pt>
                <c:pt idx="327">
                  <c:v>3</c:v>
                </c:pt>
                <c:pt idx="328">
                  <c:v>7</c:v>
                </c:pt>
                <c:pt idx="329">
                  <c:v>5</c:v>
                </c:pt>
                <c:pt idx="330">
                  <c:v>5</c:v>
                </c:pt>
                <c:pt idx="331">
                  <c:v>6</c:v>
                </c:pt>
                <c:pt idx="332">
                  <c:v>0</c:v>
                </c:pt>
                <c:pt idx="333">
                  <c:v>4</c:v>
                </c:pt>
                <c:pt idx="334">
                  <c:v>2</c:v>
                </c:pt>
                <c:pt idx="335">
                  <c:v>11</c:v>
                </c:pt>
                <c:pt idx="336">
                  <c:v>3</c:v>
                </c:pt>
                <c:pt idx="337">
                  <c:v>11</c:v>
                </c:pt>
                <c:pt idx="338">
                  <c:v>6</c:v>
                </c:pt>
                <c:pt idx="339">
                  <c:v>10</c:v>
                </c:pt>
                <c:pt idx="340">
                  <c:v>6</c:v>
                </c:pt>
                <c:pt idx="341">
                  <c:v>2</c:v>
                </c:pt>
                <c:pt idx="342">
                  <c:v>8</c:v>
                </c:pt>
                <c:pt idx="343">
                  <c:v>3</c:v>
                </c:pt>
                <c:pt idx="344">
                  <c:v>8</c:v>
                </c:pt>
                <c:pt idx="345">
                  <c:v>8</c:v>
                </c:pt>
                <c:pt idx="346">
                  <c:v>6</c:v>
                </c:pt>
                <c:pt idx="347">
                  <c:v>1</c:v>
                </c:pt>
                <c:pt idx="348">
                  <c:v>9</c:v>
                </c:pt>
                <c:pt idx="349">
                  <c:v>3</c:v>
                </c:pt>
                <c:pt idx="350">
                  <c:v>3</c:v>
                </c:pt>
                <c:pt idx="351">
                  <c:v>5</c:v>
                </c:pt>
                <c:pt idx="352">
                  <c:v>5</c:v>
                </c:pt>
                <c:pt idx="353">
                  <c:v>6</c:v>
                </c:pt>
                <c:pt idx="354">
                  <c:v>3</c:v>
                </c:pt>
                <c:pt idx="355">
                  <c:v>9</c:v>
                </c:pt>
                <c:pt idx="356">
                  <c:v>5</c:v>
                </c:pt>
                <c:pt idx="357">
                  <c:v>10</c:v>
                </c:pt>
                <c:pt idx="358">
                  <c:v>6</c:v>
                </c:pt>
                <c:pt idx="359">
                  <c:v>1</c:v>
                </c:pt>
                <c:pt idx="360">
                  <c:v>0</c:v>
                </c:pt>
                <c:pt idx="361">
                  <c:v>18</c:v>
                </c:pt>
                <c:pt idx="362">
                  <c:v>2</c:v>
                </c:pt>
                <c:pt idx="363">
                  <c:v>6</c:v>
                </c:pt>
                <c:pt idx="364">
                  <c:v>3</c:v>
                </c:pt>
                <c:pt idx="365">
                  <c:v>5</c:v>
                </c:pt>
                <c:pt idx="366">
                  <c:v>13</c:v>
                </c:pt>
                <c:pt idx="367">
                  <c:v>8</c:v>
                </c:pt>
                <c:pt idx="368">
                  <c:v>3</c:v>
                </c:pt>
                <c:pt idx="369">
                  <c:v>16</c:v>
                </c:pt>
                <c:pt idx="370">
                  <c:v>31</c:v>
                </c:pt>
                <c:pt idx="371">
                  <c:v>22</c:v>
                </c:pt>
                <c:pt idx="372">
                  <c:v>26</c:v>
                </c:pt>
                <c:pt idx="373">
                  <c:v>70</c:v>
                </c:pt>
                <c:pt idx="374">
                  <c:v>90</c:v>
                </c:pt>
                <c:pt idx="375">
                  <c:v>40</c:v>
                </c:pt>
                <c:pt idx="376">
                  <c:v>36</c:v>
                </c:pt>
                <c:pt idx="377">
                  <c:v>25</c:v>
                </c:pt>
                <c:pt idx="378">
                  <c:v>16</c:v>
                </c:pt>
                <c:pt idx="379">
                  <c:v>99</c:v>
                </c:pt>
                <c:pt idx="380">
                  <c:v>9</c:v>
                </c:pt>
                <c:pt idx="381">
                  <c:v>10</c:v>
                </c:pt>
                <c:pt idx="382">
                  <c:v>6</c:v>
                </c:pt>
                <c:pt idx="383">
                  <c:v>6</c:v>
                </c:pt>
                <c:pt idx="384">
                  <c:v>7</c:v>
                </c:pt>
                <c:pt idx="385">
                  <c:v>14</c:v>
                </c:pt>
                <c:pt idx="386">
                  <c:v>11</c:v>
                </c:pt>
                <c:pt idx="387">
                  <c:v>24</c:v>
                </c:pt>
                <c:pt idx="388">
                  <c:v>13</c:v>
                </c:pt>
                <c:pt idx="389">
                  <c:v>17</c:v>
                </c:pt>
                <c:pt idx="390">
                  <c:v>18</c:v>
                </c:pt>
                <c:pt idx="391">
                  <c:v>17</c:v>
                </c:pt>
                <c:pt idx="392">
                  <c:v>108</c:v>
                </c:pt>
                <c:pt idx="393">
                  <c:v>36</c:v>
                </c:pt>
                <c:pt idx="394">
                  <c:v>25</c:v>
                </c:pt>
                <c:pt idx="395">
                  <c:v>22</c:v>
                </c:pt>
                <c:pt idx="396">
                  <c:v>75</c:v>
                </c:pt>
                <c:pt idx="397">
                  <c:v>20</c:v>
                </c:pt>
                <c:pt idx="398">
                  <c:v>24</c:v>
                </c:pt>
                <c:pt idx="399">
                  <c:v>20</c:v>
                </c:pt>
                <c:pt idx="400">
                  <c:v>59</c:v>
                </c:pt>
                <c:pt idx="401">
                  <c:v>22</c:v>
                </c:pt>
                <c:pt idx="402">
                  <c:v>35</c:v>
                </c:pt>
                <c:pt idx="403">
                  <c:v>27</c:v>
                </c:pt>
                <c:pt idx="404">
                  <c:v>20</c:v>
                </c:pt>
                <c:pt idx="405">
                  <c:v>115</c:v>
                </c:pt>
              </c:numCache>
            </c:numRef>
          </c:val>
          <c:smooth val="0"/>
          <c:extLst>
            <c:ext xmlns:c16="http://schemas.microsoft.com/office/drawing/2014/chart" uri="{C3380CC4-5D6E-409C-BE32-E72D297353CC}">
              <c16:uniqueId val="{00000009-994C-436C-BB2C-18D88F363BF3}"/>
            </c:ext>
          </c:extLst>
        </c:ser>
        <c:dLbls>
          <c:showLegendKey val="0"/>
          <c:showVal val="0"/>
          <c:showCatName val="0"/>
          <c:showSerName val="0"/>
          <c:showPercent val="0"/>
          <c:showBubbleSize val="0"/>
        </c:dLbls>
        <c:smooth val="0"/>
        <c:axId val="1967750640"/>
        <c:axId val="1967745360"/>
      </c:lineChart>
      <c:dateAx>
        <c:axId val="1967750640"/>
        <c:scaling>
          <c:orientation val="minMax"/>
        </c:scaling>
        <c:delete val="0"/>
        <c:axPos val="b"/>
        <c:numFmt formatCode="yyyy" sourceLinked="0"/>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67745360"/>
        <c:crosses val="autoZero"/>
        <c:auto val="1"/>
        <c:lblOffset val="100"/>
        <c:baseTimeUnit val="days"/>
        <c:majorUnit val="12"/>
        <c:majorTimeUnit val="months"/>
        <c:minorUnit val="1"/>
        <c:minorTimeUnit val="months"/>
      </c:dateAx>
      <c:valAx>
        <c:axId val="196774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67750640"/>
        <c:crosses val="autoZero"/>
        <c:crossBetween val="midCat"/>
      </c:valAx>
    </c:plotArea>
    <c:legend>
      <c:legendPos val="t"/>
      <c:overlay val="0"/>
    </c:legend>
    <c:plotVisOnly val="1"/>
    <c:dispBlanksAs val="gap"/>
    <c:showDLblsOverMax val="0"/>
    <c:extLst/>
  </c:chart>
  <c:spPr>
    <a:solidFill>
      <a:sysClr val="window" lastClr="FFFFFF"/>
    </a:solidFill>
    <a:ln w="9525" cap="flat" cmpd="sng" algn="ctr">
      <a:solidFill>
        <a:sysClr val="windowText" lastClr="000000"/>
      </a:solidFill>
      <a:round/>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r>
              <a:rPr lang="en-US">
                <a:latin typeface="Franklin Gothic Demi" panose="020B0703020102020204" pitchFamily="34" charset="0"/>
              </a:rPr>
              <a:t>Inflation: Less Food and Energy, Y/Y% 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v>Core CPI</c:v>
          </c:tx>
          <c:spPr>
            <a:ln w="28575" cap="rnd">
              <a:solidFill>
                <a:srgbClr val="C00000"/>
              </a:solidFill>
              <a:round/>
            </a:ln>
            <a:effectLst/>
          </c:spPr>
          <c:marker>
            <c:symbol val="none"/>
          </c:marker>
          <c:cat>
            <c:multiLvlStrRef>
              <c:f>CPI_PCEI_Inflation!$A$17:$B$60</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2022</c:v>
                  </c:pt>
                  <c:pt idx="12">
                    <c:v>2023</c:v>
                  </c:pt>
                  <c:pt idx="24">
                    <c:v>2024</c:v>
                  </c:pt>
                  <c:pt idx="36">
                    <c:v>2025</c:v>
                  </c:pt>
                </c:lvl>
              </c:multiLvlStrCache>
            </c:multiLvlStrRef>
          </c:cat>
          <c:val>
            <c:numRef>
              <c:f>CPI_PCEI_Inflation!$E$17:$E$60</c:f>
              <c:numCache>
                <c:formatCode>0.0%</c:formatCode>
                <c:ptCount val="44"/>
                <c:pt idx="0">
                  <c:v>6.0605276197942315E-2</c:v>
                </c:pt>
                <c:pt idx="1">
                  <c:v>6.4524228895953994E-2</c:v>
                </c:pt>
                <c:pt idx="2">
                  <c:v>6.4760683855139334E-2</c:v>
                </c:pt>
                <c:pt idx="3">
                  <c:v>6.1571629547073847E-2</c:v>
                </c:pt>
                <c:pt idx="4">
                  <c:v>6.0175539213195073E-2</c:v>
                </c:pt>
                <c:pt idx="5">
                  <c:v>5.9034169713781282E-2</c:v>
                </c:pt>
                <c:pt idx="6">
                  <c:v>5.9017558468407616E-2</c:v>
                </c:pt>
                <c:pt idx="7">
                  <c:v>6.2997996365500297E-2</c:v>
                </c:pt>
                <c:pt idx="8">
                  <c:v>6.6404490365020941E-2</c:v>
                </c:pt>
                <c:pt idx="9">
                  <c:v>6.2949403990441244E-2</c:v>
                </c:pt>
                <c:pt idx="10">
                  <c:v>5.9630971830638035E-2</c:v>
                </c:pt>
                <c:pt idx="11">
                  <c:v>5.6805073960192187E-2</c:v>
                </c:pt>
                <c:pt idx="12">
                  <c:v>5.5430231058083645E-2</c:v>
                </c:pt>
                <c:pt idx="13">
                  <c:v>5.4934839240063038E-2</c:v>
                </c:pt>
                <c:pt idx="14">
                  <c:v>5.5601108493258833E-2</c:v>
                </c:pt>
                <c:pt idx="15">
                  <c:v>5.5157220797549256E-2</c:v>
                </c:pt>
                <c:pt idx="16">
                  <c:v>5.3322468432441372E-2</c:v>
                </c:pt>
                <c:pt idx="17">
                  <c:v>4.8552243070768775E-2</c:v>
                </c:pt>
                <c:pt idx="18">
                  <c:v>4.7075968887156483E-2</c:v>
                </c:pt>
                <c:pt idx="19">
                  <c:v>4.4128010682168428E-2</c:v>
                </c:pt>
                <c:pt idx="20">
                  <c:v>4.1437019752987192E-2</c:v>
                </c:pt>
                <c:pt idx="21">
                  <c:v>4.0217002782686473E-2</c:v>
                </c:pt>
                <c:pt idx="22">
                  <c:v>4.0150919771422489E-2</c:v>
                </c:pt>
                <c:pt idx="23">
                  <c:v>3.9101196657189474E-2</c:v>
                </c:pt>
                <c:pt idx="24">
                  <c:v>3.8584911581750259E-2</c:v>
                </c:pt>
                <c:pt idx="25">
                  <c:v>3.7586642290644567E-2</c:v>
                </c:pt>
                <c:pt idx="26">
                  <c:v>3.8182700123233326E-2</c:v>
                </c:pt>
                <c:pt idx="27">
                  <c:v>3.6070451068216602E-2</c:v>
                </c:pt>
                <c:pt idx="28">
                  <c:v>3.3827841090084076E-2</c:v>
                </c:pt>
                <c:pt idx="29">
                  <c:v>3.2759655468864057E-2</c:v>
                </c:pt>
                <c:pt idx="30">
                  <c:v>3.2329379015682447E-2</c:v>
                </c:pt>
                <c:pt idx="31">
                  <c:v>3.2884878704110276E-2</c:v>
                </c:pt>
                <c:pt idx="32">
                  <c:v>3.2806041642523098E-2</c:v>
                </c:pt>
                <c:pt idx="33">
                  <c:v>3.3071068435081452E-2</c:v>
                </c:pt>
                <c:pt idx="34">
                  <c:v>3.2879887561669818E-2</c:v>
                </c:pt>
                <c:pt idx="35">
                  <c:v>3.2205332541529685E-2</c:v>
                </c:pt>
                <c:pt idx="36">
                  <c:v>3.2920999144371965E-2</c:v>
                </c:pt>
                <c:pt idx="37">
                  <c:v>3.1436675064568931E-2</c:v>
                </c:pt>
                <c:pt idx="38">
                  <c:v>2.8087333707957463E-2</c:v>
                </c:pt>
                <c:pt idx="39">
                  <c:v>2.7815211778485782E-2</c:v>
                </c:pt>
                <c:pt idx="40">
                  <c:v>2.7671488714145154E-2</c:v>
                </c:pt>
                <c:pt idx="41">
                  <c:v>2.9078698133774061E-2</c:v>
                </c:pt>
                <c:pt idx="42">
                  <c:v>3.0486026845763847E-2</c:v>
                </c:pt>
                <c:pt idx="43">
                  <c:v>3.1121908210068217E-2</c:v>
                </c:pt>
              </c:numCache>
            </c:numRef>
          </c:val>
          <c:smooth val="0"/>
          <c:extLst>
            <c:ext xmlns:c16="http://schemas.microsoft.com/office/drawing/2014/chart" uri="{C3380CC4-5D6E-409C-BE32-E72D297353CC}">
              <c16:uniqueId val="{00000000-F6FE-4DD7-A0B8-7374188AE4AB}"/>
            </c:ext>
          </c:extLst>
        </c:ser>
        <c:ser>
          <c:idx val="1"/>
          <c:order val="1"/>
          <c:tx>
            <c:v>Core PCE</c:v>
          </c:tx>
          <c:spPr>
            <a:ln w="28575" cap="rnd">
              <a:solidFill>
                <a:srgbClr val="002060"/>
              </a:solidFill>
              <a:round/>
            </a:ln>
            <a:effectLst/>
          </c:spPr>
          <c:marker>
            <c:symbol val="none"/>
          </c:marker>
          <c:cat>
            <c:multiLvlStrRef>
              <c:f>CPI_PCEI_Inflation!$A$17:$B$60</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2022</c:v>
                  </c:pt>
                  <c:pt idx="12">
                    <c:v>2023</c:v>
                  </c:pt>
                  <c:pt idx="24">
                    <c:v>2024</c:v>
                  </c:pt>
                  <c:pt idx="36">
                    <c:v>2025</c:v>
                  </c:pt>
                </c:lvl>
              </c:multiLvlStrCache>
            </c:multiLvlStrRef>
          </c:cat>
          <c:val>
            <c:numRef>
              <c:f>CPI_PCEI_Inflation!$U$17:$U$60</c:f>
              <c:numCache>
                <c:formatCode>0.0%</c:formatCode>
                <c:ptCount val="44"/>
                <c:pt idx="0">
                  <c:v>5.3951281954745633E-2</c:v>
                </c:pt>
                <c:pt idx="1">
                  <c:v>5.6265672398734035E-2</c:v>
                </c:pt>
                <c:pt idx="2">
                  <c:v>5.6277947202005629E-2</c:v>
                </c:pt>
                <c:pt idx="3">
                  <c:v>5.3538387153762468E-2</c:v>
                </c:pt>
                <c:pt idx="4">
                  <c:v>5.1802447665652229E-2</c:v>
                </c:pt>
                <c:pt idx="5">
                  <c:v>5.3234495142502114E-2</c:v>
                </c:pt>
                <c:pt idx="6">
                  <c:v>5.1035190992279711E-2</c:v>
                </c:pt>
                <c:pt idx="7">
                  <c:v>5.3364523557147381E-2</c:v>
                </c:pt>
                <c:pt idx="8">
                  <c:v>5.5910703375069648E-2</c:v>
                </c:pt>
                <c:pt idx="9">
                  <c:v>5.4635881797720165E-2</c:v>
                </c:pt>
                <c:pt idx="10">
                  <c:v>5.1871976315979396E-2</c:v>
                </c:pt>
                <c:pt idx="11">
                  <c:v>4.9292110032478575E-2</c:v>
                </c:pt>
                <c:pt idx="12">
                  <c:v>4.9376652139744293E-2</c:v>
                </c:pt>
                <c:pt idx="13">
                  <c:v>4.8556033716257163E-2</c:v>
                </c:pt>
                <c:pt idx="14">
                  <c:v>4.7832863949554438E-2</c:v>
                </c:pt>
                <c:pt idx="15">
                  <c:v>4.7896422992401044E-2</c:v>
                </c:pt>
                <c:pt idx="16">
                  <c:v>4.7316253748801662E-2</c:v>
                </c:pt>
                <c:pt idx="17">
                  <c:v>4.3837868084213527E-2</c:v>
                </c:pt>
                <c:pt idx="18">
                  <c:v>4.2991241232508637E-2</c:v>
                </c:pt>
                <c:pt idx="19">
                  <c:v>3.8282036156702226E-2</c:v>
                </c:pt>
                <c:pt idx="20">
                  <c:v>3.6877742080353881E-2</c:v>
                </c:pt>
                <c:pt idx="21">
                  <c:v>3.4740628549791763E-2</c:v>
                </c:pt>
                <c:pt idx="22">
                  <c:v>3.2907438711504255E-2</c:v>
                </c:pt>
                <c:pt idx="23">
                  <c:v>3.1123879882344996E-2</c:v>
                </c:pt>
                <c:pt idx="24">
                  <c:v>3.1590145100208522E-2</c:v>
                </c:pt>
                <c:pt idx="25">
                  <c:v>3.059467984974007E-2</c:v>
                </c:pt>
                <c:pt idx="26">
                  <c:v>3.1221738579216618E-2</c:v>
                </c:pt>
                <c:pt idx="27">
                  <c:v>3.0067209055536059E-2</c:v>
                </c:pt>
                <c:pt idx="28">
                  <c:v>2.7711764063720334E-2</c:v>
                </c:pt>
                <c:pt idx="29">
                  <c:v>2.7531619063573265E-2</c:v>
                </c:pt>
                <c:pt idx="30">
                  <c:v>2.8062163337682744E-2</c:v>
                </c:pt>
                <c:pt idx="31">
                  <c:v>2.873279917118543E-2</c:v>
                </c:pt>
                <c:pt idx="32">
                  <c:v>2.8386279964683681E-2</c:v>
                </c:pt>
                <c:pt idx="33">
                  <c:v>2.9865021082658982E-2</c:v>
                </c:pt>
                <c:pt idx="34">
                  <c:v>2.9807101201256181E-2</c:v>
                </c:pt>
                <c:pt idx="35">
                  <c:v>2.9885896245190446E-2</c:v>
                </c:pt>
                <c:pt idx="36">
                  <c:v>2.7801380994415092E-2</c:v>
                </c:pt>
                <c:pt idx="37">
                  <c:v>2.9686432938117457E-2</c:v>
                </c:pt>
                <c:pt idx="38">
                  <c:v>2.6702948143169758E-2</c:v>
                </c:pt>
                <c:pt idx="39">
                  <c:v>2.6147959183673519E-2</c:v>
                </c:pt>
                <c:pt idx="40">
                  <c:v>2.783883382495933E-2</c:v>
                </c:pt>
                <c:pt idx="41">
                  <c:v>2.8073722050588001E-2</c:v>
                </c:pt>
                <c:pt idx="42">
                  <c:v>2.853284083605212E-2</c:v>
                </c:pt>
                <c:pt idx="43">
                  <c:v>2.9051068806445368E-2</c:v>
                </c:pt>
              </c:numCache>
            </c:numRef>
          </c:val>
          <c:smooth val="0"/>
          <c:extLst>
            <c:ext xmlns:c16="http://schemas.microsoft.com/office/drawing/2014/chart" uri="{C3380CC4-5D6E-409C-BE32-E72D297353CC}">
              <c16:uniqueId val="{00000001-F6FE-4DD7-A0B8-7374188AE4AB}"/>
            </c:ext>
          </c:extLst>
        </c:ser>
        <c:dLbls>
          <c:showLegendKey val="0"/>
          <c:showVal val="0"/>
          <c:showCatName val="0"/>
          <c:showSerName val="0"/>
          <c:showPercent val="0"/>
          <c:showBubbleSize val="0"/>
        </c:dLbls>
        <c:smooth val="0"/>
        <c:axId val="184820896"/>
        <c:axId val="184818496"/>
      </c:lineChart>
      <c:catAx>
        <c:axId val="18482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84818496"/>
        <c:crosses val="autoZero"/>
        <c:auto val="1"/>
        <c:lblAlgn val="ctr"/>
        <c:lblOffset val="100"/>
        <c:noMultiLvlLbl val="0"/>
      </c:catAx>
      <c:valAx>
        <c:axId val="1848184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848208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Franklin Gothic Book" panose="020B0503020102020204" pitchFamily="34" charset="0"/>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r>
              <a:rPr lang="en-US">
                <a:latin typeface="Franklin Gothic Demi" panose="020B0703020102020204" pitchFamily="34" charset="0"/>
              </a:rPr>
              <a:t>Inflation:</a:t>
            </a:r>
            <a:r>
              <a:rPr lang="en-US" baseline="0">
                <a:latin typeface="Franklin Gothic Demi" panose="020B0703020102020204" pitchFamily="34" charset="0"/>
              </a:rPr>
              <a:t> All Items, Y/Y% Change</a:t>
            </a:r>
            <a:endParaRPr lang="en-US">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v>CPI, All Items</c:v>
          </c:tx>
          <c:spPr>
            <a:ln w="28575" cap="rnd">
              <a:solidFill>
                <a:srgbClr val="C00000"/>
              </a:solidFill>
              <a:round/>
            </a:ln>
            <a:effectLst/>
          </c:spPr>
          <c:marker>
            <c:symbol val="none"/>
          </c:marker>
          <c:cat>
            <c:multiLvlStrRef>
              <c:f>CPI_PCEI_Inflation!$A$17:$B$60</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2022</c:v>
                  </c:pt>
                  <c:pt idx="12">
                    <c:v>2023</c:v>
                  </c:pt>
                  <c:pt idx="24">
                    <c:v>2024</c:v>
                  </c:pt>
                  <c:pt idx="36">
                    <c:v>2025</c:v>
                  </c:pt>
                </c:lvl>
              </c:multiLvlStrCache>
            </c:multiLvlStrRef>
          </c:cat>
          <c:val>
            <c:numRef>
              <c:f>CPI_PCEI_Inflation!$M$17:$M$60</c:f>
              <c:numCache>
                <c:formatCode>0.0%</c:formatCode>
                <c:ptCount val="44"/>
                <c:pt idx="0">
                  <c:v>7.5697666445729395E-2</c:v>
                </c:pt>
                <c:pt idx="1">
                  <c:v>7.9489193157373572E-2</c:v>
                </c:pt>
                <c:pt idx="2">
                  <c:v>8.5474312030500821E-2</c:v>
                </c:pt>
                <c:pt idx="3">
                  <c:v>8.2518594049904026E-2</c:v>
                </c:pt>
                <c:pt idx="4">
                  <c:v>8.5329965878443659E-2</c:v>
                </c:pt>
                <c:pt idx="5">
                  <c:v>8.9897437413176462E-2</c:v>
                </c:pt>
                <c:pt idx="6">
                  <c:v>8.4498187460017249E-2</c:v>
                </c:pt>
                <c:pt idx="7">
                  <c:v>8.2188064768007552E-2</c:v>
                </c:pt>
                <c:pt idx="8">
                  <c:v>8.1982715499457903E-2</c:v>
                </c:pt>
                <c:pt idx="9">
                  <c:v>7.7519407887596925E-2</c:v>
                </c:pt>
                <c:pt idx="10">
                  <c:v>7.1194659952152017E-2</c:v>
                </c:pt>
                <c:pt idx="11">
                  <c:v>6.411498247913161E-2</c:v>
                </c:pt>
                <c:pt idx="12">
                  <c:v>6.3621233046496029E-2</c:v>
                </c:pt>
                <c:pt idx="13">
                  <c:v>5.9655226949232976E-2</c:v>
                </c:pt>
                <c:pt idx="14">
                  <c:v>4.9350902268451513E-2</c:v>
                </c:pt>
                <c:pt idx="15">
                  <c:v>4.9410591347951893E-2</c:v>
                </c:pt>
                <c:pt idx="16">
                  <c:v>4.120689595996696E-2</c:v>
                </c:pt>
                <c:pt idx="17">
                  <c:v>3.0532617391422212E-2</c:v>
                </c:pt>
                <c:pt idx="18">
                  <c:v>3.2717805117009169E-2</c:v>
                </c:pt>
                <c:pt idx="19">
                  <c:v>3.7187213126971042E-2</c:v>
                </c:pt>
                <c:pt idx="20">
                  <c:v>3.6940551594278226E-2</c:v>
                </c:pt>
                <c:pt idx="21">
                  <c:v>3.2457874929078256E-2</c:v>
                </c:pt>
                <c:pt idx="22">
                  <c:v>3.1394819319064515E-2</c:v>
                </c:pt>
                <c:pt idx="23">
                  <c:v>3.3231597124613543E-2</c:v>
                </c:pt>
                <c:pt idx="24">
                  <c:v>3.1422711715430873E-2</c:v>
                </c:pt>
                <c:pt idx="25">
                  <c:v>3.1551296976209509E-2</c:v>
                </c:pt>
                <c:pt idx="26">
                  <c:v>3.4343682061615199E-2</c:v>
                </c:pt>
                <c:pt idx="27">
                  <c:v>3.2947015496713306E-2</c:v>
                </c:pt>
                <c:pt idx="28">
                  <c:v>3.222191089941151E-2</c:v>
                </c:pt>
                <c:pt idx="29">
                  <c:v>3.0026019480070776E-2</c:v>
                </c:pt>
                <c:pt idx="30">
                  <c:v>2.9340704071851631E-2</c:v>
                </c:pt>
                <c:pt idx="31">
                  <c:v>2.5944929079287915E-2</c:v>
                </c:pt>
                <c:pt idx="32">
                  <c:v>2.461209028663669E-2</c:v>
                </c:pt>
                <c:pt idx="33">
                  <c:v>2.6120943904842209E-2</c:v>
                </c:pt>
                <c:pt idx="34">
                  <c:v>2.7351764797548306E-2</c:v>
                </c:pt>
                <c:pt idx="35">
                  <c:v>2.8700338794203528E-2</c:v>
                </c:pt>
                <c:pt idx="36">
                  <c:v>2.9994125128311122E-2</c:v>
                </c:pt>
                <c:pt idx="37">
                  <c:v>2.8142703731568686E-2</c:v>
                </c:pt>
                <c:pt idx="38">
                  <c:v>2.4055852640280317E-2</c:v>
                </c:pt>
                <c:pt idx="39">
                  <c:v>2.3337465177498906E-2</c:v>
                </c:pt>
                <c:pt idx="40">
                  <c:v>2.3759340869898393E-2</c:v>
                </c:pt>
                <c:pt idx="41">
                  <c:v>2.6726833178446263E-2</c:v>
                </c:pt>
                <c:pt idx="42">
                  <c:v>2.7318012794754543E-2</c:v>
                </c:pt>
                <c:pt idx="43">
                  <c:v>2.9392196249335534E-2</c:v>
                </c:pt>
              </c:numCache>
            </c:numRef>
          </c:val>
          <c:smooth val="0"/>
          <c:extLst>
            <c:ext xmlns:c16="http://schemas.microsoft.com/office/drawing/2014/chart" uri="{C3380CC4-5D6E-409C-BE32-E72D297353CC}">
              <c16:uniqueId val="{00000000-8964-4073-A7D4-F7E955587415}"/>
            </c:ext>
          </c:extLst>
        </c:ser>
        <c:ser>
          <c:idx val="1"/>
          <c:order val="1"/>
          <c:tx>
            <c:v>PCE, All Items</c:v>
          </c:tx>
          <c:spPr>
            <a:ln w="28575" cap="rnd">
              <a:solidFill>
                <a:srgbClr val="002060"/>
              </a:solidFill>
              <a:round/>
            </a:ln>
            <a:effectLst/>
          </c:spPr>
          <c:marker>
            <c:symbol val="none"/>
          </c:marker>
          <c:cat>
            <c:multiLvlStrRef>
              <c:f>CPI_PCEI_Inflation!$A$17:$B$60</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2022</c:v>
                  </c:pt>
                  <c:pt idx="12">
                    <c:v>2023</c:v>
                  </c:pt>
                  <c:pt idx="24">
                    <c:v>2024</c:v>
                  </c:pt>
                  <c:pt idx="36">
                    <c:v>2025</c:v>
                  </c:pt>
                </c:lvl>
              </c:multiLvlStrCache>
            </c:multiLvlStrRef>
          </c:cat>
          <c:val>
            <c:numRef>
              <c:f>CPI_PCEI_Inflation!$Y$17:$Y$60</c:f>
              <c:numCache>
                <c:formatCode>0.0%</c:formatCode>
                <c:ptCount val="44"/>
                <c:pt idx="0">
                  <c:v>6.3365477974793416E-2</c:v>
                </c:pt>
                <c:pt idx="1">
                  <c:v>6.5745602088831623E-2</c:v>
                </c:pt>
                <c:pt idx="2">
                  <c:v>6.9483892667613345E-2</c:v>
                </c:pt>
                <c:pt idx="3">
                  <c:v>6.6708785491303546E-2</c:v>
                </c:pt>
                <c:pt idx="4">
                  <c:v>6.7856614656511161E-2</c:v>
                </c:pt>
                <c:pt idx="5">
                  <c:v>7.2553058447051955E-2</c:v>
                </c:pt>
                <c:pt idx="6">
                  <c:v>6.7316403568977279E-2</c:v>
                </c:pt>
                <c:pt idx="7">
                  <c:v>6.594969012030627E-2</c:v>
                </c:pt>
                <c:pt idx="8">
                  <c:v>6.6553381736894179E-2</c:v>
                </c:pt>
                <c:pt idx="9">
                  <c:v>6.4817908453057127E-2</c:v>
                </c:pt>
                <c:pt idx="10">
                  <c:v>6.0209846650524534E-2</c:v>
                </c:pt>
                <c:pt idx="11">
                  <c:v>5.4918419903583038E-2</c:v>
                </c:pt>
                <c:pt idx="12">
                  <c:v>5.5077345862328819E-2</c:v>
                </c:pt>
                <c:pt idx="13">
                  <c:v>5.1978038441540031E-2</c:v>
                </c:pt>
                <c:pt idx="14">
                  <c:v>4.4282731569245781E-2</c:v>
                </c:pt>
                <c:pt idx="15">
                  <c:v>4.4760129603177434E-2</c:v>
                </c:pt>
                <c:pt idx="16">
                  <c:v>4.0034624540142838E-2</c:v>
                </c:pt>
                <c:pt idx="17">
                  <c:v>3.2845213395291228E-2</c:v>
                </c:pt>
                <c:pt idx="18">
                  <c:v>3.40904219289897E-2</c:v>
                </c:pt>
                <c:pt idx="19">
                  <c:v>3.4320599199699098E-2</c:v>
                </c:pt>
                <c:pt idx="20">
                  <c:v>3.4488928270185903E-2</c:v>
                </c:pt>
                <c:pt idx="21">
                  <c:v>3.0232617305099296E-2</c:v>
                </c:pt>
                <c:pt idx="22">
                  <c:v>2.7650899986466193E-2</c:v>
                </c:pt>
                <c:pt idx="23">
                  <c:v>2.7672658467360334E-2</c:v>
                </c:pt>
                <c:pt idx="24">
                  <c:v>2.6987514493606035E-2</c:v>
                </c:pt>
                <c:pt idx="25">
                  <c:v>2.7050574269701588E-2</c:v>
                </c:pt>
                <c:pt idx="26">
                  <c:v>2.9279392327126175E-2</c:v>
                </c:pt>
                <c:pt idx="27">
                  <c:v>2.8261540128885931E-2</c:v>
                </c:pt>
                <c:pt idx="28">
                  <c:v>2.6616729088639213E-2</c:v>
                </c:pt>
                <c:pt idx="29">
                  <c:v>2.5483734404701641E-2</c:v>
                </c:pt>
                <c:pt idx="30">
                  <c:v>2.5943767774673221E-2</c:v>
                </c:pt>
                <c:pt idx="31">
                  <c:v>2.4129949574274612E-2</c:v>
                </c:pt>
                <c:pt idx="32">
                  <c:v>2.2607664368838432E-2</c:v>
                </c:pt>
                <c:pt idx="33">
                  <c:v>2.4776925356425616E-2</c:v>
                </c:pt>
                <c:pt idx="34">
                  <c:v>2.5878034125423E-2</c:v>
                </c:pt>
                <c:pt idx="35">
                  <c:v>2.7280946901200087E-2</c:v>
                </c:pt>
                <c:pt idx="36">
                  <c:v>2.6073795303935166E-2</c:v>
                </c:pt>
                <c:pt idx="37">
                  <c:v>2.7104846734857135E-2</c:v>
                </c:pt>
                <c:pt idx="38">
                  <c:v>2.3594336708984365E-2</c:v>
                </c:pt>
                <c:pt idx="39">
                  <c:v>2.2774259978433964E-2</c:v>
                </c:pt>
                <c:pt idx="40">
                  <c:v>2.4580860654408676E-2</c:v>
                </c:pt>
                <c:pt idx="41">
                  <c:v>2.5935129797068024E-2</c:v>
                </c:pt>
                <c:pt idx="42">
                  <c:v>2.596657399625002E-2</c:v>
                </c:pt>
                <c:pt idx="43">
                  <c:v>2.741163460839946E-2</c:v>
                </c:pt>
              </c:numCache>
            </c:numRef>
          </c:val>
          <c:smooth val="0"/>
          <c:extLst>
            <c:ext xmlns:c16="http://schemas.microsoft.com/office/drawing/2014/chart" uri="{C3380CC4-5D6E-409C-BE32-E72D297353CC}">
              <c16:uniqueId val="{00000001-8964-4073-A7D4-F7E955587415}"/>
            </c:ext>
          </c:extLst>
        </c:ser>
        <c:dLbls>
          <c:showLegendKey val="0"/>
          <c:showVal val="0"/>
          <c:showCatName val="0"/>
          <c:showSerName val="0"/>
          <c:showPercent val="0"/>
          <c:showBubbleSize val="0"/>
        </c:dLbls>
        <c:smooth val="0"/>
        <c:axId val="184829536"/>
        <c:axId val="184819456"/>
      </c:lineChart>
      <c:catAx>
        <c:axId val="18482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84819456"/>
        <c:crosses val="autoZero"/>
        <c:auto val="1"/>
        <c:lblAlgn val="ctr"/>
        <c:lblOffset val="100"/>
        <c:noMultiLvlLbl val="0"/>
      </c:catAx>
      <c:valAx>
        <c:axId val="184819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84829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Franklin Gothic Book" panose="020B0503020102020204" pitchFamily="34"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[Personal Consumption Expenditure.xlsx]Pivot Chart!PivotTable1</c:name>
    <c:fmtId val="6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baseline="0">
                <a:solidFill>
                  <a:srgbClr val="202020"/>
                </a:solidFill>
                <a:latin typeface="Franklin Gothic Demi" panose="020B0703020102020204" pitchFamily="34" charset="0"/>
              </a:rPr>
              <a:t>Real Personal Consumption Expenditures, Billions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rgbClr val="008DCE"/>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rgbClr val="008DCE"/>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rgbClr val="71B33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rgbClr val="00206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rgbClr val="71B33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rgbClr val="00206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rgbClr val="71B33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rgbClr val="00206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607157115069354E-2"/>
          <c:y val="0.29634035728637931"/>
          <c:w val="0.82363706599948738"/>
          <c:h val="0.45797966044337263"/>
        </c:manualLayout>
      </c:layout>
      <c:barChart>
        <c:barDir val="col"/>
        <c:grouping val="clustered"/>
        <c:varyColors val="0"/>
        <c:ser>
          <c:idx val="0"/>
          <c:order val="0"/>
          <c:tx>
            <c:strRef>
              <c:f>'Pivot Chart'!$C$3</c:f>
              <c:strCache>
                <c:ptCount val="1"/>
                <c:pt idx="0">
                  <c:v>Total Expenditures, M/M % Change (Left Axis)</c:v>
                </c:pt>
              </c:strCache>
            </c:strRef>
          </c:tx>
          <c:spPr>
            <a:solidFill>
              <a:srgbClr val="71B330"/>
            </a:solidFill>
            <a:ln>
              <a:noFill/>
            </a:ln>
            <a:effectLst/>
          </c:spPr>
          <c:invertIfNegative val="1"/>
          <c:cat>
            <c:multiLvlStrRef>
              <c:f>'Pivot Chart'!$A$4:$B$35</c:f>
              <c:multiLvlStrCache>
                <c:ptCount val="32"/>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lvl>
                <c:lvl>
                  <c:pt idx="0">
                    <c:v>2023</c:v>
                  </c:pt>
                  <c:pt idx="12">
                    <c:v>2024</c:v>
                  </c:pt>
                  <c:pt idx="24">
                    <c:v>2025</c:v>
                  </c:pt>
                </c:lvl>
              </c:multiLvlStrCache>
            </c:multiLvlStrRef>
          </c:cat>
          <c:val>
            <c:numRef>
              <c:f>'Pivot Chart'!$C$4:$C$35</c:f>
              <c:numCache>
                <c:formatCode>0.0%</c:formatCode>
                <c:ptCount val="32"/>
                <c:pt idx="0">
                  <c:v>1.2931597793983091E-2</c:v>
                </c:pt>
                <c:pt idx="1">
                  <c:v>-6.2574589555854131E-4</c:v>
                </c:pt>
                <c:pt idx="2">
                  <c:v>1.4201061206578497E-4</c:v>
                </c:pt>
                <c:pt idx="3">
                  <c:v>3.0850651865237688E-3</c:v>
                </c:pt>
                <c:pt idx="4">
                  <c:v>-4.2466123615015927E-4</c:v>
                </c:pt>
                <c:pt idx="5">
                  <c:v>3.1476904063030818E-3</c:v>
                </c:pt>
                <c:pt idx="6">
                  <c:v>4.7676798788508336E-3</c:v>
                </c:pt>
                <c:pt idx="7">
                  <c:v>6.5140755121856179E-4</c:v>
                </c:pt>
                <c:pt idx="8">
                  <c:v>1.2828204179058985E-3</c:v>
                </c:pt>
                <c:pt idx="9">
                  <c:v>2.6898340844046294E-3</c:v>
                </c:pt>
                <c:pt idx="10">
                  <c:v>3.5598726074159777E-3</c:v>
                </c:pt>
                <c:pt idx="11">
                  <c:v>4.0793315977170714E-3</c:v>
                </c:pt>
                <c:pt idx="12">
                  <c:v>-3.6337713626010829E-3</c:v>
                </c:pt>
                <c:pt idx="13">
                  <c:v>4.3941571639324311E-3</c:v>
                </c:pt>
                <c:pt idx="14">
                  <c:v>3.3536950532997273E-3</c:v>
                </c:pt>
                <c:pt idx="15">
                  <c:v>1.8157486350471816E-3</c:v>
                </c:pt>
                <c:pt idx="16">
                  <c:v>4.6408950655996784E-3</c:v>
                </c:pt>
                <c:pt idx="17">
                  <c:v>2.8216140631241826E-3</c:v>
                </c:pt>
                <c:pt idx="18">
                  <c:v>3.6976170912078657E-3</c:v>
                </c:pt>
                <c:pt idx="19">
                  <c:v>1.3582406132550302E-3</c:v>
                </c:pt>
                <c:pt idx="20">
                  <c:v>5.0849452176120295E-3</c:v>
                </c:pt>
                <c:pt idx="21">
                  <c:v>1.2262906863531383E-3</c:v>
                </c:pt>
                <c:pt idx="22">
                  <c:v>3.1881435526258653E-3</c:v>
                </c:pt>
                <c:pt idx="23">
                  <c:v>7.1167827233964229E-3</c:v>
                </c:pt>
                <c:pt idx="24">
                  <c:v>-6.0308854436355881E-3</c:v>
                </c:pt>
                <c:pt idx="25">
                  <c:v>-1.1951092452425459E-3</c:v>
                </c:pt>
                <c:pt idx="26">
                  <c:v>7.7867092102841904E-3</c:v>
                </c:pt>
                <c:pt idx="27">
                  <c:v>1.4003982001838783E-3</c:v>
                </c:pt>
                <c:pt idx="28">
                  <c:v>-1.398439827566289E-3</c:v>
                </c:pt>
                <c:pt idx="29">
                  <c:v>2.5816036385997122E-3</c:v>
                </c:pt>
                <c:pt idx="30">
                  <c:v>3.8442151545884187E-3</c:v>
                </c:pt>
                <c:pt idx="31">
                  <c:v>3.4967573323010184E-3</c:v>
                </c:pt>
              </c:numCache>
            </c:numRef>
          </c:val>
          <c:extLst>
            <c:ext xmlns:c14="http://schemas.microsoft.com/office/drawing/2007/8/2/chart" uri="{6F2FDCE9-48DA-4B69-8628-5D25D57E5C99}">
              <c14:invertSolidFillFmt>
                <c14:spPr xmlns:c14="http://schemas.microsoft.com/office/drawing/2007/8/2/chart">
                  <a:solidFill>
                    <a:srgbClr val="C00000"/>
                  </a:solidFill>
                  <a:ln>
                    <a:noFill/>
                  </a:ln>
                  <a:effectLst/>
                </c14:spPr>
              </c14:invertSolidFillFmt>
            </c:ext>
            <c:ext xmlns:c16="http://schemas.microsoft.com/office/drawing/2014/chart" uri="{C3380CC4-5D6E-409C-BE32-E72D297353CC}">
              <c16:uniqueId val="{00000000-060F-435E-ADB8-4DDD140CE6E9}"/>
            </c:ext>
          </c:extLst>
        </c:ser>
        <c:dLbls>
          <c:showLegendKey val="0"/>
          <c:showVal val="0"/>
          <c:showCatName val="0"/>
          <c:showSerName val="0"/>
          <c:showPercent val="0"/>
          <c:showBubbleSize val="0"/>
        </c:dLbls>
        <c:gapWidth val="219"/>
        <c:axId val="2049658175"/>
        <c:axId val="2049668735"/>
      </c:barChart>
      <c:lineChart>
        <c:grouping val="standard"/>
        <c:varyColors val="0"/>
        <c:ser>
          <c:idx val="1"/>
          <c:order val="1"/>
          <c:tx>
            <c:strRef>
              <c:f>'Pivot Chart'!$D$3</c:f>
              <c:strCache>
                <c:ptCount val="1"/>
                <c:pt idx="0">
                  <c:v>Total Expenditures (Right Axis)</c:v>
                </c:pt>
              </c:strCache>
            </c:strRef>
          </c:tx>
          <c:spPr>
            <a:ln w="28575" cap="rnd">
              <a:solidFill>
                <a:srgbClr val="002060"/>
              </a:solidFill>
              <a:round/>
            </a:ln>
            <a:effectLst/>
          </c:spPr>
          <c:marker>
            <c:symbol val="none"/>
          </c:marker>
          <c:cat>
            <c:multiLvlStrRef>
              <c:f>'Pivot Chart'!$A$4:$B$35</c:f>
              <c:multiLvlStrCache>
                <c:ptCount val="32"/>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lvl>
                <c:lvl>
                  <c:pt idx="0">
                    <c:v>2023</c:v>
                  </c:pt>
                  <c:pt idx="12">
                    <c:v>2024</c:v>
                  </c:pt>
                  <c:pt idx="24">
                    <c:v>2025</c:v>
                  </c:pt>
                </c:lvl>
              </c:multiLvlStrCache>
            </c:multiLvlStrRef>
          </c:cat>
          <c:val>
            <c:numRef>
              <c:f>'Pivot Chart'!$D$4:$D$35</c:f>
              <c:numCache>
                <c:formatCode>0.0</c:formatCode>
                <c:ptCount val="32"/>
                <c:pt idx="0">
                  <c:v>15501.5</c:v>
                </c:pt>
                <c:pt idx="1">
                  <c:v>15491.8</c:v>
                </c:pt>
                <c:pt idx="2">
                  <c:v>15494</c:v>
                </c:pt>
                <c:pt idx="3">
                  <c:v>15541.8</c:v>
                </c:pt>
                <c:pt idx="4">
                  <c:v>15535.2</c:v>
                </c:pt>
                <c:pt idx="5">
                  <c:v>15584.1</c:v>
                </c:pt>
                <c:pt idx="6">
                  <c:v>15658.4</c:v>
                </c:pt>
                <c:pt idx="7">
                  <c:v>15668.6</c:v>
                </c:pt>
                <c:pt idx="8">
                  <c:v>15688.7</c:v>
                </c:pt>
                <c:pt idx="9">
                  <c:v>15730.9</c:v>
                </c:pt>
                <c:pt idx="10">
                  <c:v>15786.9</c:v>
                </c:pt>
                <c:pt idx="11">
                  <c:v>15851.3</c:v>
                </c:pt>
                <c:pt idx="12">
                  <c:v>15793.7</c:v>
                </c:pt>
                <c:pt idx="13">
                  <c:v>15863.1</c:v>
                </c:pt>
                <c:pt idx="14">
                  <c:v>15916.3</c:v>
                </c:pt>
                <c:pt idx="15">
                  <c:v>15945.2</c:v>
                </c:pt>
                <c:pt idx="16">
                  <c:v>16019.2</c:v>
                </c:pt>
                <c:pt idx="17">
                  <c:v>16064.4</c:v>
                </c:pt>
                <c:pt idx="18">
                  <c:v>16123.8</c:v>
                </c:pt>
                <c:pt idx="19">
                  <c:v>16145.7</c:v>
                </c:pt>
                <c:pt idx="20">
                  <c:v>16227.8</c:v>
                </c:pt>
                <c:pt idx="21">
                  <c:v>16247.7</c:v>
                </c:pt>
                <c:pt idx="22">
                  <c:v>16299.5</c:v>
                </c:pt>
                <c:pt idx="23">
                  <c:v>16415.5</c:v>
                </c:pt>
                <c:pt idx="24">
                  <c:v>16316.5</c:v>
                </c:pt>
                <c:pt idx="25">
                  <c:v>16297</c:v>
                </c:pt>
                <c:pt idx="26">
                  <c:v>16423.900000000001</c:v>
                </c:pt>
                <c:pt idx="27">
                  <c:v>16446.900000000001</c:v>
                </c:pt>
                <c:pt idx="28">
                  <c:v>16423.900000000001</c:v>
                </c:pt>
                <c:pt idx="29">
                  <c:v>16466.3</c:v>
                </c:pt>
                <c:pt idx="30">
                  <c:v>16529.599999999999</c:v>
                </c:pt>
                <c:pt idx="31">
                  <c:v>16587.400000000001</c:v>
                </c:pt>
              </c:numCache>
            </c:numRef>
          </c:val>
          <c:smooth val="0"/>
          <c:extLst>
            <c:ext xmlns:c16="http://schemas.microsoft.com/office/drawing/2014/chart" uri="{C3380CC4-5D6E-409C-BE32-E72D297353CC}">
              <c16:uniqueId val="{00000001-060F-435E-ADB8-4DDD140CE6E9}"/>
            </c:ext>
          </c:extLst>
        </c:ser>
        <c:dLbls>
          <c:showLegendKey val="0"/>
          <c:showVal val="0"/>
          <c:showCatName val="0"/>
          <c:showSerName val="0"/>
          <c:showPercent val="0"/>
          <c:showBubbleSize val="0"/>
        </c:dLbls>
        <c:marker val="1"/>
        <c:smooth val="0"/>
        <c:axId val="1180673791"/>
        <c:axId val="1180674751"/>
      </c:lineChart>
      <c:catAx>
        <c:axId val="2049658175"/>
        <c:scaling>
          <c:orientation val="minMax"/>
        </c:scaling>
        <c:delete val="0"/>
        <c:axPos val="b"/>
        <c:numFmt formatCode="General" sourceLinked="1"/>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2049668735"/>
        <c:crosses val="autoZero"/>
        <c:auto val="1"/>
        <c:lblAlgn val="ctr"/>
        <c:lblOffset val="100"/>
        <c:noMultiLvlLbl val="0"/>
      </c:catAx>
      <c:valAx>
        <c:axId val="2049668735"/>
        <c:scaling>
          <c:orientation val="minMax"/>
          <c:max val="2.0000000000000004E-2"/>
          <c:min val="-1.000000000000000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2049658175"/>
        <c:crosses val="autoZero"/>
        <c:crossBetween val="between"/>
      </c:valAx>
      <c:valAx>
        <c:axId val="1180674751"/>
        <c:scaling>
          <c:orientation val="minMax"/>
          <c:max val="17000"/>
          <c:min val="14000"/>
        </c:scaling>
        <c:delete val="0"/>
        <c:axPos val="r"/>
        <c:title>
          <c:tx>
            <c:rich>
              <a:bodyPr rot="0" spcFirstLastPara="1" vertOverflow="ellipsis" wrap="square" anchor="ctr" anchorCtr="1"/>
              <a:lstStyle/>
              <a:p>
                <a:pPr>
                  <a:defRPr sz="700" b="0" i="0" u="none" strike="noStrike" kern="1200" baseline="0">
                    <a:solidFill>
                      <a:schemeClr val="tx1"/>
                    </a:solidFill>
                    <a:latin typeface="Franklin Gothic Book" panose="020B0503020102020204" pitchFamily="34" charset="0"/>
                    <a:ea typeface="+mn-ea"/>
                    <a:cs typeface="+mn-cs"/>
                  </a:defRPr>
                </a:pPr>
                <a:r>
                  <a:rPr lang="en-US" sz="700">
                    <a:solidFill>
                      <a:schemeClr val="tx1"/>
                    </a:solidFill>
                    <a:latin typeface="Franklin Gothic Book" panose="020B0503020102020204" pitchFamily="34" charset="0"/>
                  </a:rPr>
                  <a:t>Billions of</a:t>
                </a:r>
                <a:r>
                  <a:rPr lang="en-US" sz="700" baseline="0">
                    <a:solidFill>
                      <a:schemeClr val="tx1"/>
                    </a:solidFill>
                    <a:latin typeface="Franklin Gothic Book" panose="020B0503020102020204" pitchFamily="34" charset="0"/>
                  </a:rPr>
                  <a:t> Chained </a:t>
                </a:r>
              </a:p>
              <a:p>
                <a:pPr>
                  <a:defRPr sz="700">
                    <a:solidFill>
                      <a:schemeClr val="tx1"/>
                    </a:solidFill>
                    <a:latin typeface="Franklin Gothic Book" panose="020B0503020102020204" pitchFamily="34" charset="0"/>
                  </a:defRPr>
                </a:pPr>
                <a:r>
                  <a:rPr lang="en-US" sz="700" baseline="0">
                    <a:solidFill>
                      <a:schemeClr val="tx1"/>
                    </a:solidFill>
                    <a:latin typeface="Franklin Gothic Book" panose="020B0503020102020204" pitchFamily="34" charset="0"/>
                  </a:rPr>
                  <a:t>2017 Dollars</a:t>
                </a:r>
                <a:endParaRPr lang="en-US" sz="700">
                  <a:solidFill>
                    <a:schemeClr val="tx1"/>
                  </a:solidFill>
                  <a:latin typeface="Franklin Gothic Book" panose="020B0503020102020204" pitchFamily="34" charset="0"/>
                </a:endParaRPr>
              </a:p>
            </c:rich>
          </c:tx>
          <c:layout>
            <c:manualLayout>
              <c:xMode val="edge"/>
              <c:yMode val="edge"/>
              <c:x val="0.86353046594982075"/>
              <c:y val="0.18637118602362204"/>
            </c:manualLayout>
          </c:layout>
          <c:overlay val="0"/>
          <c:spPr>
            <a:noFill/>
            <a:ln>
              <a:noFill/>
            </a:ln>
            <a:effectLst/>
          </c:spPr>
          <c:txPr>
            <a:bodyPr rot="0" spcFirstLastPara="1" vertOverflow="ellipsis" wrap="square" anchor="ctr" anchorCtr="1"/>
            <a:lstStyle/>
            <a:p>
              <a:pPr>
                <a:defRPr sz="700" b="0" i="0" u="none" strike="noStrike" kern="1200" baseline="0">
                  <a:solidFill>
                    <a:schemeClr val="tx1"/>
                  </a:solidFill>
                  <a:latin typeface="Franklin Gothic Book" panose="020B0503020102020204" pitchFamily="34"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crossAx val="1180673791"/>
        <c:crosses val="max"/>
        <c:crossBetween val="between"/>
        <c:majorUnit val="500"/>
      </c:valAx>
      <c:catAx>
        <c:axId val="1180673791"/>
        <c:scaling>
          <c:orientation val="minMax"/>
        </c:scaling>
        <c:delete val="1"/>
        <c:axPos val="b"/>
        <c:numFmt formatCode="General" sourceLinked="1"/>
        <c:majorTickMark val="out"/>
        <c:minorTickMark val="none"/>
        <c:tickLblPos val="nextTo"/>
        <c:crossAx val="1180674751"/>
        <c:crosses val="autoZero"/>
        <c:auto val="1"/>
        <c:lblAlgn val="ctr"/>
        <c:lblOffset val="100"/>
        <c:noMultiLvlLbl val="0"/>
      </c:catAx>
      <c:spPr>
        <a:noFill/>
        <a:ln>
          <a:noFill/>
        </a:ln>
        <a:effectLst/>
      </c:spPr>
    </c:plotArea>
    <c:legend>
      <c:legendPos val="t"/>
      <c:layout>
        <c:manualLayout>
          <c:xMode val="edge"/>
          <c:yMode val="edge"/>
          <c:x val="5.4480286738351258E-2"/>
          <c:y val="0.10794270833333336"/>
          <c:w val="0.9"/>
          <c:h val="6.98911171259842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userShapes r:id="rId5"/>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r>
              <a:rPr lang="en-US">
                <a:solidFill>
                  <a:sysClr val="windowText" lastClr="000000"/>
                </a:solidFill>
                <a:latin typeface="Franklin Gothic Demi" panose="020B0703020102020204" pitchFamily="34" charset="0"/>
              </a:rPr>
              <a:t>Federal Agency Withholding Performance,</a:t>
            </a:r>
          </a:p>
          <a:p>
            <a:pPr>
              <a:defRPr>
                <a:solidFill>
                  <a:sysClr val="windowText" lastClr="000000"/>
                </a:solidFill>
                <a:latin typeface="Franklin Gothic Demi" panose="020B0703020102020204" pitchFamily="34" charset="0"/>
              </a:defRPr>
            </a:pPr>
            <a:r>
              <a:rPr lang="en-US">
                <a:solidFill>
                  <a:sysClr val="windowText" lastClr="000000"/>
                </a:solidFill>
                <a:latin typeface="Franklin Gothic Demi" panose="020B0703020102020204" pitchFamily="34" charset="0"/>
              </a:rPr>
              <a:t>2018-2019</a:t>
            </a:r>
            <a:r>
              <a:rPr lang="en-US" baseline="0">
                <a:solidFill>
                  <a:sysClr val="windowText" lastClr="000000"/>
                </a:solidFill>
                <a:latin typeface="Franklin Gothic Demi" panose="020B0703020102020204" pitchFamily="34" charset="0"/>
              </a:rPr>
              <a:t> Government Shutdown</a:t>
            </a:r>
            <a:endParaRPr lang="en-US">
              <a:solidFill>
                <a:sysClr val="windowText" lastClr="000000"/>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barChart>
        <c:barDir val="col"/>
        <c:grouping val="clustered"/>
        <c:varyColors val="0"/>
        <c:ser>
          <c:idx val="1"/>
          <c:order val="1"/>
          <c:tx>
            <c:strRef>
              <c:f>'Govt Shutdown'!$G$21</c:f>
              <c:strCache>
                <c:ptCount val="1"/>
                <c:pt idx="0">
                  <c:v>3-Month MA (YoY%)</c:v>
                </c:pt>
              </c:strCache>
            </c:strRef>
          </c:tx>
          <c:spPr>
            <a:solidFill>
              <a:srgbClr val="00B050"/>
            </a:solidFill>
            <a:ln>
              <a:noFill/>
            </a:ln>
            <a:effectLst/>
          </c:spPr>
          <c:invertIfNegative val="1"/>
          <c:cat>
            <c:numRef>
              <c:f>'Govt Shutdown'!$E$34:$E$81</c:f>
              <c:numCache>
                <c:formatCode>m/d/yyyy</c:formatCode>
                <c:ptCount val="4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numCache>
            </c:numRef>
          </c:cat>
          <c:val>
            <c:numRef>
              <c:f>'Govt Shutdown'!$G$34:$G$81</c:f>
              <c:numCache>
                <c:formatCode>0.0%</c:formatCode>
                <c:ptCount val="48"/>
                <c:pt idx="0">
                  <c:v>5.0223288488091322E-2</c:v>
                </c:pt>
                <c:pt idx="1">
                  <c:v>0.11751911134000692</c:v>
                </c:pt>
                <c:pt idx="2">
                  <c:v>6.1658691639915775E-2</c:v>
                </c:pt>
                <c:pt idx="3">
                  <c:v>1.6168615790950192E-2</c:v>
                </c:pt>
                <c:pt idx="4">
                  <c:v>-8.152924827548147E-3</c:v>
                </c:pt>
                <c:pt idx="5">
                  <c:v>0.23017943174998989</c:v>
                </c:pt>
                <c:pt idx="6">
                  <c:v>7.4696594964576812E-2</c:v>
                </c:pt>
                <c:pt idx="7">
                  <c:v>2.1401979043415009E-2</c:v>
                </c:pt>
                <c:pt idx="8">
                  <c:v>-0.13647033662655805</c:v>
                </c:pt>
                <c:pt idx="9">
                  <c:v>-6.8163155139944198E-4</c:v>
                </c:pt>
                <c:pt idx="10">
                  <c:v>6.0082983410531865E-2</c:v>
                </c:pt>
                <c:pt idx="11">
                  <c:v>3.5507043561277873E-2</c:v>
                </c:pt>
                <c:pt idx="12">
                  <c:v>-9.8843275373958872E-2</c:v>
                </c:pt>
                <c:pt idx="13">
                  <c:v>5.4592399936372882E-3</c:v>
                </c:pt>
                <c:pt idx="14">
                  <c:v>1.9981770783421338E-2</c:v>
                </c:pt>
                <c:pt idx="15">
                  <c:v>0.16461815380951528</c:v>
                </c:pt>
                <c:pt idx="16">
                  <c:v>6.1980526672831715E-2</c:v>
                </c:pt>
                <c:pt idx="17">
                  <c:v>5.5920193355108783E-2</c:v>
                </c:pt>
                <c:pt idx="18">
                  <c:v>9.5830315893275175E-2</c:v>
                </c:pt>
                <c:pt idx="19">
                  <c:v>5.9207639896964759E-2</c:v>
                </c:pt>
                <c:pt idx="20">
                  <c:v>1.7904431509524477E-2</c:v>
                </c:pt>
                <c:pt idx="21">
                  <c:v>-1.248194983810047E-2</c:v>
                </c:pt>
                <c:pt idx="22">
                  <c:v>3.457921497488603E-2</c:v>
                </c:pt>
                <c:pt idx="23">
                  <c:v>7.4727745719296301E-2</c:v>
                </c:pt>
                <c:pt idx="24">
                  <c:v>0.19181785615082325</c:v>
                </c:pt>
                <c:pt idx="25">
                  <c:v>5.7523257070893896E-2</c:v>
                </c:pt>
                <c:pt idx="26">
                  <c:v>-4.2934497031598129E-3</c:v>
                </c:pt>
                <c:pt idx="27">
                  <c:v>-9.0229332245568283E-2</c:v>
                </c:pt>
                <c:pt idx="28">
                  <c:v>-1.3934913578883767E-2</c:v>
                </c:pt>
                <c:pt idx="29">
                  <c:v>2.6085436834781817E-2</c:v>
                </c:pt>
                <c:pt idx="30">
                  <c:v>4.357331937977027E-2</c:v>
                </c:pt>
                <c:pt idx="31">
                  <c:v>3.5347369988678601E-2</c:v>
                </c:pt>
                <c:pt idx="32">
                  <c:v>4.7899810048778413E-2</c:v>
                </c:pt>
                <c:pt idx="33">
                  <c:v>4.8717878093457179E-2</c:v>
                </c:pt>
                <c:pt idx="34">
                  <c:v>4.1663976396647318E-2</c:v>
                </c:pt>
                <c:pt idx="35">
                  <c:v>6.9281268914865191E-2</c:v>
                </c:pt>
                <c:pt idx="36">
                  <c:v>7.8627902414983408E-2</c:v>
                </c:pt>
                <c:pt idx="37">
                  <c:v>4.5766977852176094E-2</c:v>
                </c:pt>
                <c:pt idx="38">
                  <c:v>1.3266723525678925E-2</c:v>
                </c:pt>
                <c:pt idx="39">
                  <c:v>-1.5037901974820356E-2</c:v>
                </c:pt>
                <c:pt idx="40">
                  <c:v>3.1922519188881893E-2</c:v>
                </c:pt>
                <c:pt idx="41">
                  <c:v>2.6145036947018641E-2</c:v>
                </c:pt>
                <c:pt idx="42">
                  <c:v>2.9710522340176793E-2</c:v>
                </c:pt>
                <c:pt idx="43">
                  <c:v>4.4220581149319704E-2</c:v>
                </c:pt>
                <c:pt idx="44">
                  <c:v>3.6522324454948851E-2</c:v>
                </c:pt>
                <c:pt idx="45">
                  <c:v>4.7885453060558358E-2</c:v>
                </c:pt>
                <c:pt idx="46">
                  <c:v>6.4481520515035973E-2</c:v>
                </c:pt>
                <c:pt idx="47">
                  <c:v>6.0626988628552869E-2</c:v>
                </c:pt>
              </c:numCache>
            </c:numRef>
          </c:val>
          <c:extLst>
            <c:ext xmlns:c14="http://schemas.microsoft.com/office/drawing/2007/8/2/chart" uri="{6F2FDCE9-48DA-4B69-8628-5D25D57E5C99}">
              <c14:invertSolidFillFmt>
                <c14:spPr xmlns:c14="http://schemas.microsoft.com/office/drawing/2007/8/2/chart">
                  <a:solidFill>
                    <a:srgbClr val="C00000"/>
                  </a:solidFill>
                  <a:ln>
                    <a:noFill/>
                  </a:ln>
                  <a:effectLst/>
                </c14:spPr>
              </c14:invertSolidFillFmt>
            </c:ext>
            <c:ext xmlns:c16="http://schemas.microsoft.com/office/drawing/2014/chart" uri="{C3380CC4-5D6E-409C-BE32-E72D297353CC}">
              <c16:uniqueId val="{00000000-969A-4A8D-812C-E082B19535B7}"/>
            </c:ext>
          </c:extLst>
        </c:ser>
        <c:dLbls>
          <c:showLegendKey val="0"/>
          <c:showVal val="0"/>
          <c:showCatName val="0"/>
          <c:showSerName val="0"/>
          <c:showPercent val="0"/>
          <c:showBubbleSize val="0"/>
        </c:dLbls>
        <c:gapWidth val="150"/>
        <c:axId val="893596288"/>
        <c:axId val="893593408"/>
      </c:barChart>
      <c:lineChart>
        <c:grouping val="standard"/>
        <c:varyColors val="0"/>
        <c:ser>
          <c:idx val="0"/>
          <c:order val="0"/>
          <c:tx>
            <c:strRef>
              <c:f>'Govt Shutdown'!$F$21</c:f>
              <c:strCache>
                <c:ptCount val="1"/>
                <c:pt idx="0">
                  <c:v>3-Month MA</c:v>
                </c:pt>
              </c:strCache>
            </c:strRef>
          </c:tx>
          <c:spPr>
            <a:ln w="28575" cap="rnd">
              <a:solidFill>
                <a:srgbClr val="002060"/>
              </a:solidFill>
              <a:round/>
            </a:ln>
            <a:effectLst/>
          </c:spPr>
          <c:marker>
            <c:symbol val="none"/>
          </c:marker>
          <c:cat>
            <c:numRef>
              <c:f>'Govt Shutdown'!$E$34:$E$81</c:f>
              <c:numCache>
                <c:formatCode>m/d/yyyy</c:formatCode>
                <c:ptCount val="48"/>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numCache>
            </c:numRef>
          </c:cat>
          <c:val>
            <c:numRef>
              <c:f>'Govt Shutdown'!$F$34:$F$81</c:f>
              <c:numCache>
                <c:formatCode>General</c:formatCode>
                <c:ptCount val="48"/>
                <c:pt idx="0">
                  <c:v>142308591.25333336</c:v>
                </c:pt>
                <c:pt idx="1">
                  <c:v>150885352.96000001</c:v>
                </c:pt>
                <c:pt idx="2">
                  <c:v>153056319.67333332</c:v>
                </c:pt>
                <c:pt idx="3">
                  <c:v>147917031.09999999</c:v>
                </c:pt>
                <c:pt idx="4">
                  <c:v>140836703.26666668</c:v>
                </c:pt>
                <c:pt idx="5">
                  <c:v>165932976.85999998</c:v>
                </c:pt>
                <c:pt idx="6">
                  <c:v>140904658.55333331</c:v>
                </c:pt>
                <c:pt idx="7">
                  <c:v>147250327.91666666</c:v>
                </c:pt>
                <c:pt idx="8">
                  <c:v>124490199.09666665</c:v>
                </c:pt>
                <c:pt idx="9">
                  <c:v>146698873.47333333</c:v>
                </c:pt>
                <c:pt idx="10">
                  <c:v>141490996.06666666</c:v>
                </c:pt>
                <c:pt idx="11">
                  <c:v>139889321.73333332</c:v>
                </c:pt>
                <c:pt idx="12">
                  <c:v>128242343.97999997</c:v>
                </c:pt>
                <c:pt idx="13">
                  <c:v>151709072.3133333</c:v>
                </c:pt>
                <c:pt idx="14">
                  <c:v>156114655.96999994</c:v>
                </c:pt>
                <c:pt idx="15">
                  <c:v>172266859.67666665</c:v>
                </c:pt>
                <c:pt idx="16">
                  <c:v>149565836.31</c:v>
                </c:pt>
                <c:pt idx="17">
                  <c:v>175211981.00999999</c:v>
                </c:pt>
                <c:pt idx="18">
                  <c:v>154407596.49333331</c:v>
                </c:pt>
                <c:pt idx="19">
                  <c:v>155968672.30666664</c:v>
                </c:pt>
                <c:pt idx="20">
                  <c:v>126719125.33999999</c:v>
                </c:pt>
                <c:pt idx="21">
                  <c:v>144867785.49333334</c:v>
                </c:pt>
                <c:pt idx="22">
                  <c:v>146383643.63666669</c:v>
                </c:pt>
                <c:pt idx="23">
                  <c:v>150342935.39666668</c:v>
                </c:pt>
                <c:pt idx="24">
                  <c:v>152841515.47</c:v>
                </c:pt>
                <c:pt idx="25">
                  <c:v>160435872.28</c:v>
                </c:pt>
                <c:pt idx="26">
                  <c:v>155444385.54666665</c:v>
                </c:pt>
                <c:pt idx="27">
                  <c:v>156723335.96000001</c:v>
                </c:pt>
                <c:pt idx="28">
                  <c:v>147481649.30666667</c:v>
                </c:pt>
                <c:pt idx="29">
                  <c:v>179782462.07333335</c:v>
                </c:pt>
                <c:pt idx="30">
                  <c:v>161135648.01000002</c:v>
                </c:pt>
                <c:pt idx="31">
                  <c:v>161481754.67333335</c:v>
                </c:pt>
                <c:pt idx="32">
                  <c:v>132788947.37333333</c:v>
                </c:pt>
                <c:pt idx="33">
                  <c:v>151925436.60666665</c:v>
                </c:pt>
                <c:pt idx="34">
                  <c:v>152482568.31</c:v>
                </c:pt>
                <c:pt idx="35">
                  <c:v>160758884.73333335</c:v>
                </c:pt>
                <c:pt idx="36">
                  <c:v>164859123.23333335</c:v>
                </c:pt>
                <c:pt idx="37">
                  <c:v>167778537.29333332</c:v>
                </c:pt>
                <c:pt idx="38">
                  <c:v>157506623.23333332</c:v>
                </c:pt>
                <c:pt idx="39">
                  <c:v>154366545.79666668</c:v>
                </c:pt>
                <c:pt idx="40">
                  <c:v>152189635.08666667</c:v>
                </c:pt>
                <c:pt idx="41">
                  <c:v>184482881.18666664</c:v>
                </c:pt>
                <c:pt idx="42">
                  <c:v>165923072.28</c:v>
                </c:pt>
                <c:pt idx="43">
                  <c:v>168622571.71000001</c:v>
                </c:pt>
                <c:pt idx="44">
                  <c:v>137638708.39333335</c:v>
                </c:pt>
                <c:pt idx="45">
                  <c:v>159200454.97000003</c:v>
                </c:pt>
                <c:pt idx="46">
                  <c:v>162314876.16666666</c:v>
                </c:pt>
                <c:pt idx="47">
                  <c:v>170505211.81</c:v>
                </c:pt>
              </c:numCache>
            </c:numRef>
          </c:val>
          <c:smooth val="0"/>
          <c:extLst>
            <c:ext xmlns:c16="http://schemas.microsoft.com/office/drawing/2014/chart" uri="{C3380CC4-5D6E-409C-BE32-E72D297353CC}">
              <c16:uniqueId val="{00000001-969A-4A8D-812C-E082B19535B7}"/>
            </c:ext>
          </c:extLst>
        </c:ser>
        <c:dLbls>
          <c:showLegendKey val="0"/>
          <c:showVal val="0"/>
          <c:showCatName val="0"/>
          <c:showSerName val="0"/>
          <c:showPercent val="0"/>
          <c:showBubbleSize val="0"/>
        </c:dLbls>
        <c:marker val="1"/>
        <c:smooth val="0"/>
        <c:axId val="1908914575"/>
        <c:axId val="1908915055"/>
      </c:lineChart>
      <c:dateAx>
        <c:axId val="1908914575"/>
        <c:scaling>
          <c:orientation val="minMax"/>
        </c:scaling>
        <c:delete val="0"/>
        <c:axPos val="b"/>
        <c:numFmt formatCode="mmm\ yy"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08915055"/>
        <c:crosses val="autoZero"/>
        <c:auto val="1"/>
        <c:lblOffset val="100"/>
        <c:baseTimeUnit val="months"/>
        <c:majorUnit val="6"/>
        <c:majorTimeUnit val="months"/>
      </c:dateAx>
      <c:valAx>
        <c:axId val="1908915055"/>
        <c:scaling>
          <c:orientation val="minMax"/>
          <c:max val="200000000"/>
        </c:scaling>
        <c:delete val="0"/>
        <c:axPos val="l"/>
        <c:majorGridlines>
          <c:spPr>
            <a:ln w="9525" cap="flat" cmpd="sng" algn="ctr">
              <a:solidFill>
                <a:schemeClr val="tx1">
                  <a:lumMod val="15000"/>
                  <a:lumOff val="85000"/>
                </a:schemeClr>
              </a:solidFill>
              <a:round/>
            </a:ln>
            <a:effectLst/>
          </c:spPr>
        </c:majorGridlines>
        <c:numFmt formatCode="&quot;$&quot;#,##0,,&quot;M&quot;"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1908914575"/>
        <c:crosses val="autoZero"/>
        <c:crossBetween val="between"/>
      </c:valAx>
      <c:valAx>
        <c:axId val="893593408"/>
        <c:scaling>
          <c:orientation val="minMax"/>
          <c:max val="0.60000000000000009"/>
          <c:min val="-0.4"/>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893596288"/>
        <c:crosses val="max"/>
        <c:crossBetween val="between"/>
        <c:majorUnit val="0.2"/>
        <c:minorUnit val="0.1"/>
      </c:valAx>
      <c:dateAx>
        <c:axId val="893596288"/>
        <c:scaling>
          <c:orientation val="minMax"/>
        </c:scaling>
        <c:delete val="1"/>
        <c:axPos val="b"/>
        <c:numFmt formatCode="m/d/yyyy" sourceLinked="1"/>
        <c:majorTickMark val="out"/>
        <c:minorTickMark val="none"/>
        <c:tickLblPos val="nextTo"/>
        <c:crossAx val="893593408"/>
        <c:crosses val="autoZero"/>
        <c:auto val="1"/>
        <c:lblOffset val="100"/>
        <c:baseTimeUnit val="months"/>
      </c:date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a:solidFill>
        <a:srgbClr val="000000"/>
      </a:solidFill>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Federal Grants Under Review</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cat>
            <c:strRef>
              <c:f>Sheet1!$A$2</c:f>
              <c:strCache>
                <c:ptCount val="1"/>
                <c:pt idx="0">
                  <c:v>Paused Grants</c:v>
                </c:pt>
              </c:strCache>
            </c:strRef>
          </c:cat>
          <c:val>
            <c:numRef>
              <c:f>Sheet1!$B$2</c:f>
              <c:numCache>
                <c:formatCode>General</c:formatCode>
                <c:ptCount val="1"/>
                <c:pt idx="0">
                  <c:v>2685</c:v>
                </c:pt>
              </c:numCache>
            </c:numRef>
          </c:val>
          <c:extLst>
            <c:ext xmlns:c16="http://schemas.microsoft.com/office/drawing/2014/chart" uri="{C3380CC4-5D6E-409C-BE32-E72D297353CC}">
              <c16:uniqueId val="{00000000-D7EF-47CB-A3DC-180AF4EC0C5D}"/>
            </c:ext>
          </c:extLst>
        </c:ser>
        <c:ser>
          <c:idx val="1"/>
          <c:order val="1"/>
          <c:tx>
            <c:strRef>
              <c:f>Sheet1!$C$1</c:f>
              <c:strCache>
                <c:ptCount val="1"/>
                <c:pt idx="0">
                  <c:v>Currently Working</c:v>
                </c:pt>
              </c:strCache>
            </c:strRef>
          </c:tx>
          <c:spPr>
            <a:solidFill>
              <a:schemeClr val="accent2"/>
            </a:solidFill>
            <a:ln>
              <a:noFill/>
            </a:ln>
            <a:effectLst/>
          </c:spPr>
          <c:invertIfNegative val="0"/>
          <c:cat>
            <c:strRef>
              <c:f>Sheet1!$A$2</c:f>
              <c:strCache>
                <c:ptCount val="1"/>
                <c:pt idx="0">
                  <c:v>Paused Grants</c:v>
                </c:pt>
              </c:strCache>
            </c:strRef>
          </c:cat>
          <c:val>
            <c:numRef>
              <c:f>Sheet1!$C$2</c:f>
              <c:numCache>
                <c:formatCode>General</c:formatCode>
                <c:ptCount val="1"/>
                <c:pt idx="0">
                  <c:v>466</c:v>
                </c:pt>
              </c:numCache>
            </c:numRef>
          </c:val>
          <c:extLst>
            <c:ext xmlns:c16="http://schemas.microsoft.com/office/drawing/2014/chart" uri="{C3380CC4-5D6E-409C-BE32-E72D297353CC}">
              <c16:uniqueId val="{00000001-D7EF-47CB-A3DC-180AF4EC0C5D}"/>
            </c:ext>
          </c:extLst>
        </c:ser>
        <c:dLbls>
          <c:showLegendKey val="0"/>
          <c:showVal val="0"/>
          <c:showCatName val="0"/>
          <c:showSerName val="0"/>
          <c:showPercent val="0"/>
          <c:showBubbleSize val="0"/>
        </c:dLbls>
        <c:gapWidth val="219"/>
        <c:overlap val="-27"/>
        <c:axId val="851609039"/>
        <c:axId val="851610479"/>
      </c:barChart>
      <c:catAx>
        <c:axId val="85160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610479"/>
        <c:crosses val="autoZero"/>
        <c:auto val="1"/>
        <c:lblAlgn val="ctr"/>
        <c:lblOffset val="100"/>
        <c:noMultiLvlLbl val="0"/>
      </c:catAx>
      <c:valAx>
        <c:axId val="851610479"/>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609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i="0" u="none" strike="noStrike" baseline="0">
                <a:solidFill>
                  <a:srgbClr val="000000"/>
                </a:solidFill>
                <a:latin typeface="Franklin Gothic Demi"/>
                <a:ea typeface="Franklin Gothic Demi"/>
                <a:cs typeface="Franklin Gothic Demi"/>
              </a:defRPr>
            </a:pPr>
            <a:r>
              <a:rPr lang="en-US" sz="1300"/>
              <a:t>Virginia</a:t>
            </a:r>
            <a:r>
              <a:rPr lang="en-US" sz="1300" baseline="0"/>
              <a:t> Job Gains, Thousands</a:t>
            </a:r>
            <a:br>
              <a:rPr lang="en-US" sz="1300" baseline="0"/>
            </a:br>
            <a:r>
              <a:rPr lang="en-US" sz="1300" baseline="0"/>
              <a:t>Monthly, Seasonally Adjusted</a:t>
            </a:r>
            <a:endParaRPr lang="en-US" sz="1300"/>
          </a:p>
        </c:rich>
      </c:tx>
      <c:overlay val="0"/>
      <c:spPr>
        <a:noFill/>
        <a:ln w="25400">
          <a:noFill/>
        </a:ln>
      </c:spPr>
    </c:title>
    <c:autoTitleDeleted val="0"/>
    <c:plotArea>
      <c:layout>
        <c:manualLayout>
          <c:layoutTarget val="inner"/>
          <c:xMode val="edge"/>
          <c:yMode val="edge"/>
          <c:x val="6.5327007018440103E-2"/>
          <c:y val="0.27889255875600955"/>
          <c:w val="0.84989798799521166"/>
          <c:h val="0.54046705385552118"/>
        </c:manualLayout>
      </c:layout>
      <c:barChart>
        <c:barDir val="col"/>
        <c:grouping val="clustered"/>
        <c:varyColors val="0"/>
        <c:ser>
          <c:idx val="0"/>
          <c:order val="0"/>
          <c:tx>
            <c:v>Monthly Gain (Thousands)</c:v>
          </c:tx>
          <c:spPr>
            <a:solidFill>
              <a:srgbClr val="C00000"/>
            </a:solidFill>
            <a:ln w="25400">
              <a:noFill/>
            </a:ln>
          </c:spPr>
          <c:invertIfNegative val="0"/>
          <c:cat>
            <c:multiLvlStrRef>
              <c:f>'VA Jobs and Unemp Rate'!$A$36:$B$79</c:f>
              <c:multiLvlStrCache>
                <c:ptCount val="44"/>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lvl>
                <c:lvl>
                  <c:pt idx="0">
                    <c:v>2022</c:v>
                  </c:pt>
                  <c:pt idx="12">
                    <c:v>2023</c:v>
                  </c:pt>
                  <c:pt idx="24">
                    <c:v>2024</c:v>
                  </c:pt>
                  <c:pt idx="36">
                    <c:v>2025</c:v>
                  </c:pt>
                </c:lvl>
              </c:multiLvlStrCache>
            </c:multiLvlStrRef>
          </c:cat>
          <c:val>
            <c:numRef>
              <c:f>'VA Jobs and Unemp Rate'!$G$36:$G$79</c:f>
              <c:numCache>
                <c:formatCode>General</c:formatCode>
                <c:ptCount val="44"/>
                <c:pt idx="0">
                  <c:v>-13.699999999999818</c:v>
                </c:pt>
                <c:pt idx="1">
                  <c:v>28</c:v>
                </c:pt>
                <c:pt idx="2">
                  <c:v>3.9000000000000909</c:v>
                </c:pt>
                <c:pt idx="3">
                  <c:v>26.399999999999636</c:v>
                </c:pt>
                <c:pt idx="4">
                  <c:v>3.4000000000000909</c:v>
                </c:pt>
                <c:pt idx="5">
                  <c:v>-4</c:v>
                </c:pt>
                <c:pt idx="6">
                  <c:v>27.900000000000091</c:v>
                </c:pt>
                <c:pt idx="7">
                  <c:v>13.899999999999636</c:v>
                </c:pt>
                <c:pt idx="8">
                  <c:v>10.200000000000728</c:v>
                </c:pt>
                <c:pt idx="9">
                  <c:v>-5.4000000000005457</c:v>
                </c:pt>
                <c:pt idx="10">
                  <c:v>8.4000000000005457</c:v>
                </c:pt>
                <c:pt idx="11">
                  <c:v>1.6999999999998181</c:v>
                </c:pt>
                <c:pt idx="12">
                  <c:v>22.800000000000182</c:v>
                </c:pt>
                <c:pt idx="13">
                  <c:v>11.5</c:v>
                </c:pt>
                <c:pt idx="14">
                  <c:v>2.7999999999992724</c:v>
                </c:pt>
                <c:pt idx="15">
                  <c:v>2.2000000000007276</c:v>
                </c:pt>
                <c:pt idx="16">
                  <c:v>7.3999999999996362</c:v>
                </c:pt>
                <c:pt idx="17">
                  <c:v>10.100000000000364</c:v>
                </c:pt>
                <c:pt idx="18" formatCode="0.0">
                  <c:v>-2.3000000000001819</c:v>
                </c:pt>
                <c:pt idx="19" formatCode="0.0">
                  <c:v>7.6999999999998181</c:v>
                </c:pt>
                <c:pt idx="20" formatCode="0.0">
                  <c:v>7.8999999999996362</c:v>
                </c:pt>
                <c:pt idx="21" formatCode="0.0">
                  <c:v>-4.8999999999996362</c:v>
                </c:pt>
                <c:pt idx="22" formatCode="0.0">
                  <c:v>4.8000000000001819</c:v>
                </c:pt>
                <c:pt idx="23" formatCode="0.0">
                  <c:v>4</c:v>
                </c:pt>
                <c:pt idx="24" formatCode="0.0">
                  <c:v>14.899999999999636</c:v>
                </c:pt>
                <c:pt idx="25" formatCode="0.0">
                  <c:v>5.8000000000001819</c:v>
                </c:pt>
                <c:pt idx="26" formatCode="0.0">
                  <c:v>11.100000000000364</c:v>
                </c:pt>
                <c:pt idx="27" formatCode="0.0">
                  <c:v>1.6999999999998181</c:v>
                </c:pt>
                <c:pt idx="28" formatCode="0.0">
                  <c:v>1.8999999999996362</c:v>
                </c:pt>
                <c:pt idx="29" formatCode="0.0">
                  <c:v>6</c:v>
                </c:pt>
                <c:pt idx="30" formatCode="0.0">
                  <c:v>3.6000000000003638</c:v>
                </c:pt>
                <c:pt idx="31" formatCode="0.0">
                  <c:v>0.8999999999996362</c:v>
                </c:pt>
                <c:pt idx="32" formatCode="0.0">
                  <c:v>13</c:v>
                </c:pt>
                <c:pt idx="33" formatCode="0.0">
                  <c:v>3.5</c:v>
                </c:pt>
                <c:pt idx="34" formatCode="0.0">
                  <c:v>6</c:v>
                </c:pt>
                <c:pt idx="35" formatCode="0.0">
                  <c:v>14.199999999999818</c:v>
                </c:pt>
                <c:pt idx="36" formatCode="0.0">
                  <c:v>-6.7999999999992724</c:v>
                </c:pt>
                <c:pt idx="37" formatCode="0.0">
                  <c:v>-1.6000000000003638</c:v>
                </c:pt>
                <c:pt idx="38" formatCode="0.0">
                  <c:v>6.6999999999998181</c:v>
                </c:pt>
                <c:pt idx="39" formatCode="0.0">
                  <c:v>2.6999999999998181</c:v>
                </c:pt>
                <c:pt idx="40" formatCode="0.0">
                  <c:v>1.8000000000001819</c:v>
                </c:pt>
                <c:pt idx="41" formatCode="0.0">
                  <c:v>-5.5999999999994543</c:v>
                </c:pt>
                <c:pt idx="42" formatCode="0.0">
                  <c:v>3.2999999999992724</c:v>
                </c:pt>
                <c:pt idx="43" formatCode="0.0">
                  <c:v>7.2000000000007276</c:v>
                </c:pt>
              </c:numCache>
            </c:numRef>
          </c:val>
          <c:extLst>
            <c:ext xmlns:c16="http://schemas.microsoft.com/office/drawing/2014/chart" uri="{C3380CC4-5D6E-409C-BE32-E72D297353CC}">
              <c16:uniqueId val="{00000000-1985-4C2A-A42B-F9E20598F73D}"/>
            </c:ext>
          </c:extLst>
        </c:ser>
        <c:dLbls>
          <c:showLegendKey val="0"/>
          <c:showVal val="0"/>
          <c:showCatName val="0"/>
          <c:showSerName val="0"/>
          <c:showPercent val="0"/>
          <c:showBubbleSize val="0"/>
        </c:dLbls>
        <c:gapWidth val="45"/>
        <c:axId val="1131761247"/>
        <c:axId val="1"/>
      </c:barChart>
      <c:lineChart>
        <c:grouping val="standard"/>
        <c:varyColors val="0"/>
        <c:ser>
          <c:idx val="1"/>
          <c:order val="1"/>
          <c:tx>
            <c:v>Y/Y % Change</c:v>
          </c:tx>
          <c:spPr>
            <a:ln w="25400">
              <a:solidFill>
                <a:srgbClr val="002060"/>
              </a:solidFill>
              <a:prstDash val="sysDash"/>
            </a:ln>
          </c:spPr>
          <c:marker>
            <c:symbol val="none"/>
          </c:marker>
          <c:dLbls>
            <c:dLbl>
              <c:idx val="43"/>
              <c:layout>
                <c:manualLayout>
                  <c:x val="-6.6383881784419646E-2"/>
                  <c:y val="-9.7089203253762441E-2"/>
                </c:manualLayout>
              </c:layout>
              <c:tx>
                <c:rich>
                  <a:bodyPr wrap="square" lIns="38100" tIns="19050" rIns="38100" bIns="19050" anchor="ctr">
                    <a:spAutoFit/>
                  </a:bodyPr>
                  <a:lstStyle/>
                  <a:p>
                    <a:pPr>
                      <a:defRPr sz="1050"/>
                    </a:pPr>
                    <a:r>
                      <a:rPr lang="en-US" sz="1050" dirty="0"/>
                      <a:t>Aug: </a:t>
                    </a:r>
                    <a:fld id="{C7845B12-146E-4771-9DEB-D7E575EC703F}" type="VALUE">
                      <a:rPr lang="en-US" sz="1050" smtClean="0"/>
                      <a:pPr>
                        <a:defRPr sz="1050"/>
                      </a:pPr>
                      <a:t>[VALUE]</a:t>
                    </a:fld>
                    <a:endParaRPr lang="en-US" sz="1050" dirty="0"/>
                  </a:p>
                </c:rich>
              </c:tx>
              <c:spPr>
                <a:solidFill>
                  <a:schemeClr val="bg1"/>
                </a:solidFill>
                <a:ln>
                  <a:solidFill>
                    <a:schemeClr val="tx1"/>
                  </a:solid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85-4C2A-A42B-F9E20598F73D}"/>
                </c:ext>
              </c:extLst>
            </c:dLbl>
            <c:spPr>
              <a:noFill/>
              <a:ln>
                <a:solidFill>
                  <a:schemeClr val="tx1"/>
                </a:solid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'VA Jobs and Unemp Rate'!$A$36:$B$78</c:f>
              <c:multiLvlStrCache>
                <c:ptCount val="43"/>
                <c:lvl>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lvl>
                <c:lvl>
                  <c:pt idx="0">
                    <c:v>2022</c:v>
                  </c:pt>
                  <c:pt idx="12">
                    <c:v>2023</c:v>
                  </c:pt>
                  <c:pt idx="24">
                    <c:v>2024</c:v>
                  </c:pt>
                  <c:pt idx="36">
                    <c:v>2025</c:v>
                  </c:pt>
                </c:lvl>
              </c:multiLvlStrCache>
            </c:multiLvlStrRef>
          </c:cat>
          <c:val>
            <c:numRef>
              <c:f>'VA Jobs and Unemp Rate'!$F$36:$F$79</c:f>
              <c:numCache>
                <c:formatCode>0.0%</c:formatCode>
                <c:ptCount val="44"/>
                <c:pt idx="0">
                  <c:v>2.9930235471837596E-2</c:v>
                </c:pt>
                <c:pt idx="1">
                  <c:v>3.0955828861441621E-2</c:v>
                </c:pt>
                <c:pt idx="2">
                  <c:v>3.0659101207896128E-2</c:v>
                </c:pt>
                <c:pt idx="3">
                  <c:v>3.4381992150784489E-2</c:v>
                </c:pt>
                <c:pt idx="4">
                  <c:v>3.4582269125302968E-2</c:v>
                </c:pt>
                <c:pt idx="5">
                  <c:v>3.493294779751651E-2</c:v>
                </c:pt>
                <c:pt idx="6">
                  <c:v>3.2669039642744112E-2</c:v>
                </c:pt>
                <c:pt idx="7">
                  <c:v>3.1569376998717903E-2</c:v>
                </c:pt>
                <c:pt idx="8">
                  <c:v>3.257111992752626E-2</c:v>
                </c:pt>
                <c:pt idx="9">
                  <c:v>3.1809941536449816E-2</c:v>
                </c:pt>
                <c:pt idx="10">
                  <c:v>3.071829014002958E-2</c:v>
                </c:pt>
                <c:pt idx="11">
                  <c:v>2.7197793847917318E-2</c:v>
                </c:pt>
                <c:pt idx="12">
                  <c:v>2.9235405664054543E-2</c:v>
                </c:pt>
                <c:pt idx="13">
                  <c:v>2.9763263694509028E-2</c:v>
                </c:pt>
                <c:pt idx="14">
                  <c:v>3.1286983053524807E-2</c:v>
                </c:pt>
                <c:pt idx="15">
                  <c:v>2.7692130852609242E-2</c:v>
                </c:pt>
                <c:pt idx="16">
                  <c:v>2.5862586150743033E-2</c:v>
                </c:pt>
                <c:pt idx="17">
                  <c:v>2.5299059698890458E-2</c:v>
                </c:pt>
                <c:pt idx="18">
                  <c:v>2.4260268519254113E-2</c:v>
                </c:pt>
                <c:pt idx="19">
                  <c:v>2.2373210461770727E-2</c:v>
                </c:pt>
                <c:pt idx="20">
                  <c:v>1.9118701571910757E-2</c:v>
                </c:pt>
                <c:pt idx="21">
                  <c:v>1.8438514102669945E-2</c:v>
                </c:pt>
                <c:pt idx="22">
                  <c:v>1.798106122636452E-2</c:v>
                </c:pt>
                <c:pt idx="23">
                  <c:v>1.7909373175485205E-2</c:v>
                </c:pt>
                <c:pt idx="24">
                  <c:v>1.7120086495847991E-2</c:v>
                </c:pt>
                <c:pt idx="25">
                  <c:v>1.6162449709023512E-2</c:v>
                </c:pt>
                <c:pt idx="26">
                  <c:v>1.5683696563652132E-2</c:v>
                </c:pt>
                <c:pt idx="27">
                  <c:v>1.5830977541229529E-2</c:v>
                </c:pt>
                <c:pt idx="28">
                  <c:v>1.6000653915205332E-2</c:v>
                </c:pt>
                <c:pt idx="29">
                  <c:v>1.5168077417696399E-2</c:v>
                </c:pt>
                <c:pt idx="30">
                  <c:v>1.4852514499924974E-2</c:v>
                </c:pt>
                <c:pt idx="31">
                  <c:v>1.4435128578821343E-2</c:v>
                </c:pt>
                <c:pt idx="32">
                  <c:v>1.4754601434299039E-2</c:v>
                </c:pt>
                <c:pt idx="33">
                  <c:v>1.5275387870836562E-2</c:v>
                </c:pt>
                <c:pt idx="34">
                  <c:v>1.6437020845373091E-2</c:v>
                </c:pt>
                <c:pt idx="35">
                  <c:v>1.8007059595881669E-2</c:v>
                </c:pt>
                <c:pt idx="36">
                  <c:v>1.7158831386684687E-2</c:v>
                </c:pt>
                <c:pt idx="37">
                  <c:v>1.5629306826872764E-2</c:v>
                </c:pt>
                <c:pt idx="38">
                  <c:v>1.2935653810488704E-2</c:v>
                </c:pt>
                <c:pt idx="39">
                  <c:v>1.2062294719859054E-2</c:v>
                </c:pt>
                <c:pt idx="40">
                  <c:v>1.1771546498297999E-2</c:v>
                </c:pt>
                <c:pt idx="41">
                  <c:v>1.0920110874808708E-2</c:v>
                </c:pt>
                <c:pt idx="42">
                  <c:v>9.9651601458355579E-3</c:v>
                </c:pt>
                <c:pt idx="43">
                  <c:v>9.5148462296574809E-3</c:v>
                </c:pt>
              </c:numCache>
            </c:numRef>
          </c:val>
          <c:smooth val="0"/>
          <c:extLst>
            <c:ext xmlns:c16="http://schemas.microsoft.com/office/drawing/2014/chart" uri="{C3380CC4-5D6E-409C-BE32-E72D297353CC}">
              <c16:uniqueId val="{00000002-1985-4C2A-A42B-F9E20598F73D}"/>
            </c:ext>
          </c:extLst>
        </c:ser>
        <c:dLbls>
          <c:showLegendKey val="0"/>
          <c:showVal val="0"/>
          <c:showCatName val="0"/>
          <c:showSerName val="0"/>
          <c:showPercent val="0"/>
          <c:showBubbleSize val="0"/>
        </c:dLbls>
        <c:marker val="1"/>
        <c:smooth val="0"/>
        <c:axId val="3"/>
        <c:axId val="4"/>
      </c:lineChart>
      <c:catAx>
        <c:axId val="113176124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sz="1050" b="0" i="0" u="none" strike="noStrike" baseline="0">
                <a:solidFill>
                  <a:schemeClr val="tx1"/>
                </a:solidFill>
                <a:latin typeface="Franklin Gothic Book"/>
                <a:ea typeface="Franklin Gothic Book"/>
                <a:cs typeface="Franklin Gothic Book"/>
              </a:defRPr>
            </a:pPr>
            <a:endParaRPr lang="en-US"/>
          </a:p>
        </c:txPr>
        <c:crossAx val="1"/>
        <c:crosses val="autoZero"/>
        <c:auto val="1"/>
        <c:lblAlgn val="ctr"/>
        <c:lblOffset val="100"/>
        <c:noMultiLvlLbl val="0"/>
      </c:catAx>
      <c:valAx>
        <c:axId val="1"/>
        <c:scaling>
          <c:orientation val="minMax"/>
          <c:max val="30"/>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050" b="0" i="0" u="none" strike="noStrike" baseline="0">
                <a:solidFill>
                  <a:schemeClr val="tx1"/>
                </a:solidFill>
                <a:latin typeface="Franklin Gothic Book"/>
                <a:ea typeface="Franklin Gothic Book"/>
                <a:cs typeface="Franklin Gothic Book"/>
              </a:defRPr>
            </a:pPr>
            <a:endParaRPr lang="en-US"/>
          </a:p>
        </c:txPr>
        <c:crossAx val="11317612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4.0000000000000008E-2"/>
          <c:min val="-2.0000000000000004E-2"/>
        </c:scaling>
        <c:delete val="0"/>
        <c:axPos val="r"/>
        <c:numFmt formatCode="0.0%" sourceLinked="1"/>
        <c:majorTickMark val="out"/>
        <c:minorTickMark val="none"/>
        <c:tickLblPos val="nextTo"/>
        <c:spPr>
          <a:ln>
            <a:noFill/>
          </a:ln>
        </c:spPr>
        <c:txPr>
          <a:bodyPr rot="0" vert="horz"/>
          <a:lstStyle/>
          <a:p>
            <a:pPr>
              <a:defRPr sz="1100" b="0" i="0" u="none" strike="noStrike" baseline="0">
                <a:solidFill>
                  <a:schemeClr val="tx1"/>
                </a:solidFill>
                <a:latin typeface="Franklin Gothic Book" panose="020B0503020102020204" pitchFamily="34" charset="0"/>
                <a:ea typeface="Calibri"/>
                <a:cs typeface="Calibri"/>
              </a:defRPr>
            </a:pPr>
            <a:endParaRPr lang="en-US"/>
          </a:p>
        </c:txPr>
        <c:crossAx val="3"/>
        <c:crosses val="max"/>
        <c:crossBetween val="between"/>
        <c:majorUnit val="1.0000000000000002E-2"/>
      </c:valAx>
      <c:spPr>
        <a:noFill/>
        <a:ln w="25400">
          <a:noFill/>
        </a:ln>
      </c:spPr>
    </c:plotArea>
    <c:legend>
      <c:legendPos val="t"/>
      <c:layout>
        <c:manualLayout>
          <c:xMode val="edge"/>
          <c:yMode val="edge"/>
          <c:x val="8.9866153218330191E-2"/>
          <c:y val="0.17193771638421718"/>
          <c:w val="0.79645555621516295"/>
          <c:h val="6.7975490279632733E-2"/>
        </c:manualLayout>
      </c:layout>
      <c:overlay val="0"/>
      <c:txPr>
        <a:bodyPr/>
        <a:lstStyle/>
        <a:p>
          <a:pPr>
            <a:defRPr sz="1100" b="0" i="0" u="none" strike="noStrike" baseline="0">
              <a:solidFill>
                <a:schemeClr val="tx1"/>
              </a:solidFill>
              <a:latin typeface="Franklin Gothic Book" panose="020B0503020102020204" pitchFamily="34" charset="0"/>
              <a:ea typeface="Calibri"/>
              <a:cs typeface="Calibri"/>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rot="-5400000" vert="horz"/>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r>
              <a:rPr lang="en-US">
                <a:solidFill>
                  <a:schemeClr val="tx1"/>
                </a:solidFill>
                <a:latin typeface="Franklin Gothic Demi" panose="020B0703020102020204" pitchFamily="34" charset="0"/>
              </a:rPr>
              <a:t>Estimates</a:t>
            </a:r>
            <a:r>
              <a:rPr lang="en-US" baseline="0">
                <a:solidFill>
                  <a:schemeClr val="tx1"/>
                </a:solidFill>
                <a:latin typeface="Franklin Gothic Demi" panose="020B0703020102020204" pitchFamily="34" charset="0"/>
              </a:rPr>
              <a:t> of U.S. Job Growth, September, Thousands</a:t>
            </a:r>
            <a:endParaRPr lang="en-US">
              <a:solidFill>
                <a:schemeClr val="tx1"/>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0.35906147529218296"/>
          <c:y val="0.22662607549420052"/>
          <c:w val="0.6082892689780226"/>
          <c:h val="0.72519288796857095"/>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2-C0DB-4CC1-9B9C-3B855E2D9762}"/>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1-C0DB-4CC1-9B9C-3B855E2D9762}"/>
              </c:ext>
            </c:extLst>
          </c:dPt>
          <c:dLbls>
            <c:dLbl>
              <c:idx val="0"/>
              <c:tx>
                <c:rich>
                  <a:bodyPr/>
                  <a:lstStyle/>
                  <a:p>
                    <a:fld id="{8AB048D8-F7F8-4CF4-970A-D7B9C7DFA656}" type="VALUE">
                      <a:rPr lang="en-US" smtClean="0"/>
                      <a:pPr/>
                      <a:t>[VALUE]</a:t>
                    </a:fld>
                    <a:r>
                      <a:rPr lang="en-US"/>
                      <a:t>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DB-4CC1-9B9C-3B855E2D9762}"/>
                </c:ext>
              </c:extLst>
            </c:dLbl>
            <c:dLbl>
              <c:idx val="1"/>
              <c:tx>
                <c:rich>
                  <a:bodyPr/>
                  <a:lstStyle/>
                  <a:p>
                    <a:r>
                      <a:rPr lang="en-US"/>
                      <a:t>+</a:t>
                    </a:r>
                    <a:fld id="{F2D0F176-E549-4DE7-9F7E-83F25FDEDAF7}" type="VALUE">
                      <a:rPr lang="en-US" smtClean="0"/>
                      <a:pPr/>
                      <a:t>[VALUE]</a:t>
                    </a:fld>
                    <a:r>
                      <a:rPr lang="en-US"/>
                      <a:t>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DB-4CC1-9B9C-3B855E2D9762}"/>
                </c:ext>
              </c:extLst>
            </c:dLbl>
            <c:dLbl>
              <c:idx val="2"/>
              <c:tx>
                <c:rich>
                  <a:bodyPr/>
                  <a:lstStyle/>
                  <a:p>
                    <a:r>
                      <a:rPr lang="en-US"/>
                      <a:t>+</a:t>
                    </a:r>
                    <a:fld id="{142AE1F3-6907-4FDC-A9CC-AB7670AA5553}" type="VALUE">
                      <a:rPr lang="en-US" smtClean="0"/>
                      <a:pPr/>
                      <a:t>[VALUE]</a:t>
                    </a:fld>
                    <a:r>
                      <a:rPr lang="en-US"/>
                      <a:t>k</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DB-4CC1-9B9C-3B855E2D976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Sheet1!$G$13:$G$15</c:f>
              <c:strCache>
                <c:ptCount val="3"/>
                <c:pt idx="0">
                  <c:v>ADP (Private Sector Only)</c:v>
                </c:pt>
                <c:pt idx="1">
                  <c:v>Revelio Labs</c:v>
                </c:pt>
                <c:pt idx="2">
                  <c:v>Carlyle Group</c:v>
                </c:pt>
              </c:strCache>
            </c:strRef>
          </c:cat>
          <c:val>
            <c:numRef>
              <c:f>Sheet1!$H$13:$H$15</c:f>
              <c:numCache>
                <c:formatCode>General</c:formatCode>
                <c:ptCount val="3"/>
                <c:pt idx="0">
                  <c:v>-32</c:v>
                </c:pt>
                <c:pt idx="1">
                  <c:v>60.1</c:v>
                </c:pt>
                <c:pt idx="2">
                  <c:v>17</c:v>
                </c:pt>
              </c:numCache>
            </c:numRef>
          </c:val>
          <c:extLst>
            <c:ext xmlns:c16="http://schemas.microsoft.com/office/drawing/2014/chart" uri="{C3380CC4-5D6E-409C-BE32-E72D297353CC}">
              <c16:uniqueId val="{00000000-C0DB-4CC1-9B9C-3B855E2D9762}"/>
            </c:ext>
          </c:extLst>
        </c:ser>
        <c:dLbls>
          <c:showLegendKey val="0"/>
          <c:showVal val="0"/>
          <c:showCatName val="0"/>
          <c:showSerName val="0"/>
          <c:showPercent val="0"/>
          <c:showBubbleSize val="0"/>
        </c:dLbls>
        <c:gapWidth val="125"/>
        <c:axId val="600533520"/>
        <c:axId val="600533040"/>
      </c:barChart>
      <c:catAx>
        <c:axId val="600533520"/>
        <c:scaling>
          <c:orientation val="maxMin"/>
        </c:scaling>
        <c:delete val="0"/>
        <c:axPos val="l"/>
        <c:numFmt formatCode="General" sourceLinked="1"/>
        <c:majorTickMark val="none"/>
        <c:minorTickMark val="none"/>
        <c:tickLblPos val="low"/>
        <c:spPr>
          <a:noFill/>
          <a:ln w="1587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00533040"/>
        <c:crosses val="autoZero"/>
        <c:auto val="1"/>
        <c:lblAlgn val="ctr"/>
        <c:lblOffset val="100"/>
        <c:noMultiLvlLbl val="0"/>
      </c:catAx>
      <c:valAx>
        <c:axId val="600533040"/>
        <c:scaling>
          <c:orientation val="minMax"/>
          <c:min val="-50"/>
        </c:scaling>
        <c:delete val="1"/>
        <c:axPos val="t"/>
        <c:majorGridlines>
          <c:spPr>
            <a:ln w="9525" cap="flat" cmpd="sng" algn="ctr">
              <a:noFill/>
              <a:round/>
            </a:ln>
            <a:effectLst/>
          </c:spPr>
        </c:majorGridlines>
        <c:numFmt formatCode="General" sourceLinked="1"/>
        <c:majorTickMark val="none"/>
        <c:minorTickMark val="none"/>
        <c:tickLblPos val="low"/>
        <c:crossAx val="6005335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r>
              <a:rPr lang="en-US" dirty="0">
                <a:solidFill>
                  <a:sysClr val="windowText" lastClr="000000"/>
                </a:solidFill>
                <a:latin typeface="Franklin Gothic Demi" panose="020B0703020102020204" pitchFamily="34" charset="0"/>
              </a:rPr>
              <a:t>U.S.</a:t>
            </a:r>
            <a:r>
              <a:rPr lang="en-US" baseline="0" dirty="0">
                <a:solidFill>
                  <a:sysClr val="windowText" lastClr="000000"/>
                </a:solidFill>
                <a:latin typeface="Franklin Gothic Demi" panose="020B0703020102020204" pitchFamily="34" charset="0"/>
              </a:rPr>
              <a:t> Private Sector Job Gains, Monthly, Thousands</a:t>
            </a:r>
            <a:endParaRPr lang="en-US" dirty="0">
              <a:solidFill>
                <a:sysClr val="windowText" lastClr="000000"/>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8.1387595217651806E-2"/>
          <c:y val="0.21623612390220889"/>
          <c:w val="0.89042567809336615"/>
          <c:h val="0.56809154247535021"/>
        </c:manualLayout>
      </c:layout>
      <c:lineChart>
        <c:grouping val="standard"/>
        <c:varyColors val="0"/>
        <c:ser>
          <c:idx val="0"/>
          <c:order val="0"/>
          <c:tx>
            <c:strRef>
              <c:f>ADP!$G$2</c:f>
              <c:strCache>
                <c:ptCount val="1"/>
                <c:pt idx="0">
                  <c:v>ADP</c:v>
                </c:pt>
              </c:strCache>
            </c:strRef>
          </c:tx>
          <c:spPr>
            <a:ln w="28575" cap="rnd">
              <a:solidFill>
                <a:schemeClr val="accent1"/>
              </a:solidFill>
              <a:round/>
            </a:ln>
            <a:effectLst/>
          </c:spPr>
          <c:marker>
            <c:symbol val="none"/>
          </c:marker>
          <c:dLbls>
            <c:dLbl>
              <c:idx val="32"/>
              <c:layout>
                <c:manualLayout>
                  <c:x val="-4.4291335150091829E-3"/>
                  <c:y val="7.740688165462993E-2"/>
                </c:manualLayout>
              </c:layout>
              <c:spPr>
                <a:noFill/>
                <a:ln>
                  <a:solidFill>
                    <a:schemeClr val="tx1">
                      <a:lumMod val="65000"/>
                      <a:lumOff val="35000"/>
                    </a:schemeClr>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5E-4882-83A7-7B41FB146B1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ADP!$F$159:$F$191</c:f>
              <c:numCache>
                <c:formatCode>[$-409]mmm\ yyyy;@</c:formatCode>
                <c:ptCount val="3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numCache>
            </c:numRef>
          </c:cat>
          <c:val>
            <c:numRef>
              <c:f>ADP!$G$159:$G$191</c:f>
              <c:numCache>
                <c:formatCode>0.0</c:formatCode>
                <c:ptCount val="33"/>
                <c:pt idx="0">
                  <c:v>247</c:v>
                </c:pt>
                <c:pt idx="1">
                  <c:v>157</c:v>
                </c:pt>
                <c:pt idx="2">
                  <c:v>-53</c:v>
                </c:pt>
                <c:pt idx="3">
                  <c:v>132</c:v>
                </c:pt>
                <c:pt idx="4">
                  <c:v>52</c:v>
                </c:pt>
                <c:pt idx="5">
                  <c:v>146</c:v>
                </c:pt>
                <c:pt idx="6">
                  <c:v>138</c:v>
                </c:pt>
                <c:pt idx="7">
                  <c:v>119</c:v>
                </c:pt>
                <c:pt idx="8">
                  <c:v>95</c:v>
                </c:pt>
                <c:pt idx="9">
                  <c:v>130</c:v>
                </c:pt>
                <c:pt idx="10">
                  <c:v>100</c:v>
                </c:pt>
                <c:pt idx="11">
                  <c:v>95</c:v>
                </c:pt>
                <c:pt idx="12">
                  <c:v>129</c:v>
                </c:pt>
                <c:pt idx="13">
                  <c:v>91</c:v>
                </c:pt>
                <c:pt idx="14">
                  <c:v>82</c:v>
                </c:pt>
                <c:pt idx="15">
                  <c:v>113</c:v>
                </c:pt>
                <c:pt idx="16">
                  <c:v>164</c:v>
                </c:pt>
                <c:pt idx="17">
                  <c:v>136</c:v>
                </c:pt>
                <c:pt idx="18">
                  <c:v>42</c:v>
                </c:pt>
                <c:pt idx="19">
                  <c:v>180</c:v>
                </c:pt>
                <c:pt idx="20">
                  <c:v>194</c:v>
                </c:pt>
                <c:pt idx="21">
                  <c:v>221</c:v>
                </c:pt>
                <c:pt idx="22">
                  <c:v>204</c:v>
                </c:pt>
                <c:pt idx="23">
                  <c:v>176</c:v>
                </c:pt>
                <c:pt idx="24">
                  <c:v>186</c:v>
                </c:pt>
                <c:pt idx="25">
                  <c:v>84</c:v>
                </c:pt>
                <c:pt idx="26">
                  <c:v>147</c:v>
                </c:pt>
                <c:pt idx="27">
                  <c:v>60</c:v>
                </c:pt>
                <c:pt idx="28">
                  <c:v>29</c:v>
                </c:pt>
                <c:pt idx="29">
                  <c:v>-23</c:v>
                </c:pt>
                <c:pt idx="30">
                  <c:v>104</c:v>
                </c:pt>
                <c:pt idx="31">
                  <c:v>-3</c:v>
                </c:pt>
                <c:pt idx="32">
                  <c:v>-32</c:v>
                </c:pt>
              </c:numCache>
            </c:numRef>
          </c:val>
          <c:smooth val="0"/>
          <c:extLst>
            <c:ext xmlns:c16="http://schemas.microsoft.com/office/drawing/2014/chart" uri="{C3380CC4-5D6E-409C-BE32-E72D297353CC}">
              <c16:uniqueId val="{00000000-8B5E-4882-83A7-7B41FB146B1B}"/>
            </c:ext>
          </c:extLst>
        </c:ser>
        <c:ser>
          <c:idx val="1"/>
          <c:order val="1"/>
          <c:tx>
            <c:strRef>
              <c:f>ADP!$H$2</c:f>
              <c:strCache>
                <c:ptCount val="1"/>
                <c:pt idx="0">
                  <c:v>BLS</c:v>
                </c:pt>
              </c:strCache>
            </c:strRef>
          </c:tx>
          <c:spPr>
            <a:ln w="28575" cap="rnd">
              <a:solidFill>
                <a:schemeClr val="accent2"/>
              </a:solidFill>
              <a:round/>
            </a:ln>
            <a:effectLst/>
          </c:spPr>
          <c:marker>
            <c:symbol val="none"/>
          </c:marker>
          <c:cat>
            <c:numRef>
              <c:f>ADP!$F$159:$F$191</c:f>
              <c:numCache>
                <c:formatCode>[$-409]mmm\ yyyy;@</c:formatCode>
                <c:ptCount val="33"/>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pt idx="32">
                  <c:v>45901</c:v>
                </c:pt>
              </c:numCache>
            </c:numRef>
          </c:cat>
          <c:val>
            <c:numRef>
              <c:f>ADP!$H$159:$H$191</c:f>
              <c:numCache>
                <c:formatCode>0.0</c:formatCode>
                <c:ptCount val="33"/>
                <c:pt idx="0">
                  <c:v>325</c:v>
                </c:pt>
                <c:pt idx="1">
                  <c:v>250</c:v>
                </c:pt>
                <c:pt idx="2">
                  <c:v>48</c:v>
                </c:pt>
                <c:pt idx="3">
                  <c:v>167</c:v>
                </c:pt>
                <c:pt idx="4">
                  <c:v>166</c:v>
                </c:pt>
                <c:pt idx="5">
                  <c:v>170</c:v>
                </c:pt>
                <c:pt idx="6">
                  <c:v>110</c:v>
                </c:pt>
                <c:pt idx="7">
                  <c:v>108</c:v>
                </c:pt>
                <c:pt idx="8">
                  <c:v>89</c:v>
                </c:pt>
                <c:pt idx="9">
                  <c:v>117</c:v>
                </c:pt>
                <c:pt idx="10">
                  <c:v>97</c:v>
                </c:pt>
                <c:pt idx="11">
                  <c:v>213</c:v>
                </c:pt>
                <c:pt idx="12">
                  <c:v>73</c:v>
                </c:pt>
                <c:pt idx="13">
                  <c:v>151</c:v>
                </c:pt>
                <c:pt idx="14">
                  <c:v>169</c:v>
                </c:pt>
                <c:pt idx="15">
                  <c:v>129</c:v>
                </c:pt>
                <c:pt idx="16">
                  <c:v>160</c:v>
                </c:pt>
                <c:pt idx="17">
                  <c:v>66</c:v>
                </c:pt>
                <c:pt idx="18">
                  <c:v>40</c:v>
                </c:pt>
                <c:pt idx="19">
                  <c:v>33</c:v>
                </c:pt>
                <c:pt idx="20">
                  <c:v>208</c:v>
                </c:pt>
                <c:pt idx="21">
                  <c:v>-1</c:v>
                </c:pt>
                <c:pt idx="22">
                  <c:v>244</c:v>
                </c:pt>
                <c:pt idx="23">
                  <c:v>287</c:v>
                </c:pt>
                <c:pt idx="24">
                  <c:v>79</c:v>
                </c:pt>
                <c:pt idx="25">
                  <c:v>107</c:v>
                </c:pt>
                <c:pt idx="26">
                  <c:v>114</c:v>
                </c:pt>
                <c:pt idx="27">
                  <c:v>133</c:v>
                </c:pt>
                <c:pt idx="28">
                  <c:v>69</c:v>
                </c:pt>
                <c:pt idx="29">
                  <c:v>-27</c:v>
                </c:pt>
                <c:pt idx="30">
                  <c:v>77</c:v>
                </c:pt>
                <c:pt idx="31">
                  <c:v>38</c:v>
                </c:pt>
              </c:numCache>
            </c:numRef>
          </c:val>
          <c:smooth val="0"/>
          <c:extLst>
            <c:ext xmlns:c16="http://schemas.microsoft.com/office/drawing/2014/chart" uri="{C3380CC4-5D6E-409C-BE32-E72D297353CC}">
              <c16:uniqueId val="{00000001-8B5E-4882-83A7-7B41FB146B1B}"/>
            </c:ext>
          </c:extLst>
        </c:ser>
        <c:dLbls>
          <c:showLegendKey val="0"/>
          <c:showVal val="0"/>
          <c:showCatName val="0"/>
          <c:showSerName val="0"/>
          <c:showPercent val="0"/>
          <c:showBubbleSize val="0"/>
        </c:dLbls>
        <c:smooth val="0"/>
        <c:axId val="315943696"/>
        <c:axId val="315945616"/>
      </c:lineChart>
      <c:dateAx>
        <c:axId val="315943696"/>
        <c:scaling>
          <c:orientation val="minMax"/>
        </c:scaling>
        <c:delete val="0"/>
        <c:axPos val="b"/>
        <c:numFmt formatCode="[$-409]mmm\ yyyy;@"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5945616"/>
        <c:crosses val="autoZero"/>
        <c:auto val="1"/>
        <c:lblOffset val="100"/>
        <c:baseTimeUnit val="months"/>
      </c:dateAx>
      <c:valAx>
        <c:axId val="315945616"/>
        <c:scaling>
          <c:orientation val="minMax"/>
          <c:max val="400"/>
          <c:min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15943696"/>
        <c:crosses val="autoZero"/>
        <c:crossBetween val="between"/>
      </c:valAx>
      <c:spPr>
        <a:noFill/>
        <a:ln>
          <a:noFill/>
        </a:ln>
        <a:effectLst/>
      </c:spPr>
    </c:plotArea>
    <c:legend>
      <c:legendPos val="b"/>
      <c:layout>
        <c:manualLayout>
          <c:xMode val="edge"/>
          <c:yMode val="edge"/>
          <c:x val="0.33348655112789455"/>
          <c:y val="0.13651495933700702"/>
          <c:w val="0.34631412391390332"/>
          <c:h val="6.23238155375725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Demi" panose="020B0703020102020204" pitchFamily="34" charset="0"/>
                <a:ea typeface="+mn-ea"/>
                <a:cs typeface="+mn-cs"/>
              </a:defRPr>
            </a:pPr>
            <a:r>
              <a:rPr lang="en-US" sz="1400" b="0" i="0" u="none" strike="noStrike" kern="1200" spc="0" baseline="0">
                <a:solidFill>
                  <a:sysClr val="windowText" lastClr="000000"/>
                </a:solidFill>
                <a:latin typeface="Franklin Gothic Demi" panose="020B0703020102020204" pitchFamily="34" charset="0"/>
              </a:rPr>
              <a:t>Virginia Job Gains, Monthly, Thousands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8.498884514435695E-2"/>
          <c:y val="0.25458938653939001"/>
          <c:w val="0.87549868766404204"/>
          <c:h val="0.5506096056445734"/>
        </c:manualLayout>
      </c:layout>
      <c:lineChart>
        <c:grouping val="standard"/>
        <c:varyColors val="0"/>
        <c:ser>
          <c:idx val="0"/>
          <c:order val="0"/>
          <c:tx>
            <c:strRef>
              <c:f>'Sheet1 (2)'!$Q$15</c:f>
              <c:strCache>
                <c:ptCount val="1"/>
                <c:pt idx="0">
                  <c:v>BLS</c:v>
                </c:pt>
              </c:strCache>
            </c:strRef>
          </c:tx>
          <c:spPr>
            <a:ln w="28575" cap="rnd">
              <a:solidFill>
                <a:schemeClr val="accent2">
                  <a:lumMod val="75000"/>
                </a:schemeClr>
              </a:solidFill>
              <a:round/>
            </a:ln>
            <a:effectLst/>
          </c:spPr>
          <c:marker>
            <c:symbol val="none"/>
          </c:marker>
          <c:cat>
            <c:strRef>
              <c:f>'Sheet1 (2)'!$P$28:$P$60</c:f>
              <c:strCache>
                <c:ptCount val="33"/>
                <c:pt idx="0">
                  <c:v>Jan 2023</c:v>
                </c:pt>
                <c:pt idx="1">
                  <c:v>Feb 2023</c:v>
                </c:pt>
                <c:pt idx="2">
                  <c:v>Mar 2023</c:v>
                </c:pt>
                <c:pt idx="3">
                  <c:v>Apr 2023</c:v>
                </c:pt>
                <c:pt idx="4">
                  <c:v>May 2023</c:v>
                </c:pt>
                <c:pt idx="5">
                  <c:v>Jun 2023</c:v>
                </c:pt>
                <c:pt idx="6">
                  <c:v>Jul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 2024</c:v>
                </c:pt>
                <c:pt idx="19">
                  <c:v>Aug 2024</c:v>
                </c:pt>
                <c:pt idx="20">
                  <c:v>Sep 2024</c:v>
                </c:pt>
                <c:pt idx="21">
                  <c:v>Oct 2024</c:v>
                </c:pt>
                <c:pt idx="22">
                  <c:v>Nov 2024</c:v>
                </c:pt>
                <c:pt idx="23">
                  <c:v>Dec 2024</c:v>
                </c:pt>
                <c:pt idx="24">
                  <c:v>Jan 2025</c:v>
                </c:pt>
                <c:pt idx="25">
                  <c:v>Feb 2025</c:v>
                </c:pt>
                <c:pt idx="26">
                  <c:v>Mar 2025</c:v>
                </c:pt>
                <c:pt idx="27">
                  <c:v>Apr 2025</c:v>
                </c:pt>
                <c:pt idx="28">
                  <c:v>May 2025</c:v>
                </c:pt>
                <c:pt idx="29">
                  <c:v>Jun 2025</c:v>
                </c:pt>
                <c:pt idx="30">
                  <c:v>Jul 2025</c:v>
                </c:pt>
                <c:pt idx="31">
                  <c:v>Aug 2025</c:v>
                </c:pt>
                <c:pt idx="32">
                  <c:v>Sep 2025</c:v>
                </c:pt>
              </c:strCache>
            </c:strRef>
          </c:cat>
          <c:val>
            <c:numRef>
              <c:f>'Sheet1 (2)'!$Q$28:$Q$60</c:f>
              <c:numCache>
                <c:formatCode>General</c:formatCode>
                <c:ptCount val="33"/>
                <c:pt idx="0">
                  <c:v>22.600000000000364</c:v>
                </c:pt>
                <c:pt idx="1">
                  <c:v>10.800000000000182</c:v>
                </c:pt>
                <c:pt idx="2">
                  <c:v>0.2999999999992724</c:v>
                </c:pt>
                <c:pt idx="3">
                  <c:v>3.4000000000005457</c:v>
                </c:pt>
                <c:pt idx="4">
                  <c:v>5.5</c:v>
                </c:pt>
                <c:pt idx="5">
                  <c:v>8.3999999999996362</c:v>
                </c:pt>
                <c:pt idx="6">
                  <c:v>2.8000000000001819</c:v>
                </c:pt>
                <c:pt idx="7">
                  <c:v>10.899999999999636</c:v>
                </c:pt>
                <c:pt idx="8">
                  <c:v>3.5</c:v>
                </c:pt>
                <c:pt idx="9">
                  <c:v>3</c:v>
                </c:pt>
                <c:pt idx="10">
                  <c:v>3.3000000000001819</c:v>
                </c:pt>
                <c:pt idx="11">
                  <c:v>6.1999999999998181</c:v>
                </c:pt>
                <c:pt idx="12">
                  <c:v>6.3000000000001819</c:v>
                </c:pt>
                <c:pt idx="13">
                  <c:v>5.8000000000001819</c:v>
                </c:pt>
                <c:pt idx="14">
                  <c:v>11.100000000000364</c:v>
                </c:pt>
                <c:pt idx="15">
                  <c:v>1.6999999999998181</c:v>
                </c:pt>
                <c:pt idx="16">
                  <c:v>1.8999999999996362</c:v>
                </c:pt>
                <c:pt idx="17">
                  <c:v>6</c:v>
                </c:pt>
                <c:pt idx="18">
                  <c:v>3.6000000000003638</c:v>
                </c:pt>
                <c:pt idx="19">
                  <c:v>0.8999999999996362</c:v>
                </c:pt>
                <c:pt idx="20">
                  <c:v>13</c:v>
                </c:pt>
                <c:pt idx="21">
                  <c:v>3.5</c:v>
                </c:pt>
                <c:pt idx="22">
                  <c:v>6</c:v>
                </c:pt>
                <c:pt idx="23">
                  <c:v>14.199999999999818</c:v>
                </c:pt>
                <c:pt idx="24">
                  <c:v>-6.7999999999992724</c:v>
                </c:pt>
                <c:pt idx="25">
                  <c:v>-1.6000000000003638</c:v>
                </c:pt>
                <c:pt idx="26">
                  <c:v>6.6999999999998181</c:v>
                </c:pt>
                <c:pt idx="27">
                  <c:v>2.6999999999998181</c:v>
                </c:pt>
                <c:pt idx="28">
                  <c:v>1.8000000000001819</c:v>
                </c:pt>
                <c:pt idx="29">
                  <c:v>-5.5999999999994543</c:v>
                </c:pt>
                <c:pt idx="30">
                  <c:v>3.2999999999992724</c:v>
                </c:pt>
                <c:pt idx="31">
                  <c:v>7.2000000000007276</c:v>
                </c:pt>
              </c:numCache>
            </c:numRef>
          </c:val>
          <c:smooth val="0"/>
          <c:extLst>
            <c:ext xmlns:c16="http://schemas.microsoft.com/office/drawing/2014/chart" uri="{C3380CC4-5D6E-409C-BE32-E72D297353CC}">
              <c16:uniqueId val="{00000000-756A-4584-B9D6-CE29CE50AC3D}"/>
            </c:ext>
          </c:extLst>
        </c:ser>
        <c:ser>
          <c:idx val="1"/>
          <c:order val="1"/>
          <c:tx>
            <c:strRef>
              <c:f>'Sheet1 (2)'!$R$15</c:f>
              <c:strCache>
                <c:ptCount val="1"/>
                <c:pt idx="0">
                  <c:v>Revelio Labs</c:v>
                </c:pt>
              </c:strCache>
            </c:strRef>
          </c:tx>
          <c:spPr>
            <a:ln w="28575" cap="rnd">
              <a:solidFill>
                <a:schemeClr val="accent1"/>
              </a:solidFill>
              <a:round/>
            </a:ln>
            <a:effectLst/>
          </c:spPr>
          <c:marker>
            <c:symbol val="none"/>
          </c:marker>
          <c:dLbls>
            <c:dLbl>
              <c:idx val="32"/>
              <c:layout>
                <c:manualLayout>
                  <c:x val="-6.1332639453519425E-2"/>
                  <c:y val="5.0102819269859898E-2"/>
                </c:manualLayout>
              </c:layout>
              <c:spPr>
                <a:no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6A-4584-B9D6-CE29CE50AC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(2)'!$P$28:$P$60</c:f>
              <c:strCache>
                <c:ptCount val="33"/>
                <c:pt idx="0">
                  <c:v>Jan 2023</c:v>
                </c:pt>
                <c:pt idx="1">
                  <c:v>Feb 2023</c:v>
                </c:pt>
                <c:pt idx="2">
                  <c:v>Mar 2023</c:v>
                </c:pt>
                <c:pt idx="3">
                  <c:v>Apr 2023</c:v>
                </c:pt>
                <c:pt idx="4">
                  <c:v>May 2023</c:v>
                </c:pt>
                <c:pt idx="5">
                  <c:v>Jun 2023</c:v>
                </c:pt>
                <c:pt idx="6">
                  <c:v>Jul 2023</c:v>
                </c:pt>
                <c:pt idx="7">
                  <c:v>Aug 2023</c:v>
                </c:pt>
                <c:pt idx="8">
                  <c:v>Sep 2023</c:v>
                </c:pt>
                <c:pt idx="9">
                  <c:v>Oct 2023</c:v>
                </c:pt>
                <c:pt idx="10">
                  <c:v>Nov 2023</c:v>
                </c:pt>
                <c:pt idx="11">
                  <c:v>Dec 2023</c:v>
                </c:pt>
                <c:pt idx="12">
                  <c:v>Jan 2024</c:v>
                </c:pt>
                <c:pt idx="13">
                  <c:v>Feb 2024</c:v>
                </c:pt>
                <c:pt idx="14">
                  <c:v>Mar 2024</c:v>
                </c:pt>
                <c:pt idx="15">
                  <c:v>Apr 2024</c:v>
                </c:pt>
                <c:pt idx="16">
                  <c:v>May 2024</c:v>
                </c:pt>
                <c:pt idx="17">
                  <c:v>Jun 2024</c:v>
                </c:pt>
                <c:pt idx="18">
                  <c:v>Jul 2024</c:v>
                </c:pt>
                <c:pt idx="19">
                  <c:v>Aug 2024</c:v>
                </c:pt>
                <c:pt idx="20">
                  <c:v>Sep 2024</c:v>
                </c:pt>
                <c:pt idx="21">
                  <c:v>Oct 2024</c:v>
                </c:pt>
                <c:pt idx="22">
                  <c:v>Nov 2024</c:v>
                </c:pt>
                <c:pt idx="23">
                  <c:v>Dec 2024</c:v>
                </c:pt>
                <c:pt idx="24">
                  <c:v>Jan 2025</c:v>
                </c:pt>
                <c:pt idx="25">
                  <c:v>Feb 2025</c:v>
                </c:pt>
                <c:pt idx="26">
                  <c:v>Mar 2025</c:v>
                </c:pt>
                <c:pt idx="27">
                  <c:v>Apr 2025</c:v>
                </c:pt>
                <c:pt idx="28">
                  <c:v>May 2025</c:v>
                </c:pt>
                <c:pt idx="29">
                  <c:v>Jun 2025</c:v>
                </c:pt>
                <c:pt idx="30">
                  <c:v>Jul 2025</c:v>
                </c:pt>
                <c:pt idx="31">
                  <c:v>Aug 2025</c:v>
                </c:pt>
                <c:pt idx="32">
                  <c:v>Sep 2025</c:v>
                </c:pt>
              </c:strCache>
            </c:strRef>
          </c:cat>
          <c:val>
            <c:numRef>
              <c:f>'Sheet1 (2)'!$R$28:$R$60</c:f>
              <c:numCache>
                <c:formatCode>General</c:formatCode>
                <c:ptCount val="33"/>
                <c:pt idx="0">
                  <c:v>4</c:v>
                </c:pt>
                <c:pt idx="1">
                  <c:v>4.5</c:v>
                </c:pt>
                <c:pt idx="2">
                  <c:v>5.8000000000001819</c:v>
                </c:pt>
                <c:pt idx="3">
                  <c:v>4.3000000000001819</c:v>
                </c:pt>
                <c:pt idx="4">
                  <c:v>9.3000000000001819</c:v>
                </c:pt>
                <c:pt idx="5">
                  <c:v>7.1999999999998181</c:v>
                </c:pt>
                <c:pt idx="6">
                  <c:v>4.3999999999996362</c:v>
                </c:pt>
                <c:pt idx="7">
                  <c:v>11</c:v>
                </c:pt>
                <c:pt idx="8">
                  <c:v>-6.8999999999996362</c:v>
                </c:pt>
                <c:pt idx="9">
                  <c:v>2.6999999999998181</c:v>
                </c:pt>
                <c:pt idx="10">
                  <c:v>3.3000000000001819</c:v>
                </c:pt>
                <c:pt idx="11">
                  <c:v>5</c:v>
                </c:pt>
                <c:pt idx="12">
                  <c:v>0.6999999999998181</c:v>
                </c:pt>
                <c:pt idx="13">
                  <c:v>1.1999999999998181</c:v>
                </c:pt>
                <c:pt idx="14">
                  <c:v>2.8000000000001819</c:v>
                </c:pt>
                <c:pt idx="15">
                  <c:v>2.5</c:v>
                </c:pt>
                <c:pt idx="16">
                  <c:v>5.1000000000003638</c:v>
                </c:pt>
                <c:pt idx="17">
                  <c:v>4.1999999999998181</c:v>
                </c:pt>
                <c:pt idx="18">
                  <c:v>3.6999999999998181</c:v>
                </c:pt>
                <c:pt idx="19">
                  <c:v>9.8000000000001819</c:v>
                </c:pt>
                <c:pt idx="20">
                  <c:v>-5.5</c:v>
                </c:pt>
                <c:pt idx="21">
                  <c:v>1.1999999999998181</c:v>
                </c:pt>
                <c:pt idx="22">
                  <c:v>2.6999999999998181</c:v>
                </c:pt>
                <c:pt idx="23">
                  <c:v>4</c:v>
                </c:pt>
                <c:pt idx="24">
                  <c:v>-0.5</c:v>
                </c:pt>
                <c:pt idx="25">
                  <c:v>1.4000000000005457</c:v>
                </c:pt>
                <c:pt idx="26">
                  <c:v>-0.1000000000003638</c:v>
                </c:pt>
                <c:pt idx="27">
                  <c:v>-2.3000000000001819</c:v>
                </c:pt>
                <c:pt idx="28">
                  <c:v>-2.1999999999998181</c:v>
                </c:pt>
                <c:pt idx="29">
                  <c:v>0.3000000000001819</c:v>
                </c:pt>
                <c:pt idx="30">
                  <c:v>1.3999999999996362</c:v>
                </c:pt>
                <c:pt idx="31">
                  <c:v>10.200000000000728</c:v>
                </c:pt>
                <c:pt idx="32">
                  <c:v>-4.7000000000007276</c:v>
                </c:pt>
              </c:numCache>
            </c:numRef>
          </c:val>
          <c:smooth val="0"/>
          <c:extLst>
            <c:ext xmlns:c16="http://schemas.microsoft.com/office/drawing/2014/chart" uri="{C3380CC4-5D6E-409C-BE32-E72D297353CC}">
              <c16:uniqueId val="{00000001-756A-4584-B9D6-CE29CE50AC3D}"/>
            </c:ext>
          </c:extLst>
        </c:ser>
        <c:dLbls>
          <c:showLegendKey val="0"/>
          <c:showVal val="0"/>
          <c:showCatName val="0"/>
          <c:showSerName val="0"/>
          <c:showPercent val="0"/>
          <c:showBubbleSize val="0"/>
        </c:dLbls>
        <c:smooth val="0"/>
        <c:axId val="525640096"/>
        <c:axId val="525640576"/>
      </c:lineChart>
      <c:catAx>
        <c:axId val="5256400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ranklin Gothic Book" panose="020B0503020102020204" pitchFamily="34" charset="0"/>
                <a:ea typeface="+mn-ea"/>
                <a:cs typeface="+mn-cs"/>
              </a:defRPr>
            </a:pPr>
            <a:endParaRPr lang="en-US"/>
          </a:p>
        </c:txPr>
        <c:crossAx val="525640576"/>
        <c:crosses val="autoZero"/>
        <c:auto val="1"/>
        <c:lblAlgn val="ctr"/>
        <c:lblOffset val="100"/>
        <c:noMultiLvlLbl val="0"/>
      </c:catAx>
      <c:valAx>
        <c:axId val="52564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525640096"/>
        <c:crosses val="autoZero"/>
        <c:crossBetween val="between"/>
      </c:valAx>
      <c:spPr>
        <a:noFill/>
        <a:ln>
          <a:noFill/>
        </a:ln>
        <a:effectLst/>
      </c:spPr>
    </c:plotArea>
    <c:legend>
      <c:legendPos val="b"/>
      <c:layout>
        <c:manualLayout>
          <c:xMode val="edge"/>
          <c:yMode val="edge"/>
          <c:x val="0.32208260795912957"/>
          <c:y val="0.12234994672739179"/>
          <c:w val="0.35583464566929135"/>
          <c:h val="7.834316671418858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Demi" panose="020B0703020102020204" pitchFamily="34" charset="0"/>
                <a:ea typeface="+mn-ea"/>
                <a:cs typeface="+mn-cs"/>
              </a:defRPr>
            </a:pPr>
            <a:r>
              <a:rPr lang="en-US" dirty="0">
                <a:solidFill>
                  <a:schemeClr val="tx1"/>
                </a:solidFill>
                <a:latin typeface="Franklin Gothic Demi" panose="020B0703020102020204" pitchFamily="34" charset="0"/>
              </a:rPr>
              <a:t>Unemployment Rate</a:t>
            </a:r>
            <a:r>
              <a:rPr lang="en-US" baseline="0" dirty="0">
                <a:solidFill>
                  <a:schemeClr val="tx1"/>
                </a:solidFill>
                <a:latin typeface="Franklin Gothic Demi" panose="020B0703020102020204" pitchFamily="34" charset="0"/>
              </a:rPr>
              <a:t> Performance, L</a:t>
            </a:r>
            <a:r>
              <a:rPr lang="en-US" dirty="0">
                <a:solidFill>
                  <a:schemeClr val="tx1"/>
                </a:solidFill>
                <a:latin typeface="Franklin Gothic Demi" panose="020B0703020102020204" pitchFamily="34" charset="0"/>
              </a:rPr>
              <a:t>ong-Term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8.8545312044327806E-2"/>
          <c:y val="0.24724376309021978"/>
          <c:w val="0.88086213181685624"/>
          <c:h val="0.61336229751584082"/>
        </c:manualLayout>
      </c:layout>
      <c:areaChart>
        <c:grouping val="stacked"/>
        <c:varyColors val="0"/>
        <c:ser>
          <c:idx val="0"/>
          <c:order val="0"/>
          <c:tx>
            <c:v>Base</c:v>
          </c:tx>
          <c:spPr>
            <a:noFill/>
            <a:ln>
              <a:noFill/>
            </a:ln>
            <a:effectLst/>
          </c:spPr>
          <c:cat>
            <c:numRef>
              <c:f>Monthly!$A$2:$A$249</c:f>
              <c:numCache>
                <c:formatCode>yyyy\-mm\-dd</c:formatCode>
                <c:ptCount val="2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numCache>
            </c:numRef>
          </c:cat>
          <c:val>
            <c:numRef>
              <c:f>Monthly!$C$2:$C$249</c:f>
              <c:numCache>
                <c:formatCode>0.0</c:formatCode>
                <c:ptCount val="248"/>
                <c:pt idx="0">
                  <c:v>3.6</c:v>
                </c:pt>
                <c:pt idx="1">
                  <c:v>3.6</c:v>
                </c:pt>
                <c:pt idx="2">
                  <c:v>3.6</c:v>
                </c:pt>
                <c:pt idx="3">
                  <c:v>3.6</c:v>
                </c:pt>
                <c:pt idx="4">
                  <c:v>3.5</c:v>
                </c:pt>
                <c:pt idx="5">
                  <c:v>3.5</c:v>
                </c:pt>
                <c:pt idx="6">
                  <c:v>3.5</c:v>
                </c:pt>
                <c:pt idx="7">
                  <c:v>3.5</c:v>
                </c:pt>
                <c:pt idx="8">
                  <c:v>3.5</c:v>
                </c:pt>
                <c:pt idx="9">
                  <c:v>3.4</c:v>
                </c:pt>
                <c:pt idx="10">
                  <c:v>3.3</c:v>
                </c:pt>
                <c:pt idx="11">
                  <c:v>3.3</c:v>
                </c:pt>
                <c:pt idx="12">
                  <c:v>3.2</c:v>
                </c:pt>
                <c:pt idx="13">
                  <c:v>3.1</c:v>
                </c:pt>
                <c:pt idx="14">
                  <c:v>3</c:v>
                </c:pt>
                <c:pt idx="15">
                  <c:v>3</c:v>
                </c:pt>
                <c:pt idx="16">
                  <c:v>3</c:v>
                </c:pt>
                <c:pt idx="17">
                  <c:v>3.1</c:v>
                </c:pt>
                <c:pt idx="18">
                  <c:v>3.1</c:v>
                </c:pt>
                <c:pt idx="19">
                  <c:v>3.1</c:v>
                </c:pt>
                <c:pt idx="20">
                  <c:v>3.1</c:v>
                </c:pt>
                <c:pt idx="21">
                  <c:v>3.1</c:v>
                </c:pt>
                <c:pt idx="22">
                  <c:v>3.1</c:v>
                </c:pt>
                <c:pt idx="23">
                  <c:v>3</c:v>
                </c:pt>
                <c:pt idx="24">
                  <c:v>3</c:v>
                </c:pt>
                <c:pt idx="25">
                  <c:v>2.9</c:v>
                </c:pt>
                <c:pt idx="26">
                  <c:v>2.9</c:v>
                </c:pt>
                <c:pt idx="27">
                  <c:v>2.9</c:v>
                </c:pt>
                <c:pt idx="28">
                  <c:v>2.9</c:v>
                </c:pt>
                <c:pt idx="29">
                  <c:v>3</c:v>
                </c:pt>
                <c:pt idx="30">
                  <c:v>3</c:v>
                </c:pt>
                <c:pt idx="31">
                  <c:v>3.1</c:v>
                </c:pt>
                <c:pt idx="32">
                  <c:v>3.2</c:v>
                </c:pt>
                <c:pt idx="33">
                  <c:v>3.3</c:v>
                </c:pt>
                <c:pt idx="34">
                  <c:v>3.3</c:v>
                </c:pt>
                <c:pt idx="35">
                  <c:v>3.4</c:v>
                </c:pt>
                <c:pt idx="36">
                  <c:v>3.4</c:v>
                </c:pt>
                <c:pt idx="37">
                  <c:v>3.4</c:v>
                </c:pt>
                <c:pt idx="38">
                  <c:v>3.5</c:v>
                </c:pt>
                <c:pt idx="39">
                  <c:v>3.6</c:v>
                </c:pt>
                <c:pt idx="40">
                  <c:v>3.7</c:v>
                </c:pt>
                <c:pt idx="41">
                  <c:v>3.9</c:v>
                </c:pt>
                <c:pt idx="42">
                  <c:v>4</c:v>
                </c:pt>
                <c:pt idx="43">
                  <c:v>4.2</c:v>
                </c:pt>
                <c:pt idx="44">
                  <c:v>4.4000000000000004</c:v>
                </c:pt>
                <c:pt idx="45">
                  <c:v>4.5999999999999996</c:v>
                </c:pt>
                <c:pt idx="46">
                  <c:v>4.9000000000000004</c:v>
                </c:pt>
                <c:pt idx="47">
                  <c:v>5.3</c:v>
                </c:pt>
                <c:pt idx="48">
                  <c:v>5.8</c:v>
                </c:pt>
                <c:pt idx="49">
                  <c:v>6.2</c:v>
                </c:pt>
                <c:pt idx="50">
                  <c:v>6.5</c:v>
                </c:pt>
                <c:pt idx="51">
                  <c:v>6.7</c:v>
                </c:pt>
                <c:pt idx="52">
                  <c:v>6.9</c:v>
                </c:pt>
                <c:pt idx="53">
                  <c:v>6.9</c:v>
                </c:pt>
                <c:pt idx="54">
                  <c:v>7</c:v>
                </c:pt>
                <c:pt idx="55">
                  <c:v>7</c:v>
                </c:pt>
                <c:pt idx="56">
                  <c:v>7</c:v>
                </c:pt>
                <c:pt idx="57">
                  <c:v>7</c:v>
                </c:pt>
                <c:pt idx="58">
                  <c:v>7.1</c:v>
                </c:pt>
                <c:pt idx="59">
                  <c:v>7.1</c:v>
                </c:pt>
                <c:pt idx="60">
                  <c:v>7.1</c:v>
                </c:pt>
                <c:pt idx="61">
                  <c:v>7.1</c:v>
                </c:pt>
                <c:pt idx="62">
                  <c:v>7</c:v>
                </c:pt>
                <c:pt idx="63">
                  <c:v>7</c:v>
                </c:pt>
                <c:pt idx="64">
                  <c:v>6.9</c:v>
                </c:pt>
                <c:pt idx="65">
                  <c:v>6.8</c:v>
                </c:pt>
                <c:pt idx="66">
                  <c:v>6.7</c:v>
                </c:pt>
                <c:pt idx="67">
                  <c:v>6.7</c:v>
                </c:pt>
                <c:pt idx="68">
                  <c:v>6.7</c:v>
                </c:pt>
                <c:pt idx="69">
                  <c:v>6.6</c:v>
                </c:pt>
                <c:pt idx="70">
                  <c:v>6.6</c:v>
                </c:pt>
                <c:pt idx="71">
                  <c:v>6.5</c:v>
                </c:pt>
                <c:pt idx="72">
                  <c:v>6.4</c:v>
                </c:pt>
                <c:pt idx="73">
                  <c:v>6.3</c:v>
                </c:pt>
                <c:pt idx="74">
                  <c:v>6.3</c:v>
                </c:pt>
                <c:pt idx="75">
                  <c:v>6.2</c:v>
                </c:pt>
                <c:pt idx="76">
                  <c:v>6.3</c:v>
                </c:pt>
                <c:pt idx="77">
                  <c:v>6.3</c:v>
                </c:pt>
                <c:pt idx="78">
                  <c:v>6.3</c:v>
                </c:pt>
                <c:pt idx="79">
                  <c:v>6.4</c:v>
                </c:pt>
                <c:pt idx="80">
                  <c:v>6.3</c:v>
                </c:pt>
                <c:pt idx="81">
                  <c:v>6.3</c:v>
                </c:pt>
                <c:pt idx="82">
                  <c:v>6.2</c:v>
                </c:pt>
                <c:pt idx="83">
                  <c:v>6.1</c:v>
                </c:pt>
                <c:pt idx="84">
                  <c:v>6</c:v>
                </c:pt>
                <c:pt idx="85">
                  <c:v>6</c:v>
                </c:pt>
                <c:pt idx="86">
                  <c:v>5.9</c:v>
                </c:pt>
                <c:pt idx="87">
                  <c:v>5.9</c:v>
                </c:pt>
                <c:pt idx="88">
                  <c:v>5.9</c:v>
                </c:pt>
                <c:pt idx="89">
                  <c:v>5.9</c:v>
                </c:pt>
                <c:pt idx="90">
                  <c:v>5.8</c:v>
                </c:pt>
                <c:pt idx="91">
                  <c:v>5.8</c:v>
                </c:pt>
                <c:pt idx="92">
                  <c:v>5.7</c:v>
                </c:pt>
                <c:pt idx="93">
                  <c:v>5.7</c:v>
                </c:pt>
                <c:pt idx="94">
                  <c:v>5.6</c:v>
                </c:pt>
                <c:pt idx="95">
                  <c:v>5.6</c:v>
                </c:pt>
                <c:pt idx="96">
                  <c:v>5.6</c:v>
                </c:pt>
                <c:pt idx="97">
                  <c:v>5.6</c:v>
                </c:pt>
                <c:pt idx="98">
                  <c:v>5.6</c:v>
                </c:pt>
                <c:pt idx="99">
                  <c:v>5.6</c:v>
                </c:pt>
                <c:pt idx="100">
                  <c:v>5.6</c:v>
                </c:pt>
                <c:pt idx="101">
                  <c:v>5.6</c:v>
                </c:pt>
                <c:pt idx="102">
                  <c:v>5.6</c:v>
                </c:pt>
                <c:pt idx="103">
                  <c:v>5.5</c:v>
                </c:pt>
                <c:pt idx="104">
                  <c:v>5.5</c:v>
                </c:pt>
                <c:pt idx="105">
                  <c:v>5.4</c:v>
                </c:pt>
                <c:pt idx="106">
                  <c:v>5.4</c:v>
                </c:pt>
                <c:pt idx="107">
                  <c:v>5.3</c:v>
                </c:pt>
                <c:pt idx="108">
                  <c:v>5.3</c:v>
                </c:pt>
                <c:pt idx="109">
                  <c:v>5.3</c:v>
                </c:pt>
                <c:pt idx="110">
                  <c:v>5.2</c:v>
                </c:pt>
                <c:pt idx="111">
                  <c:v>5.2</c:v>
                </c:pt>
                <c:pt idx="112">
                  <c:v>5.2</c:v>
                </c:pt>
                <c:pt idx="113">
                  <c:v>5.0999999999999996</c:v>
                </c:pt>
                <c:pt idx="114">
                  <c:v>5.0999999999999996</c:v>
                </c:pt>
                <c:pt idx="115">
                  <c:v>5</c:v>
                </c:pt>
                <c:pt idx="116">
                  <c:v>4.9000000000000004</c:v>
                </c:pt>
                <c:pt idx="117">
                  <c:v>4.9000000000000004</c:v>
                </c:pt>
                <c:pt idx="118">
                  <c:v>4.8</c:v>
                </c:pt>
                <c:pt idx="119">
                  <c:v>4.8</c:v>
                </c:pt>
                <c:pt idx="120">
                  <c:v>4.7</c:v>
                </c:pt>
                <c:pt idx="121">
                  <c:v>4.7</c:v>
                </c:pt>
                <c:pt idx="122">
                  <c:v>4.5999999999999996</c:v>
                </c:pt>
                <c:pt idx="123">
                  <c:v>4.5999999999999996</c:v>
                </c:pt>
                <c:pt idx="124">
                  <c:v>4.5</c:v>
                </c:pt>
                <c:pt idx="125">
                  <c:v>4.4000000000000004</c:v>
                </c:pt>
                <c:pt idx="126">
                  <c:v>4.3</c:v>
                </c:pt>
                <c:pt idx="127">
                  <c:v>4.2</c:v>
                </c:pt>
                <c:pt idx="128">
                  <c:v>4.2</c:v>
                </c:pt>
                <c:pt idx="129">
                  <c:v>4.0999999999999996</c:v>
                </c:pt>
                <c:pt idx="130">
                  <c:v>4.0999999999999996</c:v>
                </c:pt>
                <c:pt idx="131">
                  <c:v>4.0999999999999996</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3.9</c:v>
                </c:pt>
                <c:pt idx="146">
                  <c:v>3.8</c:v>
                </c:pt>
                <c:pt idx="147">
                  <c:v>3.7</c:v>
                </c:pt>
                <c:pt idx="148">
                  <c:v>3.7</c:v>
                </c:pt>
                <c:pt idx="149">
                  <c:v>3.6</c:v>
                </c:pt>
                <c:pt idx="150">
                  <c:v>3.5</c:v>
                </c:pt>
                <c:pt idx="151">
                  <c:v>3.5</c:v>
                </c:pt>
                <c:pt idx="152">
                  <c:v>3.5</c:v>
                </c:pt>
                <c:pt idx="153">
                  <c:v>3.5</c:v>
                </c:pt>
                <c:pt idx="154">
                  <c:v>3.4</c:v>
                </c:pt>
                <c:pt idx="155">
                  <c:v>3.4</c:v>
                </c:pt>
                <c:pt idx="156">
                  <c:v>3.4</c:v>
                </c:pt>
                <c:pt idx="157">
                  <c:v>3.3</c:v>
                </c:pt>
                <c:pt idx="158">
                  <c:v>3.2</c:v>
                </c:pt>
                <c:pt idx="159">
                  <c:v>3.1</c:v>
                </c:pt>
                <c:pt idx="160">
                  <c:v>2.9</c:v>
                </c:pt>
                <c:pt idx="161">
                  <c:v>2.8</c:v>
                </c:pt>
                <c:pt idx="162">
                  <c:v>2.8</c:v>
                </c:pt>
                <c:pt idx="163">
                  <c:v>2.8</c:v>
                </c:pt>
                <c:pt idx="164">
                  <c:v>2.8</c:v>
                </c:pt>
                <c:pt idx="165">
                  <c:v>2.9</c:v>
                </c:pt>
                <c:pt idx="166">
                  <c:v>3</c:v>
                </c:pt>
                <c:pt idx="167">
                  <c:v>3</c:v>
                </c:pt>
                <c:pt idx="168">
                  <c:v>3.1</c:v>
                </c:pt>
                <c:pt idx="169">
                  <c:v>3</c:v>
                </c:pt>
                <c:pt idx="170">
                  <c:v>2.9</c:v>
                </c:pt>
                <c:pt idx="171">
                  <c:v>2.8</c:v>
                </c:pt>
                <c:pt idx="172">
                  <c:v>2.7</c:v>
                </c:pt>
                <c:pt idx="173">
                  <c:v>2.5</c:v>
                </c:pt>
                <c:pt idx="174">
                  <c:v>2.5</c:v>
                </c:pt>
                <c:pt idx="175">
                  <c:v>2.5</c:v>
                </c:pt>
                <c:pt idx="176">
                  <c:v>2.6</c:v>
                </c:pt>
                <c:pt idx="177">
                  <c:v>2.7</c:v>
                </c:pt>
                <c:pt idx="178">
                  <c:v>2.7</c:v>
                </c:pt>
                <c:pt idx="179">
                  <c:v>2.7</c:v>
                </c:pt>
                <c:pt idx="180">
                  <c:v>2.8</c:v>
                </c:pt>
                <c:pt idx="181">
                  <c:v>2.9</c:v>
                </c:pt>
                <c:pt idx="182">
                  <c:v>3.2</c:v>
                </c:pt>
                <c:pt idx="183">
                  <c:v>11.9</c:v>
                </c:pt>
                <c:pt idx="184">
                  <c:v>10</c:v>
                </c:pt>
                <c:pt idx="185">
                  <c:v>8.9</c:v>
                </c:pt>
                <c:pt idx="186">
                  <c:v>8.3000000000000007</c:v>
                </c:pt>
                <c:pt idx="187">
                  <c:v>7.3</c:v>
                </c:pt>
                <c:pt idx="188">
                  <c:v>6.7</c:v>
                </c:pt>
                <c:pt idx="189">
                  <c:v>5.9</c:v>
                </c:pt>
                <c:pt idx="190">
                  <c:v>5.3</c:v>
                </c:pt>
                <c:pt idx="191">
                  <c:v>5</c:v>
                </c:pt>
                <c:pt idx="192">
                  <c:v>4.8</c:v>
                </c:pt>
                <c:pt idx="193">
                  <c:v>4.7</c:v>
                </c:pt>
                <c:pt idx="194">
                  <c:v>4.5</c:v>
                </c:pt>
                <c:pt idx="195">
                  <c:v>4.4000000000000004</c:v>
                </c:pt>
                <c:pt idx="196">
                  <c:v>4.2</c:v>
                </c:pt>
                <c:pt idx="197">
                  <c:v>4</c:v>
                </c:pt>
                <c:pt idx="198">
                  <c:v>3.8</c:v>
                </c:pt>
                <c:pt idx="199">
                  <c:v>3.5</c:v>
                </c:pt>
                <c:pt idx="200">
                  <c:v>3.3</c:v>
                </c:pt>
                <c:pt idx="201">
                  <c:v>3.1</c:v>
                </c:pt>
                <c:pt idx="202">
                  <c:v>2.9</c:v>
                </c:pt>
                <c:pt idx="203">
                  <c:v>2.8</c:v>
                </c:pt>
                <c:pt idx="204">
                  <c:v>2.7</c:v>
                </c:pt>
                <c:pt idx="205">
                  <c:v>2.6</c:v>
                </c:pt>
                <c:pt idx="206">
                  <c:v>2.6</c:v>
                </c:pt>
                <c:pt idx="207">
                  <c:v>2.6</c:v>
                </c:pt>
                <c:pt idx="208">
                  <c:v>2.5</c:v>
                </c:pt>
                <c:pt idx="209">
                  <c:v>2.5</c:v>
                </c:pt>
                <c:pt idx="210">
                  <c:v>2.6</c:v>
                </c:pt>
                <c:pt idx="211">
                  <c:v>2.7</c:v>
                </c:pt>
                <c:pt idx="212">
                  <c:v>2.8</c:v>
                </c:pt>
                <c:pt idx="213">
                  <c:v>2.9</c:v>
                </c:pt>
                <c:pt idx="214">
                  <c:v>2.9</c:v>
                </c:pt>
                <c:pt idx="215">
                  <c:v>2.9</c:v>
                </c:pt>
                <c:pt idx="216">
                  <c:v>2.9</c:v>
                </c:pt>
                <c:pt idx="217">
                  <c:v>2.8</c:v>
                </c:pt>
                <c:pt idx="218">
                  <c:v>2.7</c:v>
                </c:pt>
                <c:pt idx="219">
                  <c:v>2.6</c:v>
                </c:pt>
                <c:pt idx="220">
                  <c:v>2.5</c:v>
                </c:pt>
                <c:pt idx="221">
                  <c:v>2.5</c:v>
                </c:pt>
                <c:pt idx="222">
                  <c:v>2.5</c:v>
                </c:pt>
                <c:pt idx="223">
                  <c:v>2.6</c:v>
                </c:pt>
                <c:pt idx="224">
                  <c:v>2.7</c:v>
                </c:pt>
                <c:pt idx="225">
                  <c:v>2.8</c:v>
                </c:pt>
                <c:pt idx="226">
                  <c:v>2.8</c:v>
                </c:pt>
                <c:pt idx="227">
                  <c:v>2.9</c:v>
                </c:pt>
                <c:pt idx="228">
                  <c:v>2.8</c:v>
                </c:pt>
                <c:pt idx="229">
                  <c:v>2.8</c:v>
                </c:pt>
                <c:pt idx="230">
                  <c:v>2.8</c:v>
                </c:pt>
                <c:pt idx="231">
                  <c:v>2.8</c:v>
                </c:pt>
                <c:pt idx="232">
                  <c:v>2.8</c:v>
                </c:pt>
                <c:pt idx="233">
                  <c:v>2.8</c:v>
                </c:pt>
                <c:pt idx="234">
                  <c:v>2.8</c:v>
                </c:pt>
                <c:pt idx="235">
                  <c:v>2.9</c:v>
                </c:pt>
                <c:pt idx="236">
                  <c:v>2.9</c:v>
                </c:pt>
                <c:pt idx="237">
                  <c:v>2.9</c:v>
                </c:pt>
                <c:pt idx="238">
                  <c:v>2.9</c:v>
                </c:pt>
                <c:pt idx="239">
                  <c:v>2.9</c:v>
                </c:pt>
                <c:pt idx="240">
                  <c:v>3</c:v>
                </c:pt>
                <c:pt idx="241">
                  <c:v>3.1</c:v>
                </c:pt>
                <c:pt idx="242">
                  <c:v>3.2</c:v>
                </c:pt>
                <c:pt idx="243">
                  <c:v>3.3</c:v>
                </c:pt>
                <c:pt idx="244">
                  <c:v>3.4</c:v>
                </c:pt>
                <c:pt idx="245">
                  <c:v>3.5</c:v>
                </c:pt>
                <c:pt idx="246">
                  <c:v>3.6</c:v>
                </c:pt>
                <c:pt idx="247">
                  <c:v>3.6</c:v>
                </c:pt>
              </c:numCache>
            </c:numRef>
          </c:val>
          <c:extLst>
            <c:ext xmlns:c16="http://schemas.microsoft.com/office/drawing/2014/chart" uri="{C3380CC4-5D6E-409C-BE32-E72D297353CC}">
              <c16:uniqueId val="{00000000-76D8-46BF-87B0-838B78D504B1}"/>
            </c:ext>
          </c:extLst>
        </c:ser>
        <c:ser>
          <c:idx val="1"/>
          <c:order val="1"/>
          <c:tx>
            <c:strRef>
              <c:f>Monthly!$D$1</c:f>
              <c:strCache>
                <c:ptCount val="1"/>
                <c:pt idx="0">
                  <c:v>VA Difference</c:v>
                </c:pt>
              </c:strCache>
            </c:strRef>
          </c:tx>
          <c:spPr>
            <a:solidFill>
              <a:schemeClr val="accent3">
                <a:lumMod val="20000"/>
                <a:lumOff val="80000"/>
              </a:schemeClr>
            </a:solidFill>
            <a:ln w="25400">
              <a:noFill/>
            </a:ln>
            <a:effectLst/>
          </c:spPr>
          <c:cat>
            <c:numRef>
              <c:f>Monthly!$A$2:$A$249</c:f>
              <c:numCache>
                <c:formatCode>yyyy\-mm\-dd</c:formatCode>
                <c:ptCount val="248"/>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pt idx="137">
                  <c:v>42522</c:v>
                </c:pt>
                <c:pt idx="138">
                  <c:v>42552</c:v>
                </c:pt>
                <c:pt idx="139">
                  <c:v>42583</c:v>
                </c:pt>
                <c:pt idx="140">
                  <c:v>42614</c:v>
                </c:pt>
                <c:pt idx="141">
                  <c:v>42644</c:v>
                </c:pt>
                <c:pt idx="142">
                  <c:v>42675</c:v>
                </c:pt>
                <c:pt idx="143">
                  <c:v>42705</c:v>
                </c:pt>
                <c:pt idx="144">
                  <c:v>42736</c:v>
                </c:pt>
                <c:pt idx="145">
                  <c:v>42767</c:v>
                </c:pt>
                <c:pt idx="146">
                  <c:v>42795</c:v>
                </c:pt>
                <c:pt idx="147">
                  <c:v>42826</c:v>
                </c:pt>
                <c:pt idx="148">
                  <c:v>42856</c:v>
                </c:pt>
                <c:pt idx="149">
                  <c:v>42887</c:v>
                </c:pt>
                <c:pt idx="150">
                  <c:v>42917</c:v>
                </c:pt>
                <c:pt idx="151">
                  <c:v>42948</c:v>
                </c:pt>
                <c:pt idx="152">
                  <c:v>42979</c:v>
                </c:pt>
                <c:pt idx="153">
                  <c:v>43009</c:v>
                </c:pt>
                <c:pt idx="154">
                  <c:v>43040</c:v>
                </c:pt>
                <c:pt idx="155">
                  <c:v>43070</c:v>
                </c:pt>
                <c:pt idx="156">
                  <c:v>43101</c:v>
                </c:pt>
                <c:pt idx="157">
                  <c:v>43132</c:v>
                </c:pt>
                <c:pt idx="158">
                  <c:v>43160</c:v>
                </c:pt>
                <c:pt idx="159">
                  <c:v>43191</c:v>
                </c:pt>
                <c:pt idx="160">
                  <c:v>43221</c:v>
                </c:pt>
                <c:pt idx="161">
                  <c:v>43252</c:v>
                </c:pt>
                <c:pt idx="162">
                  <c:v>43282</c:v>
                </c:pt>
                <c:pt idx="163">
                  <c:v>43313</c:v>
                </c:pt>
                <c:pt idx="164">
                  <c:v>43344</c:v>
                </c:pt>
                <c:pt idx="165">
                  <c:v>43374</c:v>
                </c:pt>
                <c:pt idx="166">
                  <c:v>43405</c:v>
                </c:pt>
                <c:pt idx="167">
                  <c:v>43435</c:v>
                </c:pt>
                <c:pt idx="168">
                  <c:v>43466</c:v>
                </c:pt>
                <c:pt idx="169">
                  <c:v>43497</c:v>
                </c:pt>
                <c:pt idx="170">
                  <c:v>43525</c:v>
                </c:pt>
                <c:pt idx="171">
                  <c:v>43556</c:v>
                </c:pt>
                <c:pt idx="172">
                  <c:v>43586</c:v>
                </c:pt>
                <c:pt idx="173">
                  <c:v>43617</c:v>
                </c:pt>
                <c:pt idx="174">
                  <c:v>43647</c:v>
                </c:pt>
                <c:pt idx="175">
                  <c:v>43678</c:v>
                </c:pt>
                <c:pt idx="176">
                  <c:v>43709</c:v>
                </c:pt>
                <c:pt idx="177">
                  <c:v>43739</c:v>
                </c:pt>
                <c:pt idx="178">
                  <c:v>43770</c:v>
                </c:pt>
                <c:pt idx="179">
                  <c:v>43800</c:v>
                </c:pt>
                <c:pt idx="180">
                  <c:v>43831</c:v>
                </c:pt>
                <c:pt idx="181">
                  <c:v>43862</c:v>
                </c:pt>
                <c:pt idx="182">
                  <c:v>43891</c:v>
                </c:pt>
                <c:pt idx="183">
                  <c:v>43922</c:v>
                </c:pt>
                <c:pt idx="184">
                  <c:v>43952</c:v>
                </c:pt>
                <c:pt idx="185">
                  <c:v>43983</c:v>
                </c:pt>
                <c:pt idx="186">
                  <c:v>44013</c:v>
                </c:pt>
                <c:pt idx="187">
                  <c:v>44044</c:v>
                </c:pt>
                <c:pt idx="188">
                  <c:v>44075</c:v>
                </c:pt>
                <c:pt idx="189">
                  <c:v>44105</c:v>
                </c:pt>
                <c:pt idx="190">
                  <c:v>44136</c:v>
                </c:pt>
                <c:pt idx="191">
                  <c:v>44166</c:v>
                </c:pt>
                <c:pt idx="192">
                  <c:v>44197</c:v>
                </c:pt>
                <c:pt idx="193">
                  <c:v>44228</c:v>
                </c:pt>
                <c:pt idx="194">
                  <c:v>44256</c:v>
                </c:pt>
                <c:pt idx="195">
                  <c:v>44287</c:v>
                </c:pt>
                <c:pt idx="196">
                  <c:v>44317</c:v>
                </c:pt>
                <c:pt idx="197">
                  <c:v>44348</c:v>
                </c:pt>
                <c:pt idx="198">
                  <c:v>44378</c:v>
                </c:pt>
                <c:pt idx="199">
                  <c:v>44409</c:v>
                </c:pt>
                <c:pt idx="200">
                  <c:v>44440</c:v>
                </c:pt>
                <c:pt idx="201">
                  <c:v>44470</c:v>
                </c:pt>
                <c:pt idx="202">
                  <c:v>44501</c:v>
                </c:pt>
                <c:pt idx="203">
                  <c:v>44531</c:v>
                </c:pt>
                <c:pt idx="204">
                  <c:v>44562</c:v>
                </c:pt>
                <c:pt idx="205">
                  <c:v>44593</c:v>
                </c:pt>
                <c:pt idx="206">
                  <c:v>44621</c:v>
                </c:pt>
                <c:pt idx="207">
                  <c:v>44652</c:v>
                </c:pt>
                <c:pt idx="208">
                  <c:v>44682</c:v>
                </c:pt>
                <c:pt idx="209">
                  <c:v>44713</c:v>
                </c:pt>
                <c:pt idx="210">
                  <c:v>44743</c:v>
                </c:pt>
                <c:pt idx="211">
                  <c:v>44774</c:v>
                </c:pt>
                <c:pt idx="212">
                  <c:v>44805</c:v>
                </c:pt>
                <c:pt idx="213">
                  <c:v>44835</c:v>
                </c:pt>
                <c:pt idx="214">
                  <c:v>44866</c:v>
                </c:pt>
                <c:pt idx="215">
                  <c:v>44896</c:v>
                </c:pt>
                <c:pt idx="216">
                  <c:v>44927</c:v>
                </c:pt>
                <c:pt idx="217">
                  <c:v>44958</c:v>
                </c:pt>
                <c:pt idx="218">
                  <c:v>44986</c:v>
                </c:pt>
                <c:pt idx="219">
                  <c:v>45017</c:v>
                </c:pt>
                <c:pt idx="220">
                  <c:v>45047</c:v>
                </c:pt>
                <c:pt idx="221">
                  <c:v>45078</c:v>
                </c:pt>
                <c:pt idx="222">
                  <c:v>45108</c:v>
                </c:pt>
                <c:pt idx="223">
                  <c:v>45139</c:v>
                </c:pt>
                <c:pt idx="224">
                  <c:v>45170</c:v>
                </c:pt>
                <c:pt idx="225">
                  <c:v>45200</c:v>
                </c:pt>
                <c:pt idx="226">
                  <c:v>45231</c:v>
                </c:pt>
                <c:pt idx="227">
                  <c:v>45261</c:v>
                </c:pt>
                <c:pt idx="228">
                  <c:v>45292</c:v>
                </c:pt>
                <c:pt idx="229">
                  <c:v>45323</c:v>
                </c:pt>
                <c:pt idx="230">
                  <c:v>45352</c:v>
                </c:pt>
                <c:pt idx="231">
                  <c:v>45383</c:v>
                </c:pt>
                <c:pt idx="232">
                  <c:v>45413</c:v>
                </c:pt>
                <c:pt idx="233">
                  <c:v>45444</c:v>
                </c:pt>
                <c:pt idx="234">
                  <c:v>45474</c:v>
                </c:pt>
                <c:pt idx="235">
                  <c:v>45505</c:v>
                </c:pt>
                <c:pt idx="236">
                  <c:v>45536</c:v>
                </c:pt>
                <c:pt idx="237">
                  <c:v>45566</c:v>
                </c:pt>
                <c:pt idx="238">
                  <c:v>45597</c:v>
                </c:pt>
                <c:pt idx="239">
                  <c:v>45627</c:v>
                </c:pt>
                <c:pt idx="240">
                  <c:v>45658</c:v>
                </c:pt>
                <c:pt idx="241">
                  <c:v>45689</c:v>
                </c:pt>
                <c:pt idx="242">
                  <c:v>45717</c:v>
                </c:pt>
                <c:pt idx="243">
                  <c:v>45748</c:v>
                </c:pt>
                <c:pt idx="244">
                  <c:v>45778</c:v>
                </c:pt>
                <c:pt idx="245">
                  <c:v>45809</c:v>
                </c:pt>
                <c:pt idx="246">
                  <c:v>45839</c:v>
                </c:pt>
                <c:pt idx="247">
                  <c:v>45870</c:v>
                </c:pt>
              </c:numCache>
            </c:numRef>
          </c:cat>
          <c:val>
            <c:numRef>
              <c:f>Monthly!$D$2:$D$249</c:f>
              <c:numCache>
                <c:formatCode>0.0</c:formatCode>
                <c:ptCount val="248"/>
                <c:pt idx="0">
                  <c:v>1.6999999999999997</c:v>
                </c:pt>
                <c:pt idx="1">
                  <c:v>1.8000000000000003</c:v>
                </c:pt>
                <c:pt idx="2">
                  <c:v>1.6</c:v>
                </c:pt>
                <c:pt idx="3">
                  <c:v>1.6</c:v>
                </c:pt>
                <c:pt idx="4">
                  <c:v>1.5999999999999996</c:v>
                </c:pt>
                <c:pt idx="5">
                  <c:v>1.5</c:v>
                </c:pt>
                <c:pt idx="6">
                  <c:v>1.5</c:v>
                </c:pt>
                <c:pt idx="7">
                  <c:v>1.4000000000000004</c:v>
                </c:pt>
                <c:pt idx="8">
                  <c:v>1.5</c:v>
                </c:pt>
                <c:pt idx="9">
                  <c:v>1.6</c:v>
                </c:pt>
                <c:pt idx="10">
                  <c:v>1.7000000000000002</c:v>
                </c:pt>
                <c:pt idx="11">
                  <c:v>1.6000000000000005</c:v>
                </c:pt>
                <c:pt idx="12">
                  <c:v>1.5</c:v>
                </c:pt>
                <c:pt idx="13">
                  <c:v>1.6999999999999997</c:v>
                </c:pt>
                <c:pt idx="14">
                  <c:v>1.7000000000000002</c:v>
                </c:pt>
                <c:pt idx="15">
                  <c:v>1.7000000000000002</c:v>
                </c:pt>
                <c:pt idx="16">
                  <c:v>1.5999999999999996</c:v>
                </c:pt>
                <c:pt idx="17">
                  <c:v>1.4999999999999996</c:v>
                </c:pt>
                <c:pt idx="18">
                  <c:v>1.6</c:v>
                </c:pt>
                <c:pt idx="19">
                  <c:v>1.6</c:v>
                </c:pt>
                <c:pt idx="20">
                  <c:v>1.4</c:v>
                </c:pt>
                <c:pt idx="21">
                  <c:v>1.3000000000000003</c:v>
                </c:pt>
                <c:pt idx="22">
                  <c:v>1.4</c:v>
                </c:pt>
                <c:pt idx="23">
                  <c:v>1.4000000000000004</c:v>
                </c:pt>
                <c:pt idx="24">
                  <c:v>1.5999999999999996</c:v>
                </c:pt>
                <c:pt idx="25">
                  <c:v>1.6</c:v>
                </c:pt>
                <c:pt idx="26">
                  <c:v>1.5000000000000004</c:v>
                </c:pt>
                <c:pt idx="27">
                  <c:v>1.6</c:v>
                </c:pt>
                <c:pt idx="28">
                  <c:v>1.5000000000000004</c:v>
                </c:pt>
                <c:pt idx="29">
                  <c:v>1.5999999999999996</c:v>
                </c:pt>
                <c:pt idx="30">
                  <c:v>1.7000000000000002</c:v>
                </c:pt>
                <c:pt idx="31">
                  <c:v>1.4999999999999996</c:v>
                </c:pt>
                <c:pt idx="32">
                  <c:v>1.5</c:v>
                </c:pt>
                <c:pt idx="33">
                  <c:v>1.4000000000000004</c:v>
                </c:pt>
                <c:pt idx="34">
                  <c:v>1.4000000000000004</c:v>
                </c:pt>
                <c:pt idx="35">
                  <c:v>1.6</c:v>
                </c:pt>
                <c:pt idx="36">
                  <c:v>1.6</c:v>
                </c:pt>
                <c:pt idx="37">
                  <c:v>1.5000000000000004</c:v>
                </c:pt>
                <c:pt idx="38">
                  <c:v>1.5999999999999996</c:v>
                </c:pt>
                <c:pt idx="39">
                  <c:v>1.4</c:v>
                </c:pt>
                <c:pt idx="40">
                  <c:v>1.7000000000000002</c:v>
                </c:pt>
                <c:pt idx="41">
                  <c:v>1.6999999999999997</c:v>
                </c:pt>
                <c:pt idx="42">
                  <c:v>1.7999999999999998</c:v>
                </c:pt>
                <c:pt idx="43">
                  <c:v>1.8999999999999995</c:v>
                </c:pt>
                <c:pt idx="44">
                  <c:v>1.6999999999999993</c:v>
                </c:pt>
                <c:pt idx="45">
                  <c:v>1.9000000000000004</c:v>
                </c:pt>
                <c:pt idx="46">
                  <c:v>1.8999999999999995</c:v>
                </c:pt>
                <c:pt idx="47">
                  <c:v>2</c:v>
                </c:pt>
                <c:pt idx="48">
                  <c:v>2</c:v>
                </c:pt>
                <c:pt idx="49">
                  <c:v>2.1000000000000005</c:v>
                </c:pt>
                <c:pt idx="50">
                  <c:v>2.1999999999999993</c:v>
                </c:pt>
                <c:pt idx="51">
                  <c:v>2.2999999999999998</c:v>
                </c:pt>
                <c:pt idx="52">
                  <c:v>2.5</c:v>
                </c:pt>
                <c:pt idx="53">
                  <c:v>2.5999999999999996</c:v>
                </c:pt>
                <c:pt idx="54">
                  <c:v>2.5</c:v>
                </c:pt>
                <c:pt idx="55">
                  <c:v>2.5999999999999996</c:v>
                </c:pt>
                <c:pt idx="56">
                  <c:v>2.8000000000000007</c:v>
                </c:pt>
                <c:pt idx="57">
                  <c:v>3</c:v>
                </c:pt>
                <c:pt idx="58">
                  <c:v>2.8000000000000007</c:v>
                </c:pt>
                <c:pt idx="59">
                  <c:v>2.8000000000000007</c:v>
                </c:pt>
                <c:pt idx="60">
                  <c:v>2.7000000000000011</c:v>
                </c:pt>
                <c:pt idx="61">
                  <c:v>2.7000000000000011</c:v>
                </c:pt>
                <c:pt idx="62">
                  <c:v>2.9000000000000004</c:v>
                </c:pt>
                <c:pt idx="63">
                  <c:v>2.9000000000000004</c:v>
                </c:pt>
                <c:pt idx="64">
                  <c:v>2.6999999999999993</c:v>
                </c:pt>
                <c:pt idx="65">
                  <c:v>2.6000000000000005</c:v>
                </c:pt>
                <c:pt idx="66">
                  <c:v>2.7</c:v>
                </c:pt>
                <c:pt idx="67">
                  <c:v>2.8</c:v>
                </c:pt>
                <c:pt idx="68">
                  <c:v>2.8</c:v>
                </c:pt>
                <c:pt idx="69">
                  <c:v>2.8000000000000007</c:v>
                </c:pt>
                <c:pt idx="70">
                  <c:v>3.2000000000000011</c:v>
                </c:pt>
                <c:pt idx="71">
                  <c:v>2.8000000000000007</c:v>
                </c:pt>
                <c:pt idx="72">
                  <c:v>2.6999999999999993</c:v>
                </c:pt>
                <c:pt idx="73">
                  <c:v>2.7</c:v>
                </c:pt>
                <c:pt idx="74">
                  <c:v>2.7</c:v>
                </c:pt>
                <c:pt idx="75">
                  <c:v>2.8999999999999995</c:v>
                </c:pt>
                <c:pt idx="76">
                  <c:v>2.7</c:v>
                </c:pt>
                <c:pt idx="77">
                  <c:v>2.8</c:v>
                </c:pt>
                <c:pt idx="78">
                  <c:v>2.7</c:v>
                </c:pt>
                <c:pt idx="79">
                  <c:v>2.5999999999999996</c:v>
                </c:pt>
                <c:pt idx="80">
                  <c:v>2.7</c:v>
                </c:pt>
                <c:pt idx="81">
                  <c:v>2.5000000000000009</c:v>
                </c:pt>
                <c:pt idx="82">
                  <c:v>2.3999999999999995</c:v>
                </c:pt>
                <c:pt idx="83">
                  <c:v>2.4000000000000004</c:v>
                </c:pt>
                <c:pt idx="84">
                  <c:v>2.3000000000000007</c:v>
                </c:pt>
                <c:pt idx="85">
                  <c:v>2.3000000000000007</c:v>
                </c:pt>
                <c:pt idx="86">
                  <c:v>2.2999999999999989</c:v>
                </c:pt>
                <c:pt idx="87">
                  <c:v>2.2999999999999989</c:v>
                </c:pt>
                <c:pt idx="88">
                  <c:v>2.2999999999999989</c:v>
                </c:pt>
                <c:pt idx="89">
                  <c:v>2.2999999999999989</c:v>
                </c:pt>
                <c:pt idx="90">
                  <c:v>2.3999999999999995</c:v>
                </c:pt>
                <c:pt idx="91">
                  <c:v>2.2999999999999998</c:v>
                </c:pt>
                <c:pt idx="92">
                  <c:v>2.0999999999999996</c:v>
                </c:pt>
                <c:pt idx="93">
                  <c:v>2.0999999999999996</c:v>
                </c:pt>
                <c:pt idx="94">
                  <c:v>2.1000000000000005</c:v>
                </c:pt>
                <c:pt idx="95">
                  <c:v>2.3000000000000007</c:v>
                </c:pt>
                <c:pt idx="96">
                  <c:v>2.4000000000000004</c:v>
                </c:pt>
                <c:pt idx="97">
                  <c:v>2.1000000000000005</c:v>
                </c:pt>
                <c:pt idx="98">
                  <c:v>1.9000000000000004</c:v>
                </c:pt>
                <c:pt idx="99">
                  <c:v>2</c:v>
                </c:pt>
                <c:pt idx="100">
                  <c:v>1.9000000000000004</c:v>
                </c:pt>
                <c:pt idx="101">
                  <c:v>1.9000000000000004</c:v>
                </c:pt>
                <c:pt idx="102">
                  <c:v>1.7000000000000002</c:v>
                </c:pt>
                <c:pt idx="103">
                  <c:v>1.7000000000000002</c:v>
                </c:pt>
                <c:pt idx="104">
                  <c:v>1.7000000000000002</c:v>
                </c:pt>
                <c:pt idx="105">
                  <c:v>1.7999999999999998</c:v>
                </c:pt>
                <c:pt idx="106">
                  <c:v>1.5</c:v>
                </c:pt>
                <c:pt idx="107">
                  <c:v>1.4000000000000004</c:v>
                </c:pt>
                <c:pt idx="108">
                  <c:v>1.2999999999999998</c:v>
                </c:pt>
                <c:pt idx="109">
                  <c:v>1.4000000000000004</c:v>
                </c:pt>
                <c:pt idx="110">
                  <c:v>1.5</c:v>
                </c:pt>
                <c:pt idx="111">
                  <c:v>1</c:v>
                </c:pt>
                <c:pt idx="112">
                  <c:v>1.0999999999999996</c:v>
                </c:pt>
                <c:pt idx="113">
                  <c:v>1</c:v>
                </c:pt>
                <c:pt idx="114">
                  <c:v>1.1000000000000005</c:v>
                </c:pt>
                <c:pt idx="115">
                  <c:v>1.0999999999999996</c:v>
                </c:pt>
                <c:pt idx="116">
                  <c:v>1</c:v>
                </c:pt>
                <c:pt idx="117">
                  <c:v>0.79999999999999982</c:v>
                </c:pt>
                <c:pt idx="118">
                  <c:v>1</c:v>
                </c:pt>
                <c:pt idx="119">
                  <c:v>0.79999999999999982</c:v>
                </c:pt>
                <c:pt idx="120">
                  <c:v>1</c:v>
                </c:pt>
                <c:pt idx="121">
                  <c:v>0.79999999999999982</c:v>
                </c:pt>
                <c:pt idx="122">
                  <c:v>0.80000000000000071</c:v>
                </c:pt>
                <c:pt idx="123">
                  <c:v>0.80000000000000071</c:v>
                </c:pt>
                <c:pt idx="124">
                  <c:v>1.0999999999999996</c:v>
                </c:pt>
                <c:pt idx="125">
                  <c:v>0.89999999999999947</c:v>
                </c:pt>
                <c:pt idx="126">
                  <c:v>0.90000000000000036</c:v>
                </c:pt>
                <c:pt idx="127">
                  <c:v>0.89999999999999947</c:v>
                </c:pt>
                <c:pt idx="128">
                  <c:v>0.79999999999999982</c:v>
                </c:pt>
                <c:pt idx="129">
                  <c:v>0.90000000000000036</c:v>
                </c:pt>
                <c:pt idx="130">
                  <c:v>1</c:v>
                </c:pt>
                <c:pt idx="131">
                  <c:v>0.90000000000000036</c:v>
                </c:pt>
                <c:pt idx="132">
                  <c:v>0.79999999999999982</c:v>
                </c:pt>
                <c:pt idx="133">
                  <c:v>0.90000000000000036</c:v>
                </c:pt>
                <c:pt idx="134">
                  <c:v>1</c:v>
                </c:pt>
                <c:pt idx="135">
                  <c:v>1.0999999999999996</c:v>
                </c:pt>
                <c:pt idx="136">
                  <c:v>0.79999999999999982</c:v>
                </c:pt>
                <c:pt idx="137">
                  <c:v>0.90000000000000036</c:v>
                </c:pt>
                <c:pt idx="138">
                  <c:v>0.79999999999999982</c:v>
                </c:pt>
                <c:pt idx="139">
                  <c:v>0.90000000000000036</c:v>
                </c:pt>
                <c:pt idx="140">
                  <c:v>1</c:v>
                </c:pt>
                <c:pt idx="141">
                  <c:v>0.90000000000000036</c:v>
                </c:pt>
                <c:pt idx="142">
                  <c:v>0.70000000000000018</c:v>
                </c:pt>
                <c:pt idx="143">
                  <c:v>0.70000000000000018</c:v>
                </c:pt>
                <c:pt idx="144">
                  <c:v>0.70000000000000018</c:v>
                </c:pt>
                <c:pt idx="145">
                  <c:v>0.69999999999999973</c:v>
                </c:pt>
                <c:pt idx="146">
                  <c:v>0.60000000000000053</c:v>
                </c:pt>
                <c:pt idx="147">
                  <c:v>0.70000000000000018</c:v>
                </c:pt>
                <c:pt idx="148">
                  <c:v>0.70000000000000018</c:v>
                </c:pt>
                <c:pt idx="149">
                  <c:v>0.69999999999999973</c:v>
                </c:pt>
                <c:pt idx="150">
                  <c:v>0.79999999999999982</c:v>
                </c:pt>
                <c:pt idx="151">
                  <c:v>0.90000000000000036</c:v>
                </c:pt>
                <c:pt idx="152">
                  <c:v>0.79999999999999982</c:v>
                </c:pt>
                <c:pt idx="153">
                  <c:v>0.70000000000000018</c:v>
                </c:pt>
                <c:pt idx="154">
                  <c:v>0.80000000000000027</c:v>
                </c:pt>
                <c:pt idx="155">
                  <c:v>0.69999999999999973</c:v>
                </c:pt>
                <c:pt idx="156">
                  <c:v>0.60000000000000009</c:v>
                </c:pt>
                <c:pt idx="157">
                  <c:v>0.79999999999999982</c:v>
                </c:pt>
                <c:pt idx="158">
                  <c:v>0.79999999999999982</c:v>
                </c:pt>
                <c:pt idx="159">
                  <c:v>0.89999999999999991</c:v>
                </c:pt>
                <c:pt idx="160">
                  <c:v>0.89999999999999991</c:v>
                </c:pt>
                <c:pt idx="161">
                  <c:v>1.2000000000000002</c:v>
                </c:pt>
                <c:pt idx="162">
                  <c:v>1</c:v>
                </c:pt>
                <c:pt idx="163">
                  <c:v>1</c:v>
                </c:pt>
                <c:pt idx="164">
                  <c:v>0.90000000000000036</c:v>
                </c:pt>
                <c:pt idx="165">
                  <c:v>0.89999999999999991</c:v>
                </c:pt>
                <c:pt idx="166">
                  <c:v>0.79999999999999982</c:v>
                </c:pt>
                <c:pt idx="167">
                  <c:v>0.89999999999999991</c:v>
                </c:pt>
                <c:pt idx="168">
                  <c:v>0.89999999999999991</c:v>
                </c:pt>
                <c:pt idx="169">
                  <c:v>0.79999999999999982</c:v>
                </c:pt>
                <c:pt idx="170">
                  <c:v>0.89999999999999991</c:v>
                </c:pt>
                <c:pt idx="171">
                  <c:v>0.90000000000000036</c:v>
                </c:pt>
                <c:pt idx="172">
                  <c:v>0.89999999999999991</c:v>
                </c:pt>
                <c:pt idx="173">
                  <c:v>1.1000000000000001</c:v>
                </c:pt>
                <c:pt idx="174">
                  <c:v>1.2000000000000002</c:v>
                </c:pt>
                <c:pt idx="175">
                  <c:v>1.1000000000000001</c:v>
                </c:pt>
                <c:pt idx="176">
                  <c:v>0.89999999999999991</c:v>
                </c:pt>
                <c:pt idx="177">
                  <c:v>0.89999999999999991</c:v>
                </c:pt>
                <c:pt idx="178">
                  <c:v>0.89999999999999991</c:v>
                </c:pt>
                <c:pt idx="179">
                  <c:v>0.89999999999999991</c:v>
                </c:pt>
                <c:pt idx="180">
                  <c:v>0.80000000000000027</c:v>
                </c:pt>
                <c:pt idx="181">
                  <c:v>0.60000000000000009</c:v>
                </c:pt>
                <c:pt idx="182">
                  <c:v>1.2000000000000002</c:v>
                </c:pt>
                <c:pt idx="183">
                  <c:v>2.9000000000000004</c:v>
                </c:pt>
                <c:pt idx="184">
                  <c:v>3.1999999999999993</c:v>
                </c:pt>
                <c:pt idx="185">
                  <c:v>2.0999999999999996</c:v>
                </c:pt>
                <c:pt idx="186">
                  <c:v>1.8999999999999986</c:v>
                </c:pt>
                <c:pt idx="187">
                  <c:v>1.1000000000000005</c:v>
                </c:pt>
                <c:pt idx="188">
                  <c:v>1.0999999999999996</c:v>
                </c:pt>
                <c:pt idx="189">
                  <c:v>1</c:v>
                </c:pt>
                <c:pt idx="190">
                  <c:v>1.4000000000000004</c:v>
                </c:pt>
                <c:pt idx="191">
                  <c:v>1.7000000000000002</c:v>
                </c:pt>
                <c:pt idx="192">
                  <c:v>1.6000000000000005</c:v>
                </c:pt>
                <c:pt idx="193">
                  <c:v>1.5</c:v>
                </c:pt>
                <c:pt idx="194">
                  <c:v>1.5999999999999996</c:v>
                </c:pt>
                <c:pt idx="195">
                  <c:v>1.6999999999999993</c:v>
                </c:pt>
                <c:pt idx="196">
                  <c:v>1.5999999999999996</c:v>
                </c:pt>
                <c:pt idx="197">
                  <c:v>1.9000000000000004</c:v>
                </c:pt>
                <c:pt idx="198">
                  <c:v>1.6000000000000005</c:v>
                </c:pt>
                <c:pt idx="199">
                  <c:v>1.5999999999999996</c:v>
                </c:pt>
                <c:pt idx="200">
                  <c:v>1.4000000000000004</c:v>
                </c:pt>
                <c:pt idx="201">
                  <c:v>1.4</c:v>
                </c:pt>
                <c:pt idx="202">
                  <c:v>1.3000000000000003</c:v>
                </c:pt>
                <c:pt idx="203">
                  <c:v>1.1000000000000001</c:v>
                </c:pt>
                <c:pt idx="204">
                  <c:v>1.2999999999999998</c:v>
                </c:pt>
                <c:pt idx="205">
                  <c:v>1.1999999999999997</c:v>
                </c:pt>
                <c:pt idx="206">
                  <c:v>1.1000000000000001</c:v>
                </c:pt>
                <c:pt idx="207">
                  <c:v>1.1000000000000001</c:v>
                </c:pt>
                <c:pt idx="208">
                  <c:v>1.1000000000000001</c:v>
                </c:pt>
                <c:pt idx="209">
                  <c:v>1.1000000000000001</c:v>
                </c:pt>
                <c:pt idx="210">
                  <c:v>0.89999999999999991</c:v>
                </c:pt>
                <c:pt idx="211">
                  <c:v>0.89999999999999991</c:v>
                </c:pt>
                <c:pt idx="212">
                  <c:v>0.70000000000000018</c:v>
                </c:pt>
                <c:pt idx="213">
                  <c:v>0.70000000000000018</c:v>
                </c:pt>
                <c:pt idx="214">
                  <c:v>0.70000000000000018</c:v>
                </c:pt>
                <c:pt idx="215">
                  <c:v>0.60000000000000009</c:v>
                </c:pt>
                <c:pt idx="216">
                  <c:v>0.60000000000000009</c:v>
                </c:pt>
                <c:pt idx="217">
                  <c:v>0.80000000000000027</c:v>
                </c:pt>
                <c:pt idx="218">
                  <c:v>0.79999999999999982</c:v>
                </c:pt>
                <c:pt idx="219">
                  <c:v>0.79999999999999982</c:v>
                </c:pt>
                <c:pt idx="220">
                  <c:v>1.1000000000000001</c:v>
                </c:pt>
                <c:pt idx="221">
                  <c:v>1.1000000000000001</c:v>
                </c:pt>
                <c:pt idx="222">
                  <c:v>1</c:v>
                </c:pt>
                <c:pt idx="223">
                  <c:v>1.1000000000000001</c:v>
                </c:pt>
                <c:pt idx="224">
                  <c:v>1.0999999999999996</c:v>
                </c:pt>
                <c:pt idx="225">
                  <c:v>1.1000000000000001</c:v>
                </c:pt>
                <c:pt idx="226">
                  <c:v>0.90000000000000036</c:v>
                </c:pt>
                <c:pt idx="227">
                  <c:v>0.89999999999999991</c:v>
                </c:pt>
                <c:pt idx="228">
                  <c:v>0.90000000000000036</c:v>
                </c:pt>
                <c:pt idx="229">
                  <c:v>1.1000000000000001</c:v>
                </c:pt>
                <c:pt idx="230">
                  <c:v>1.1000000000000001</c:v>
                </c:pt>
                <c:pt idx="231">
                  <c:v>1.1000000000000001</c:v>
                </c:pt>
                <c:pt idx="232">
                  <c:v>1.2000000000000002</c:v>
                </c:pt>
                <c:pt idx="233">
                  <c:v>1.2999999999999998</c:v>
                </c:pt>
                <c:pt idx="234">
                  <c:v>1.4000000000000004</c:v>
                </c:pt>
                <c:pt idx="235">
                  <c:v>1.3000000000000003</c:v>
                </c:pt>
                <c:pt idx="236">
                  <c:v>1.1999999999999997</c:v>
                </c:pt>
                <c:pt idx="237">
                  <c:v>1.1999999999999997</c:v>
                </c:pt>
                <c:pt idx="238">
                  <c:v>1.3000000000000003</c:v>
                </c:pt>
                <c:pt idx="239">
                  <c:v>1.1999999999999997</c:v>
                </c:pt>
                <c:pt idx="240">
                  <c:v>1</c:v>
                </c:pt>
                <c:pt idx="241">
                  <c:v>0.99999999999999956</c:v>
                </c:pt>
                <c:pt idx="242">
                  <c:v>1</c:v>
                </c:pt>
                <c:pt idx="243">
                  <c:v>0.90000000000000036</c:v>
                </c:pt>
                <c:pt idx="244">
                  <c:v>0.80000000000000027</c:v>
                </c:pt>
                <c:pt idx="245">
                  <c:v>0.59999999999999964</c:v>
                </c:pt>
                <c:pt idx="246">
                  <c:v>0.60000000000000009</c:v>
                </c:pt>
                <c:pt idx="247">
                  <c:v>0.69999999999999973</c:v>
                </c:pt>
              </c:numCache>
            </c:numRef>
          </c:val>
          <c:extLst>
            <c:ext xmlns:c16="http://schemas.microsoft.com/office/drawing/2014/chart" uri="{C3380CC4-5D6E-409C-BE32-E72D297353CC}">
              <c16:uniqueId val="{00000001-76D8-46BF-87B0-838B78D504B1}"/>
            </c:ext>
          </c:extLst>
        </c:ser>
        <c:dLbls>
          <c:showLegendKey val="0"/>
          <c:showVal val="0"/>
          <c:showCatName val="0"/>
          <c:showSerName val="0"/>
          <c:showPercent val="0"/>
          <c:showBubbleSize val="0"/>
        </c:dLbls>
        <c:axId val="1196920335"/>
        <c:axId val="1196917455"/>
      </c:areaChart>
      <c:barChart>
        <c:barDir val="col"/>
        <c:grouping val="clustered"/>
        <c:varyColors val="0"/>
        <c:ser>
          <c:idx val="4"/>
          <c:order val="4"/>
          <c:tx>
            <c:strRef>
              <c:f>Monthly!$D$1</c:f>
              <c:strCache>
                <c:ptCount val="1"/>
                <c:pt idx="0">
                  <c:v>VA Difference</c:v>
                </c:pt>
              </c:strCache>
            </c:strRef>
          </c:tx>
          <c:spPr>
            <a:solidFill>
              <a:schemeClr val="bg1">
                <a:lumMod val="85000"/>
              </a:schemeClr>
            </a:solidFill>
            <a:ln w="25400">
              <a:noFill/>
            </a:ln>
            <a:effectLst/>
          </c:spPr>
          <c:invertIfNegative val="0"/>
          <c:val>
            <c:numRef>
              <c:f>Monthly!$E$2:$E$249</c:f>
              <c:numCache>
                <c:formatCode>General</c:formatCode>
                <c:ptCount val="248"/>
                <c:pt idx="0">
                  <c:v>-1.6999999999999997</c:v>
                </c:pt>
                <c:pt idx="1">
                  <c:v>-1.8000000000000003</c:v>
                </c:pt>
                <c:pt idx="2">
                  <c:v>-1.6</c:v>
                </c:pt>
                <c:pt idx="3">
                  <c:v>-1.6</c:v>
                </c:pt>
                <c:pt idx="4">
                  <c:v>-1.5999999999999996</c:v>
                </c:pt>
                <c:pt idx="5">
                  <c:v>-1.5</c:v>
                </c:pt>
                <c:pt idx="6">
                  <c:v>-1.5</c:v>
                </c:pt>
                <c:pt idx="7">
                  <c:v>-1.4000000000000004</c:v>
                </c:pt>
                <c:pt idx="8">
                  <c:v>-1.5</c:v>
                </c:pt>
                <c:pt idx="9">
                  <c:v>-1.6</c:v>
                </c:pt>
                <c:pt idx="10">
                  <c:v>-1.7000000000000002</c:v>
                </c:pt>
                <c:pt idx="11">
                  <c:v>-1.6000000000000005</c:v>
                </c:pt>
                <c:pt idx="12">
                  <c:v>-1.5</c:v>
                </c:pt>
                <c:pt idx="13">
                  <c:v>-1.6999999999999997</c:v>
                </c:pt>
                <c:pt idx="14">
                  <c:v>-1.7000000000000002</c:v>
                </c:pt>
                <c:pt idx="15">
                  <c:v>-1.7000000000000002</c:v>
                </c:pt>
                <c:pt idx="16">
                  <c:v>-1.5999999999999996</c:v>
                </c:pt>
                <c:pt idx="17">
                  <c:v>-1.4999999999999996</c:v>
                </c:pt>
                <c:pt idx="18">
                  <c:v>-1.6</c:v>
                </c:pt>
                <c:pt idx="19">
                  <c:v>-1.6</c:v>
                </c:pt>
                <c:pt idx="20">
                  <c:v>-1.4</c:v>
                </c:pt>
                <c:pt idx="21">
                  <c:v>-1.3000000000000003</c:v>
                </c:pt>
                <c:pt idx="22">
                  <c:v>-1.4</c:v>
                </c:pt>
                <c:pt idx="23">
                  <c:v>-1.4000000000000004</c:v>
                </c:pt>
                <c:pt idx="24">
                  <c:v>-1.5999999999999996</c:v>
                </c:pt>
                <c:pt idx="25">
                  <c:v>-1.6</c:v>
                </c:pt>
                <c:pt idx="26">
                  <c:v>-1.5000000000000004</c:v>
                </c:pt>
                <c:pt idx="27">
                  <c:v>-1.6</c:v>
                </c:pt>
                <c:pt idx="28">
                  <c:v>-1.5000000000000004</c:v>
                </c:pt>
                <c:pt idx="29">
                  <c:v>-1.5999999999999996</c:v>
                </c:pt>
                <c:pt idx="30">
                  <c:v>-1.7000000000000002</c:v>
                </c:pt>
                <c:pt idx="31">
                  <c:v>-1.4999999999999996</c:v>
                </c:pt>
                <c:pt idx="32">
                  <c:v>-1.5</c:v>
                </c:pt>
                <c:pt idx="33">
                  <c:v>-1.4000000000000004</c:v>
                </c:pt>
                <c:pt idx="34">
                  <c:v>-1.4000000000000004</c:v>
                </c:pt>
                <c:pt idx="35">
                  <c:v>-1.6</c:v>
                </c:pt>
                <c:pt idx="36">
                  <c:v>-1.6</c:v>
                </c:pt>
                <c:pt idx="37">
                  <c:v>-1.5000000000000004</c:v>
                </c:pt>
                <c:pt idx="38">
                  <c:v>-1.5999999999999996</c:v>
                </c:pt>
                <c:pt idx="39">
                  <c:v>-1.4</c:v>
                </c:pt>
                <c:pt idx="40">
                  <c:v>-1.7000000000000002</c:v>
                </c:pt>
                <c:pt idx="41">
                  <c:v>-1.6999999999999997</c:v>
                </c:pt>
                <c:pt idx="42">
                  <c:v>-1.7999999999999998</c:v>
                </c:pt>
                <c:pt idx="43">
                  <c:v>-1.8999999999999995</c:v>
                </c:pt>
                <c:pt idx="44">
                  <c:v>-1.6999999999999993</c:v>
                </c:pt>
                <c:pt idx="45">
                  <c:v>-1.9000000000000004</c:v>
                </c:pt>
                <c:pt idx="46">
                  <c:v>-1.8999999999999995</c:v>
                </c:pt>
                <c:pt idx="47">
                  <c:v>-2</c:v>
                </c:pt>
                <c:pt idx="48">
                  <c:v>-2</c:v>
                </c:pt>
                <c:pt idx="49">
                  <c:v>-2.1000000000000005</c:v>
                </c:pt>
                <c:pt idx="50">
                  <c:v>-2.1999999999999993</c:v>
                </c:pt>
                <c:pt idx="51">
                  <c:v>-2.2999999999999998</c:v>
                </c:pt>
                <c:pt idx="52">
                  <c:v>-2.5</c:v>
                </c:pt>
                <c:pt idx="53">
                  <c:v>-2.5999999999999996</c:v>
                </c:pt>
                <c:pt idx="54">
                  <c:v>-2.5</c:v>
                </c:pt>
                <c:pt idx="55">
                  <c:v>-2.5999999999999996</c:v>
                </c:pt>
                <c:pt idx="56">
                  <c:v>-2.8000000000000007</c:v>
                </c:pt>
                <c:pt idx="57">
                  <c:v>-3</c:v>
                </c:pt>
                <c:pt idx="58">
                  <c:v>-2.8000000000000007</c:v>
                </c:pt>
                <c:pt idx="59">
                  <c:v>-2.8000000000000007</c:v>
                </c:pt>
                <c:pt idx="60">
                  <c:v>-2.7000000000000011</c:v>
                </c:pt>
                <c:pt idx="61">
                  <c:v>-2.7000000000000011</c:v>
                </c:pt>
                <c:pt idx="62">
                  <c:v>-2.9000000000000004</c:v>
                </c:pt>
                <c:pt idx="63">
                  <c:v>-2.9000000000000004</c:v>
                </c:pt>
                <c:pt idx="64">
                  <c:v>-2.6999999999999993</c:v>
                </c:pt>
                <c:pt idx="65">
                  <c:v>-2.6000000000000005</c:v>
                </c:pt>
                <c:pt idx="66">
                  <c:v>-2.7</c:v>
                </c:pt>
                <c:pt idx="67">
                  <c:v>-2.8</c:v>
                </c:pt>
                <c:pt idx="68">
                  <c:v>-2.8</c:v>
                </c:pt>
                <c:pt idx="69">
                  <c:v>-2.8000000000000007</c:v>
                </c:pt>
                <c:pt idx="70">
                  <c:v>-3.2000000000000011</c:v>
                </c:pt>
                <c:pt idx="71">
                  <c:v>-2.8000000000000007</c:v>
                </c:pt>
                <c:pt idx="72">
                  <c:v>-2.6999999999999993</c:v>
                </c:pt>
                <c:pt idx="73">
                  <c:v>-2.7</c:v>
                </c:pt>
                <c:pt idx="74">
                  <c:v>-2.7</c:v>
                </c:pt>
                <c:pt idx="75">
                  <c:v>-2.8999999999999995</c:v>
                </c:pt>
                <c:pt idx="76">
                  <c:v>-2.7</c:v>
                </c:pt>
                <c:pt idx="77">
                  <c:v>-2.8</c:v>
                </c:pt>
                <c:pt idx="78">
                  <c:v>-2.7</c:v>
                </c:pt>
                <c:pt idx="79">
                  <c:v>-2.5999999999999996</c:v>
                </c:pt>
                <c:pt idx="80">
                  <c:v>-2.7</c:v>
                </c:pt>
                <c:pt idx="81">
                  <c:v>-2.5000000000000009</c:v>
                </c:pt>
                <c:pt idx="82">
                  <c:v>-2.3999999999999995</c:v>
                </c:pt>
                <c:pt idx="83">
                  <c:v>-2.4000000000000004</c:v>
                </c:pt>
                <c:pt idx="84">
                  <c:v>-2.3000000000000007</c:v>
                </c:pt>
                <c:pt idx="85">
                  <c:v>-2.3000000000000007</c:v>
                </c:pt>
                <c:pt idx="86">
                  <c:v>-2.2999999999999989</c:v>
                </c:pt>
                <c:pt idx="87">
                  <c:v>-2.2999999999999989</c:v>
                </c:pt>
                <c:pt idx="88">
                  <c:v>-2.2999999999999989</c:v>
                </c:pt>
                <c:pt idx="89">
                  <c:v>-2.2999999999999989</c:v>
                </c:pt>
                <c:pt idx="90">
                  <c:v>-2.3999999999999995</c:v>
                </c:pt>
                <c:pt idx="91">
                  <c:v>-2.2999999999999998</c:v>
                </c:pt>
                <c:pt idx="92">
                  <c:v>-2.0999999999999996</c:v>
                </c:pt>
                <c:pt idx="93">
                  <c:v>-2.0999999999999996</c:v>
                </c:pt>
                <c:pt idx="94">
                  <c:v>-2.1000000000000005</c:v>
                </c:pt>
                <c:pt idx="95">
                  <c:v>-2.3000000000000007</c:v>
                </c:pt>
                <c:pt idx="96">
                  <c:v>-2.4000000000000004</c:v>
                </c:pt>
                <c:pt idx="97">
                  <c:v>-2.1000000000000005</c:v>
                </c:pt>
                <c:pt idx="98">
                  <c:v>-1.9000000000000004</c:v>
                </c:pt>
                <c:pt idx="99">
                  <c:v>-2</c:v>
                </c:pt>
                <c:pt idx="100">
                  <c:v>-1.9000000000000004</c:v>
                </c:pt>
                <c:pt idx="101">
                  <c:v>-1.9000000000000004</c:v>
                </c:pt>
                <c:pt idx="102">
                  <c:v>-1.7000000000000002</c:v>
                </c:pt>
                <c:pt idx="103">
                  <c:v>-1.7000000000000002</c:v>
                </c:pt>
                <c:pt idx="104">
                  <c:v>-1.7000000000000002</c:v>
                </c:pt>
                <c:pt idx="105">
                  <c:v>-1.7999999999999998</c:v>
                </c:pt>
                <c:pt idx="106">
                  <c:v>-1.5</c:v>
                </c:pt>
                <c:pt idx="107">
                  <c:v>-1.4000000000000004</c:v>
                </c:pt>
                <c:pt idx="108">
                  <c:v>-1.2999999999999998</c:v>
                </c:pt>
                <c:pt idx="109">
                  <c:v>-1.4000000000000004</c:v>
                </c:pt>
                <c:pt idx="110">
                  <c:v>-1.5</c:v>
                </c:pt>
                <c:pt idx="111">
                  <c:v>-1</c:v>
                </c:pt>
                <c:pt idx="112">
                  <c:v>-1.0999999999999996</c:v>
                </c:pt>
                <c:pt idx="113">
                  <c:v>-1</c:v>
                </c:pt>
                <c:pt idx="114">
                  <c:v>-1.1000000000000005</c:v>
                </c:pt>
                <c:pt idx="115">
                  <c:v>-1.0999999999999996</c:v>
                </c:pt>
                <c:pt idx="116">
                  <c:v>-1</c:v>
                </c:pt>
                <c:pt idx="117">
                  <c:v>-0.79999999999999982</c:v>
                </c:pt>
                <c:pt idx="118">
                  <c:v>-1</c:v>
                </c:pt>
                <c:pt idx="119">
                  <c:v>-0.79999999999999982</c:v>
                </c:pt>
                <c:pt idx="120">
                  <c:v>-1</c:v>
                </c:pt>
                <c:pt idx="121">
                  <c:v>-0.79999999999999982</c:v>
                </c:pt>
                <c:pt idx="122">
                  <c:v>-0.80000000000000071</c:v>
                </c:pt>
                <c:pt idx="123">
                  <c:v>-0.80000000000000071</c:v>
                </c:pt>
                <c:pt idx="124">
                  <c:v>-1.0999999999999996</c:v>
                </c:pt>
                <c:pt idx="125">
                  <c:v>-0.89999999999999947</c:v>
                </c:pt>
                <c:pt idx="126">
                  <c:v>-0.90000000000000036</c:v>
                </c:pt>
                <c:pt idx="127">
                  <c:v>-0.89999999999999947</c:v>
                </c:pt>
                <c:pt idx="128">
                  <c:v>-0.79999999999999982</c:v>
                </c:pt>
                <c:pt idx="129">
                  <c:v>-0.90000000000000036</c:v>
                </c:pt>
                <c:pt idx="130">
                  <c:v>-1</c:v>
                </c:pt>
                <c:pt idx="131">
                  <c:v>-0.90000000000000036</c:v>
                </c:pt>
                <c:pt idx="132">
                  <c:v>-0.79999999999999982</c:v>
                </c:pt>
                <c:pt idx="133">
                  <c:v>-0.90000000000000036</c:v>
                </c:pt>
                <c:pt idx="134">
                  <c:v>-1</c:v>
                </c:pt>
                <c:pt idx="135">
                  <c:v>-1.0999999999999996</c:v>
                </c:pt>
                <c:pt idx="136">
                  <c:v>-0.79999999999999982</c:v>
                </c:pt>
                <c:pt idx="137">
                  <c:v>-0.90000000000000036</c:v>
                </c:pt>
                <c:pt idx="138">
                  <c:v>-0.79999999999999982</c:v>
                </c:pt>
                <c:pt idx="139">
                  <c:v>-0.90000000000000036</c:v>
                </c:pt>
                <c:pt idx="140">
                  <c:v>-1</c:v>
                </c:pt>
                <c:pt idx="141">
                  <c:v>-0.90000000000000036</c:v>
                </c:pt>
                <c:pt idx="142">
                  <c:v>-0.70000000000000018</c:v>
                </c:pt>
                <c:pt idx="143">
                  <c:v>-0.70000000000000018</c:v>
                </c:pt>
                <c:pt idx="144">
                  <c:v>-0.70000000000000018</c:v>
                </c:pt>
                <c:pt idx="145">
                  <c:v>-0.69999999999999973</c:v>
                </c:pt>
                <c:pt idx="146">
                  <c:v>-0.60000000000000053</c:v>
                </c:pt>
                <c:pt idx="147">
                  <c:v>-0.70000000000000018</c:v>
                </c:pt>
                <c:pt idx="148">
                  <c:v>-0.70000000000000018</c:v>
                </c:pt>
                <c:pt idx="149">
                  <c:v>-0.69999999999999973</c:v>
                </c:pt>
                <c:pt idx="150">
                  <c:v>-0.79999999999999982</c:v>
                </c:pt>
                <c:pt idx="151">
                  <c:v>-0.90000000000000036</c:v>
                </c:pt>
                <c:pt idx="152">
                  <c:v>-0.79999999999999982</c:v>
                </c:pt>
                <c:pt idx="153">
                  <c:v>-0.70000000000000018</c:v>
                </c:pt>
                <c:pt idx="154">
                  <c:v>-0.80000000000000027</c:v>
                </c:pt>
                <c:pt idx="155">
                  <c:v>-0.69999999999999973</c:v>
                </c:pt>
                <c:pt idx="156">
                  <c:v>-0.60000000000000009</c:v>
                </c:pt>
                <c:pt idx="157">
                  <c:v>-0.79999999999999982</c:v>
                </c:pt>
                <c:pt idx="158">
                  <c:v>-0.79999999999999982</c:v>
                </c:pt>
                <c:pt idx="159">
                  <c:v>-0.89999999999999991</c:v>
                </c:pt>
                <c:pt idx="160">
                  <c:v>-0.89999999999999991</c:v>
                </c:pt>
                <c:pt idx="161">
                  <c:v>-1.2000000000000002</c:v>
                </c:pt>
                <c:pt idx="162">
                  <c:v>-1</c:v>
                </c:pt>
                <c:pt idx="163">
                  <c:v>-1</c:v>
                </c:pt>
                <c:pt idx="164">
                  <c:v>-0.90000000000000036</c:v>
                </c:pt>
                <c:pt idx="165">
                  <c:v>-0.89999999999999991</c:v>
                </c:pt>
                <c:pt idx="166">
                  <c:v>-0.79999999999999982</c:v>
                </c:pt>
                <c:pt idx="167">
                  <c:v>-0.89999999999999991</c:v>
                </c:pt>
                <c:pt idx="168">
                  <c:v>-0.89999999999999991</c:v>
                </c:pt>
                <c:pt idx="169">
                  <c:v>-0.79999999999999982</c:v>
                </c:pt>
                <c:pt idx="170">
                  <c:v>-0.89999999999999991</c:v>
                </c:pt>
                <c:pt idx="171">
                  <c:v>-0.90000000000000036</c:v>
                </c:pt>
                <c:pt idx="172">
                  <c:v>-0.89999999999999991</c:v>
                </c:pt>
                <c:pt idx="173">
                  <c:v>-1.1000000000000001</c:v>
                </c:pt>
                <c:pt idx="174">
                  <c:v>-1.2000000000000002</c:v>
                </c:pt>
                <c:pt idx="175">
                  <c:v>-1.1000000000000001</c:v>
                </c:pt>
                <c:pt idx="176">
                  <c:v>-0.89999999999999991</c:v>
                </c:pt>
                <c:pt idx="177">
                  <c:v>-0.89999999999999991</c:v>
                </c:pt>
                <c:pt idx="178">
                  <c:v>-0.89999999999999991</c:v>
                </c:pt>
                <c:pt idx="179">
                  <c:v>-0.89999999999999991</c:v>
                </c:pt>
                <c:pt idx="180">
                  <c:v>-0.80000000000000027</c:v>
                </c:pt>
                <c:pt idx="181">
                  <c:v>-0.60000000000000009</c:v>
                </c:pt>
                <c:pt idx="182">
                  <c:v>-1.2000000000000002</c:v>
                </c:pt>
                <c:pt idx="183">
                  <c:v>-2.9000000000000004</c:v>
                </c:pt>
                <c:pt idx="184">
                  <c:v>-3.1999999999999993</c:v>
                </c:pt>
                <c:pt idx="185">
                  <c:v>-2.0999999999999996</c:v>
                </c:pt>
                <c:pt idx="186">
                  <c:v>-1.8999999999999986</c:v>
                </c:pt>
                <c:pt idx="187">
                  <c:v>-1.1000000000000005</c:v>
                </c:pt>
                <c:pt idx="188">
                  <c:v>-1.0999999999999996</c:v>
                </c:pt>
                <c:pt idx="189">
                  <c:v>-1</c:v>
                </c:pt>
                <c:pt idx="190">
                  <c:v>-1.4000000000000004</c:v>
                </c:pt>
                <c:pt idx="191">
                  <c:v>-1.7000000000000002</c:v>
                </c:pt>
                <c:pt idx="192">
                  <c:v>-1.6000000000000005</c:v>
                </c:pt>
                <c:pt idx="193">
                  <c:v>-1.5</c:v>
                </c:pt>
                <c:pt idx="194">
                  <c:v>-1.5999999999999996</c:v>
                </c:pt>
                <c:pt idx="195">
                  <c:v>-1.6999999999999993</c:v>
                </c:pt>
                <c:pt idx="196">
                  <c:v>-1.5999999999999996</c:v>
                </c:pt>
                <c:pt idx="197">
                  <c:v>-1.9000000000000004</c:v>
                </c:pt>
                <c:pt idx="198">
                  <c:v>-1.6000000000000005</c:v>
                </c:pt>
                <c:pt idx="199">
                  <c:v>-1.5999999999999996</c:v>
                </c:pt>
                <c:pt idx="200">
                  <c:v>-1.4000000000000004</c:v>
                </c:pt>
                <c:pt idx="201">
                  <c:v>-1.4</c:v>
                </c:pt>
                <c:pt idx="202">
                  <c:v>-1.3000000000000003</c:v>
                </c:pt>
                <c:pt idx="203">
                  <c:v>-1.1000000000000001</c:v>
                </c:pt>
                <c:pt idx="204">
                  <c:v>-1.2999999999999998</c:v>
                </c:pt>
                <c:pt idx="205">
                  <c:v>-1.1999999999999997</c:v>
                </c:pt>
                <c:pt idx="206">
                  <c:v>-1.1000000000000001</c:v>
                </c:pt>
                <c:pt idx="207">
                  <c:v>-1.1000000000000001</c:v>
                </c:pt>
                <c:pt idx="208">
                  <c:v>-1.1000000000000001</c:v>
                </c:pt>
                <c:pt idx="209">
                  <c:v>-1.1000000000000001</c:v>
                </c:pt>
                <c:pt idx="210">
                  <c:v>-0.89999999999999991</c:v>
                </c:pt>
                <c:pt idx="211">
                  <c:v>-0.89999999999999991</c:v>
                </c:pt>
                <c:pt idx="212">
                  <c:v>-0.70000000000000018</c:v>
                </c:pt>
                <c:pt idx="213">
                  <c:v>-0.70000000000000018</c:v>
                </c:pt>
                <c:pt idx="214">
                  <c:v>-0.70000000000000018</c:v>
                </c:pt>
                <c:pt idx="215">
                  <c:v>-0.60000000000000009</c:v>
                </c:pt>
                <c:pt idx="216">
                  <c:v>-0.60000000000000009</c:v>
                </c:pt>
                <c:pt idx="217">
                  <c:v>-0.80000000000000027</c:v>
                </c:pt>
                <c:pt idx="218">
                  <c:v>-0.79999999999999982</c:v>
                </c:pt>
                <c:pt idx="219">
                  <c:v>-0.79999999999999982</c:v>
                </c:pt>
                <c:pt idx="220">
                  <c:v>-1.1000000000000001</c:v>
                </c:pt>
                <c:pt idx="221">
                  <c:v>-1.1000000000000001</c:v>
                </c:pt>
                <c:pt idx="222">
                  <c:v>-1</c:v>
                </c:pt>
                <c:pt idx="223">
                  <c:v>-1.1000000000000001</c:v>
                </c:pt>
                <c:pt idx="224">
                  <c:v>-1.0999999999999996</c:v>
                </c:pt>
                <c:pt idx="225">
                  <c:v>-1.1000000000000001</c:v>
                </c:pt>
                <c:pt idx="226">
                  <c:v>-0.90000000000000036</c:v>
                </c:pt>
                <c:pt idx="227">
                  <c:v>-0.89999999999999991</c:v>
                </c:pt>
                <c:pt idx="228">
                  <c:v>-0.90000000000000036</c:v>
                </c:pt>
                <c:pt idx="229">
                  <c:v>-1.1000000000000001</c:v>
                </c:pt>
                <c:pt idx="230">
                  <c:v>-1.1000000000000001</c:v>
                </c:pt>
                <c:pt idx="231">
                  <c:v>-1.1000000000000001</c:v>
                </c:pt>
                <c:pt idx="232">
                  <c:v>-1.2000000000000002</c:v>
                </c:pt>
                <c:pt idx="233">
                  <c:v>-1.2999999999999998</c:v>
                </c:pt>
                <c:pt idx="234">
                  <c:v>-1.4000000000000004</c:v>
                </c:pt>
                <c:pt idx="235">
                  <c:v>-1.3000000000000003</c:v>
                </c:pt>
                <c:pt idx="236">
                  <c:v>-1.1999999999999997</c:v>
                </c:pt>
                <c:pt idx="237">
                  <c:v>-1.1999999999999997</c:v>
                </c:pt>
                <c:pt idx="238">
                  <c:v>-1.3000000000000003</c:v>
                </c:pt>
                <c:pt idx="239">
                  <c:v>-1.1999999999999997</c:v>
                </c:pt>
                <c:pt idx="240">
                  <c:v>-1</c:v>
                </c:pt>
                <c:pt idx="241">
                  <c:v>-0.99999999999999956</c:v>
                </c:pt>
                <c:pt idx="242">
                  <c:v>-1</c:v>
                </c:pt>
                <c:pt idx="243">
                  <c:v>-0.90000000000000036</c:v>
                </c:pt>
                <c:pt idx="244">
                  <c:v>-0.80000000000000027</c:v>
                </c:pt>
                <c:pt idx="245">
                  <c:v>-0.59999999999999964</c:v>
                </c:pt>
                <c:pt idx="246">
                  <c:v>-0.60000000000000009</c:v>
                </c:pt>
                <c:pt idx="247">
                  <c:v>-0.69999999999999973</c:v>
                </c:pt>
              </c:numCache>
            </c:numRef>
          </c:val>
          <c:extLst>
            <c:ext xmlns:c16="http://schemas.microsoft.com/office/drawing/2014/chart" uri="{C3380CC4-5D6E-409C-BE32-E72D297353CC}">
              <c16:uniqueId val="{00000002-76D8-46BF-87B0-838B78D504B1}"/>
            </c:ext>
          </c:extLst>
        </c:ser>
        <c:dLbls>
          <c:showLegendKey val="0"/>
          <c:showVal val="0"/>
          <c:showCatName val="0"/>
          <c:showSerName val="0"/>
          <c:showPercent val="0"/>
          <c:showBubbleSize val="0"/>
        </c:dLbls>
        <c:gapWidth val="0"/>
        <c:axId val="1196920335"/>
        <c:axId val="1196917455"/>
      </c:barChart>
      <c:lineChart>
        <c:grouping val="standard"/>
        <c:varyColors val="0"/>
        <c:ser>
          <c:idx val="2"/>
          <c:order val="2"/>
          <c:tx>
            <c:strRef>
              <c:f>Monthly!$B$1</c:f>
              <c:strCache>
                <c:ptCount val="1"/>
                <c:pt idx="0">
                  <c:v>US</c:v>
                </c:pt>
              </c:strCache>
            </c:strRef>
          </c:tx>
          <c:spPr>
            <a:ln w="28575" cap="rnd">
              <a:solidFill>
                <a:srgbClr val="002060"/>
              </a:solidFill>
              <a:round/>
            </a:ln>
            <a:effectLst/>
          </c:spPr>
          <c:marker>
            <c:symbol val="none"/>
          </c:marker>
          <c:val>
            <c:numRef>
              <c:f>Monthly!$B$2:$B$249</c:f>
              <c:numCache>
                <c:formatCode>0.0</c:formatCode>
                <c:ptCount val="248"/>
                <c:pt idx="0">
                  <c:v>5.3</c:v>
                </c:pt>
                <c:pt idx="1">
                  <c:v>5.4</c:v>
                </c:pt>
                <c:pt idx="2">
                  <c:v>5.2</c:v>
                </c:pt>
                <c:pt idx="3">
                  <c:v>5.2</c:v>
                </c:pt>
                <c:pt idx="4">
                  <c:v>5.0999999999999996</c:v>
                </c:pt>
                <c:pt idx="5">
                  <c:v>5</c:v>
                </c:pt>
                <c:pt idx="6">
                  <c:v>5</c:v>
                </c:pt>
                <c:pt idx="7">
                  <c:v>4.9000000000000004</c:v>
                </c:pt>
                <c:pt idx="8">
                  <c:v>5</c:v>
                </c:pt>
                <c:pt idx="9">
                  <c:v>5</c:v>
                </c:pt>
                <c:pt idx="10">
                  <c:v>5</c:v>
                </c:pt>
                <c:pt idx="11">
                  <c:v>4.9000000000000004</c:v>
                </c:pt>
                <c:pt idx="12">
                  <c:v>4.7</c:v>
                </c:pt>
                <c:pt idx="13">
                  <c:v>4.8</c:v>
                </c:pt>
                <c:pt idx="14">
                  <c:v>4.7</c:v>
                </c:pt>
                <c:pt idx="15">
                  <c:v>4.7</c:v>
                </c:pt>
                <c:pt idx="16">
                  <c:v>4.5999999999999996</c:v>
                </c:pt>
                <c:pt idx="17">
                  <c:v>4.5999999999999996</c:v>
                </c:pt>
                <c:pt idx="18">
                  <c:v>4.7</c:v>
                </c:pt>
                <c:pt idx="19">
                  <c:v>4.7</c:v>
                </c:pt>
                <c:pt idx="20">
                  <c:v>4.5</c:v>
                </c:pt>
                <c:pt idx="21">
                  <c:v>4.4000000000000004</c:v>
                </c:pt>
                <c:pt idx="22">
                  <c:v>4.5</c:v>
                </c:pt>
                <c:pt idx="23">
                  <c:v>4.4000000000000004</c:v>
                </c:pt>
                <c:pt idx="24">
                  <c:v>4.5999999999999996</c:v>
                </c:pt>
                <c:pt idx="25">
                  <c:v>4.5</c:v>
                </c:pt>
                <c:pt idx="26">
                  <c:v>4.4000000000000004</c:v>
                </c:pt>
                <c:pt idx="27">
                  <c:v>4.5</c:v>
                </c:pt>
                <c:pt idx="28">
                  <c:v>4.4000000000000004</c:v>
                </c:pt>
                <c:pt idx="29">
                  <c:v>4.5999999999999996</c:v>
                </c:pt>
                <c:pt idx="30">
                  <c:v>4.7</c:v>
                </c:pt>
                <c:pt idx="31">
                  <c:v>4.5999999999999996</c:v>
                </c:pt>
                <c:pt idx="32">
                  <c:v>4.7</c:v>
                </c:pt>
                <c:pt idx="33">
                  <c:v>4.7</c:v>
                </c:pt>
                <c:pt idx="34">
                  <c:v>4.7</c:v>
                </c:pt>
                <c:pt idx="35">
                  <c:v>5</c:v>
                </c:pt>
                <c:pt idx="36">
                  <c:v>5</c:v>
                </c:pt>
                <c:pt idx="37">
                  <c:v>4.9000000000000004</c:v>
                </c:pt>
                <c:pt idx="38">
                  <c:v>5.0999999999999996</c:v>
                </c:pt>
                <c:pt idx="39">
                  <c:v>5</c:v>
                </c:pt>
                <c:pt idx="40">
                  <c:v>5.4</c:v>
                </c:pt>
                <c:pt idx="41">
                  <c:v>5.6</c:v>
                </c:pt>
                <c:pt idx="42">
                  <c:v>5.8</c:v>
                </c:pt>
                <c:pt idx="43">
                  <c:v>6.1</c:v>
                </c:pt>
                <c:pt idx="44">
                  <c:v>6.1</c:v>
                </c:pt>
                <c:pt idx="45">
                  <c:v>6.5</c:v>
                </c:pt>
                <c:pt idx="46">
                  <c:v>6.8</c:v>
                </c:pt>
                <c:pt idx="47">
                  <c:v>7.3</c:v>
                </c:pt>
                <c:pt idx="48">
                  <c:v>7.8</c:v>
                </c:pt>
                <c:pt idx="49">
                  <c:v>8.3000000000000007</c:v>
                </c:pt>
                <c:pt idx="50">
                  <c:v>8.6999999999999993</c:v>
                </c:pt>
                <c:pt idx="51">
                  <c:v>9</c:v>
                </c:pt>
                <c:pt idx="52">
                  <c:v>9.4</c:v>
                </c:pt>
                <c:pt idx="53">
                  <c:v>9.5</c:v>
                </c:pt>
                <c:pt idx="54">
                  <c:v>9.5</c:v>
                </c:pt>
                <c:pt idx="55">
                  <c:v>9.6</c:v>
                </c:pt>
                <c:pt idx="56">
                  <c:v>9.8000000000000007</c:v>
                </c:pt>
                <c:pt idx="57">
                  <c:v>10</c:v>
                </c:pt>
                <c:pt idx="58">
                  <c:v>9.9</c:v>
                </c:pt>
                <c:pt idx="59">
                  <c:v>9.9</c:v>
                </c:pt>
                <c:pt idx="60">
                  <c:v>9.8000000000000007</c:v>
                </c:pt>
                <c:pt idx="61">
                  <c:v>9.8000000000000007</c:v>
                </c:pt>
                <c:pt idx="62">
                  <c:v>9.9</c:v>
                </c:pt>
                <c:pt idx="63">
                  <c:v>9.9</c:v>
                </c:pt>
                <c:pt idx="64">
                  <c:v>9.6</c:v>
                </c:pt>
                <c:pt idx="65">
                  <c:v>9.4</c:v>
                </c:pt>
                <c:pt idx="66">
                  <c:v>9.4</c:v>
                </c:pt>
                <c:pt idx="67">
                  <c:v>9.5</c:v>
                </c:pt>
                <c:pt idx="68">
                  <c:v>9.5</c:v>
                </c:pt>
                <c:pt idx="69">
                  <c:v>9.4</c:v>
                </c:pt>
                <c:pt idx="70">
                  <c:v>9.8000000000000007</c:v>
                </c:pt>
                <c:pt idx="71">
                  <c:v>9.3000000000000007</c:v>
                </c:pt>
                <c:pt idx="72">
                  <c:v>9.1</c:v>
                </c:pt>
                <c:pt idx="73">
                  <c:v>9</c:v>
                </c:pt>
                <c:pt idx="74">
                  <c:v>9</c:v>
                </c:pt>
                <c:pt idx="75">
                  <c:v>9.1</c:v>
                </c:pt>
                <c:pt idx="76">
                  <c:v>9</c:v>
                </c:pt>
                <c:pt idx="77">
                  <c:v>9.1</c:v>
                </c:pt>
                <c:pt idx="78">
                  <c:v>9</c:v>
                </c:pt>
                <c:pt idx="79">
                  <c:v>9</c:v>
                </c:pt>
                <c:pt idx="80">
                  <c:v>9</c:v>
                </c:pt>
                <c:pt idx="81">
                  <c:v>8.8000000000000007</c:v>
                </c:pt>
                <c:pt idx="82">
                  <c:v>8.6</c:v>
                </c:pt>
                <c:pt idx="83">
                  <c:v>8.5</c:v>
                </c:pt>
                <c:pt idx="84">
                  <c:v>8.3000000000000007</c:v>
                </c:pt>
                <c:pt idx="85">
                  <c:v>8.3000000000000007</c:v>
                </c:pt>
                <c:pt idx="86">
                  <c:v>8.1999999999999993</c:v>
                </c:pt>
                <c:pt idx="87">
                  <c:v>8.1999999999999993</c:v>
                </c:pt>
                <c:pt idx="88">
                  <c:v>8.1999999999999993</c:v>
                </c:pt>
                <c:pt idx="89">
                  <c:v>8.1999999999999993</c:v>
                </c:pt>
                <c:pt idx="90">
                  <c:v>8.1999999999999993</c:v>
                </c:pt>
                <c:pt idx="91">
                  <c:v>8.1</c:v>
                </c:pt>
                <c:pt idx="92">
                  <c:v>7.8</c:v>
                </c:pt>
                <c:pt idx="93">
                  <c:v>7.8</c:v>
                </c:pt>
                <c:pt idx="94">
                  <c:v>7.7</c:v>
                </c:pt>
                <c:pt idx="95">
                  <c:v>7.9</c:v>
                </c:pt>
                <c:pt idx="96">
                  <c:v>8</c:v>
                </c:pt>
                <c:pt idx="97">
                  <c:v>7.7</c:v>
                </c:pt>
                <c:pt idx="98">
                  <c:v>7.5</c:v>
                </c:pt>
                <c:pt idx="99">
                  <c:v>7.6</c:v>
                </c:pt>
                <c:pt idx="100">
                  <c:v>7.5</c:v>
                </c:pt>
                <c:pt idx="101">
                  <c:v>7.5</c:v>
                </c:pt>
                <c:pt idx="102">
                  <c:v>7.3</c:v>
                </c:pt>
                <c:pt idx="103">
                  <c:v>7.2</c:v>
                </c:pt>
                <c:pt idx="104">
                  <c:v>7.2</c:v>
                </c:pt>
                <c:pt idx="105">
                  <c:v>7.2</c:v>
                </c:pt>
                <c:pt idx="106">
                  <c:v>6.9</c:v>
                </c:pt>
                <c:pt idx="107">
                  <c:v>6.7</c:v>
                </c:pt>
                <c:pt idx="108">
                  <c:v>6.6</c:v>
                </c:pt>
                <c:pt idx="109">
                  <c:v>6.7</c:v>
                </c:pt>
                <c:pt idx="110">
                  <c:v>6.7</c:v>
                </c:pt>
                <c:pt idx="111">
                  <c:v>6.2</c:v>
                </c:pt>
                <c:pt idx="112">
                  <c:v>6.3</c:v>
                </c:pt>
                <c:pt idx="113">
                  <c:v>6.1</c:v>
                </c:pt>
                <c:pt idx="114">
                  <c:v>6.2</c:v>
                </c:pt>
                <c:pt idx="115">
                  <c:v>6.1</c:v>
                </c:pt>
                <c:pt idx="116">
                  <c:v>5.9</c:v>
                </c:pt>
                <c:pt idx="117">
                  <c:v>5.7</c:v>
                </c:pt>
                <c:pt idx="118">
                  <c:v>5.8</c:v>
                </c:pt>
                <c:pt idx="119">
                  <c:v>5.6</c:v>
                </c:pt>
                <c:pt idx="120">
                  <c:v>5.7</c:v>
                </c:pt>
                <c:pt idx="121">
                  <c:v>5.5</c:v>
                </c:pt>
                <c:pt idx="122">
                  <c:v>5.4</c:v>
                </c:pt>
                <c:pt idx="123">
                  <c:v>5.4</c:v>
                </c:pt>
                <c:pt idx="124">
                  <c:v>5.6</c:v>
                </c:pt>
                <c:pt idx="125">
                  <c:v>5.3</c:v>
                </c:pt>
                <c:pt idx="126">
                  <c:v>5.2</c:v>
                </c:pt>
                <c:pt idx="127">
                  <c:v>5.0999999999999996</c:v>
                </c:pt>
                <c:pt idx="128">
                  <c:v>5</c:v>
                </c:pt>
                <c:pt idx="129">
                  <c:v>5</c:v>
                </c:pt>
                <c:pt idx="130">
                  <c:v>5.0999999999999996</c:v>
                </c:pt>
                <c:pt idx="131">
                  <c:v>5</c:v>
                </c:pt>
                <c:pt idx="132">
                  <c:v>4.8</c:v>
                </c:pt>
                <c:pt idx="133">
                  <c:v>4.9000000000000004</c:v>
                </c:pt>
                <c:pt idx="134">
                  <c:v>5</c:v>
                </c:pt>
                <c:pt idx="135">
                  <c:v>5.0999999999999996</c:v>
                </c:pt>
                <c:pt idx="136">
                  <c:v>4.8</c:v>
                </c:pt>
                <c:pt idx="137">
                  <c:v>4.9000000000000004</c:v>
                </c:pt>
                <c:pt idx="138">
                  <c:v>4.8</c:v>
                </c:pt>
                <c:pt idx="139">
                  <c:v>4.9000000000000004</c:v>
                </c:pt>
                <c:pt idx="140">
                  <c:v>5</c:v>
                </c:pt>
                <c:pt idx="141">
                  <c:v>4.9000000000000004</c:v>
                </c:pt>
                <c:pt idx="142">
                  <c:v>4.7</c:v>
                </c:pt>
                <c:pt idx="143">
                  <c:v>4.7</c:v>
                </c:pt>
                <c:pt idx="144">
                  <c:v>4.7</c:v>
                </c:pt>
                <c:pt idx="145">
                  <c:v>4.5999999999999996</c:v>
                </c:pt>
                <c:pt idx="146">
                  <c:v>4.4000000000000004</c:v>
                </c:pt>
                <c:pt idx="147">
                  <c:v>4.4000000000000004</c:v>
                </c:pt>
                <c:pt idx="148">
                  <c:v>4.4000000000000004</c:v>
                </c:pt>
                <c:pt idx="149">
                  <c:v>4.3</c:v>
                </c:pt>
                <c:pt idx="150">
                  <c:v>4.3</c:v>
                </c:pt>
                <c:pt idx="151">
                  <c:v>4.4000000000000004</c:v>
                </c:pt>
                <c:pt idx="152">
                  <c:v>4.3</c:v>
                </c:pt>
                <c:pt idx="153">
                  <c:v>4.2</c:v>
                </c:pt>
                <c:pt idx="154">
                  <c:v>4.2</c:v>
                </c:pt>
                <c:pt idx="155">
                  <c:v>4.0999999999999996</c:v>
                </c:pt>
                <c:pt idx="156">
                  <c:v>4</c:v>
                </c:pt>
                <c:pt idx="157">
                  <c:v>4.0999999999999996</c:v>
                </c:pt>
                <c:pt idx="158">
                  <c:v>4</c:v>
                </c:pt>
                <c:pt idx="159">
                  <c:v>4</c:v>
                </c:pt>
                <c:pt idx="160">
                  <c:v>3.8</c:v>
                </c:pt>
                <c:pt idx="161">
                  <c:v>4</c:v>
                </c:pt>
                <c:pt idx="162">
                  <c:v>3.8</c:v>
                </c:pt>
                <c:pt idx="163">
                  <c:v>3.8</c:v>
                </c:pt>
                <c:pt idx="164">
                  <c:v>3.7</c:v>
                </c:pt>
                <c:pt idx="165">
                  <c:v>3.8</c:v>
                </c:pt>
                <c:pt idx="166">
                  <c:v>3.8</c:v>
                </c:pt>
                <c:pt idx="167">
                  <c:v>3.9</c:v>
                </c:pt>
                <c:pt idx="168">
                  <c:v>4</c:v>
                </c:pt>
                <c:pt idx="169">
                  <c:v>3.8</c:v>
                </c:pt>
                <c:pt idx="170">
                  <c:v>3.8</c:v>
                </c:pt>
                <c:pt idx="171">
                  <c:v>3.7</c:v>
                </c:pt>
                <c:pt idx="172">
                  <c:v>3.6</c:v>
                </c:pt>
                <c:pt idx="173">
                  <c:v>3.6</c:v>
                </c:pt>
                <c:pt idx="174">
                  <c:v>3.7</c:v>
                </c:pt>
                <c:pt idx="175">
                  <c:v>3.6</c:v>
                </c:pt>
                <c:pt idx="176">
                  <c:v>3.5</c:v>
                </c:pt>
                <c:pt idx="177">
                  <c:v>3.6</c:v>
                </c:pt>
                <c:pt idx="178">
                  <c:v>3.6</c:v>
                </c:pt>
                <c:pt idx="179">
                  <c:v>3.6</c:v>
                </c:pt>
                <c:pt idx="180">
                  <c:v>3.6</c:v>
                </c:pt>
                <c:pt idx="181">
                  <c:v>3.5</c:v>
                </c:pt>
                <c:pt idx="182">
                  <c:v>4.4000000000000004</c:v>
                </c:pt>
                <c:pt idx="183">
                  <c:v>14.8</c:v>
                </c:pt>
                <c:pt idx="184">
                  <c:v>13.2</c:v>
                </c:pt>
                <c:pt idx="185">
                  <c:v>11</c:v>
                </c:pt>
                <c:pt idx="186">
                  <c:v>10.199999999999999</c:v>
                </c:pt>
                <c:pt idx="187">
                  <c:v>8.4</c:v>
                </c:pt>
                <c:pt idx="188">
                  <c:v>7.8</c:v>
                </c:pt>
                <c:pt idx="189">
                  <c:v>6.9</c:v>
                </c:pt>
                <c:pt idx="190">
                  <c:v>6.7</c:v>
                </c:pt>
                <c:pt idx="191">
                  <c:v>6.7</c:v>
                </c:pt>
                <c:pt idx="192">
                  <c:v>6.4</c:v>
                </c:pt>
                <c:pt idx="193">
                  <c:v>6.2</c:v>
                </c:pt>
                <c:pt idx="194">
                  <c:v>6.1</c:v>
                </c:pt>
                <c:pt idx="195">
                  <c:v>6.1</c:v>
                </c:pt>
                <c:pt idx="196">
                  <c:v>5.8</c:v>
                </c:pt>
                <c:pt idx="197">
                  <c:v>5.9</c:v>
                </c:pt>
                <c:pt idx="198">
                  <c:v>5.4</c:v>
                </c:pt>
                <c:pt idx="199">
                  <c:v>5.0999999999999996</c:v>
                </c:pt>
                <c:pt idx="200">
                  <c:v>4.7</c:v>
                </c:pt>
                <c:pt idx="201">
                  <c:v>4.5</c:v>
                </c:pt>
                <c:pt idx="202">
                  <c:v>4.2</c:v>
                </c:pt>
                <c:pt idx="203">
                  <c:v>3.9</c:v>
                </c:pt>
                <c:pt idx="204">
                  <c:v>4</c:v>
                </c:pt>
                <c:pt idx="205">
                  <c:v>3.8</c:v>
                </c:pt>
                <c:pt idx="206">
                  <c:v>3.7</c:v>
                </c:pt>
                <c:pt idx="207">
                  <c:v>3.7</c:v>
                </c:pt>
                <c:pt idx="208">
                  <c:v>3.6</c:v>
                </c:pt>
                <c:pt idx="209">
                  <c:v>3.6</c:v>
                </c:pt>
                <c:pt idx="210">
                  <c:v>3.5</c:v>
                </c:pt>
                <c:pt idx="211">
                  <c:v>3.6</c:v>
                </c:pt>
                <c:pt idx="212">
                  <c:v>3.5</c:v>
                </c:pt>
                <c:pt idx="213">
                  <c:v>3.6</c:v>
                </c:pt>
                <c:pt idx="214">
                  <c:v>3.6</c:v>
                </c:pt>
                <c:pt idx="215">
                  <c:v>3.5</c:v>
                </c:pt>
                <c:pt idx="216">
                  <c:v>3.5</c:v>
                </c:pt>
                <c:pt idx="217">
                  <c:v>3.6</c:v>
                </c:pt>
                <c:pt idx="218">
                  <c:v>3.5</c:v>
                </c:pt>
                <c:pt idx="219">
                  <c:v>3.4</c:v>
                </c:pt>
                <c:pt idx="220">
                  <c:v>3.6</c:v>
                </c:pt>
                <c:pt idx="221">
                  <c:v>3.6</c:v>
                </c:pt>
                <c:pt idx="222">
                  <c:v>3.5</c:v>
                </c:pt>
                <c:pt idx="223">
                  <c:v>3.7</c:v>
                </c:pt>
                <c:pt idx="224">
                  <c:v>3.8</c:v>
                </c:pt>
                <c:pt idx="225">
                  <c:v>3.9</c:v>
                </c:pt>
                <c:pt idx="226">
                  <c:v>3.7</c:v>
                </c:pt>
                <c:pt idx="227">
                  <c:v>3.8</c:v>
                </c:pt>
                <c:pt idx="228">
                  <c:v>3.7</c:v>
                </c:pt>
                <c:pt idx="229">
                  <c:v>3.9</c:v>
                </c:pt>
                <c:pt idx="230">
                  <c:v>3.9</c:v>
                </c:pt>
                <c:pt idx="231">
                  <c:v>3.9</c:v>
                </c:pt>
                <c:pt idx="232">
                  <c:v>4</c:v>
                </c:pt>
                <c:pt idx="233">
                  <c:v>4.0999999999999996</c:v>
                </c:pt>
                <c:pt idx="234">
                  <c:v>4.2</c:v>
                </c:pt>
                <c:pt idx="235">
                  <c:v>4.2</c:v>
                </c:pt>
                <c:pt idx="236">
                  <c:v>4.0999999999999996</c:v>
                </c:pt>
                <c:pt idx="237">
                  <c:v>4.0999999999999996</c:v>
                </c:pt>
                <c:pt idx="238">
                  <c:v>4.2</c:v>
                </c:pt>
                <c:pt idx="239">
                  <c:v>4.0999999999999996</c:v>
                </c:pt>
                <c:pt idx="240">
                  <c:v>4</c:v>
                </c:pt>
                <c:pt idx="241">
                  <c:v>4.0999999999999996</c:v>
                </c:pt>
                <c:pt idx="242">
                  <c:v>4.2</c:v>
                </c:pt>
                <c:pt idx="243">
                  <c:v>4.2</c:v>
                </c:pt>
                <c:pt idx="244">
                  <c:v>4.2</c:v>
                </c:pt>
                <c:pt idx="245">
                  <c:v>4.0999999999999996</c:v>
                </c:pt>
                <c:pt idx="246">
                  <c:v>4.2</c:v>
                </c:pt>
                <c:pt idx="247">
                  <c:v>4.3</c:v>
                </c:pt>
              </c:numCache>
            </c:numRef>
          </c:val>
          <c:smooth val="0"/>
          <c:extLst>
            <c:ext xmlns:c16="http://schemas.microsoft.com/office/drawing/2014/chart" uri="{C3380CC4-5D6E-409C-BE32-E72D297353CC}">
              <c16:uniqueId val="{00000003-76D8-46BF-87B0-838B78D504B1}"/>
            </c:ext>
          </c:extLst>
        </c:ser>
        <c:ser>
          <c:idx val="3"/>
          <c:order val="3"/>
          <c:tx>
            <c:strRef>
              <c:f>Monthly!$C$1</c:f>
              <c:strCache>
                <c:ptCount val="1"/>
                <c:pt idx="0">
                  <c:v>VA</c:v>
                </c:pt>
              </c:strCache>
            </c:strRef>
          </c:tx>
          <c:spPr>
            <a:ln w="28575" cap="rnd">
              <a:solidFill>
                <a:srgbClr val="C00000"/>
              </a:solidFill>
              <a:round/>
            </a:ln>
            <a:effectLst/>
          </c:spPr>
          <c:marker>
            <c:symbol val="none"/>
          </c:marker>
          <c:val>
            <c:numRef>
              <c:f>Monthly!$C$2:$C$249</c:f>
              <c:numCache>
                <c:formatCode>0.0</c:formatCode>
                <c:ptCount val="248"/>
                <c:pt idx="0">
                  <c:v>3.6</c:v>
                </c:pt>
                <c:pt idx="1">
                  <c:v>3.6</c:v>
                </c:pt>
                <c:pt idx="2">
                  <c:v>3.6</c:v>
                </c:pt>
                <c:pt idx="3">
                  <c:v>3.6</c:v>
                </c:pt>
                <c:pt idx="4">
                  <c:v>3.5</c:v>
                </c:pt>
                <c:pt idx="5">
                  <c:v>3.5</c:v>
                </c:pt>
                <c:pt idx="6">
                  <c:v>3.5</c:v>
                </c:pt>
                <c:pt idx="7">
                  <c:v>3.5</c:v>
                </c:pt>
                <c:pt idx="8">
                  <c:v>3.5</c:v>
                </c:pt>
                <c:pt idx="9">
                  <c:v>3.4</c:v>
                </c:pt>
                <c:pt idx="10">
                  <c:v>3.3</c:v>
                </c:pt>
                <c:pt idx="11">
                  <c:v>3.3</c:v>
                </c:pt>
                <c:pt idx="12">
                  <c:v>3.2</c:v>
                </c:pt>
                <c:pt idx="13">
                  <c:v>3.1</c:v>
                </c:pt>
                <c:pt idx="14">
                  <c:v>3</c:v>
                </c:pt>
                <c:pt idx="15">
                  <c:v>3</c:v>
                </c:pt>
                <c:pt idx="16">
                  <c:v>3</c:v>
                </c:pt>
                <c:pt idx="17">
                  <c:v>3.1</c:v>
                </c:pt>
                <c:pt idx="18">
                  <c:v>3.1</c:v>
                </c:pt>
                <c:pt idx="19">
                  <c:v>3.1</c:v>
                </c:pt>
                <c:pt idx="20">
                  <c:v>3.1</c:v>
                </c:pt>
                <c:pt idx="21">
                  <c:v>3.1</c:v>
                </c:pt>
                <c:pt idx="22">
                  <c:v>3.1</c:v>
                </c:pt>
                <c:pt idx="23">
                  <c:v>3</c:v>
                </c:pt>
                <c:pt idx="24">
                  <c:v>3</c:v>
                </c:pt>
                <c:pt idx="25">
                  <c:v>2.9</c:v>
                </c:pt>
                <c:pt idx="26">
                  <c:v>2.9</c:v>
                </c:pt>
                <c:pt idx="27">
                  <c:v>2.9</c:v>
                </c:pt>
                <c:pt idx="28">
                  <c:v>2.9</c:v>
                </c:pt>
                <c:pt idx="29">
                  <c:v>3</c:v>
                </c:pt>
                <c:pt idx="30">
                  <c:v>3</c:v>
                </c:pt>
                <c:pt idx="31">
                  <c:v>3.1</c:v>
                </c:pt>
                <c:pt idx="32">
                  <c:v>3.2</c:v>
                </c:pt>
                <c:pt idx="33">
                  <c:v>3.3</c:v>
                </c:pt>
                <c:pt idx="34">
                  <c:v>3.3</c:v>
                </c:pt>
                <c:pt idx="35">
                  <c:v>3.4</c:v>
                </c:pt>
                <c:pt idx="36">
                  <c:v>3.4</c:v>
                </c:pt>
                <c:pt idx="37">
                  <c:v>3.4</c:v>
                </c:pt>
                <c:pt idx="38">
                  <c:v>3.5</c:v>
                </c:pt>
                <c:pt idx="39">
                  <c:v>3.6</c:v>
                </c:pt>
                <c:pt idx="40">
                  <c:v>3.7</c:v>
                </c:pt>
                <c:pt idx="41">
                  <c:v>3.9</c:v>
                </c:pt>
                <c:pt idx="42">
                  <c:v>4</c:v>
                </c:pt>
                <c:pt idx="43">
                  <c:v>4.2</c:v>
                </c:pt>
                <c:pt idx="44">
                  <c:v>4.4000000000000004</c:v>
                </c:pt>
                <c:pt idx="45">
                  <c:v>4.5999999999999996</c:v>
                </c:pt>
                <c:pt idx="46">
                  <c:v>4.9000000000000004</c:v>
                </c:pt>
                <c:pt idx="47">
                  <c:v>5.3</c:v>
                </c:pt>
                <c:pt idx="48">
                  <c:v>5.8</c:v>
                </c:pt>
                <c:pt idx="49">
                  <c:v>6.2</c:v>
                </c:pt>
                <c:pt idx="50">
                  <c:v>6.5</c:v>
                </c:pt>
                <c:pt idx="51">
                  <c:v>6.7</c:v>
                </c:pt>
                <c:pt idx="52">
                  <c:v>6.9</c:v>
                </c:pt>
                <c:pt idx="53">
                  <c:v>6.9</c:v>
                </c:pt>
                <c:pt idx="54">
                  <c:v>7</c:v>
                </c:pt>
                <c:pt idx="55">
                  <c:v>7</c:v>
                </c:pt>
                <c:pt idx="56">
                  <c:v>7</c:v>
                </c:pt>
                <c:pt idx="57">
                  <c:v>7</c:v>
                </c:pt>
                <c:pt idx="58">
                  <c:v>7.1</c:v>
                </c:pt>
                <c:pt idx="59">
                  <c:v>7.1</c:v>
                </c:pt>
                <c:pt idx="60">
                  <c:v>7.1</c:v>
                </c:pt>
                <c:pt idx="61">
                  <c:v>7.1</c:v>
                </c:pt>
                <c:pt idx="62">
                  <c:v>7</c:v>
                </c:pt>
                <c:pt idx="63">
                  <c:v>7</c:v>
                </c:pt>
                <c:pt idx="64">
                  <c:v>6.9</c:v>
                </c:pt>
                <c:pt idx="65">
                  <c:v>6.8</c:v>
                </c:pt>
                <c:pt idx="66">
                  <c:v>6.7</c:v>
                </c:pt>
                <c:pt idx="67">
                  <c:v>6.7</c:v>
                </c:pt>
                <c:pt idx="68">
                  <c:v>6.7</c:v>
                </c:pt>
                <c:pt idx="69">
                  <c:v>6.6</c:v>
                </c:pt>
                <c:pt idx="70">
                  <c:v>6.6</c:v>
                </c:pt>
                <c:pt idx="71">
                  <c:v>6.5</c:v>
                </c:pt>
                <c:pt idx="72">
                  <c:v>6.4</c:v>
                </c:pt>
                <c:pt idx="73">
                  <c:v>6.3</c:v>
                </c:pt>
                <c:pt idx="74">
                  <c:v>6.3</c:v>
                </c:pt>
                <c:pt idx="75">
                  <c:v>6.2</c:v>
                </c:pt>
                <c:pt idx="76">
                  <c:v>6.3</c:v>
                </c:pt>
                <c:pt idx="77">
                  <c:v>6.3</c:v>
                </c:pt>
                <c:pt idx="78">
                  <c:v>6.3</c:v>
                </c:pt>
                <c:pt idx="79">
                  <c:v>6.4</c:v>
                </c:pt>
                <c:pt idx="80">
                  <c:v>6.3</c:v>
                </c:pt>
                <c:pt idx="81">
                  <c:v>6.3</c:v>
                </c:pt>
                <c:pt idx="82">
                  <c:v>6.2</c:v>
                </c:pt>
                <c:pt idx="83">
                  <c:v>6.1</c:v>
                </c:pt>
                <c:pt idx="84">
                  <c:v>6</c:v>
                </c:pt>
                <c:pt idx="85">
                  <c:v>6</c:v>
                </c:pt>
                <c:pt idx="86">
                  <c:v>5.9</c:v>
                </c:pt>
                <c:pt idx="87">
                  <c:v>5.9</c:v>
                </c:pt>
                <c:pt idx="88">
                  <c:v>5.9</c:v>
                </c:pt>
                <c:pt idx="89">
                  <c:v>5.9</c:v>
                </c:pt>
                <c:pt idx="90">
                  <c:v>5.8</c:v>
                </c:pt>
                <c:pt idx="91">
                  <c:v>5.8</c:v>
                </c:pt>
                <c:pt idx="92">
                  <c:v>5.7</c:v>
                </c:pt>
                <c:pt idx="93">
                  <c:v>5.7</c:v>
                </c:pt>
                <c:pt idx="94">
                  <c:v>5.6</c:v>
                </c:pt>
                <c:pt idx="95">
                  <c:v>5.6</c:v>
                </c:pt>
                <c:pt idx="96">
                  <c:v>5.6</c:v>
                </c:pt>
                <c:pt idx="97">
                  <c:v>5.6</c:v>
                </c:pt>
                <c:pt idx="98">
                  <c:v>5.6</c:v>
                </c:pt>
                <c:pt idx="99">
                  <c:v>5.6</c:v>
                </c:pt>
                <c:pt idx="100">
                  <c:v>5.6</c:v>
                </c:pt>
                <c:pt idx="101">
                  <c:v>5.6</c:v>
                </c:pt>
                <c:pt idx="102">
                  <c:v>5.6</c:v>
                </c:pt>
                <c:pt idx="103">
                  <c:v>5.5</c:v>
                </c:pt>
                <c:pt idx="104">
                  <c:v>5.5</c:v>
                </c:pt>
                <c:pt idx="105">
                  <c:v>5.4</c:v>
                </c:pt>
                <c:pt idx="106">
                  <c:v>5.4</c:v>
                </c:pt>
                <c:pt idx="107">
                  <c:v>5.3</c:v>
                </c:pt>
                <c:pt idx="108">
                  <c:v>5.3</c:v>
                </c:pt>
                <c:pt idx="109">
                  <c:v>5.3</c:v>
                </c:pt>
                <c:pt idx="110">
                  <c:v>5.2</c:v>
                </c:pt>
                <c:pt idx="111">
                  <c:v>5.2</c:v>
                </c:pt>
                <c:pt idx="112">
                  <c:v>5.2</c:v>
                </c:pt>
                <c:pt idx="113">
                  <c:v>5.0999999999999996</c:v>
                </c:pt>
                <c:pt idx="114">
                  <c:v>5.0999999999999996</c:v>
                </c:pt>
                <c:pt idx="115">
                  <c:v>5</c:v>
                </c:pt>
                <c:pt idx="116">
                  <c:v>4.9000000000000004</c:v>
                </c:pt>
                <c:pt idx="117">
                  <c:v>4.9000000000000004</c:v>
                </c:pt>
                <c:pt idx="118">
                  <c:v>4.8</c:v>
                </c:pt>
                <c:pt idx="119">
                  <c:v>4.8</c:v>
                </c:pt>
                <c:pt idx="120">
                  <c:v>4.7</c:v>
                </c:pt>
                <c:pt idx="121">
                  <c:v>4.7</c:v>
                </c:pt>
                <c:pt idx="122">
                  <c:v>4.5999999999999996</c:v>
                </c:pt>
                <c:pt idx="123">
                  <c:v>4.5999999999999996</c:v>
                </c:pt>
                <c:pt idx="124">
                  <c:v>4.5</c:v>
                </c:pt>
                <c:pt idx="125">
                  <c:v>4.4000000000000004</c:v>
                </c:pt>
                <c:pt idx="126">
                  <c:v>4.3</c:v>
                </c:pt>
                <c:pt idx="127">
                  <c:v>4.2</c:v>
                </c:pt>
                <c:pt idx="128">
                  <c:v>4.2</c:v>
                </c:pt>
                <c:pt idx="129">
                  <c:v>4.0999999999999996</c:v>
                </c:pt>
                <c:pt idx="130">
                  <c:v>4.0999999999999996</c:v>
                </c:pt>
                <c:pt idx="131">
                  <c:v>4.0999999999999996</c:v>
                </c:pt>
                <c:pt idx="132">
                  <c:v>4</c:v>
                </c:pt>
                <c:pt idx="133">
                  <c:v>4</c:v>
                </c:pt>
                <c:pt idx="134">
                  <c:v>4</c:v>
                </c:pt>
                <c:pt idx="135">
                  <c:v>4</c:v>
                </c:pt>
                <c:pt idx="136">
                  <c:v>4</c:v>
                </c:pt>
                <c:pt idx="137">
                  <c:v>4</c:v>
                </c:pt>
                <c:pt idx="138">
                  <c:v>4</c:v>
                </c:pt>
                <c:pt idx="139">
                  <c:v>4</c:v>
                </c:pt>
                <c:pt idx="140">
                  <c:v>4</c:v>
                </c:pt>
                <c:pt idx="141">
                  <c:v>4</c:v>
                </c:pt>
                <c:pt idx="142">
                  <c:v>4</c:v>
                </c:pt>
                <c:pt idx="143">
                  <c:v>4</c:v>
                </c:pt>
                <c:pt idx="144">
                  <c:v>4</c:v>
                </c:pt>
                <c:pt idx="145">
                  <c:v>3.9</c:v>
                </c:pt>
                <c:pt idx="146">
                  <c:v>3.8</c:v>
                </c:pt>
                <c:pt idx="147">
                  <c:v>3.7</c:v>
                </c:pt>
                <c:pt idx="148">
                  <c:v>3.7</c:v>
                </c:pt>
                <c:pt idx="149">
                  <c:v>3.6</c:v>
                </c:pt>
                <c:pt idx="150">
                  <c:v>3.5</c:v>
                </c:pt>
                <c:pt idx="151">
                  <c:v>3.5</c:v>
                </c:pt>
                <c:pt idx="152">
                  <c:v>3.5</c:v>
                </c:pt>
                <c:pt idx="153">
                  <c:v>3.5</c:v>
                </c:pt>
                <c:pt idx="154">
                  <c:v>3.4</c:v>
                </c:pt>
                <c:pt idx="155">
                  <c:v>3.4</c:v>
                </c:pt>
                <c:pt idx="156">
                  <c:v>3.4</c:v>
                </c:pt>
                <c:pt idx="157">
                  <c:v>3.3</c:v>
                </c:pt>
                <c:pt idx="158">
                  <c:v>3.2</c:v>
                </c:pt>
                <c:pt idx="159">
                  <c:v>3.1</c:v>
                </c:pt>
                <c:pt idx="160">
                  <c:v>2.9</c:v>
                </c:pt>
                <c:pt idx="161">
                  <c:v>2.8</c:v>
                </c:pt>
                <c:pt idx="162">
                  <c:v>2.8</c:v>
                </c:pt>
                <c:pt idx="163">
                  <c:v>2.8</c:v>
                </c:pt>
                <c:pt idx="164">
                  <c:v>2.8</c:v>
                </c:pt>
                <c:pt idx="165">
                  <c:v>2.9</c:v>
                </c:pt>
                <c:pt idx="166">
                  <c:v>3</c:v>
                </c:pt>
                <c:pt idx="167">
                  <c:v>3</c:v>
                </c:pt>
                <c:pt idx="168">
                  <c:v>3.1</c:v>
                </c:pt>
                <c:pt idx="169">
                  <c:v>3</c:v>
                </c:pt>
                <c:pt idx="170">
                  <c:v>2.9</c:v>
                </c:pt>
                <c:pt idx="171">
                  <c:v>2.8</c:v>
                </c:pt>
                <c:pt idx="172">
                  <c:v>2.7</c:v>
                </c:pt>
                <c:pt idx="173">
                  <c:v>2.5</c:v>
                </c:pt>
                <c:pt idx="174">
                  <c:v>2.5</c:v>
                </c:pt>
                <c:pt idx="175">
                  <c:v>2.5</c:v>
                </c:pt>
                <c:pt idx="176">
                  <c:v>2.6</c:v>
                </c:pt>
                <c:pt idx="177">
                  <c:v>2.7</c:v>
                </c:pt>
                <c:pt idx="178">
                  <c:v>2.7</c:v>
                </c:pt>
                <c:pt idx="179">
                  <c:v>2.7</c:v>
                </c:pt>
                <c:pt idx="180">
                  <c:v>2.8</c:v>
                </c:pt>
                <c:pt idx="181">
                  <c:v>2.9</c:v>
                </c:pt>
                <c:pt idx="182">
                  <c:v>3.2</c:v>
                </c:pt>
                <c:pt idx="183">
                  <c:v>11.9</c:v>
                </c:pt>
                <c:pt idx="184">
                  <c:v>10</c:v>
                </c:pt>
                <c:pt idx="185">
                  <c:v>8.9</c:v>
                </c:pt>
                <c:pt idx="186">
                  <c:v>8.3000000000000007</c:v>
                </c:pt>
                <c:pt idx="187">
                  <c:v>7.3</c:v>
                </c:pt>
                <c:pt idx="188">
                  <c:v>6.7</c:v>
                </c:pt>
                <c:pt idx="189">
                  <c:v>5.9</c:v>
                </c:pt>
                <c:pt idx="190">
                  <c:v>5.3</c:v>
                </c:pt>
                <c:pt idx="191">
                  <c:v>5</c:v>
                </c:pt>
                <c:pt idx="192">
                  <c:v>4.8</c:v>
                </c:pt>
                <c:pt idx="193">
                  <c:v>4.7</c:v>
                </c:pt>
                <c:pt idx="194">
                  <c:v>4.5</c:v>
                </c:pt>
                <c:pt idx="195">
                  <c:v>4.4000000000000004</c:v>
                </c:pt>
                <c:pt idx="196">
                  <c:v>4.2</c:v>
                </c:pt>
                <c:pt idx="197">
                  <c:v>4</c:v>
                </c:pt>
                <c:pt idx="198">
                  <c:v>3.8</c:v>
                </c:pt>
                <c:pt idx="199">
                  <c:v>3.5</c:v>
                </c:pt>
                <c:pt idx="200">
                  <c:v>3.3</c:v>
                </c:pt>
                <c:pt idx="201">
                  <c:v>3.1</c:v>
                </c:pt>
                <c:pt idx="202">
                  <c:v>2.9</c:v>
                </c:pt>
                <c:pt idx="203">
                  <c:v>2.8</c:v>
                </c:pt>
                <c:pt idx="204">
                  <c:v>2.7</c:v>
                </c:pt>
                <c:pt idx="205">
                  <c:v>2.6</c:v>
                </c:pt>
                <c:pt idx="206">
                  <c:v>2.6</c:v>
                </c:pt>
                <c:pt idx="207">
                  <c:v>2.6</c:v>
                </c:pt>
                <c:pt idx="208">
                  <c:v>2.5</c:v>
                </c:pt>
                <c:pt idx="209">
                  <c:v>2.5</c:v>
                </c:pt>
                <c:pt idx="210">
                  <c:v>2.6</c:v>
                </c:pt>
                <c:pt idx="211">
                  <c:v>2.7</c:v>
                </c:pt>
                <c:pt idx="212">
                  <c:v>2.8</c:v>
                </c:pt>
                <c:pt idx="213">
                  <c:v>2.9</c:v>
                </c:pt>
                <c:pt idx="214">
                  <c:v>2.9</c:v>
                </c:pt>
                <c:pt idx="215">
                  <c:v>2.9</c:v>
                </c:pt>
                <c:pt idx="216">
                  <c:v>2.9</c:v>
                </c:pt>
                <c:pt idx="217">
                  <c:v>2.8</c:v>
                </c:pt>
                <c:pt idx="218">
                  <c:v>2.7</c:v>
                </c:pt>
                <c:pt idx="219">
                  <c:v>2.6</c:v>
                </c:pt>
                <c:pt idx="220">
                  <c:v>2.5</c:v>
                </c:pt>
                <c:pt idx="221">
                  <c:v>2.5</c:v>
                </c:pt>
                <c:pt idx="222">
                  <c:v>2.5</c:v>
                </c:pt>
                <c:pt idx="223">
                  <c:v>2.6</c:v>
                </c:pt>
                <c:pt idx="224">
                  <c:v>2.7</c:v>
                </c:pt>
                <c:pt idx="225">
                  <c:v>2.8</c:v>
                </c:pt>
                <c:pt idx="226">
                  <c:v>2.8</c:v>
                </c:pt>
                <c:pt idx="227">
                  <c:v>2.9</c:v>
                </c:pt>
                <c:pt idx="228">
                  <c:v>2.8</c:v>
                </c:pt>
                <c:pt idx="229">
                  <c:v>2.8</c:v>
                </c:pt>
                <c:pt idx="230">
                  <c:v>2.8</c:v>
                </c:pt>
                <c:pt idx="231">
                  <c:v>2.8</c:v>
                </c:pt>
                <c:pt idx="232">
                  <c:v>2.8</c:v>
                </c:pt>
                <c:pt idx="233">
                  <c:v>2.8</c:v>
                </c:pt>
                <c:pt idx="234">
                  <c:v>2.8</c:v>
                </c:pt>
                <c:pt idx="235">
                  <c:v>2.9</c:v>
                </c:pt>
                <c:pt idx="236">
                  <c:v>2.9</c:v>
                </c:pt>
                <c:pt idx="237">
                  <c:v>2.9</c:v>
                </c:pt>
                <c:pt idx="238">
                  <c:v>2.9</c:v>
                </c:pt>
                <c:pt idx="239">
                  <c:v>2.9</c:v>
                </c:pt>
                <c:pt idx="240">
                  <c:v>3</c:v>
                </c:pt>
                <c:pt idx="241">
                  <c:v>3.1</c:v>
                </c:pt>
                <c:pt idx="242">
                  <c:v>3.2</c:v>
                </c:pt>
                <c:pt idx="243">
                  <c:v>3.3</c:v>
                </c:pt>
                <c:pt idx="244">
                  <c:v>3.4</c:v>
                </c:pt>
                <c:pt idx="245">
                  <c:v>3.5</c:v>
                </c:pt>
                <c:pt idx="246">
                  <c:v>3.6</c:v>
                </c:pt>
                <c:pt idx="247">
                  <c:v>3.6</c:v>
                </c:pt>
              </c:numCache>
            </c:numRef>
          </c:val>
          <c:smooth val="0"/>
          <c:extLst>
            <c:ext xmlns:c16="http://schemas.microsoft.com/office/drawing/2014/chart" uri="{C3380CC4-5D6E-409C-BE32-E72D297353CC}">
              <c16:uniqueId val="{00000004-76D8-46BF-87B0-838B78D504B1}"/>
            </c:ext>
          </c:extLst>
        </c:ser>
        <c:dLbls>
          <c:showLegendKey val="0"/>
          <c:showVal val="0"/>
          <c:showCatName val="0"/>
          <c:showSerName val="0"/>
          <c:showPercent val="0"/>
          <c:showBubbleSize val="0"/>
        </c:dLbls>
        <c:marker val="1"/>
        <c:smooth val="0"/>
        <c:axId val="1196920335"/>
        <c:axId val="1196917455"/>
      </c:lineChart>
      <c:dateAx>
        <c:axId val="1196920335"/>
        <c:scaling>
          <c:orientation val="minMax"/>
        </c:scaling>
        <c:delete val="0"/>
        <c:axPos val="b"/>
        <c:numFmt formatCode="yyyy" sourceLinked="0"/>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196917455"/>
        <c:crosses val="autoZero"/>
        <c:auto val="1"/>
        <c:lblOffset val="100"/>
        <c:baseTimeUnit val="months"/>
        <c:majorUnit val="12"/>
        <c:majorTimeUnit val="months"/>
      </c:dateAx>
      <c:valAx>
        <c:axId val="1196917455"/>
        <c:scaling>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dirty="0"/>
                  <a:t>Unemployment </a:t>
                </a:r>
              </a:p>
              <a:p>
                <a:pPr>
                  <a:defRPr/>
                </a:pPr>
                <a:r>
                  <a:rPr lang="en-US" sz="800" dirty="0"/>
                  <a:t>Rate</a:t>
                </a:r>
              </a:p>
            </c:rich>
          </c:tx>
          <c:layout>
            <c:manualLayout>
              <c:xMode val="edge"/>
              <c:yMode val="edge"/>
              <c:x val="0"/>
              <c:y val="0.12591532119091173"/>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196920335"/>
        <c:crosses val="autoZero"/>
        <c:crossBetween val="midCat"/>
      </c:valAx>
      <c:spPr>
        <a:noFill/>
        <a:ln>
          <a:noFill/>
        </a:ln>
        <a:effectLst/>
      </c:spPr>
    </c:plotArea>
    <c:legend>
      <c:legendPos val="t"/>
      <c:legendEntry>
        <c:idx val="0"/>
        <c:delete val="1"/>
      </c:legendEntry>
      <c:legendEntry>
        <c:idx val="1"/>
        <c:delete val="1"/>
      </c:legendEntry>
      <c:layout>
        <c:manualLayout>
          <c:xMode val="edge"/>
          <c:yMode val="edge"/>
          <c:x val="0.31033094149521634"/>
          <c:y val="0.14210069444444445"/>
          <c:w val="0.38381822735867693"/>
          <c:h val="7.32427001312336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Demi" panose="020B0703020102020204" pitchFamily="34" charset="0"/>
                <a:ea typeface="+mn-ea"/>
                <a:cs typeface="+mn-cs"/>
              </a:defRPr>
            </a:pPr>
            <a:r>
              <a:rPr lang="en-US" sz="1400" b="0" i="0" u="none" strike="noStrike" kern="1200" spc="0" baseline="0" dirty="0">
                <a:solidFill>
                  <a:schemeClr val="tx1"/>
                </a:solidFill>
                <a:latin typeface="Franklin Gothic Demi" panose="020B0703020102020204" pitchFamily="34" charset="0"/>
              </a:rPr>
              <a:t>Virginia Unemployment Rate Remains 70bp Below US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Demi" panose="020B0703020102020204" pitchFamily="34" charset="0"/>
              <a:ea typeface="+mn-ea"/>
              <a:cs typeface="+mn-cs"/>
            </a:defRPr>
          </a:pPr>
          <a:endParaRPr lang="en-US"/>
        </a:p>
      </c:txPr>
    </c:title>
    <c:autoTitleDeleted val="0"/>
    <c:plotArea>
      <c:layout>
        <c:manualLayout>
          <c:layoutTarget val="inner"/>
          <c:xMode val="edge"/>
          <c:yMode val="edge"/>
          <c:x val="8.1625356306268174E-2"/>
          <c:y val="0.25497013068678914"/>
          <c:w val="0.86784265374086322"/>
          <c:h val="0.64865383038057745"/>
        </c:manualLayout>
      </c:layout>
      <c:areaChart>
        <c:grouping val="stacked"/>
        <c:varyColors val="0"/>
        <c:ser>
          <c:idx val="0"/>
          <c:order val="0"/>
          <c:tx>
            <c:v>Base</c:v>
          </c:tx>
          <c:spPr>
            <a:noFill/>
            <a:ln>
              <a:noFill/>
            </a:ln>
            <a:effectLst/>
          </c:spPr>
          <c:cat>
            <c:numRef>
              <c:f>Monthly!$A$218:$A$249</c:f>
              <c:numCache>
                <c:formatCode>yyyy\-mm\-dd</c:formatCode>
                <c:ptCount val="3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numCache>
            </c:numRef>
          </c:cat>
          <c:val>
            <c:numRef>
              <c:f>Monthly!$C$218:$C$249</c:f>
              <c:numCache>
                <c:formatCode>0.0</c:formatCode>
                <c:ptCount val="32"/>
                <c:pt idx="0">
                  <c:v>2.9</c:v>
                </c:pt>
                <c:pt idx="1">
                  <c:v>2.8</c:v>
                </c:pt>
                <c:pt idx="2">
                  <c:v>2.7</c:v>
                </c:pt>
                <c:pt idx="3">
                  <c:v>2.6</c:v>
                </c:pt>
                <c:pt idx="4">
                  <c:v>2.5</c:v>
                </c:pt>
                <c:pt idx="5">
                  <c:v>2.5</c:v>
                </c:pt>
                <c:pt idx="6">
                  <c:v>2.5</c:v>
                </c:pt>
                <c:pt idx="7">
                  <c:v>2.6</c:v>
                </c:pt>
                <c:pt idx="8">
                  <c:v>2.7</c:v>
                </c:pt>
                <c:pt idx="9">
                  <c:v>2.8</c:v>
                </c:pt>
                <c:pt idx="10">
                  <c:v>2.8</c:v>
                </c:pt>
                <c:pt idx="11">
                  <c:v>2.9</c:v>
                </c:pt>
                <c:pt idx="12">
                  <c:v>2.8</c:v>
                </c:pt>
                <c:pt idx="13">
                  <c:v>2.8</c:v>
                </c:pt>
                <c:pt idx="14">
                  <c:v>2.8</c:v>
                </c:pt>
                <c:pt idx="15">
                  <c:v>2.8</c:v>
                </c:pt>
                <c:pt idx="16">
                  <c:v>2.8</c:v>
                </c:pt>
                <c:pt idx="17">
                  <c:v>2.8</c:v>
                </c:pt>
                <c:pt idx="18">
                  <c:v>2.8</c:v>
                </c:pt>
                <c:pt idx="19">
                  <c:v>2.9</c:v>
                </c:pt>
                <c:pt idx="20">
                  <c:v>2.9</c:v>
                </c:pt>
                <c:pt idx="21">
                  <c:v>2.9</c:v>
                </c:pt>
                <c:pt idx="22">
                  <c:v>2.9</c:v>
                </c:pt>
                <c:pt idx="23">
                  <c:v>2.9</c:v>
                </c:pt>
                <c:pt idx="24">
                  <c:v>3</c:v>
                </c:pt>
                <c:pt idx="25">
                  <c:v>3.1</c:v>
                </c:pt>
                <c:pt idx="26">
                  <c:v>3.2</c:v>
                </c:pt>
                <c:pt idx="27">
                  <c:v>3.3</c:v>
                </c:pt>
                <c:pt idx="28">
                  <c:v>3.4</c:v>
                </c:pt>
                <c:pt idx="29">
                  <c:v>3.5</c:v>
                </c:pt>
                <c:pt idx="30">
                  <c:v>3.6</c:v>
                </c:pt>
                <c:pt idx="31">
                  <c:v>3.6</c:v>
                </c:pt>
              </c:numCache>
            </c:numRef>
          </c:val>
          <c:extLst>
            <c:ext xmlns:c16="http://schemas.microsoft.com/office/drawing/2014/chart" uri="{C3380CC4-5D6E-409C-BE32-E72D297353CC}">
              <c16:uniqueId val="{00000000-2EAE-4486-9957-085FD7BFA932}"/>
            </c:ext>
          </c:extLst>
        </c:ser>
        <c:ser>
          <c:idx val="1"/>
          <c:order val="1"/>
          <c:tx>
            <c:strRef>
              <c:f>Monthly!$D$1</c:f>
              <c:strCache>
                <c:ptCount val="1"/>
                <c:pt idx="0">
                  <c:v>VA Difference</c:v>
                </c:pt>
              </c:strCache>
            </c:strRef>
          </c:tx>
          <c:spPr>
            <a:solidFill>
              <a:schemeClr val="accent3">
                <a:lumMod val="20000"/>
                <a:lumOff val="80000"/>
              </a:schemeClr>
            </a:solidFill>
            <a:ln w="25400">
              <a:noFill/>
            </a:ln>
            <a:effectLst/>
          </c:spPr>
          <c:cat>
            <c:numRef>
              <c:f>Monthly!$A$218:$A$249</c:f>
              <c:numCache>
                <c:formatCode>yyyy\-mm\-dd</c:formatCode>
                <c:ptCount val="3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pt idx="26">
                  <c:v>45717</c:v>
                </c:pt>
                <c:pt idx="27">
                  <c:v>45748</c:v>
                </c:pt>
                <c:pt idx="28">
                  <c:v>45778</c:v>
                </c:pt>
                <c:pt idx="29">
                  <c:v>45809</c:v>
                </c:pt>
                <c:pt idx="30">
                  <c:v>45839</c:v>
                </c:pt>
                <c:pt idx="31">
                  <c:v>45870</c:v>
                </c:pt>
              </c:numCache>
            </c:numRef>
          </c:cat>
          <c:val>
            <c:numRef>
              <c:f>Monthly!$D$218:$D$249</c:f>
              <c:numCache>
                <c:formatCode>0.0</c:formatCode>
                <c:ptCount val="32"/>
                <c:pt idx="0">
                  <c:v>0.60000000000000009</c:v>
                </c:pt>
                <c:pt idx="1">
                  <c:v>0.80000000000000027</c:v>
                </c:pt>
                <c:pt idx="2">
                  <c:v>0.79999999999999982</c:v>
                </c:pt>
                <c:pt idx="3">
                  <c:v>0.79999999999999982</c:v>
                </c:pt>
                <c:pt idx="4">
                  <c:v>1.1000000000000001</c:v>
                </c:pt>
                <c:pt idx="5">
                  <c:v>1.1000000000000001</c:v>
                </c:pt>
                <c:pt idx="6">
                  <c:v>1</c:v>
                </c:pt>
                <c:pt idx="7">
                  <c:v>1.1000000000000001</c:v>
                </c:pt>
                <c:pt idx="8">
                  <c:v>1.0999999999999996</c:v>
                </c:pt>
                <c:pt idx="9">
                  <c:v>1.1000000000000001</c:v>
                </c:pt>
                <c:pt idx="10">
                  <c:v>0.90000000000000036</c:v>
                </c:pt>
                <c:pt idx="11">
                  <c:v>0.89999999999999991</c:v>
                </c:pt>
                <c:pt idx="12">
                  <c:v>0.90000000000000036</c:v>
                </c:pt>
                <c:pt idx="13">
                  <c:v>1.1000000000000001</c:v>
                </c:pt>
                <c:pt idx="14">
                  <c:v>1.1000000000000001</c:v>
                </c:pt>
                <c:pt idx="15">
                  <c:v>1.1000000000000001</c:v>
                </c:pt>
                <c:pt idx="16">
                  <c:v>1.2000000000000002</c:v>
                </c:pt>
                <c:pt idx="17">
                  <c:v>1.2999999999999998</c:v>
                </c:pt>
                <c:pt idx="18">
                  <c:v>1.4000000000000004</c:v>
                </c:pt>
                <c:pt idx="19">
                  <c:v>1.3000000000000003</c:v>
                </c:pt>
                <c:pt idx="20">
                  <c:v>1.1999999999999997</c:v>
                </c:pt>
                <c:pt idx="21">
                  <c:v>1.1999999999999997</c:v>
                </c:pt>
                <c:pt idx="22">
                  <c:v>1.3000000000000003</c:v>
                </c:pt>
                <c:pt idx="23">
                  <c:v>1.1999999999999997</c:v>
                </c:pt>
                <c:pt idx="24">
                  <c:v>1</c:v>
                </c:pt>
                <c:pt idx="25">
                  <c:v>0.99999999999999956</c:v>
                </c:pt>
                <c:pt idx="26">
                  <c:v>1</c:v>
                </c:pt>
                <c:pt idx="27">
                  <c:v>0.90000000000000036</c:v>
                </c:pt>
                <c:pt idx="28">
                  <c:v>0.80000000000000027</c:v>
                </c:pt>
                <c:pt idx="29">
                  <c:v>0.59999999999999964</c:v>
                </c:pt>
                <c:pt idx="30">
                  <c:v>0.60000000000000009</c:v>
                </c:pt>
                <c:pt idx="31">
                  <c:v>0.69999999999999973</c:v>
                </c:pt>
              </c:numCache>
            </c:numRef>
          </c:val>
          <c:extLst>
            <c:ext xmlns:c16="http://schemas.microsoft.com/office/drawing/2014/chart" uri="{C3380CC4-5D6E-409C-BE32-E72D297353CC}">
              <c16:uniqueId val="{00000001-2EAE-4486-9957-085FD7BFA932}"/>
            </c:ext>
          </c:extLst>
        </c:ser>
        <c:dLbls>
          <c:showLegendKey val="0"/>
          <c:showVal val="0"/>
          <c:showCatName val="0"/>
          <c:showSerName val="0"/>
          <c:showPercent val="0"/>
          <c:showBubbleSize val="0"/>
        </c:dLbls>
        <c:axId val="1196920335"/>
        <c:axId val="1196917455"/>
      </c:areaChart>
      <c:barChart>
        <c:barDir val="col"/>
        <c:grouping val="clustered"/>
        <c:varyColors val="0"/>
        <c:ser>
          <c:idx val="4"/>
          <c:order val="4"/>
          <c:tx>
            <c:strRef>
              <c:f>Monthly!$D$1</c:f>
              <c:strCache>
                <c:ptCount val="1"/>
                <c:pt idx="0">
                  <c:v>VA Difference</c:v>
                </c:pt>
              </c:strCache>
            </c:strRef>
          </c:tx>
          <c:spPr>
            <a:solidFill>
              <a:schemeClr val="bg1">
                <a:lumMod val="85000"/>
              </a:schemeClr>
            </a:solidFill>
            <a:ln w="25400">
              <a:noFill/>
            </a:ln>
            <a:effectLst/>
          </c:spPr>
          <c:invertIfNegative val="0"/>
          <c:val>
            <c:numRef>
              <c:f>Monthly!$E$218:$E$249</c:f>
              <c:numCache>
                <c:formatCode>General</c:formatCode>
                <c:ptCount val="32"/>
                <c:pt idx="0">
                  <c:v>-0.60000000000000009</c:v>
                </c:pt>
                <c:pt idx="1">
                  <c:v>-0.80000000000000027</c:v>
                </c:pt>
                <c:pt idx="2">
                  <c:v>-0.79999999999999982</c:v>
                </c:pt>
                <c:pt idx="3">
                  <c:v>-0.79999999999999982</c:v>
                </c:pt>
                <c:pt idx="4">
                  <c:v>-1.1000000000000001</c:v>
                </c:pt>
                <c:pt idx="5">
                  <c:v>-1.1000000000000001</c:v>
                </c:pt>
                <c:pt idx="6">
                  <c:v>-1</c:v>
                </c:pt>
                <c:pt idx="7">
                  <c:v>-1.1000000000000001</c:v>
                </c:pt>
                <c:pt idx="8">
                  <c:v>-1.0999999999999996</c:v>
                </c:pt>
                <c:pt idx="9">
                  <c:v>-1.1000000000000001</c:v>
                </c:pt>
                <c:pt idx="10">
                  <c:v>-0.90000000000000036</c:v>
                </c:pt>
                <c:pt idx="11">
                  <c:v>-0.89999999999999991</c:v>
                </c:pt>
                <c:pt idx="12">
                  <c:v>-0.90000000000000036</c:v>
                </c:pt>
                <c:pt idx="13">
                  <c:v>-1.1000000000000001</c:v>
                </c:pt>
                <c:pt idx="14">
                  <c:v>-1.1000000000000001</c:v>
                </c:pt>
                <c:pt idx="15">
                  <c:v>-1.1000000000000001</c:v>
                </c:pt>
                <c:pt idx="16">
                  <c:v>-1.2000000000000002</c:v>
                </c:pt>
                <c:pt idx="17">
                  <c:v>-1.2999999999999998</c:v>
                </c:pt>
                <c:pt idx="18">
                  <c:v>-1.4000000000000004</c:v>
                </c:pt>
                <c:pt idx="19">
                  <c:v>-1.3000000000000003</c:v>
                </c:pt>
                <c:pt idx="20">
                  <c:v>-1.1999999999999997</c:v>
                </c:pt>
                <c:pt idx="21">
                  <c:v>-1.1999999999999997</c:v>
                </c:pt>
                <c:pt idx="22">
                  <c:v>-1.3000000000000003</c:v>
                </c:pt>
                <c:pt idx="23">
                  <c:v>-1.1999999999999997</c:v>
                </c:pt>
                <c:pt idx="24">
                  <c:v>-1</c:v>
                </c:pt>
                <c:pt idx="25">
                  <c:v>-0.99999999999999956</c:v>
                </c:pt>
                <c:pt idx="26">
                  <c:v>-1</c:v>
                </c:pt>
                <c:pt idx="27">
                  <c:v>-0.90000000000000036</c:v>
                </c:pt>
                <c:pt idx="28">
                  <c:v>-0.80000000000000027</c:v>
                </c:pt>
                <c:pt idx="29">
                  <c:v>-0.59999999999999964</c:v>
                </c:pt>
                <c:pt idx="30">
                  <c:v>-0.60000000000000009</c:v>
                </c:pt>
                <c:pt idx="31">
                  <c:v>-0.69999999999999973</c:v>
                </c:pt>
              </c:numCache>
            </c:numRef>
          </c:val>
          <c:extLst>
            <c:ext xmlns:c16="http://schemas.microsoft.com/office/drawing/2014/chart" uri="{C3380CC4-5D6E-409C-BE32-E72D297353CC}">
              <c16:uniqueId val="{00000002-2EAE-4486-9957-085FD7BFA932}"/>
            </c:ext>
          </c:extLst>
        </c:ser>
        <c:dLbls>
          <c:showLegendKey val="0"/>
          <c:showVal val="0"/>
          <c:showCatName val="0"/>
          <c:showSerName val="0"/>
          <c:showPercent val="0"/>
          <c:showBubbleSize val="0"/>
        </c:dLbls>
        <c:gapWidth val="0"/>
        <c:axId val="1196920335"/>
        <c:axId val="1196917455"/>
      </c:barChart>
      <c:lineChart>
        <c:grouping val="standard"/>
        <c:varyColors val="0"/>
        <c:ser>
          <c:idx val="2"/>
          <c:order val="2"/>
          <c:tx>
            <c:strRef>
              <c:f>Monthly!$B$1</c:f>
              <c:strCache>
                <c:ptCount val="1"/>
                <c:pt idx="0">
                  <c:v>US</c:v>
                </c:pt>
              </c:strCache>
            </c:strRef>
          </c:tx>
          <c:spPr>
            <a:ln w="28575" cap="rnd">
              <a:solidFill>
                <a:srgbClr val="002060"/>
              </a:solidFill>
              <a:round/>
            </a:ln>
            <a:effectLst/>
          </c:spPr>
          <c:marker>
            <c:symbol val="none"/>
          </c:marker>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AE-4486-9957-085FD7BFA93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AE-4486-9957-085FD7BFA932}"/>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AE-4486-9957-085FD7BFA932}"/>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AE-4486-9957-085FD7BFA932}"/>
                </c:ext>
              </c:extLst>
            </c:dLbl>
            <c:dLbl>
              <c:idx val="3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AE-4486-9957-085FD7BFA9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Monthly!$B$218:$B$249</c:f>
              <c:numCache>
                <c:formatCode>0.0</c:formatCode>
                <c:ptCount val="32"/>
                <c:pt idx="0">
                  <c:v>3.5</c:v>
                </c:pt>
                <c:pt idx="1">
                  <c:v>3.6</c:v>
                </c:pt>
                <c:pt idx="2">
                  <c:v>3.5</c:v>
                </c:pt>
                <c:pt idx="3">
                  <c:v>3.4</c:v>
                </c:pt>
                <c:pt idx="4">
                  <c:v>3.6</c:v>
                </c:pt>
                <c:pt idx="5">
                  <c:v>3.6</c:v>
                </c:pt>
                <c:pt idx="6">
                  <c:v>3.5</c:v>
                </c:pt>
                <c:pt idx="7">
                  <c:v>3.7</c:v>
                </c:pt>
                <c:pt idx="8">
                  <c:v>3.8</c:v>
                </c:pt>
                <c:pt idx="9">
                  <c:v>3.9</c:v>
                </c:pt>
                <c:pt idx="10">
                  <c:v>3.7</c:v>
                </c:pt>
                <c:pt idx="11">
                  <c:v>3.8</c:v>
                </c:pt>
                <c:pt idx="12">
                  <c:v>3.7</c:v>
                </c:pt>
                <c:pt idx="13">
                  <c:v>3.9</c:v>
                </c:pt>
                <c:pt idx="14">
                  <c:v>3.9</c:v>
                </c:pt>
                <c:pt idx="15">
                  <c:v>3.9</c:v>
                </c:pt>
                <c:pt idx="16">
                  <c:v>4</c:v>
                </c:pt>
                <c:pt idx="17">
                  <c:v>4.0999999999999996</c:v>
                </c:pt>
                <c:pt idx="18">
                  <c:v>4.2</c:v>
                </c:pt>
                <c:pt idx="19">
                  <c:v>4.2</c:v>
                </c:pt>
                <c:pt idx="20">
                  <c:v>4.0999999999999996</c:v>
                </c:pt>
                <c:pt idx="21">
                  <c:v>4.0999999999999996</c:v>
                </c:pt>
                <c:pt idx="22">
                  <c:v>4.2</c:v>
                </c:pt>
                <c:pt idx="23">
                  <c:v>4.0999999999999996</c:v>
                </c:pt>
                <c:pt idx="24">
                  <c:v>4</c:v>
                </c:pt>
                <c:pt idx="25">
                  <c:v>4.0999999999999996</c:v>
                </c:pt>
                <c:pt idx="26">
                  <c:v>4.2</c:v>
                </c:pt>
                <c:pt idx="27">
                  <c:v>4.2</c:v>
                </c:pt>
                <c:pt idx="28">
                  <c:v>4.2</c:v>
                </c:pt>
                <c:pt idx="29">
                  <c:v>4.0999999999999996</c:v>
                </c:pt>
                <c:pt idx="30">
                  <c:v>4.2</c:v>
                </c:pt>
                <c:pt idx="31">
                  <c:v>4.3</c:v>
                </c:pt>
              </c:numCache>
            </c:numRef>
          </c:val>
          <c:smooth val="0"/>
          <c:extLst>
            <c:ext xmlns:c16="http://schemas.microsoft.com/office/drawing/2014/chart" uri="{C3380CC4-5D6E-409C-BE32-E72D297353CC}">
              <c16:uniqueId val="{00000008-2EAE-4486-9957-085FD7BFA932}"/>
            </c:ext>
          </c:extLst>
        </c:ser>
        <c:ser>
          <c:idx val="3"/>
          <c:order val="3"/>
          <c:tx>
            <c:strRef>
              <c:f>Monthly!$C$1</c:f>
              <c:strCache>
                <c:ptCount val="1"/>
                <c:pt idx="0">
                  <c:v>VA</c:v>
                </c:pt>
              </c:strCache>
            </c:strRef>
          </c:tx>
          <c:spPr>
            <a:ln w="28575" cap="rnd">
              <a:solidFill>
                <a:srgbClr val="C00000"/>
              </a:solidFill>
              <a:round/>
            </a:ln>
            <a:effectLst/>
          </c:spPr>
          <c:marker>
            <c:symbol val="none"/>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AE-4486-9957-085FD7BFA932}"/>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AE-4486-9957-085FD7BFA932}"/>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AE-4486-9957-085FD7BFA932}"/>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EAE-4486-9957-085FD7BFA932}"/>
                </c:ext>
              </c:extLst>
            </c:dLbl>
            <c:dLbl>
              <c:idx val="3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AE-4486-9957-085FD7BFA93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Monthly!$C$218:$C$249</c:f>
              <c:numCache>
                <c:formatCode>0.0</c:formatCode>
                <c:ptCount val="32"/>
                <c:pt idx="0">
                  <c:v>2.9</c:v>
                </c:pt>
                <c:pt idx="1">
                  <c:v>2.8</c:v>
                </c:pt>
                <c:pt idx="2">
                  <c:v>2.7</c:v>
                </c:pt>
                <c:pt idx="3">
                  <c:v>2.6</c:v>
                </c:pt>
                <c:pt idx="4">
                  <c:v>2.5</c:v>
                </c:pt>
                <c:pt idx="5">
                  <c:v>2.5</c:v>
                </c:pt>
                <c:pt idx="6">
                  <c:v>2.5</c:v>
                </c:pt>
                <c:pt idx="7">
                  <c:v>2.6</c:v>
                </c:pt>
                <c:pt idx="8">
                  <c:v>2.7</c:v>
                </c:pt>
                <c:pt idx="9">
                  <c:v>2.8</c:v>
                </c:pt>
                <c:pt idx="10">
                  <c:v>2.8</c:v>
                </c:pt>
                <c:pt idx="11">
                  <c:v>2.9</c:v>
                </c:pt>
                <c:pt idx="12">
                  <c:v>2.8</c:v>
                </c:pt>
                <c:pt idx="13">
                  <c:v>2.8</c:v>
                </c:pt>
                <c:pt idx="14">
                  <c:v>2.8</c:v>
                </c:pt>
                <c:pt idx="15">
                  <c:v>2.8</c:v>
                </c:pt>
                <c:pt idx="16">
                  <c:v>2.8</c:v>
                </c:pt>
                <c:pt idx="17">
                  <c:v>2.8</c:v>
                </c:pt>
                <c:pt idx="18">
                  <c:v>2.8</c:v>
                </c:pt>
                <c:pt idx="19">
                  <c:v>2.9</c:v>
                </c:pt>
                <c:pt idx="20">
                  <c:v>2.9</c:v>
                </c:pt>
                <c:pt idx="21">
                  <c:v>2.9</c:v>
                </c:pt>
                <c:pt idx="22">
                  <c:v>2.9</c:v>
                </c:pt>
                <c:pt idx="23">
                  <c:v>2.9</c:v>
                </c:pt>
                <c:pt idx="24">
                  <c:v>3</c:v>
                </c:pt>
                <c:pt idx="25">
                  <c:v>3.1</c:v>
                </c:pt>
                <c:pt idx="26">
                  <c:v>3.2</c:v>
                </c:pt>
                <c:pt idx="27">
                  <c:v>3.3</c:v>
                </c:pt>
                <c:pt idx="28">
                  <c:v>3.4</c:v>
                </c:pt>
                <c:pt idx="29">
                  <c:v>3.5</c:v>
                </c:pt>
                <c:pt idx="30">
                  <c:v>3.6</c:v>
                </c:pt>
                <c:pt idx="31">
                  <c:v>3.6</c:v>
                </c:pt>
              </c:numCache>
            </c:numRef>
          </c:val>
          <c:smooth val="0"/>
          <c:extLst>
            <c:ext xmlns:c16="http://schemas.microsoft.com/office/drawing/2014/chart" uri="{C3380CC4-5D6E-409C-BE32-E72D297353CC}">
              <c16:uniqueId val="{0000000E-2EAE-4486-9957-085FD7BFA932}"/>
            </c:ext>
          </c:extLst>
        </c:ser>
        <c:dLbls>
          <c:showLegendKey val="0"/>
          <c:showVal val="0"/>
          <c:showCatName val="0"/>
          <c:showSerName val="0"/>
          <c:showPercent val="0"/>
          <c:showBubbleSize val="0"/>
        </c:dLbls>
        <c:marker val="1"/>
        <c:smooth val="0"/>
        <c:axId val="1196920335"/>
        <c:axId val="1196917455"/>
      </c:lineChart>
      <c:dateAx>
        <c:axId val="1196920335"/>
        <c:scaling>
          <c:orientation val="minMax"/>
        </c:scaling>
        <c:delete val="0"/>
        <c:axPos val="b"/>
        <c:numFmt formatCode="mmm\ yy" sourceLinked="0"/>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196917455"/>
        <c:crosses val="autoZero"/>
        <c:auto val="1"/>
        <c:lblOffset val="100"/>
        <c:baseTimeUnit val="months"/>
        <c:majorUnit val="6"/>
        <c:majorTimeUnit val="months"/>
      </c:dateAx>
      <c:valAx>
        <c:axId val="119691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dirty="0"/>
                  <a:t>Unemployment</a:t>
                </a:r>
              </a:p>
              <a:p>
                <a:pPr>
                  <a:defRPr sz="800"/>
                </a:pPr>
                <a:r>
                  <a:rPr lang="en-US" sz="800" dirty="0"/>
                  <a:t> Rate</a:t>
                </a:r>
              </a:p>
            </c:rich>
          </c:tx>
          <c:layout>
            <c:manualLayout>
              <c:xMode val="edge"/>
              <c:yMode val="edge"/>
              <c:x val="0"/>
              <c:y val="0.12918853893263341"/>
            </c:manualLayout>
          </c:layout>
          <c:overlay val="0"/>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196920335"/>
        <c:crosses val="autoZero"/>
        <c:crossBetween val="midCat"/>
      </c:valAx>
      <c:spPr>
        <a:noFill/>
        <a:ln>
          <a:noFill/>
        </a:ln>
        <a:effectLst/>
      </c:spPr>
    </c:plotArea>
    <c:legend>
      <c:legendPos val="t"/>
      <c:legendEntry>
        <c:idx val="0"/>
        <c:delete val="1"/>
      </c:legendEntry>
      <c:legendEntry>
        <c:idx val="1"/>
        <c:delete val="1"/>
      </c:legendEntry>
      <c:layout>
        <c:manualLayout>
          <c:xMode val="edge"/>
          <c:yMode val="edge"/>
          <c:x val="0.31033094149521634"/>
          <c:y val="0.12473958333333333"/>
          <c:w val="0.38381822735867693"/>
          <c:h val="7.32427001312336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r>
              <a:rPr lang="en-US" b="0">
                <a:solidFill>
                  <a:sysClr val="windowText" lastClr="000000"/>
                </a:solidFill>
                <a:latin typeface="Franklin Gothic Demi" panose="020B0703020102020204" pitchFamily="34" charset="0"/>
              </a:rPr>
              <a:t>Virginia UI</a:t>
            </a:r>
            <a:r>
              <a:rPr lang="en-US" b="0" baseline="0">
                <a:solidFill>
                  <a:sysClr val="windowText" lastClr="000000"/>
                </a:solidFill>
                <a:latin typeface="Franklin Gothic Demi" panose="020B0703020102020204" pitchFamily="34" charset="0"/>
              </a:rPr>
              <a:t> Initial</a:t>
            </a:r>
            <a:r>
              <a:rPr lang="en-US" b="0">
                <a:solidFill>
                  <a:sysClr val="windowText" lastClr="000000"/>
                </a:solidFill>
                <a:latin typeface="Franklin Gothic Demi" panose="020B0703020102020204" pitchFamily="34" charset="0"/>
              </a:rPr>
              <a:t> Claims</a:t>
            </a:r>
            <a:r>
              <a:rPr lang="en-US" b="0" baseline="0">
                <a:solidFill>
                  <a:sysClr val="windowText" lastClr="000000"/>
                </a:solidFill>
                <a:latin typeface="Franklin Gothic Demi" panose="020B0703020102020204" pitchFamily="34" charset="0"/>
              </a:rPr>
              <a:t> Performance, Recent Years</a:t>
            </a:r>
            <a:endParaRPr lang="en-US" b="0">
              <a:solidFill>
                <a:sysClr val="windowText" lastClr="000000"/>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3"/>
          <c:order val="0"/>
          <c:tx>
            <c:strRef>
              <c:f>'Virginia Claims - Historical'!$AE$36</c:f>
              <c:strCache>
                <c:ptCount val="1"/>
                <c:pt idx="0">
                  <c:v>2025</c:v>
                </c:pt>
              </c:strCache>
            </c:strRef>
          </c:tx>
          <c:spPr>
            <a:ln w="28575" cap="rnd">
              <a:solidFill>
                <a:srgbClr val="C00000"/>
              </a:solidFill>
              <a:round/>
            </a:ln>
            <a:effectLst/>
          </c:spPr>
          <c:marker>
            <c:symbol val="none"/>
          </c:marker>
          <c:dPt>
            <c:idx val="39"/>
            <c:marker>
              <c:symbol val="circle"/>
              <c:size val="5"/>
              <c:spPr>
                <a:solidFill>
                  <a:srgbClr val="C00000"/>
                </a:solidFill>
                <a:ln w="9525">
                  <a:solidFill>
                    <a:schemeClr val="accent6">
                      <a:lumMod val="50000"/>
                    </a:schemeClr>
                  </a:solidFill>
                </a:ln>
                <a:effectLst/>
              </c:spPr>
            </c:marker>
            <c:bubble3D val="0"/>
            <c:extLst>
              <c:ext xmlns:c16="http://schemas.microsoft.com/office/drawing/2014/chart" uri="{C3380CC4-5D6E-409C-BE32-E72D297353CC}">
                <c16:uniqueId val="{00000000-3C20-45A1-B262-34664D8C5710}"/>
              </c:ext>
            </c:extLst>
          </c:dPt>
          <c:dLbls>
            <c:dLbl>
              <c:idx val="39"/>
              <c:layout>
                <c:manualLayout>
                  <c:x val="-3.9745787824909062E-2"/>
                  <c:y val="-6.29015611329833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20-45A1-B262-34664D8C571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Historical'!$W$37:$W$89</c:f>
              <c:numCache>
                <c:formatCode>General</c:formatCode>
                <c:ptCount val="53"/>
                <c:pt idx="0">
                  <c:v>3407</c:v>
                </c:pt>
                <c:pt idx="1">
                  <c:v>2858</c:v>
                </c:pt>
                <c:pt idx="2">
                  <c:v>2522</c:v>
                </c:pt>
                <c:pt idx="3">
                  <c:v>2606</c:v>
                </c:pt>
                <c:pt idx="4">
                  <c:v>3202</c:v>
                </c:pt>
                <c:pt idx="5">
                  <c:v>2899</c:v>
                </c:pt>
                <c:pt idx="6">
                  <c:v>2473</c:v>
                </c:pt>
                <c:pt idx="7">
                  <c:v>2881</c:v>
                </c:pt>
                <c:pt idx="8">
                  <c:v>4036</c:v>
                </c:pt>
                <c:pt idx="9">
                  <c:v>3141</c:v>
                </c:pt>
                <c:pt idx="10">
                  <c:v>2683</c:v>
                </c:pt>
                <c:pt idx="11">
                  <c:v>2575</c:v>
                </c:pt>
                <c:pt idx="12">
                  <c:v>3714</c:v>
                </c:pt>
                <c:pt idx="13">
                  <c:v>3270</c:v>
                </c:pt>
                <c:pt idx="14">
                  <c:v>2384</c:v>
                </c:pt>
                <c:pt idx="15">
                  <c:v>2516</c:v>
                </c:pt>
                <c:pt idx="16">
                  <c:v>2720</c:v>
                </c:pt>
                <c:pt idx="17">
                  <c:v>3992</c:v>
                </c:pt>
                <c:pt idx="18">
                  <c:v>2715</c:v>
                </c:pt>
                <c:pt idx="19">
                  <c:v>3662</c:v>
                </c:pt>
                <c:pt idx="20">
                  <c:v>2827</c:v>
                </c:pt>
                <c:pt idx="21">
                  <c:v>3335</c:v>
                </c:pt>
                <c:pt idx="22">
                  <c:v>3972</c:v>
                </c:pt>
                <c:pt idx="23">
                  <c:v>2766</c:v>
                </c:pt>
                <c:pt idx="24">
                  <c:v>2674</c:v>
                </c:pt>
                <c:pt idx="25">
                  <c:v>2837</c:v>
                </c:pt>
                <c:pt idx="26">
                  <c:v>3446</c:v>
                </c:pt>
                <c:pt idx="27">
                  <c:v>2600</c:v>
                </c:pt>
                <c:pt idx="28">
                  <c:v>2490</c:v>
                </c:pt>
                <c:pt idx="29">
                  <c:v>2615</c:v>
                </c:pt>
                <c:pt idx="30">
                  <c:v>2624</c:v>
                </c:pt>
                <c:pt idx="31">
                  <c:v>3146</c:v>
                </c:pt>
                <c:pt idx="32">
                  <c:v>2289</c:v>
                </c:pt>
                <c:pt idx="33">
                  <c:v>2372</c:v>
                </c:pt>
                <c:pt idx="34">
                  <c:v>2589</c:v>
                </c:pt>
                <c:pt idx="35">
                  <c:v>3509</c:v>
                </c:pt>
                <c:pt idx="36">
                  <c:v>2298</c:v>
                </c:pt>
                <c:pt idx="37">
                  <c:v>2262</c:v>
                </c:pt>
                <c:pt idx="38">
                  <c:v>2803</c:v>
                </c:pt>
                <c:pt idx="39">
                  <c:v>4378</c:v>
                </c:pt>
              </c:numCache>
            </c:numRef>
          </c:val>
          <c:smooth val="0"/>
          <c:extLst>
            <c:ext xmlns:c16="http://schemas.microsoft.com/office/drawing/2014/chart" uri="{C3380CC4-5D6E-409C-BE32-E72D297353CC}">
              <c16:uniqueId val="{00000001-3C20-45A1-B262-34664D8C5710}"/>
            </c:ext>
          </c:extLst>
        </c:ser>
        <c:ser>
          <c:idx val="4"/>
          <c:order val="1"/>
          <c:tx>
            <c:strRef>
              <c:f>'Virginia Claims - Historical'!$AD$36</c:f>
              <c:strCache>
                <c:ptCount val="1"/>
                <c:pt idx="0">
                  <c:v>2024</c:v>
                </c:pt>
              </c:strCache>
            </c:strRef>
          </c:tx>
          <c:spPr>
            <a:ln w="19050" cap="rnd">
              <a:solidFill>
                <a:srgbClr val="002060">
                  <a:alpha val="60000"/>
                </a:srgbClr>
              </a:solidFill>
              <a:round/>
            </a:ln>
            <a:effectLst/>
          </c:spPr>
          <c:marker>
            <c:symbol val="none"/>
          </c:marker>
          <c:dPt>
            <c:idx val="39"/>
            <c:marker>
              <c:symbol val="circle"/>
              <c:size val="4"/>
              <c:spPr>
                <a:solidFill>
                  <a:srgbClr val="002060">
                    <a:alpha val="70000"/>
                  </a:srgbClr>
                </a:solidFill>
                <a:ln w="9525">
                  <a:solidFill>
                    <a:srgbClr val="002060"/>
                  </a:solidFill>
                </a:ln>
                <a:effectLst/>
              </c:spPr>
            </c:marker>
            <c:bubble3D val="0"/>
            <c:extLst>
              <c:ext xmlns:c16="http://schemas.microsoft.com/office/drawing/2014/chart" uri="{C3380CC4-5D6E-409C-BE32-E72D297353CC}">
                <c16:uniqueId val="{00000002-3C20-45A1-B262-34664D8C5710}"/>
              </c:ext>
            </c:extLst>
          </c:dPt>
          <c:dLbls>
            <c:dLbl>
              <c:idx val="39"/>
              <c:layout>
                <c:manualLayout>
                  <c:x val="-1.0335186297442938E-2"/>
                  <c:y val="-5.422094184543598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20-45A1-B262-34664D8C57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Historical'!$V$37:$V$89</c:f>
              <c:numCache>
                <c:formatCode>General</c:formatCode>
                <c:ptCount val="53"/>
                <c:pt idx="0">
                  <c:v>2883</c:v>
                </c:pt>
                <c:pt idx="1">
                  <c:v>2576</c:v>
                </c:pt>
                <c:pt idx="2">
                  <c:v>2541</c:v>
                </c:pt>
                <c:pt idx="3">
                  <c:v>2536</c:v>
                </c:pt>
                <c:pt idx="4">
                  <c:v>2571</c:v>
                </c:pt>
                <c:pt idx="5">
                  <c:v>2272</c:v>
                </c:pt>
                <c:pt idx="6">
                  <c:v>1996</c:v>
                </c:pt>
                <c:pt idx="7">
                  <c:v>2174</c:v>
                </c:pt>
                <c:pt idx="8">
                  <c:v>2229</c:v>
                </c:pt>
                <c:pt idx="9">
                  <c:v>1904</c:v>
                </c:pt>
                <c:pt idx="10">
                  <c:v>2098</c:v>
                </c:pt>
                <c:pt idx="11">
                  <c:v>2081</c:v>
                </c:pt>
                <c:pt idx="12">
                  <c:v>2288</c:v>
                </c:pt>
                <c:pt idx="13">
                  <c:v>2238</c:v>
                </c:pt>
                <c:pt idx="14">
                  <c:v>2331</c:v>
                </c:pt>
                <c:pt idx="15">
                  <c:v>2266</c:v>
                </c:pt>
                <c:pt idx="16">
                  <c:v>2497</c:v>
                </c:pt>
                <c:pt idx="17">
                  <c:v>2386</c:v>
                </c:pt>
                <c:pt idx="18">
                  <c:v>2224</c:v>
                </c:pt>
                <c:pt idx="19">
                  <c:v>2066</c:v>
                </c:pt>
                <c:pt idx="20">
                  <c:v>1998</c:v>
                </c:pt>
                <c:pt idx="21">
                  <c:v>2531</c:v>
                </c:pt>
                <c:pt idx="22">
                  <c:v>2325</c:v>
                </c:pt>
                <c:pt idx="23">
                  <c:v>2205</c:v>
                </c:pt>
                <c:pt idx="24">
                  <c:v>2112</c:v>
                </c:pt>
                <c:pt idx="25">
                  <c:v>2136</c:v>
                </c:pt>
                <c:pt idx="26">
                  <c:v>2433</c:v>
                </c:pt>
                <c:pt idx="27">
                  <c:v>2045</c:v>
                </c:pt>
                <c:pt idx="28">
                  <c:v>2682</c:v>
                </c:pt>
                <c:pt idx="29">
                  <c:v>1937</c:v>
                </c:pt>
                <c:pt idx="30">
                  <c:v>2294</c:v>
                </c:pt>
                <c:pt idx="31">
                  <c:v>2702</c:v>
                </c:pt>
                <c:pt idx="32">
                  <c:v>2185</c:v>
                </c:pt>
                <c:pt idx="33">
                  <c:v>1826</c:v>
                </c:pt>
                <c:pt idx="34">
                  <c:v>2129</c:v>
                </c:pt>
                <c:pt idx="35">
                  <c:v>2164</c:v>
                </c:pt>
                <c:pt idx="36">
                  <c:v>2852</c:v>
                </c:pt>
                <c:pt idx="37">
                  <c:v>2371</c:v>
                </c:pt>
                <c:pt idx="38">
                  <c:v>3025</c:v>
                </c:pt>
                <c:pt idx="39">
                  <c:v>3202</c:v>
                </c:pt>
                <c:pt idx="40">
                  <c:v>3039</c:v>
                </c:pt>
                <c:pt idx="41">
                  <c:v>2215</c:v>
                </c:pt>
                <c:pt idx="42">
                  <c:v>2359</c:v>
                </c:pt>
                <c:pt idx="43">
                  <c:v>2408</c:v>
                </c:pt>
                <c:pt idx="44">
                  <c:v>2265</c:v>
                </c:pt>
                <c:pt idx="45">
                  <c:v>2244</c:v>
                </c:pt>
                <c:pt idx="46">
                  <c:v>1284</c:v>
                </c:pt>
                <c:pt idx="47">
                  <c:v>2764</c:v>
                </c:pt>
                <c:pt idx="48">
                  <c:v>2417</c:v>
                </c:pt>
                <c:pt idx="49">
                  <c:v>2230</c:v>
                </c:pt>
                <c:pt idx="50">
                  <c:v>1468</c:v>
                </c:pt>
                <c:pt idx="51">
                  <c:v>2314</c:v>
                </c:pt>
              </c:numCache>
            </c:numRef>
          </c:val>
          <c:smooth val="0"/>
          <c:extLst>
            <c:ext xmlns:c16="http://schemas.microsoft.com/office/drawing/2014/chart" uri="{C3380CC4-5D6E-409C-BE32-E72D297353CC}">
              <c16:uniqueId val="{00000003-3C20-45A1-B262-34664D8C5710}"/>
            </c:ext>
          </c:extLst>
        </c:ser>
        <c:ser>
          <c:idx val="1"/>
          <c:order val="2"/>
          <c:tx>
            <c:strRef>
              <c:f>'Virginia Claims - Historical'!$AC$36</c:f>
              <c:strCache>
                <c:ptCount val="1"/>
                <c:pt idx="0">
                  <c:v>2023</c:v>
                </c:pt>
              </c:strCache>
            </c:strRef>
          </c:tx>
          <c:spPr>
            <a:ln w="19050" cap="rnd">
              <a:solidFill>
                <a:schemeClr val="tx2">
                  <a:alpha val="60000"/>
                </a:schemeClr>
              </a:solidFill>
              <a:round/>
            </a:ln>
            <a:effectLst/>
          </c:spPr>
          <c:marker>
            <c:symbol val="none"/>
          </c:marker>
          <c:dPt>
            <c:idx val="39"/>
            <c:marker>
              <c:symbol val="circle"/>
              <c:size val="4"/>
              <c:spPr>
                <a:solidFill>
                  <a:schemeClr val="tx2">
                    <a:alpha val="70000"/>
                  </a:schemeClr>
                </a:solidFill>
                <a:ln w="9525">
                  <a:solidFill>
                    <a:schemeClr val="tx2">
                      <a:lumMod val="50000"/>
                    </a:schemeClr>
                  </a:solidFill>
                </a:ln>
                <a:effectLst/>
              </c:spPr>
            </c:marker>
            <c:bubble3D val="0"/>
            <c:extLst>
              <c:ext xmlns:c16="http://schemas.microsoft.com/office/drawing/2014/chart" uri="{C3380CC4-5D6E-409C-BE32-E72D297353CC}">
                <c16:uniqueId val="{00000004-3C20-45A1-B262-34664D8C5710}"/>
              </c:ext>
            </c:extLst>
          </c:dPt>
          <c:dLbls>
            <c:dLbl>
              <c:idx val="39"/>
              <c:layout>
                <c:manualLayout>
                  <c:x val="-4.1851693478851031E-2"/>
                  <c:y val="7.1223792429341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20-45A1-B262-34664D8C571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Historical'!$U$37:$U$89</c:f>
              <c:numCache>
                <c:formatCode>General</c:formatCode>
                <c:ptCount val="53"/>
                <c:pt idx="0">
                  <c:v>2656</c:v>
                </c:pt>
                <c:pt idx="1">
                  <c:v>1948</c:v>
                </c:pt>
                <c:pt idx="2">
                  <c:v>1920</c:v>
                </c:pt>
                <c:pt idx="3">
                  <c:v>1829</c:v>
                </c:pt>
                <c:pt idx="4">
                  <c:v>1815</c:v>
                </c:pt>
                <c:pt idx="5">
                  <c:v>1597</c:v>
                </c:pt>
                <c:pt idx="6">
                  <c:v>1385</c:v>
                </c:pt>
                <c:pt idx="7">
                  <c:v>1886</c:v>
                </c:pt>
                <c:pt idx="8">
                  <c:v>1700</c:v>
                </c:pt>
                <c:pt idx="9">
                  <c:v>1623</c:v>
                </c:pt>
                <c:pt idx="10">
                  <c:v>1876</c:v>
                </c:pt>
                <c:pt idx="11">
                  <c:v>1563</c:v>
                </c:pt>
                <c:pt idx="12">
                  <c:v>1558</c:v>
                </c:pt>
                <c:pt idx="13">
                  <c:v>1760</c:v>
                </c:pt>
                <c:pt idx="14">
                  <c:v>1838</c:v>
                </c:pt>
                <c:pt idx="15">
                  <c:v>2734</c:v>
                </c:pt>
                <c:pt idx="16">
                  <c:v>3336</c:v>
                </c:pt>
                <c:pt idx="17">
                  <c:v>2621</c:v>
                </c:pt>
                <c:pt idx="18">
                  <c:v>2470</c:v>
                </c:pt>
                <c:pt idx="19">
                  <c:v>2401</c:v>
                </c:pt>
                <c:pt idx="20">
                  <c:v>2317</c:v>
                </c:pt>
                <c:pt idx="21">
                  <c:v>3142</c:v>
                </c:pt>
                <c:pt idx="22">
                  <c:v>2486</c:v>
                </c:pt>
                <c:pt idx="23">
                  <c:v>2038</c:v>
                </c:pt>
                <c:pt idx="24">
                  <c:v>2487</c:v>
                </c:pt>
                <c:pt idx="25">
                  <c:v>2816</c:v>
                </c:pt>
                <c:pt idx="26">
                  <c:v>2424</c:v>
                </c:pt>
                <c:pt idx="27">
                  <c:v>2293</c:v>
                </c:pt>
                <c:pt idx="28">
                  <c:v>2269</c:v>
                </c:pt>
                <c:pt idx="29">
                  <c:v>2520</c:v>
                </c:pt>
                <c:pt idx="30">
                  <c:v>3460</c:v>
                </c:pt>
                <c:pt idx="31">
                  <c:v>2311</c:v>
                </c:pt>
                <c:pt idx="32">
                  <c:v>2777</c:v>
                </c:pt>
                <c:pt idx="33">
                  <c:v>2568</c:v>
                </c:pt>
                <c:pt idx="34">
                  <c:v>2118</c:v>
                </c:pt>
                <c:pt idx="35">
                  <c:v>1487</c:v>
                </c:pt>
                <c:pt idx="36">
                  <c:v>1417</c:v>
                </c:pt>
                <c:pt idx="37">
                  <c:v>1748</c:v>
                </c:pt>
                <c:pt idx="38">
                  <c:v>1378</c:v>
                </c:pt>
                <c:pt idx="39">
                  <c:v>1655</c:v>
                </c:pt>
                <c:pt idx="40">
                  <c:v>1481</c:v>
                </c:pt>
                <c:pt idx="41">
                  <c:v>1800</c:v>
                </c:pt>
                <c:pt idx="42">
                  <c:v>1730</c:v>
                </c:pt>
                <c:pt idx="43">
                  <c:v>1711</c:v>
                </c:pt>
                <c:pt idx="44">
                  <c:v>1770</c:v>
                </c:pt>
                <c:pt idx="45">
                  <c:v>1104</c:v>
                </c:pt>
                <c:pt idx="46">
                  <c:v>1945</c:v>
                </c:pt>
                <c:pt idx="47">
                  <c:v>1669</c:v>
                </c:pt>
                <c:pt idx="48">
                  <c:v>1717</c:v>
                </c:pt>
                <c:pt idx="49">
                  <c:v>2019</c:v>
                </c:pt>
                <c:pt idx="50">
                  <c:v>2070</c:v>
                </c:pt>
                <c:pt idx="51">
                  <c:v>2782</c:v>
                </c:pt>
              </c:numCache>
            </c:numRef>
          </c:val>
          <c:smooth val="0"/>
          <c:extLst>
            <c:ext xmlns:c16="http://schemas.microsoft.com/office/drawing/2014/chart" uri="{C3380CC4-5D6E-409C-BE32-E72D297353CC}">
              <c16:uniqueId val="{00000005-3C20-45A1-B262-34664D8C5710}"/>
            </c:ext>
          </c:extLst>
        </c:ser>
        <c:ser>
          <c:idx val="0"/>
          <c:order val="3"/>
          <c:tx>
            <c:strRef>
              <c:f>'Virginia Claims - Historical'!$L$35</c:f>
              <c:strCache>
                <c:ptCount val="1"/>
                <c:pt idx="0">
                  <c:v>10-Year Weekly Average</c:v>
                </c:pt>
              </c:strCache>
            </c:strRef>
          </c:tx>
          <c:spPr>
            <a:ln w="12700" cap="rnd">
              <a:solidFill>
                <a:schemeClr val="tx1"/>
              </a:solidFill>
              <a:prstDash val="dash"/>
              <a:round/>
            </a:ln>
            <a:effectLst/>
          </c:spPr>
          <c:marker>
            <c:symbol val="none"/>
          </c:marker>
          <c:dLbls>
            <c:dLbl>
              <c:idx val="46"/>
              <c:layout>
                <c:manualLayout>
                  <c:x val="-1.3042220528885502E-3"/>
                  <c:y val="-3.4656947178477768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dLblPos val="r"/>
              <c:showLegendKey val="0"/>
              <c:showVal val="0"/>
              <c:showCatName val="0"/>
              <c:showSerName val="1"/>
              <c:showPercent val="0"/>
              <c:showBubbleSize val="0"/>
              <c:extLst>
                <c:ext xmlns:c15="http://schemas.microsoft.com/office/drawing/2012/chart" uri="{CE6537A1-D6FC-4f65-9D91-7224C49458BB}">
                  <c15:layout>
                    <c:manualLayout>
                      <c:w val="0.2249551971326165"/>
                      <c:h val="0.10837673611111111"/>
                    </c:manualLayout>
                  </c15:layout>
                </c:ext>
                <c:ext xmlns:c16="http://schemas.microsoft.com/office/drawing/2014/chart" uri="{C3380CC4-5D6E-409C-BE32-E72D297353CC}">
                  <c16:uniqueId val="{00000006-3C20-45A1-B262-34664D8C57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Historical'!$L$75:$L$126</c:f>
              <c:numCache>
                <c:formatCode>_(* #,##0_);_(* \(#,##0\);_(* "-"??_);_(@_)</c:formatCode>
                <c:ptCount val="52"/>
                <c:pt idx="0">
                  <c:v>2730.5424074746006</c:v>
                </c:pt>
                <c:pt idx="1">
                  <c:v>2730.5424074746006</c:v>
                </c:pt>
                <c:pt idx="2">
                  <c:v>2730.5424074746006</c:v>
                </c:pt>
                <c:pt idx="3">
                  <c:v>2730.5424074746006</c:v>
                </c:pt>
                <c:pt idx="4">
                  <c:v>2730.5424074746006</c:v>
                </c:pt>
                <c:pt idx="5">
                  <c:v>2730.5424074746006</c:v>
                </c:pt>
                <c:pt idx="6">
                  <c:v>2730.5424074746006</c:v>
                </c:pt>
                <c:pt idx="7">
                  <c:v>2730.5424074746006</c:v>
                </c:pt>
                <c:pt idx="8">
                  <c:v>2730.5424074746006</c:v>
                </c:pt>
                <c:pt idx="9">
                  <c:v>2730.5424074746006</c:v>
                </c:pt>
                <c:pt idx="10">
                  <c:v>2730.5424074746006</c:v>
                </c:pt>
                <c:pt idx="11">
                  <c:v>2730.5424074746006</c:v>
                </c:pt>
                <c:pt idx="12">
                  <c:v>2730.5424074746006</c:v>
                </c:pt>
                <c:pt idx="13">
                  <c:v>2730.5424074746006</c:v>
                </c:pt>
                <c:pt idx="14">
                  <c:v>2730.5424074746006</c:v>
                </c:pt>
                <c:pt idx="15">
                  <c:v>2730.5424074746006</c:v>
                </c:pt>
                <c:pt idx="16">
                  <c:v>2730.5424074746006</c:v>
                </c:pt>
                <c:pt idx="17">
                  <c:v>2730.5424074746006</c:v>
                </c:pt>
                <c:pt idx="18">
                  <c:v>2730.5424074746006</c:v>
                </c:pt>
                <c:pt idx="19">
                  <c:v>2730.5424074746006</c:v>
                </c:pt>
                <c:pt idx="20">
                  <c:v>2730.5424074746006</c:v>
                </c:pt>
                <c:pt idx="21">
                  <c:v>2730.5424074746006</c:v>
                </c:pt>
                <c:pt idx="22">
                  <c:v>2730.5424074746006</c:v>
                </c:pt>
                <c:pt idx="23">
                  <c:v>2730.5424074746006</c:v>
                </c:pt>
                <c:pt idx="24">
                  <c:v>2730.5424074746006</c:v>
                </c:pt>
                <c:pt idx="25">
                  <c:v>2730.5424074746006</c:v>
                </c:pt>
                <c:pt idx="26">
                  <c:v>2730.5424074746006</c:v>
                </c:pt>
                <c:pt idx="27">
                  <c:v>2730.5424074746006</c:v>
                </c:pt>
                <c:pt idx="28">
                  <c:v>2730.5424074746006</c:v>
                </c:pt>
                <c:pt idx="29">
                  <c:v>2730.5424074746006</c:v>
                </c:pt>
                <c:pt idx="30">
                  <c:v>2730.5424074746006</c:v>
                </c:pt>
                <c:pt idx="31">
                  <c:v>2730.5424074746006</c:v>
                </c:pt>
                <c:pt idx="32">
                  <c:v>2730.5424074746006</c:v>
                </c:pt>
                <c:pt idx="33">
                  <c:v>2730.5424074746006</c:v>
                </c:pt>
                <c:pt idx="34">
                  <c:v>2730.5424074746006</c:v>
                </c:pt>
                <c:pt idx="35">
                  <c:v>2730.5424074746006</c:v>
                </c:pt>
                <c:pt idx="36">
                  <c:v>2730.5424074746006</c:v>
                </c:pt>
                <c:pt idx="37">
                  <c:v>2730.5424074746006</c:v>
                </c:pt>
                <c:pt idx="38">
                  <c:v>2730.5424074746006</c:v>
                </c:pt>
                <c:pt idx="39">
                  <c:v>2730.5424074746006</c:v>
                </c:pt>
                <c:pt idx="40">
                  <c:v>2730.5424074746006</c:v>
                </c:pt>
                <c:pt idx="41">
                  <c:v>2730.5424074746006</c:v>
                </c:pt>
                <c:pt idx="42">
                  <c:v>2730.5424074746006</c:v>
                </c:pt>
                <c:pt idx="43">
                  <c:v>2730.5424074746006</c:v>
                </c:pt>
                <c:pt idx="44">
                  <c:v>2730.5424074746006</c:v>
                </c:pt>
                <c:pt idx="45">
                  <c:v>2730.5424074746006</c:v>
                </c:pt>
                <c:pt idx="46">
                  <c:v>2730.5424074746006</c:v>
                </c:pt>
                <c:pt idx="47">
                  <c:v>2730.5424074746006</c:v>
                </c:pt>
                <c:pt idx="48">
                  <c:v>2730.5424074746006</c:v>
                </c:pt>
                <c:pt idx="49">
                  <c:v>2730.5424074746006</c:v>
                </c:pt>
                <c:pt idx="50">
                  <c:v>2730.5424074746006</c:v>
                </c:pt>
                <c:pt idx="51">
                  <c:v>2730.5424074746006</c:v>
                </c:pt>
              </c:numCache>
            </c:numRef>
          </c:val>
          <c:smooth val="0"/>
          <c:extLst>
            <c:ext xmlns:c16="http://schemas.microsoft.com/office/drawing/2014/chart" uri="{C3380CC4-5D6E-409C-BE32-E72D297353CC}">
              <c16:uniqueId val="{00000007-3C20-45A1-B262-34664D8C5710}"/>
            </c:ext>
          </c:extLst>
        </c:ser>
        <c:dLbls>
          <c:showLegendKey val="0"/>
          <c:showVal val="0"/>
          <c:showCatName val="0"/>
          <c:showSerName val="0"/>
          <c:showPercent val="0"/>
          <c:showBubbleSize val="0"/>
        </c:dLbls>
        <c:smooth val="0"/>
        <c:axId val="550922336"/>
        <c:axId val="550918016"/>
      </c:lineChart>
      <c:catAx>
        <c:axId val="550922336"/>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r>
                  <a:rPr lang="en-US" sz="900">
                    <a:solidFill>
                      <a:sysClr val="windowText" lastClr="000000"/>
                    </a:solidFill>
                    <a:latin typeface="Franklin Gothic Book" panose="020B0503020102020204" pitchFamily="34" charset="0"/>
                  </a:rPr>
                  <a:t>Reporting Week</a:t>
                </a:r>
              </a:p>
            </c:rich>
          </c:tx>
          <c:layout>
            <c:manualLayout>
              <c:xMode val="edge"/>
              <c:yMode val="edge"/>
              <c:x val="0.46322456220750186"/>
              <c:y val="0.904995343324019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550918016"/>
        <c:crosses val="autoZero"/>
        <c:auto val="1"/>
        <c:lblAlgn val="ctr"/>
        <c:lblOffset val="100"/>
        <c:noMultiLvlLbl val="0"/>
      </c:catAx>
      <c:valAx>
        <c:axId val="55091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550922336"/>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ysClr val="window" lastClr="FFFFFF"/>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r>
              <a:rPr lang="en-US" b="0">
                <a:solidFill>
                  <a:sysClr val="windowText" lastClr="000000"/>
                </a:solidFill>
                <a:latin typeface="Franklin Gothic Demi" panose="020B0703020102020204" pitchFamily="34" charset="0"/>
              </a:rPr>
              <a:t>Virginia UI</a:t>
            </a:r>
            <a:r>
              <a:rPr lang="en-US" b="0" baseline="0">
                <a:solidFill>
                  <a:sysClr val="windowText" lastClr="000000"/>
                </a:solidFill>
                <a:latin typeface="Franklin Gothic Demi" panose="020B0703020102020204" pitchFamily="34" charset="0"/>
              </a:rPr>
              <a:t> </a:t>
            </a:r>
            <a:r>
              <a:rPr lang="en-US" b="0">
                <a:solidFill>
                  <a:sysClr val="windowText" lastClr="000000"/>
                </a:solidFill>
                <a:latin typeface="Franklin Gothic Demi" panose="020B0703020102020204" pitchFamily="34" charset="0"/>
              </a:rPr>
              <a:t>Continued Claims</a:t>
            </a:r>
            <a:r>
              <a:rPr lang="en-US" b="0" baseline="0">
                <a:solidFill>
                  <a:sysClr val="windowText" lastClr="000000"/>
                </a:solidFill>
                <a:latin typeface="Franklin Gothic Demi" panose="020B0703020102020204" pitchFamily="34" charset="0"/>
              </a:rPr>
              <a:t> Performance, Recent Years</a:t>
            </a:r>
            <a:endParaRPr lang="en-US" b="0">
              <a:solidFill>
                <a:sysClr val="windowText" lastClr="000000"/>
              </a:solidFill>
              <a:latin typeface="Franklin Gothic Demi" panose="020B07030201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3"/>
          <c:order val="0"/>
          <c:tx>
            <c:strRef>
              <c:f>'Virginia Claims - Historical'!$AE$36</c:f>
              <c:strCache>
                <c:ptCount val="1"/>
                <c:pt idx="0">
                  <c:v>2025</c:v>
                </c:pt>
              </c:strCache>
            </c:strRef>
          </c:tx>
          <c:spPr>
            <a:ln w="28575" cap="rnd">
              <a:solidFill>
                <a:srgbClr val="C00000"/>
              </a:solidFill>
              <a:round/>
            </a:ln>
            <a:effectLst/>
          </c:spPr>
          <c:marker>
            <c:symbol val="none"/>
          </c:marker>
          <c:dPt>
            <c:idx val="15"/>
            <c:marker>
              <c:symbol val="none"/>
            </c:marker>
            <c:bubble3D val="0"/>
            <c:extLst>
              <c:ext xmlns:c16="http://schemas.microsoft.com/office/drawing/2014/chart" uri="{C3380CC4-5D6E-409C-BE32-E72D297353CC}">
                <c16:uniqueId val="{00000000-ACD7-4E0D-BBCC-4F5351B07DA4}"/>
              </c:ext>
            </c:extLst>
          </c:dPt>
          <c:dPt>
            <c:idx val="16"/>
            <c:marker>
              <c:symbol val="none"/>
            </c:marker>
            <c:bubble3D val="0"/>
            <c:extLst>
              <c:ext xmlns:c16="http://schemas.microsoft.com/office/drawing/2014/chart" uri="{C3380CC4-5D6E-409C-BE32-E72D297353CC}">
                <c16:uniqueId val="{00000001-ACD7-4E0D-BBCC-4F5351B07DA4}"/>
              </c:ext>
            </c:extLst>
          </c:dPt>
          <c:dPt>
            <c:idx val="17"/>
            <c:marker>
              <c:symbol val="none"/>
            </c:marker>
            <c:bubble3D val="0"/>
            <c:extLst>
              <c:ext xmlns:c16="http://schemas.microsoft.com/office/drawing/2014/chart" uri="{C3380CC4-5D6E-409C-BE32-E72D297353CC}">
                <c16:uniqueId val="{00000002-ACD7-4E0D-BBCC-4F5351B07DA4}"/>
              </c:ext>
            </c:extLst>
          </c:dPt>
          <c:dPt>
            <c:idx val="18"/>
            <c:marker>
              <c:symbol val="none"/>
            </c:marker>
            <c:bubble3D val="0"/>
            <c:extLst>
              <c:ext xmlns:c16="http://schemas.microsoft.com/office/drawing/2014/chart" uri="{C3380CC4-5D6E-409C-BE32-E72D297353CC}">
                <c16:uniqueId val="{00000003-ACD7-4E0D-BBCC-4F5351B07DA4}"/>
              </c:ext>
            </c:extLst>
          </c:dPt>
          <c:dPt>
            <c:idx val="19"/>
            <c:marker>
              <c:symbol val="none"/>
            </c:marker>
            <c:bubble3D val="0"/>
            <c:extLst>
              <c:ext xmlns:c16="http://schemas.microsoft.com/office/drawing/2014/chart" uri="{C3380CC4-5D6E-409C-BE32-E72D297353CC}">
                <c16:uniqueId val="{00000004-ACD7-4E0D-BBCC-4F5351B07DA4}"/>
              </c:ext>
            </c:extLst>
          </c:dPt>
          <c:dPt>
            <c:idx val="20"/>
            <c:marker>
              <c:symbol val="none"/>
            </c:marker>
            <c:bubble3D val="0"/>
            <c:extLst>
              <c:ext xmlns:c16="http://schemas.microsoft.com/office/drawing/2014/chart" uri="{C3380CC4-5D6E-409C-BE32-E72D297353CC}">
                <c16:uniqueId val="{00000005-ACD7-4E0D-BBCC-4F5351B07DA4}"/>
              </c:ext>
            </c:extLst>
          </c:dPt>
          <c:dPt>
            <c:idx val="21"/>
            <c:marker>
              <c:symbol val="none"/>
            </c:marker>
            <c:bubble3D val="0"/>
            <c:extLst>
              <c:ext xmlns:c16="http://schemas.microsoft.com/office/drawing/2014/chart" uri="{C3380CC4-5D6E-409C-BE32-E72D297353CC}">
                <c16:uniqueId val="{00000006-ACD7-4E0D-BBCC-4F5351B07DA4}"/>
              </c:ext>
            </c:extLst>
          </c:dPt>
          <c:dPt>
            <c:idx val="22"/>
            <c:marker>
              <c:symbol val="none"/>
            </c:marker>
            <c:bubble3D val="0"/>
            <c:extLst>
              <c:ext xmlns:c16="http://schemas.microsoft.com/office/drawing/2014/chart" uri="{C3380CC4-5D6E-409C-BE32-E72D297353CC}">
                <c16:uniqueId val="{00000007-ACD7-4E0D-BBCC-4F5351B07DA4}"/>
              </c:ext>
            </c:extLst>
          </c:dPt>
          <c:dPt>
            <c:idx val="23"/>
            <c:marker>
              <c:symbol val="none"/>
            </c:marker>
            <c:bubble3D val="0"/>
            <c:extLst>
              <c:ext xmlns:c16="http://schemas.microsoft.com/office/drawing/2014/chart" uri="{C3380CC4-5D6E-409C-BE32-E72D297353CC}">
                <c16:uniqueId val="{00000008-ACD7-4E0D-BBCC-4F5351B07DA4}"/>
              </c:ext>
            </c:extLst>
          </c:dPt>
          <c:dPt>
            <c:idx val="24"/>
            <c:marker>
              <c:symbol val="none"/>
            </c:marker>
            <c:bubble3D val="0"/>
            <c:extLst>
              <c:ext xmlns:c16="http://schemas.microsoft.com/office/drawing/2014/chart" uri="{C3380CC4-5D6E-409C-BE32-E72D297353CC}">
                <c16:uniqueId val="{00000009-ACD7-4E0D-BBCC-4F5351B07DA4}"/>
              </c:ext>
            </c:extLst>
          </c:dPt>
          <c:dPt>
            <c:idx val="25"/>
            <c:marker>
              <c:symbol val="none"/>
            </c:marker>
            <c:bubble3D val="0"/>
            <c:extLst>
              <c:ext xmlns:c16="http://schemas.microsoft.com/office/drawing/2014/chart" uri="{C3380CC4-5D6E-409C-BE32-E72D297353CC}">
                <c16:uniqueId val="{0000000A-ACD7-4E0D-BBCC-4F5351B07DA4}"/>
              </c:ext>
            </c:extLst>
          </c:dPt>
          <c:dPt>
            <c:idx val="26"/>
            <c:marker>
              <c:symbol val="none"/>
            </c:marker>
            <c:bubble3D val="0"/>
            <c:extLst>
              <c:ext xmlns:c16="http://schemas.microsoft.com/office/drawing/2014/chart" uri="{C3380CC4-5D6E-409C-BE32-E72D297353CC}">
                <c16:uniqueId val="{0000000B-ACD7-4E0D-BBCC-4F5351B07DA4}"/>
              </c:ext>
            </c:extLst>
          </c:dPt>
          <c:dPt>
            <c:idx val="27"/>
            <c:marker>
              <c:symbol val="none"/>
            </c:marker>
            <c:bubble3D val="0"/>
            <c:extLst>
              <c:ext xmlns:c16="http://schemas.microsoft.com/office/drawing/2014/chart" uri="{C3380CC4-5D6E-409C-BE32-E72D297353CC}">
                <c16:uniqueId val="{0000000C-ACD7-4E0D-BBCC-4F5351B07DA4}"/>
              </c:ext>
            </c:extLst>
          </c:dPt>
          <c:dPt>
            <c:idx val="28"/>
            <c:marker>
              <c:symbol val="none"/>
            </c:marker>
            <c:bubble3D val="0"/>
            <c:extLst>
              <c:ext xmlns:c16="http://schemas.microsoft.com/office/drawing/2014/chart" uri="{C3380CC4-5D6E-409C-BE32-E72D297353CC}">
                <c16:uniqueId val="{0000000D-ACD7-4E0D-BBCC-4F5351B07DA4}"/>
              </c:ext>
            </c:extLst>
          </c:dPt>
          <c:dPt>
            <c:idx val="29"/>
            <c:marker>
              <c:symbol val="none"/>
            </c:marker>
            <c:bubble3D val="0"/>
            <c:extLst>
              <c:ext xmlns:c16="http://schemas.microsoft.com/office/drawing/2014/chart" uri="{C3380CC4-5D6E-409C-BE32-E72D297353CC}">
                <c16:uniqueId val="{0000000E-ACD7-4E0D-BBCC-4F5351B07DA4}"/>
              </c:ext>
            </c:extLst>
          </c:dPt>
          <c:dPt>
            <c:idx val="30"/>
            <c:marker>
              <c:symbol val="none"/>
            </c:marker>
            <c:bubble3D val="0"/>
            <c:extLst>
              <c:ext xmlns:c16="http://schemas.microsoft.com/office/drawing/2014/chart" uri="{C3380CC4-5D6E-409C-BE32-E72D297353CC}">
                <c16:uniqueId val="{0000000F-ACD7-4E0D-BBCC-4F5351B07DA4}"/>
              </c:ext>
            </c:extLst>
          </c:dPt>
          <c:dPt>
            <c:idx val="32"/>
            <c:marker>
              <c:symbol val="none"/>
            </c:marker>
            <c:bubble3D val="0"/>
            <c:extLst>
              <c:ext xmlns:c16="http://schemas.microsoft.com/office/drawing/2014/chart" uri="{C3380CC4-5D6E-409C-BE32-E72D297353CC}">
                <c16:uniqueId val="{00000010-ACD7-4E0D-BBCC-4F5351B07DA4}"/>
              </c:ext>
            </c:extLst>
          </c:dPt>
          <c:dPt>
            <c:idx val="33"/>
            <c:marker>
              <c:symbol val="none"/>
            </c:marker>
            <c:bubble3D val="0"/>
            <c:extLst>
              <c:ext xmlns:c16="http://schemas.microsoft.com/office/drawing/2014/chart" uri="{C3380CC4-5D6E-409C-BE32-E72D297353CC}">
                <c16:uniqueId val="{00000011-ACD7-4E0D-BBCC-4F5351B07DA4}"/>
              </c:ext>
            </c:extLst>
          </c:dPt>
          <c:dPt>
            <c:idx val="34"/>
            <c:marker>
              <c:symbol val="none"/>
            </c:marker>
            <c:bubble3D val="0"/>
            <c:extLst>
              <c:ext xmlns:c16="http://schemas.microsoft.com/office/drawing/2014/chart" uri="{C3380CC4-5D6E-409C-BE32-E72D297353CC}">
                <c16:uniqueId val="{00000012-ACD7-4E0D-BBCC-4F5351B07DA4}"/>
              </c:ext>
            </c:extLst>
          </c:dPt>
          <c:dPt>
            <c:idx val="35"/>
            <c:marker>
              <c:symbol val="none"/>
            </c:marker>
            <c:bubble3D val="0"/>
            <c:extLst>
              <c:ext xmlns:c16="http://schemas.microsoft.com/office/drawing/2014/chart" uri="{C3380CC4-5D6E-409C-BE32-E72D297353CC}">
                <c16:uniqueId val="{00000013-ACD7-4E0D-BBCC-4F5351B07DA4}"/>
              </c:ext>
            </c:extLst>
          </c:dPt>
          <c:dPt>
            <c:idx val="36"/>
            <c:marker>
              <c:symbol val="none"/>
            </c:marker>
            <c:bubble3D val="0"/>
            <c:extLst>
              <c:ext xmlns:c16="http://schemas.microsoft.com/office/drawing/2014/chart" uri="{C3380CC4-5D6E-409C-BE32-E72D297353CC}">
                <c16:uniqueId val="{00000014-ACD7-4E0D-BBCC-4F5351B07DA4}"/>
              </c:ext>
            </c:extLst>
          </c:dPt>
          <c:dPt>
            <c:idx val="37"/>
            <c:marker>
              <c:symbol val="none"/>
            </c:marker>
            <c:bubble3D val="0"/>
            <c:extLst>
              <c:ext xmlns:c16="http://schemas.microsoft.com/office/drawing/2014/chart" uri="{C3380CC4-5D6E-409C-BE32-E72D297353CC}">
                <c16:uniqueId val="{00000015-ACD7-4E0D-BBCC-4F5351B07DA4}"/>
              </c:ext>
            </c:extLst>
          </c:dPt>
          <c:dPt>
            <c:idx val="38"/>
            <c:marker>
              <c:symbol val="none"/>
            </c:marker>
            <c:bubble3D val="0"/>
            <c:extLst>
              <c:ext xmlns:c16="http://schemas.microsoft.com/office/drawing/2014/chart" uri="{C3380CC4-5D6E-409C-BE32-E72D297353CC}">
                <c16:uniqueId val="{00000016-ACD7-4E0D-BBCC-4F5351B07DA4}"/>
              </c:ext>
            </c:extLst>
          </c:dPt>
          <c:dPt>
            <c:idx val="39"/>
            <c:marker>
              <c:symbol val="circle"/>
              <c:size val="5"/>
              <c:spPr>
                <a:solidFill>
                  <a:srgbClr val="C00000"/>
                </a:solidFill>
                <a:ln w="9525">
                  <a:solidFill>
                    <a:srgbClr val="6D1E10"/>
                  </a:solidFill>
                  <a:prstDash val="solid"/>
                </a:ln>
                <a:effectLst/>
              </c:spPr>
            </c:marker>
            <c:bubble3D val="0"/>
            <c:extLst>
              <c:ext xmlns:c16="http://schemas.microsoft.com/office/drawing/2014/chart" uri="{C3380CC4-5D6E-409C-BE32-E72D297353CC}">
                <c16:uniqueId val="{00000017-ACD7-4E0D-BBCC-4F5351B07DA4}"/>
              </c:ext>
            </c:extLst>
          </c:dPt>
          <c:dLbls>
            <c:dLbl>
              <c:idx val="39"/>
              <c:layout>
                <c:manualLayout>
                  <c:x val="2.2013420212966721E-3"/>
                  <c:y val="-1.357773251866942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ACD7-4E0D-BBCC-4F5351B07D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Historical'!$AE$37:$AE$89</c:f>
              <c:numCache>
                <c:formatCode>General</c:formatCode>
                <c:ptCount val="53"/>
                <c:pt idx="0">
                  <c:v>16539</c:v>
                </c:pt>
                <c:pt idx="1">
                  <c:v>17161</c:v>
                </c:pt>
                <c:pt idx="2">
                  <c:v>17203</c:v>
                </c:pt>
                <c:pt idx="3">
                  <c:v>17201</c:v>
                </c:pt>
                <c:pt idx="4">
                  <c:v>17288</c:v>
                </c:pt>
                <c:pt idx="5">
                  <c:v>17579</c:v>
                </c:pt>
                <c:pt idx="6">
                  <c:v>18179</c:v>
                </c:pt>
                <c:pt idx="7">
                  <c:v>17671</c:v>
                </c:pt>
                <c:pt idx="8">
                  <c:v>17681</c:v>
                </c:pt>
                <c:pt idx="9">
                  <c:v>18349</c:v>
                </c:pt>
                <c:pt idx="10">
                  <c:v>18013</c:v>
                </c:pt>
                <c:pt idx="11">
                  <c:v>17625</c:v>
                </c:pt>
                <c:pt idx="12">
                  <c:v>17598</c:v>
                </c:pt>
                <c:pt idx="13">
                  <c:v>18459</c:v>
                </c:pt>
                <c:pt idx="14">
                  <c:v>17457</c:v>
                </c:pt>
                <c:pt idx="15">
                  <c:v>17638</c:v>
                </c:pt>
                <c:pt idx="16">
                  <c:v>17896</c:v>
                </c:pt>
                <c:pt idx="17">
                  <c:v>18144</c:v>
                </c:pt>
                <c:pt idx="18">
                  <c:v>19765</c:v>
                </c:pt>
                <c:pt idx="19">
                  <c:v>19652</c:v>
                </c:pt>
                <c:pt idx="20">
                  <c:v>20185</c:v>
                </c:pt>
                <c:pt idx="21">
                  <c:v>19596</c:v>
                </c:pt>
                <c:pt idx="22">
                  <c:v>20128</c:v>
                </c:pt>
                <c:pt idx="23">
                  <c:v>21399</c:v>
                </c:pt>
                <c:pt idx="24">
                  <c:v>20587</c:v>
                </c:pt>
                <c:pt idx="25">
                  <c:v>20422</c:v>
                </c:pt>
                <c:pt idx="26">
                  <c:v>21060</c:v>
                </c:pt>
                <c:pt idx="27">
                  <c:v>21308</c:v>
                </c:pt>
                <c:pt idx="28">
                  <c:v>21457</c:v>
                </c:pt>
                <c:pt idx="29">
                  <c:v>21488</c:v>
                </c:pt>
                <c:pt idx="30">
                  <c:v>21463</c:v>
                </c:pt>
                <c:pt idx="31">
                  <c:v>21225</c:v>
                </c:pt>
                <c:pt idx="32">
                  <c:v>21559</c:v>
                </c:pt>
                <c:pt idx="33">
                  <c:v>19900</c:v>
                </c:pt>
                <c:pt idx="34">
                  <c:v>19460</c:v>
                </c:pt>
                <c:pt idx="35">
                  <c:v>19390</c:v>
                </c:pt>
                <c:pt idx="36">
                  <c:v>20400</c:v>
                </c:pt>
                <c:pt idx="37">
                  <c:v>19125</c:v>
                </c:pt>
                <c:pt idx="38">
                  <c:v>18839</c:v>
                </c:pt>
                <c:pt idx="39">
                  <c:v>18892</c:v>
                </c:pt>
              </c:numCache>
            </c:numRef>
          </c:val>
          <c:smooth val="0"/>
          <c:extLst>
            <c:ext xmlns:c16="http://schemas.microsoft.com/office/drawing/2014/chart" uri="{C3380CC4-5D6E-409C-BE32-E72D297353CC}">
              <c16:uniqueId val="{00000018-ACD7-4E0D-BBCC-4F5351B07DA4}"/>
            </c:ext>
          </c:extLst>
        </c:ser>
        <c:ser>
          <c:idx val="4"/>
          <c:order val="1"/>
          <c:tx>
            <c:strRef>
              <c:f>'Virginia Claims - Historical'!$AD$36</c:f>
              <c:strCache>
                <c:ptCount val="1"/>
                <c:pt idx="0">
                  <c:v>2024</c:v>
                </c:pt>
              </c:strCache>
            </c:strRef>
          </c:tx>
          <c:spPr>
            <a:ln w="28575" cap="rnd">
              <a:solidFill>
                <a:srgbClr val="002060"/>
              </a:solidFill>
              <a:round/>
            </a:ln>
            <a:effectLst/>
          </c:spPr>
          <c:marker>
            <c:symbol val="none"/>
          </c:marker>
          <c:dPt>
            <c:idx val="15"/>
            <c:marker>
              <c:symbol val="none"/>
            </c:marker>
            <c:bubble3D val="0"/>
            <c:extLst>
              <c:ext xmlns:c16="http://schemas.microsoft.com/office/drawing/2014/chart" uri="{C3380CC4-5D6E-409C-BE32-E72D297353CC}">
                <c16:uniqueId val="{00000019-ACD7-4E0D-BBCC-4F5351B07DA4}"/>
              </c:ext>
            </c:extLst>
          </c:dPt>
          <c:dPt>
            <c:idx val="16"/>
            <c:marker>
              <c:symbol val="none"/>
            </c:marker>
            <c:bubble3D val="0"/>
            <c:spPr>
              <a:ln w="28575" cap="rnd">
                <a:solidFill>
                  <a:srgbClr val="002060"/>
                </a:solidFill>
                <a:prstDash val="solid"/>
                <a:round/>
              </a:ln>
              <a:effectLst/>
            </c:spPr>
            <c:extLst>
              <c:ext xmlns:c16="http://schemas.microsoft.com/office/drawing/2014/chart" uri="{C3380CC4-5D6E-409C-BE32-E72D297353CC}">
                <c16:uniqueId val="{0000001B-ACD7-4E0D-BBCC-4F5351B07DA4}"/>
              </c:ext>
            </c:extLst>
          </c:dPt>
          <c:dPt>
            <c:idx val="17"/>
            <c:marker>
              <c:symbol val="none"/>
            </c:marker>
            <c:bubble3D val="0"/>
            <c:extLst>
              <c:ext xmlns:c16="http://schemas.microsoft.com/office/drawing/2014/chart" uri="{C3380CC4-5D6E-409C-BE32-E72D297353CC}">
                <c16:uniqueId val="{0000001C-ACD7-4E0D-BBCC-4F5351B07DA4}"/>
              </c:ext>
            </c:extLst>
          </c:dPt>
          <c:dPt>
            <c:idx val="18"/>
            <c:marker>
              <c:symbol val="none"/>
            </c:marker>
            <c:bubble3D val="0"/>
            <c:extLst>
              <c:ext xmlns:c16="http://schemas.microsoft.com/office/drawing/2014/chart" uri="{C3380CC4-5D6E-409C-BE32-E72D297353CC}">
                <c16:uniqueId val="{0000001D-ACD7-4E0D-BBCC-4F5351B07DA4}"/>
              </c:ext>
            </c:extLst>
          </c:dPt>
          <c:dPt>
            <c:idx val="19"/>
            <c:marker>
              <c:symbol val="none"/>
            </c:marker>
            <c:bubble3D val="0"/>
            <c:extLst>
              <c:ext xmlns:c16="http://schemas.microsoft.com/office/drawing/2014/chart" uri="{C3380CC4-5D6E-409C-BE32-E72D297353CC}">
                <c16:uniqueId val="{0000001E-ACD7-4E0D-BBCC-4F5351B07DA4}"/>
              </c:ext>
            </c:extLst>
          </c:dPt>
          <c:dPt>
            <c:idx val="20"/>
            <c:marker>
              <c:symbol val="none"/>
            </c:marker>
            <c:bubble3D val="0"/>
            <c:extLst>
              <c:ext xmlns:c16="http://schemas.microsoft.com/office/drawing/2014/chart" uri="{C3380CC4-5D6E-409C-BE32-E72D297353CC}">
                <c16:uniqueId val="{0000001F-ACD7-4E0D-BBCC-4F5351B07DA4}"/>
              </c:ext>
            </c:extLst>
          </c:dPt>
          <c:dPt>
            <c:idx val="21"/>
            <c:marker>
              <c:symbol val="none"/>
            </c:marker>
            <c:bubble3D val="0"/>
            <c:extLst>
              <c:ext xmlns:c16="http://schemas.microsoft.com/office/drawing/2014/chart" uri="{C3380CC4-5D6E-409C-BE32-E72D297353CC}">
                <c16:uniqueId val="{00000020-ACD7-4E0D-BBCC-4F5351B07DA4}"/>
              </c:ext>
            </c:extLst>
          </c:dPt>
          <c:dPt>
            <c:idx val="22"/>
            <c:marker>
              <c:symbol val="none"/>
            </c:marker>
            <c:bubble3D val="0"/>
            <c:extLst>
              <c:ext xmlns:c16="http://schemas.microsoft.com/office/drawing/2014/chart" uri="{C3380CC4-5D6E-409C-BE32-E72D297353CC}">
                <c16:uniqueId val="{00000021-ACD7-4E0D-BBCC-4F5351B07DA4}"/>
              </c:ext>
            </c:extLst>
          </c:dPt>
          <c:dPt>
            <c:idx val="23"/>
            <c:marker>
              <c:symbol val="none"/>
            </c:marker>
            <c:bubble3D val="0"/>
            <c:extLst>
              <c:ext xmlns:c16="http://schemas.microsoft.com/office/drawing/2014/chart" uri="{C3380CC4-5D6E-409C-BE32-E72D297353CC}">
                <c16:uniqueId val="{00000022-ACD7-4E0D-BBCC-4F5351B07DA4}"/>
              </c:ext>
            </c:extLst>
          </c:dPt>
          <c:dPt>
            <c:idx val="24"/>
            <c:marker>
              <c:symbol val="none"/>
            </c:marker>
            <c:bubble3D val="0"/>
            <c:extLst>
              <c:ext xmlns:c16="http://schemas.microsoft.com/office/drawing/2014/chart" uri="{C3380CC4-5D6E-409C-BE32-E72D297353CC}">
                <c16:uniqueId val="{00000023-ACD7-4E0D-BBCC-4F5351B07DA4}"/>
              </c:ext>
            </c:extLst>
          </c:dPt>
          <c:dPt>
            <c:idx val="25"/>
            <c:marker>
              <c:symbol val="none"/>
            </c:marker>
            <c:bubble3D val="0"/>
            <c:extLst>
              <c:ext xmlns:c16="http://schemas.microsoft.com/office/drawing/2014/chart" uri="{C3380CC4-5D6E-409C-BE32-E72D297353CC}">
                <c16:uniqueId val="{00000024-ACD7-4E0D-BBCC-4F5351B07DA4}"/>
              </c:ext>
            </c:extLst>
          </c:dPt>
          <c:dPt>
            <c:idx val="26"/>
            <c:marker>
              <c:symbol val="none"/>
            </c:marker>
            <c:bubble3D val="0"/>
            <c:extLst>
              <c:ext xmlns:c16="http://schemas.microsoft.com/office/drawing/2014/chart" uri="{C3380CC4-5D6E-409C-BE32-E72D297353CC}">
                <c16:uniqueId val="{00000025-ACD7-4E0D-BBCC-4F5351B07DA4}"/>
              </c:ext>
            </c:extLst>
          </c:dPt>
          <c:dPt>
            <c:idx val="27"/>
            <c:marker>
              <c:symbol val="none"/>
            </c:marker>
            <c:bubble3D val="0"/>
            <c:extLst>
              <c:ext xmlns:c16="http://schemas.microsoft.com/office/drawing/2014/chart" uri="{C3380CC4-5D6E-409C-BE32-E72D297353CC}">
                <c16:uniqueId val="{00000026-ACD7-4E0D-BBCC-4F5351B07DA4}"/>
              </c:ext>
            </c:extLst>
          </c:dPt>
          <c:dPt>
            <c:idx val="28"/>
            <c:marker>
              <c:symbol val="none"/>
            </c:marker>
            <c:bubble3D val="0"/>
            <c:extLst>
              <c:ext xmlns:c16="http://schemas.microsoft.com/office/drawing/2014/chart" uri="{C3380CC4-5D6E-409C-BE32-E72D297353CC}">
                <c16:uniqueId val="{00000027-ACD7-4E0D-BBCC-4F5351B07DA4}"/>
              </c:ext>
            </c:extLst>
          </c:dPt>
          <c:dPt>
            <c:idx val="29"/>
            <c:marker>
              <c:symbol val="none"/>
            </c:marker>
            <c:bubble3D val="0"/>
            <c:extLst>
              <c:ext xmlns:c16="http://schemas.microsoft.com/office/drawing/2014/chart" uri="{C3380CC4-5D6E-409C-BE32-E72D297353CC}">
                <c16:uniqueId val="{00000028-ACD7-4E0D-BBCC-4F5351B07DA4}"/>
              </c:ext>
            </c:extLst>
          </c:dPt>
          <c:dPt>
            <c:idx val="30"/>
            <c:marker>
              <c:symbol val="none"/>
            </c:marker>
            <c:bubble3D val="0"/>
            <c:extLst>
              <c:ext xmlns:c16="http://schemas.microsoft.com/office/drawing/2014/chart" uri="{C3380CC4-5D6E-409C-BE32-E72D297353CC}">
                <c16:uniqueId val="{00000029-ACD7-4E0D-BBCC-4F5351B07DA4}"/>
              </c:ext>
            </c:extLst>
          </c:dPt>
          <c:dPt>
            <c:idx val="32"/>
            <c:marker>
              <c:symbol val="none"/>
            </c:marker>
            <c:bubble3D val="0"/>
            <c:extLst>
              <c:ext xmlns:c16="http://schemas.microsoft.com/office/drawing/2014/chart" uri="{C3380CC4-5D6E-409C-BE32-E72D297353CC}">
                <c16:uniqueId val="{0000002A-ACD7-4E0D-BBCC-4F5351B07DA4}"/>
              </c:ext>
            </c:extLst>
          </c:dPt>
          <c:dPt>
            <c:idx val="33"/>
            <c:marker>
              <c:symbol val="none"/>
            </c:marker>
            <c:bubble3D val="0"/>
            <c:extLst>
              <c:ext xmlns:c16="http://schemas.microsoft.com/office/drawing/2014/chart" uri="{C3380CC4-5D6E-409C-BE32-E72D297353CC}">
                <c16:uniqueId val="{0000002B-ACD7-4E0D-BBCC-4F5351B07DA4}"/>
              </c:ext>
            </c:extLst>
          </c:dPt>
          <c:dPt>
            <c:idx val="34"/>
            <c:marker>
              <c:symbol val="none"/>
            </c:marker>
            <c:bubble3D val="0"/>
            <c:extLst>
              <c:ext xmlns:c16="http://schemas.microsoft.com/office/drawing/2014/chart" uri="{C3380CC4-5D6E-409C-BE32-E72D297353CC}">
                <c16:uniqueId val="{0000002C-ACD7-4E0D-BBCC-4F5351B07DA4}"/>
              </c:ext>
            </c:extLst>
          </c:dPt>
          <c:dPt>
            <c:idx val="35"/>
            <c:marker>
              <c:symbol val="none"/>
            </c:marker>
            <c:bubble3D val="0"/>
            <c:extLst>
              <c:ext xmlns:c16="http://schemas.microsoft.com/office/drawing/2014/chart" uri="{C3380CC4-5D6E-409C-BE32-E72D297353CC}">
                <c16:uniqueId val="{0000002D-ACD7-4E0D-BBCC-4F5351B07DA4}"/>
              </c:ext>
            </c:extLst>
          </c:dPt>
          <c:dPt>
            <c:idx val="36"/>
            <c:marker>
              <c:symbol val="none"/>
            </c:marker>
            <c:bubble3D val="0"/>
            <c:extLst>
              <c:ext xmlns:c16="http://schemas.microsoft.com/office/drawing/2014/chart" uri="{C3380CC4-5D6E-409C-BE32-E72D297353CC}">
                <c16:uniqueId val="{0000002E-ACD7-4E0D-BBCC-4F5351B07DA4}"/>
              </c:ext>
            </c:extLst>
          </c:dPt>
          <c:dPt>
            <c:idx val="37"/>
            <c:marker>
              <c:symbol val="none"/>
            </c:marker>
            <c:bubble3D val="0"/>
            <c:extLst>
              <c:ext xmlns:c16="http://schemas.microsoft.com/office/drawing/2014/chart" uri="{C3380CC4-5D6E-409C-BE32-E72D297353CC}">
                <c16:uniqueId val="{0000002F-ACD7-4E0D-BBCC-4F5351B07DA4}"/>
              </c:ext>
            </c:extLst>
          </c:dPt>
          <c:dPt>
            <c:idx val="38"/>
            <c:marker>
              <c:symbol val="none"/>
            </c:marker>
            <c:bubble3D val="0"/>
            <c:extLst>
              <c:ext xmlns:c16="http://schemas.microsoft.com/office/drawing/2014/chart" uri="{C3380CC4-5D6E-409C-BE32-E72D297353CC}">
                <c16:uniqueId val="{00000030-ACD7-4E0D-BBCC-4F5351B07DA4}"/>
              </c:ext>
            </c:extLst>
          </c:dPt>
          <c:dPt>
            <c:idx val="39"/>
            <c:marker>
              <c:symbol val="circle"/>
              <c:size val="5"/>
              <c:spPr>
                <a:solidFill>
                  <a:srgbClr val="002060"/>
                </a:solidFill>
                <a:ln w="9525">
                  <a:solidFill>
                    <a:srgbClr val="121A2C"/>
                  </a:solidFill>
                  <a:prstDash val="solid"/>
                </a:ln>
                <a:effectLst/>
              </c:spPr>
            </c:marker>
            <c:bubble3D val="0"/>
            <c:extLst>
              <c:ext xmlns:c16="http://schemas.microsoft.com/office/drawing/2014/chart" uri="{C3380CC4-5D6E-409C-BE32-E72D297353CC}">
                <c16:uniqueId val="{00000031-ACD7-4E0D-BBCC-4F5351B07DA4}"/>
              </c:ext>
            </c:extLst>
          </c:dPt>
          <c:dLbls>
            <c:dLbl>
              <c:idx val="38"/>
              <c:delete val="1"/>
              <c:extLst>
                <c:ext xmlns:c15="http://schemas.microsoft.com/office/drawing/2012/chart" uri="{CE6537A1-D6FC-4f65-9D91-7224C49458BB}"/>
                <c:ext xmlns:c16="http://schemas.microsoft.com/office/drawing/2014/chart" uri="{C3380CC4-5D6E-409C-BE32-E72D297353CC}">
                  <c16:uniqueId val="{00000030-ACD7-4E0D-BBCC-4F5351B07DA4}"/>
                </c:ext>
              </c:extLst>
            </c:dLbl>
            <c:dLbl>
              <c:idx val="39"/>
              <c:layout>
                <c:manualLayout>
                  <c:x val="-4.7665814787749027E-2"/>
                  <c:y val="-7.4081320283029883E-2"/>
                </c:manualLayout>
              </c:layout>
              <c:dLblPos val="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31-ACD7-4E0D-BBCC-4F5351B07D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Franklin Gothic Book" panose="020B05030201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Historical'!$AD$37:$AD$88</c:f>
              <c:numCache>
                <c:formatCode>General</c:formatCode>
                <c:ptCount val="52"/>
                <c:pt idx="0">
                  <c:v>13415</c:v>
                </c:pt>
                <c:pt idx="1">
                  <c:v>13999</c:v>
                </c:pt>
                <c:pt idx="2">
                  <c:v>14586</c:v>
                </c:pt>
                <c:pt idx="3">
                  <c:v>14987</c:v>
                </c:pt>
                <c:pt idx="4">
                  <c:v>15511</c:v>
                </c:pt>
                <c:pt idx="5">
                  <c:v>15817</c:v>
                </c:pt>
                <c:pt idx="6">
                  <c:v>15736</c:v>
                </c:pt>
                <c:pt idx="7">
                  <c:v>15827</c:v>
                </c:pt>
                <c:pt idx="8">
                  <c:v>15629</c:v>
                </c:pt>
                <c:pt idx="9">
                  <c:v>15612</c:v>
                </c:pt>
                <c:pt idx="10">
                  <c:v>15497</c:v>
                </c:pt>
                <c:pt idx="11">
                  <c:v>15302</c:v>
                </c:pt>
                <c:pt idx="12">
                  <c:v>15351</c:v>
                </c:pt>
                <c:pt idx="13">
                  <c:v>15263</c:v>
                </c:pt>
                <c:pt idx="14">
                  <c:v>15254</c:v>
                </c:pt>
                <c:pt idx="15">
                  <c:v>15518</c:v>
                </c:pt>
                <c:pt idx="16">
                  <c:v>15546</c:v>
                </c:pt>
                <c:pt idx="17">
                  <c:v>15847</c:v>
                </c:pt>
                <c:pt idx="18">
                  <c:v>15851</c:v>
                </c:pt>
                <c:pt idx="19">
                  <c:v>15907</c:v>
                </c:pt>
                <c:pt idx="20">
                  <c:v>15923</c:v>
                </c:pt>
                <c:pt idx="21">
                  <c:v>15761</c:v>
                </c:pt>
                <c:pt idx="22">
                  <c:v>16034</c:v>
                </c:pt>
                <c:pt idx="23">
                  <c:v>16046</c:v>
                </c:pt>
                <c:pt idx="24">
                  <c:v>16433</c:v>
                </c:pt>
                <c:pt idx="25">
                  <c:v>16471</c:v>
                </c:pt>
                <c:pt idx="26">
                  <c:v>16886</c:v>
                </c:pt>
                <c:pt idx="27">
                  <c:v>16721</c:v>
                </c:pt>
                <c:pt idx="28">
                  <c:v>16858</c:v>
                </c:pt>
                <c:pt idx="29">
                  <c:v>16893</c:v>
                </c:pt>
                <c:pt idx="30">
                  <c:v>16675</c:v>
                </c:pt>
                <c:pt idx="31">
                  <c:v>16290</c:v>
                </c:pt>
                <c:pt idx="32">
                  <c:v>16311</c:v>
                </c:pt>
                <c:pt idx="33">
                  <c:v>15589</c:v>
                </c:pt>
                <c:pt idx="34">
                  <c:v>15006</c:v>
                </c:pt>
                <c:pt idx="35">
                  <c:v>14749</c:v>
                </c:pt>
                <c:pt idx="36">
                  <c:v>14880</c:v>
                </c:pt>
                <c:pt idx="37">
                  <c:v>15395</c:v>
                </c:pt>
                <c:pt idx="38">
                  <c:v>15137</c:v>
                </c:pt>
                <c:pt idx="39">
                  <c:v>15480</c:v>
                </c:pt>
                <c:pt idx="40">
                  <c:v>15663</c:v>
                </c:pt>
                <c:pt idx="41">
                  <c:v>16007</c:v>
                </c:pt>
                <c:pt idx="42">
                  <c:v>15431</c:v>
                </c:pt>
                <c:pt idx="43">
                  <c:v>15404</c:v>
                </c:pt>
                <c:pt idx="44">
                  <c:v>15438</c:v>
                </c:pt>
                <c:pt idx="45">
                  <c:v>15554</c:v>
                </c:pt>
                <c:pt idx="46">
                  <c:v>15070</c:v>
                </c:pt>
                <c:pt idx="47">
                  <c:v>15318</c:v>
                </c:pt>
                <c:pt idx="48">
                  <c:v>15657</c:v>
                </c:pt>
                <c:pt idx="49">
                  <c:v>16104</c:v>
                </c:pt>
                <c:pt idx="50">
                  <c:v>15712</c:v>
                </c:pt>
                <c:pt idx="51">
                  <c:v>15983</c:v>
                </c:pt>
              </c:numCache>
            </c:numRef>
          </c:val>
          <c:smooth val="0"/>
          <c:extLst>
            <c:ext xmlns:c16="http://schemas.microsoft.com/office/drawing/2014/chart" uri="{C3380CC4-5D6E-409C-BE32-E72D297353CC}">
              <c16:uniqueId val="{00000032-ACD7-4E0D-BBCC-4F5351B07DA4}"/>
            </c:ext>
          </c:extLst>
        </c:ser>
        <c:ser>
          <c:idx val="1"/>
          <c:order val="2"/>
          <c:tx>
            <c:strRef>
              <c:f>'Virginia Claims - Historical'!$AC$36</c:f>
              <c:strCache>
                <c:ptCount val="1"/>
                <c:pt idx="0">
                  <c:v>2023</c:v>
                </c:pt>
              </c:strCache>
            </c:strRef>
          </c:tx>
          <c:spPr>
            <a:ln w="28575" cap="rnd">
              <a:solidFill>
                <a:schemeClr val="tx2"/>
              </a:solidFill>
              <a:round/>
            </a:ln>
            <a:effectLst/>
          </c:spPr>
          <c:marker>
            <c:symbol val="none"/>
          </c:marker>
          <c:dPt>
            <c:idx val="37"/>
            <c:marker>
              <c:symbol val="none"/>
            </c:marker>
            <c:bubble3D val="0"/>
            <c:extLst>
              <c:ext xmlns:c16="http://schemas.microsoft.com/office/drawing/2014/chart" uri="{C3380CC4-5D6E-409C-BE32-E72D297353CC}">
                <c16:uniqueId val="{00000033-ACD7-4E0D-BBCC-4F5351B07DA4}"/>
              </c:ext>
            </c:extLst>
          </c:dPt>
          <c:dPt>
            <c:idx val="38"/>
            <c:marker>
              <c:symbol val="none"/>
            </c:marker>
            <c:bubble3D val="0"/>
            <c:extLst>
              <c:ext xmlns:c16="http://schemas.microsoft.com/office/drawing/2014/chart" uri="{C3380CC4-5D6E-409C-BE32-E72D297353CC}">
                <c16:uniqueId val="{00000034-ACD7-4E0D-BBCC-4F5351B07DA4}"/>
              </c:ext>
            </c:extLst>
          </c:dPt>
          <c:dPt>
            <c:idx val="39"/>
            <c:marker>
              <c:symbol val="circle"/>
              <c:size val="5"/>
              <c:spPr>
                <a:solidFill>
                  <a:srgbClr val="757575"/>
                </a:solidFill>
                <a:ln w="9525">
                  <a:solidFill>
                    <a:srgbClr val="3A3A3A"/>
                  </a:solidFill>
                  <a:prstDash val="solid"/>
                </a:ln>
                <a:effectLst/>
              </c:spPr>
            </c:marker>
            <c:bubble3D val="0"/>
            <c:extLst>
              <c:ext xmlns:c16="http://schemas.microsoft.com/office/drawing/2014/chart" uri="{C3380CC4-5D6E-409C-BE32-E72D297353CC}">
                <c16:uniqueId val="{00000035-ACD7-4E0D-BBCC-4F5351B07DA4}"/>
              </c:ext>
            </c:extLst>
          </c:dPt>
          <c:dLbls>
            <c:dLbl>
              <c:idx val="39"/>
              <c:dLblPos val="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35-ACD7-4E0D-BBCC-4F5351B07DA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Franklin Gothic Book" panose="020B05030201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Historical'!$AC$37:$AC$88</c:f>
              <c:numCache>
                <c:formatCode>General</c:formatCode>
                <c:ptCount val="52"/>
                <c:pt idx="0">
                  <c:v>10677</c:v>
                </c:pt>
                <c:pt idx="1">
                  <c:v>11371</c:v>
                </c:pt>
                <c:pt idx="2">
                  <c:v>11624</c:v>
                </c:pt>
                <c:pt idx="3">
                  <c:v>11699</c:v>
                </c:pt>
                <c:pt idx="4">
                  <c:v>11801</c:v>
                </c:pt>
                <c:pt idx="5">
                  <c:v>11675</c:v>
                </c:pt>
                <c:pt idx="6">
                  <c:v>11785</c:v>
                </c:pt>
                <c:pt idx="7">
                  <c:v>11615</c:v>
                </c:pt>
                <c:pt idx="8">
                  <c:v>11837</c:v>
                </c:pt>
                <c:pt idx="9">
                  <c:v>11781</c:v>
                </c:pt>
                <c:pt idx="10">
                  <c:v>11758</c:v>
                </c:pt>
                <c:pt idx="11">
                  <c:v>11823</c:v>
                </c:pt>
                <c:pt idx="12">
                  <c:v>11681</c:v>
                </c:pt>
                <c:pt idx="13">
                  <c:v>11672</c:v>
                </c:pt>
                <c:pt idx="14">
                  <c:v>11830</c:v>
                </c:pt>
                <c:pt idx="15">
                  <c:v>12390</c:v>
                </c:pt>
                <c:pt idx="16">
                  <c:v>12769</c:v>
                </c:pt>
                <c:pt idx="17">
                  <c:v>12724</c:v>
                </c:pt>
                <c:pt idx="18">
                  <c:v>12736</c:v>
                </c:pt>
                <c:pt idx="19">
                  <c:v>12821</c:v>
                </c:pt>
                <c:pt idx="20">
                  <c:v>12685</c:v>
                </c:pt>
                <c:pt idx="21">
                  <c:v>12788</c:v>
                </c:pt>
                <c:pt idx="22">
                  <c:v>13107</c:v>
                </c:pt>
                <c:pt idx="23">
                  <c:v>13381</c:v>
                </c:pt>
                <c:pt idx="24">
                  <c:v>13313</c:v>
                </c:pt>
                <c:pt idx="25">
                  <c:v>13296</c:v>
                </c:pt>
                <c:pt idx="26">
                  <c:v>13696</c:v>
                </c:pt>
                <c:pt idx="27">
                  <c:v>13714</c:v>
                </c:pt>
                <c:pt idx="28">
                  <c:v>13727</c:v>
                </c:pt>
                <c:pt idx="29">
                  <c:v>13678</c:v>
                </c:pt>
                <c:pt idx="30">
                  <c:v>13710</c:v>
                </c:pt>
                <c:pt idx="31">
                  <c:v>13715</c:v>
                </c:pt>
                <c:pt idx="32">
                  <c:v>13258</c:v>
                </c:pt>
                <c:pt idx="33">
                  <c:v>13092</c:v>
                </c:pt>
                <c:pt idx="34">
                  <c:v>13027</c:v>
                </c:pt>
                <c:pt idx="35">
                  <c:v>13286</c:v>
                </c:pt>
                <c:pt idx="36">
                  <c:v>12830</c:v>
                </c:pt>
                <c:pt idx="37">
                  <c:v>12595</c:v>
                </c:pt>
                <c:pt idx="38">
                  <c:v>12360</c:v>
                </c:pt>
                <c:pt idx="39">
                  <c:v>12355</c:v>
                </c:pt>
                <c:pt idx="40">
                  <c:v>12204</c:v>
                </c:pt>
                <c:pt idx="41">
                  <c:v>12337</c:v>
                </c:pt>
                <c:pt idx="42">
                  <c:v>12341</c:v>
                </c:pt>
                <c:pt idx="43">
                  <c:v>12283</c:v>
                </c:pt>
                <c:pt idx="44">
                  <c:v>12083</c:v>
                </c:pt>
                <c:pt idx="45">
                  <c:v>11522</c:v>
                </c:pt>
                <c:pt idx="46">
                  <c:v>11984</c:v>
                </c:pt>
                <c:pt idx="47">
                  <c:v>12007</c:v>
                </c:pt>
                <c:pt idx="48">
                  <c:v>12258</c:v>
                </c:pt>
                <c:pt idx="49">
                  <c:v>12341</c:v>
                </c:pt>
                <c:pt idx="50">
                  <c:v>12357</c:v>
                </c:pt>
                <c:pt idx="51">
                  <c:v>12827</c:v>
                </c:pt>
              </c:numCache>
            </c:numRef>
          </c:val>
          <c:smooth val="0"/>
          <c:extLst>
            <c:ext xmlns:c16="http://schemas.microsoft.com/office/drawing/2014/chart" uri="{C3380CC4-5D6E-409C-BE32-E72D297353CC}">
              <c16:uniqueId val="{00000036-ACD7-4E0D-BBCC-4F5351B07DA4}"/>
            </c:ext>
          </c:extLst>
        </c:ser>
        <c:ser>
          <c:idx val="0"/>
          <c:order val="3"/>
          <c:tx>
            <c:strRef>
              <c:f>'Virginia Claims - Historical'!$L$35</c:f>
              <c:strCache>
                <c:ptCount val="1"/>
                <c:pt idx="0">
                  <c:v>10-Year Weekly Average</c:v>
                </c:pt>
              </c:strCache>
            </c:strRef>
          </c:tx>
          <c:spPr>
            <a:ln w="12700" cap="rnd">
              <a:solidFill>
                <a:schemeClr val="tx1"/>
              </a:solidFill>
              <a:prstDash val="dash"/>
              <a:round/>
            </a:ln>
            <a:effectLst/>
          </c:spPr>
          <c:marker>
            <c:symbol val="none"/>
          </c:marker>
          <c:dLbls>
            <c:dLbl>
              <c:idx val="4"/>
              <c:layout>
                <c:manualLayout>
                  <c:x val="-9.4870071684587817E-2"/>
                  <c:y val="-3.8964929188538971E-2"/>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fld id="{2E63C9D5-49CD-41AA-8DD7-CB86F0B1391C}" type="SERIESNAME">
                      <a:rPr lang="en-US"/>
                      <a:pPr>
                        <a:defRPr>
                          <a:solidFill>
                            <a:sysClr val="windowText" lastClr="000000"/>
                          </a:solidFill>
                        </a:defRPr>
                      </a:pPr>
                      <a:t>[SERIES NAME]</a:t>
                    </a:fld>
                    <a:endParaRPr lang="en-US" baseline="0"/>
                  </a:p>
                  <a:p>
                    <a:pPr>
                      <a:defRPr>
                        <a:solidFill>
                          <a:sysClr val="windowText" lastClr="000000"/>
                        </a:solidFill>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endParaRPr lang="en-US"/>
                </a:p>
              </c:txPr>
              <c:dLblPos val="r"/>
              <c:showLegendKey val="0"/>
              <c:showVal val="0"/>
              <c:showCatName val="0"/>
              <c:showSerName val="1"/>
              <c:showPercent val="0"/>
              <c:showBubbleSize val="0"/>
              <c:separator>
</c:separator>
              <c:extLst>
                <c:ext xmlns:c15="http://schemas.microsoft.com/office/drawing/2012/chart" uri="{CE6537A1-D6FC-4f65-9D91-7224C49458BB}">
                  <c15:layout>
                    <c:manualLayout>
                      <c:w val="0.23678315412186379"/>
                      <c:h val="8.2270136154855636E-2"/>
                    </c:manualLayout>
                  </c15:layout>
                  <c15:dlblFieldTable/>
                  <c15:showDataLabelsRange val="0"/>
                </c:ext>
                <c:ext xmlns:c16="http://schemas.microsoft.com/office/drawing/2014/chart" uri="{C3380CC4-5D6E-409C-BE32-E72D297353CC}">
                  <c16:uniqueId val="{00000037-ACD7-4E0D-BBCC-4F5351B07D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'Virginia Claims - Historical'!$O$75:$O$126</c:f>
              <c:numCache>
                <c:formatCode>_(* #,##0_);_(* \(#,##0\);_(* "-"??_);_(@_)</c:formatCode>
                <c:ptCount val="52"/>
                <c:pt idx="0">
                  <c:v>20238.797305878088</c:v>
                </c:pt>
                <c:pt idx="1">
                  <c:v>20238.797305878088</c:v>
                </c:pt>
                <c:pt idx="2">
                  <c:v>20238.797305878088</c:v>
                </c:pt>
                <c:pt idx="3">
                  <c:v>20238.797305878088</c:v>
                </c:pt>
                <c:pt idx="4">
                  <c:v>20238.797305878088</c:v>
                </c:pt>
                <c:pt idx="5">
                  <c:v>20238.797305878088</c:v>
                </c:pt>
                <c:pt idx="6">
                  <c:v>20238.797305878088</c:v>
                </c:pt>
                <c:pt idx="7">
                  <c:v>20238.797305878088</c:v>
                </c:pt>
                <c:pt idx="8">
                  <c:v>20238.797305878088</c:v>
                </c:pt>
                <c:pt idx="9">
                  <c:v>20238.797305878088</c:v>
                </c:pt>
                <c:pt idx="10">
                  <c:v>20238.797305878088</c:v>
                </c:pt>
                <c:pt idx="11">
                  <c:v>20238.797305878088</c:v>
                </c:pt>
                <c:pt idx="12">
                  <c:v>20238.797305878088</c:v>
                </c:pt>
                <c:pt idx="13">
                  <c:v>20238.797305878088</c:v>
                </c:pt>
                <c:pt idx="14">
                  <c:v>20238.797305878088</c:v>
                </c:pt>
                <c:pt idx="15">
                  <c:v>20238.797305878088</c:v>
                </c:pt>
                <c:pt idx="16">
                  <c:v>20238.797305878088</c:v>
                </c:pt>
                <c:pt idx="17">
                  <c:v>20238.797305878088</c:v>
                </c:pt>
                <c:pt idx="18">
                  <c:v>20238.797305878088</c:v>
                </c:pt>
                <c:pt idx="19">
                  <c:v>20238.797305878088</c:v>
                </c:pt>
                <c:pt idx="20">
                  <c:v>20238.797305878088</c:v>
                </c:pt>
                <c:pt idx="21">
                  <c:v>20238.797305878088</c:v>
                </c:pt>
                <c:pt idx="22">
                  <c:v>20238.797305878088</c:v>
                </c:pt>
                <c:pt idx="23">
                  <c:v>20238.797305878088</c:v>
                </c:pt>
                <c:pt idx="24">
                  <c:v>20238.797305878088</c:v>
                </c:pt>
                <c:pt idx="25">
                  <c:v>20238.797305878088</c:v>
                </c:pt>
                <c:pt idx="26">
                  <c:v>20238.797305878088</c:v>
                </c:pt>
                <c:pt idx="27">
                  <c:v>20238.797305878088</c:v>
                </c:pt>
                <c:pt idx="28">
                  <c:v>20238.797305878088</c:v>
                </c:pt>
                <c:pt idx="29">
                  <c:v>20238.797305878088</c:v>
                </c:pt>
                <c:pt idx="30">
                  <c:v>20238.797305878088</c:v>
                </c:pt>
                <c:pt idx="31">
                  <c:v>20238.797305878088</c:v>
                </c:pt>
                <c:pt idx="32">
                  <c:v>20238.797305878088</c:v>
                </c:pt>
                <c:pt idx="33">
                  <c:v>20238.797305878088</c:v>
                </c:pt>
                <c:pt idx="34">
                  <c:v>20238.797305878088</c:v>
                </c:pt>
                <c:pt idx="35">
                  <c:v>20238.797305878088</c:v>
                </c:pt>
                <c:pt idx="36">
                  <c:v>20238.797305878088</c:v>
                </c:pt>
                <c:pt idx="37">
                  <c:v>20238.797305878088</c:v>
                </c:pt>
                <c:pt idx="38">
                  <c:v>20238.797305878088</c:v>
                </c:pt>
                <c:pt idx="39">
                  <c:v>20238.797305878088</c:v>
                </c:pt>
                <c:pt idx="40">
                  <c:v>20238.797305878088</c:v>
                </c:pt>
                <c:pt idx="41">
                  <c:v>20238.797305878088</c:v>
                </c:pt>
                <c:pt idx="42">
                  <c:v>20238.797305878088</c:v>
                </c:pt>
                <c:pt idx="43">
                  <c:v>20238.797305878088</c:v>
                </c:pt>
                <c:pt idx="44">
                  <c:v>20238.797305878088</c:v>
                </c:pt>
                <c:pt idx="45">
                  <c:v>20238.797305878088</c:v>
                </c:pt>
                <c:pt idx="46">
                  <c:v>20238.797305878088</c:v>
                </c:pt>
                <c:pt idx="47">
                  <c:v>20238.797305878088</c:v>
                </c:pt>
                <c:pt idx="48">
                  <c:v>20238.797305878088</c:v>
                </c:pt>
                <c:pt idx="49">
                  <c:v>20238.797305878088</c:v>
                </c:pt>
                <c:pt idx="50">
                  <c:v>20238.797305878088</c:v>
                </c:pt>
                <c:pt idx="51">
                  <c:v>20238.797305878088</c:v>
                </c:pt>
              </c:numCache>
            </c:numRef>
          </c:val>
          <c:smooth val="0"/>
          <c:extLst>
            <c:ext xmlns:c16="http://schemas.microsoft.com/office/drawing/2014/chart" uri="{C3380CC4-5D6E-409C-BE32-E72D297353CC}">
              <c16:uniqueId val="{00000038-ACD7-4E0D-BBCC-4F5351B07DA4}"/>
            </c:ext>
          </c:extLst>
        </c:ser>
        <c:dLbls>
          <c:showLegendKey val="0"/>
          <c:showVal val="0"/>
          <c:showCatName val="0"/>
          <c:showSerName val="0"/>
          <c:showPercent val="0"/>
          <c:showBubbleSize val="0"/>
        </c:dLbls>
        <c:smooth val="0"/>
        <c:axId val="550922336"/>
        <c:axId val="550918016"/>
      </c:lineChart>
      <c:catAx>
        <c:axId val="550922336"/>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r>
                  <a:rPr lang="en-US" sz="900">
                    <a:solidFill>
                      <a:sysClr val="windowText" lastClr="000000"/>
                    </a:solidFill>
                    <a:latin typeface="Franklin Gothic Book" panose="020B0503020102020204" pitchFamily="34" charset="0"/>
                  </a:rPr>
                  <a:t>Reporting Week</a:t>
                </a:r>
              </a:p>
            </c:rich>
          </c:tx>
          <c:layout>
            <c:manualLayout>
              <c:xMode val="edge"/>
              <c:yMode val="edge"/>
              <c:x val="0.46322456220750186"/>
              <c:y val="0.9049953433240199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550918016"/>
        <c:crosses val="autoZero"/>
        <c:auto val="1"/>
        <c:lblAlgn val="ctr"/>
        <c:lblOffset val="100"/>
        <c:noMultiLvlLbl val="0"/>
      </c:catAx>
      <c:valAx>
        <c:axId val="550918016"/>
        <c:scaling>
          <c:orientation val="minMax"/>
          <c:max val="22000"/>
          <c:min val="1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crossAx val="550922336"/>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Franklin Gothic Book" panose="020B05030201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0.92544</cdr:y>
    </cdr:from>
    <cdr:to>
      <cdr:x>0.72601</cdr:x>
      <cdr:y>1</cdr:y>
    </cdr:to>
    <cdr:sp macro="" textlink="">
      <cdr:nvSpPr>
        <cdr:cNvPr id="3" name="TextBox 2">
          <a:extLst xmlns:a="http://schemas.openxmlformats.org/drawingml/2006/main">
            <a:ext uri="{FF2B5EF4-FFF2-40B4-BE49-F238E27FC236}">
              <a16:creationId xmlns:a16="http://schemas.microsoft.com/office/drawing/2014/main" id="{E26EE22D-9A3E-8209-6EE0-0AB54764FD90}"/>
            </a:ext>
          </a:extLst>
        </cdr:cNvPr>
        <cdr:cNvSpPr txBox="1"/>
      </cdr:nvSpPr>
      <cdr:spPr>
        <a:xfrm xmlns:a="http://schemas.openxmlformats.org/drawingml/2006/main">
          <a:off x="-1306755" y="2818511"/>
          <a:ext cx="6746621" cy="2270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Source: Bureau of Economic Analysis</a:t>
          </a:r>
          <a:r>
            <a:rPr lang="en-US" sz="900" i="1" kern="1200" dirty="0">
              <a:solidFill>
                <a:schemeClr val="tx1"/>
              </a:solidFill>
              <a:latin typeface="Franklin Gothic Book" panose="020B0503020102020204" pitchFamily="34" charset="0"/>
            </a:rPr>
            <a:t>; </a:t>
          </a:r>
          <a:r>
            <a:rPr kumimoji="0" lang="en-US" sz="900" b="0" i="1" u="none" strike="noStrike" kern="1200" cap="none" spc="0" normalizeH="0" baseline="0" noProof="0" dirty="0">
              <a:ln>
                <a:noFill/>
              </a:ln>
              <a:solidFill>
                <a:schemeClr val="tx1"/>
              </a:solidFill>
              <a:effectLst/>
              <a:uLnTx/>
              <a:uFillTx/>
              <a:latin typeface="Franklin Gothic Book" panose="020B0503020102020204" pitchFamily="34" charset="0"/>
            </a:rPr>
            <a:t>FRED.</a:t>
          </a:r>
          <a:endParaRPr lang="en-US" sz="1050" i="1" kern="1200" dirty="0">
            <a:solidFill>
              <a:schemeClr val="tx1"/>
            </a:solidFill>
            <a:latin typeface="Franklin Gothic Book" panose="020B05030201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0.48471</cdr:x>
      <cdr:y>0.2435</cdr:y>
    </cdr:from>
    <cdr:to>
      <cdr:x>0.53679</cdr:x>
      <cdr:y>0.92026</cdr:y>
    </cdr:to>
    <cdr:sp macro="" textlink="">
      <cdr:nvSpPr>
        <cdr:cNvPr id="2" name="Rectangle 1">
          <a:extLst xmlns:a="http://schemas.openxmlformats.org/drawingml/2006/main">
            <a:ext uri="{FF2B5EF4-FFF2-40B4-BE49-F238E27FC236}">
              <a16:creationId xmlns:a16="http://schemas.microsoft.com/office/drawing/2014/main" id="{57E2A3A6-5150-5B0D-6FED-7AEBB2F73A6D}"/>
            </a:ext>
          </a:extLst>
        </cdr:cNvPr>
        <cdr:cNvSpPr/>
      </cdr:nvSpPr>
      <cdr:spPr>
        <a:xfrm xmlns:a="http://schemas.openxmlformats.org/drawingml/2006/main">
          <a:off x="3013888" y="957357"/>
          <a:ext cx="323829" cy="2660818"/>
        </a:xfrm>
        <a:prstGeom xmlns:a="http://schemas.openxmlformats.org/drawingml/2006/main" prst="rect">
          <a:avLst/>
        </a:prstGeom>
        <a:solidFill xmlns:a="http://schemas.openxmlformats.org/drawingml/2006/main">
          <a:schemeClr val="bg1">
            <a:lumMod val="85000"/>
            <a:alpha val="40000"/>
          </a:schemeClr>
        </a:solidFill>
        <a:ln xmlns:a="http://schemas.openxmlformats.org/drawingml/2006/main" w="15875"/>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0.47463</cdr:x>
      <cdr:y>0.71126</cdr:y>
    </cdr:from>
    <cdr:to>
      <cdr:x>0.54519</cdr:x>
      <cdr:y>0.93262</cdr:y>
    </cdr:to>
    <cdr:sp macro="" textlink="">
      <cdr:nvSpPr>
        <cdr:cNvPr id="3" name="TextBox 2">
          <a:extLst xmlns:a="http://schemas.openxmlformats.org/drawingml/2006/main">
            <a:ext uri="{FF2B5EF4-FFF2-40B4-BE49-F238E27FC236}">
              <a16:creationId xmlns:a16="http://schemas.microsoft.com/office/drawing/2014/main" id="{0904BA65-C905-5465-8F58-6FF779372D31}"/>
            </a:ext>
          </a:extLst>
        </cdr:cNvPr>
        <cdr:cNvSpPr txBox="1"/>
      </cdr:nvSpPr>
      <cdr:spPr>
        <a:xfrm xmlns:a="http://schemas.openxmlformats.org/drawingml/2006/main">
          <a:off x="2690814" y="2081212"/>
          <a:ext cx="400049" cy="6477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800" kern="1200">
              <a:solidFill>
                <a:sysClr val="windowText" lastClr="000000"/>
              </a:solidFill>
              <a:latin typeface="Franklin Gothic Book" panose="020B0503020102020204" pitchFamily="34" charset="0"/>
            </a:rPr>
            <a:t>Dec.</a:t>
          </a:r>
        </a:p>
        <a:p xmlns:a="http://schemas.openxmlformats.org/drawingml/2006/main">
          <a:pPr algn="ctr"/>
          <a:r>
            <a:rPr lang="en-US" sz="800" kern="1200">
              <a:solidFill>
                <a:sysClr val="windowText" lastClr="000000"/>
              </a:solidFill>
              <a:latin typeface="Franklin Gothic Book" panose="020B0503020102020204" pitchFamily="34" charset="0"/>
            </a:rPr>
            <a:t> to Jan.</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2T12:46:44.475"/>
    </inkml:context>
    <inkml:brush xml:id="br0">
      <inkml:brushProperty name="width" value="0.06" units="cm"/>
      <inkml:brushProperty name="height" value="0.06" units="cm"/>
      <inkml:brushProperty name="color" value="#FF0066"/>
    </inkml:brush>
  </inkml:definitions>
  <inkml:trace contextRef="#ctx0" brushRef="#br0">27 158 6433,'-27'53'0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EE8B2F0D-C3F3-439B-A3D0-5FD134032563}" type="datetimeFigureOut">
              <a:rPr lang="en-US" smtClean="0"/>
              <a:t>10/20/2025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AF86F222-5583-42C5-96E2-AF66AA07134F}" type="slidenum">
              <a:rPr lang="en-US" smtClean="0"/>
              <a:t>‹#›</a:t>
            </a:fld>
            <a:endParaRPr lang="en-US" dirty="0"/>
          </a:p>
        </p:txBody>
      </p:sp>
    </p:spTree>
    <p:extLst>
      <p:ext uri="{BB962C8B-B14F-4D97-AF65-F5344CB8AC3E}">
        <p14:creationId xmlns:p14="http://schemas.microsoft.com/office/powerpoint/2010/main" val="359633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86F222-5583-42C5-96E2-AF66AA07134F}" type="slidenum">
              <a:rPr lang="en-US" smtClean="0"/>
              <a:t>1</a:t>
            </a:fld>
            <a:endParaRPr lang="en-US" dirty="0"/>
          </a:p>
        </p:txBody>
      </p:sp>
    </p:spTree>
    <p:extLst>
      <p:ext uri="{BB962C8B-B14F-4D97-AF65-F5344CB8AC3E}">
        <p14:creationId xmlns:p14="http://schemas.microsoft.com/office/powerpoint/2010/main" val="383733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13</a:t>
            </a:fld>
            <a:endParaRPr lang="en-US" dirty="0"/>
          </a:p>
        </p:txBody>
      </p:sp>
    </p:spTree>
    <p:extLst>
      <p:ext uri="{BB962C8B-B14F-4D97-AF65-F5344CB8AC3E}">
        <p14:creationId xmlns:p14="http://schemas.microsoft.com/office/powerpoint/2010/main" val="355093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14</a:t>
            </a:fld>
            <a:endParaRPr lang="en-US" dirty="0"/>
          </a:p>
        </p:txBody>
      </p:sp>
    </p:spTree>
    <p:extLst>
      <p:ext uri="{BB962C8B-B14F-4D97-AF65-F5344CB8AC3E}">
        <p14:creationId xmlns:p14="http://schemas.microsoft.com/office/powerpoint/2010/main" val="400782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0ACCB-1AF3-ADAA-3F37-DC60756853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B036C-8539-D751-B811-D6C52C021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8E7B95-0386-6869-216E-6C4D2AC761FB}"/>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40756E69-EA94-AED0-494C-5257A447F816}"/>
              </a:ext>
            </a:extLst>
          </p:cNvPr>
          <p:cNvSpPr>
            <a:spLocks noGrp="1"/>
          </p:cNvSpPr>
          <p:nvPr>
            <p:ph type="sldNum" sz="quarter" idx="5"/>
          </p:nvPr>
        </p:nvSpPr>
        <p:spPr/>
        <p:txBody>
          <a:bodyPr/>
          <a:lstStyle/>
          <a:p>
            <a:fld id="{AF86F222-5583-42C5-96E2-AF66AA07134F}" type="slidenum">
              <a:rPr lang="en-US" smtClean="0"/>
              <a:t>15</a:t>
            </a:fld>
            <a:endParaRPr lang="en-US" dirty="0"/>
          </a:p>
        </p:txBody>
      </p:sp>
    </p:spTree>
    <p:extLst>
      <p:ext uri="{BB962C8B-B14F-4D97-AF65-F5344CB8AC3E}">
        <p14:creationId xmlns:p14="http://schemas.microsoft.com/office/powerpoint/2010/main" val="3085447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76584-1677-0E82-6343-23E3C2BCB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D5421-6932-9EB5-3ADB-38B6CF5D1E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24B90-229F-56D9-966D-A52E65C21116}"/>
              </a:ext>
            </a:extLst>
          </p:cNvPr>
          <p:cNvSpPr>
            <a:spLocks noGrp="1"/>
          </p:cNvSpPr>
          <p:nvPr>
            <p:ph type="body" idx="1"/>
          </p:nvPr>
        </p:nvSpPr>
        <p:spPr/>
        <p:txBody>
          <a:bodyPr/>
          <a:lstStyle/>
          <a:p>
            <a:endParaRPr lang="en-US" sz="1600" b="0" i="0" dirty="0">
              <a:solidFill>
                <a:srgbClr val="0D0D0D"/>
              </a:solidFill>
              <a:effectLst/>
              <a:latin typeface="Söhne"/>
            </a:endParaRPr>
          </a:p>
        </p:txBody>
      </p:sp>
      <p:sp>
        <p:nvSpPr>
          <p:cNvPr id="4" name="Slide Number Placeholder 3">
            <a:extLst>
              <a:ext uri="{FF2B5EF4-FFF2-40B4-BE49-F238E27FC236}">
                <a16:creationId xmlns:a16="http://schemas.microsoft.com/office/drawing/2014/main" id="{40FE7D25-63D2-922E-F211-7D3708C9394A}"/>
              </a:ext>
            </a:extLst>
          </p:cNvPr>
          <p:cNvSpPr>
            <a:spLocks noGrp="1"/>
          </p:cNvSpPr>
          <p:nvPr>
            <p:ph type="sldNum" sz="quarter" idx="5"/>
          </p:nvPr>
        </p:nvSpPr>
        <p:spPr/>
        <p:txBody>
          <a:bodyPr/>
          <a:lstStyle/>
          <a:p>
            <a:fld id="{AF86F222-5583-42C5-96E2-AF66AA07134F}" type="slidenum">
              <a:rPr lang="en-US" smtClean="0"/>
              <a:t>16</a:t>
            </a:fld>
            <a:endParaRPr lang="en-US" dirty="0"/>
          </a:p>
        </p:txBody>
      </p:sp>
    </p:spTree>
    <p:extLst>
      <p:ext uri="{BB962C8B-B14F-4D97-AF65-F5344CB8AC3E}">
        <p14:creationId xmlns:p14="http://schemas.microsoft.com/office/powerpoint/2010/main" val="1795943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A141D-64BA-8D7A-7BF5-C41CA19FE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C1E33-F038-E96A-9815-5B4980E23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8E30E5-8F2E-DE0C-97DF-E472C335D91E}"/>
              </a:ext>
            </a:extLst>
          </p:cNvPr>
          <p:cNvSpPr>
            <a:spLocks noGrp="1"/>
          </p:cNvSpPr>
          <p:nvPr>
            <p:ph type="body" idx="1"/>
          </p:nvPr>
        </p:nvSpPr>
        <p:spPr/>
        <p:txBody>
          <a:bodyPr/>
          <a:lstStyle/>
          <a:p>
            <a:endParaRPr lang="en-US" sz="1600" b="0" i="0" dirty="0">
              <a:solidFill>
                <a:srgbClr val="0D0D0D"/>
              </a:solidFill>
              <a:effectLst/>
              <a:latin typeface="Söhne"/>
            </a:endParaRPr>
          </a:p>
        </p:txBody>
      </p:sp>
      <p:sp>
        <p:nvSpPr>
          <p:cNvPr id="4" name="Slide Number Placeholder 3">
            <a:extLst>
              <a:ext uri="{FF2B5EF4-FFF2-40B4-BE49-F238E27FC236}">
                <a16:creationId xmlns:a16="http://schemas.microsoft.com/office/drawing/2014/main" id="{BB028846-38B4-8690-3803-BA98836C3760}"/>
              </a:ext>
            </a:extLst>
          </p:cNvPr>
          <p:cNvSpPr>
            <a:spLocks noGrp="1"/>
          </p:cNvSpPr>
          <p:nvPr>
            <p:ph type="sldNum" sz="quarter" idx="5"/>
          </p:nvPr>
        </p:nvSpPr>
        <p:spPr/>
        <p:txBody>
          <a:bodyPr/>
          <a:lstStyle/>
          <a:p>
            <a:fld id="{AF86F222-5583-42C5-96E2-AF66AA07134F}" type="slidenum">
              <a:rPr lang="en-US" smtClean="0"/>
              <a:t>17</a:t>
            </a:fld>
            <a:endParaRPr lang="en-US" dirty="0"/>
          </a:p>
        </p:txBody>
      </p:sp>
    </p:spTree>
    <p:extLst>
      <p:ext uri="{BB962C8B-B14F-4D97-AF65-F5344CB8AC3E}">
        <p14:creationId xmlns:p14="http://schemas.microsoft.com/office/powerpoint/2010/main" val="1212937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6CED7-2FA2-F758-02DA-2FDE11481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17ADA-36D3-72EB-2CB5-DFCEBFBCF6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4FD59-584E-4628-0654-FE66C66D9E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58142-EFBF-AEB3-8773-68C134594008}"/>
              </a:ext>
            </a:extLst>
          </p:cNvPr>
          <p:cNvSpPr>
            <a:spLocks noGrp="1"/>
          </p:cNvSpPr>
          <p:nvPr>
            <p:ph type="sldNum" sz="quarter" idx="10"/>
          </p:nvPr>
        </p:nvSpPr>
        <p:spPr/>
        <p:txBody>
          <a:bodyPr/>
          <a:lstStyle/>
          <a:p>
            <a:fld id="{AF86F222-5583-42C5-96E2-AF66AA07134F}" type="slidenum">
              <a:rPr lang="en-US" smtClean="0"/>
              <a:t>18</a:t>
            </a:fld>
            <a:endParaRPr lang="en-US" dirty="0"/>
          </a:p>
        </p:txBody>
      </p:sp>
    </p:spTree>
    <p:extLst>
      <p:ext uri="{BB962C8B-B14F-4D97-AF65-F5344CB8AC3E}">
        <p14:creationId xmlns:p14="http://schemas.microsoft.com/office/powerpoint/2010/main" val="36290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19</a:t>
            </a:fld>
            <a:endParaRPr lang="en-US" dirty="0"/>
          </a:p>
        </p:txBody>
      </p:sp>
    </p:spTree>
    <p:extLst>
      <p:ext uri="{BB962C8B-B14F-4D97-AF65-F5344CB8AC3E}">
        <p14:creationId xmlns:p14="http://schemas.microsoft.com/office/powerpoint/2010/main" val="420736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20</a:t>
            </a:fld>
            <a:endParaRPr lang="en-US" dirty="0"/>
          </a:p>
        </p:txBody>
      </p:sp>
    </p:spTree>
    <p:extLst>
      <p:ext uri="{BB962C8B-B14F-4D97-AF65-F5344CB8AC3E}">
        <p14:creationId xmlns:p14="http://schemas.microsoft.com/office/powerpoint/2010/main" val="1890027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25</a:t>
            </a:fld>
            <a:endParaRPr lang="en-US" dirty="0"/>
          </a:p>
        </p:txBody>
      </p:sp>
    </p:spTree>
    <p:extLst>
      <p:ext uri="{BB962C8B-B14F-4D97-AF65-F5344CB8AC3E}">
        <p14:creationId xmlns:p14="http://schemas.microsoft.com/office/powerpoint/2010/main" val="1890027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26</a:t>
            </a:fld>
            <a:endParaRPr lang="en-US" dirty="0"/>
          </a:p>
        </p:txBody>
      </p:sp>
    </p:spTree>
    <p:extLst>
      <p:ext uri="{BB962C8B-B14F-4D97-AF65-F5344CB8AC3E}">
        <p14:creationId xmlns:p14="http://schemas.microsoft.com/office/powerpoint/2010/main" val="8409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5C726-0CAB-E920-ED39-396C31303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6A2AF-6368-4F48-1016-70AB609E3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0CD7A-C75E-A778-E1FC-E1FF306E6918}"/>
              </a:ext>
            </a:extLst>
          </p:cNvPr>
          <p:cNvSpPr>
            <a:spLocks noGrp="1"/>
          </p:cNvSpPr>
          <p:nvPr>
            <p:ph type="body" idx="1"/>
          </p:nvPr>
        </p:nvSpPr>
        <p:spPr/>
        <p:txBody>
          <a:bodyPr/>
          <a:lstStyle/>
          <a:p>
            <a:endParaRPr lang="en-US" sz="1600" b="0" i="0" dirty="0">
              <a:solidFill>
                <a:srgbClr val="0D0D0D"/>
              </a:solidFill>
              <a:effectLst/>
              <a:latin typeface="Söhne"/>
            </a:endParaRPr>
          </a:p>
        </p:txBody>
      </p:sp>
      <p:sp>
        <p:nvSpPr>
          <p:cNvPr id="4" name="Slide Number Placeholder 3">
            <a:extLst>
              <a:ext uri="{FF2B5EF4-FFF2-40B4-BE49-F238E27FC236}">
                <a16:creationId xmlns:a16="http://schemas.microsoft.com/office/drawing/2014/main" id="{D5F512BE-9DBC-E2C4-C2C6-8DEAC31AF22B}"/>
              </a:ext>
            </a:extLst>
          </p:cNvPr>
          <p:cNvSpPr>
            <a:spLocks noGrp="1"/>
          </p:cNvSpPr>
          <p:nvPr>
            <p:ph type="sldNum" sz="quarter" idx="5"/>
          </p:nvPr>
        </p:nvSpPr>
        <p:spPr/>
        <p:txBody>
          <a:bodyPr/>
          <a:lstStyle/>
          <a:p>
            <a:fld id="{AF86F222-5583-42C5-96E2-AF66AA07134F}" type="slidenum">
              <a:rPr lang="en-US" smtClean="0"/>
              <a:t>2</a:t>
            </a:fld>
            <a:endParaRPr lang="en-US" dirty="0"/>
          </a:p>
        </p:txBody>
      </p:sp>
    </p:spTree>
    <p:extLst>
      <p:ext uri="{BB962C8B-B14F-4D97-AF65-F5344CB8AC3E}">
        <p14:creationId xmlns:p14="http://schemas.microsoft.com/office/powerpoint/2010/main" val="135755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3</a:t>
            </a:fld>
            <a:endParaRPr lang="en-US" dirty="0"/>
          </a:p>
        </p:txBody>
      </p:sp>
    </p:spTree>
    <p:extLst>
      <p:ext uri="{BB962C8B-B14F-4D97-AF65-F5344CB8AC3E}">
        <p14:creationId xmlns:p14="http://schemas.microsoft.com/office/powerpoint/2010/main" val="146354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9434-1E23-DEC0-FBE3-B27E746EE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04773-9F2D-A993-70A9-F6249CBEE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6BA56-9897-C4D6-76EE-A5546B471415}"/>
              </a:ext>
            </a:extLst>
          </p:cNvPr>
          <p:cNvSpPr>
            <a:spLocks noGrp="1"/>
          </p:cNvSpPr>
          <p:nvPr>
            <p:ph type="body" idx="1"/>
          </p:nvPr>
        </p:nvSpPr>
        <p:spPr/>
        <p:txBody>
          <a:bodyPr/>
          <a:lstStyle/>
          <a:p>
            <a:endParaRPr lang="en-US" sz="1600" b="0" i="0" dirty="0">
              <a:solidFill>
                <a:srgbClr val="0D0D0D"/>
              </a:solidFill>
              <a:effectLst/>
              <a:latin typeface="Söhne"/>
            </a:endParaRPr>
          </a:p>
        </p:txBody>
      </p:sp>
      <p:sp>
        <p:nvSpPr>
          <p:cNvPr id="4" name="Slide Number Placeholder 3">
            <a:extLst>
              <a:ext uri="{FF2B5EF4-FFF2-40B4-BE49-F238E27FC236}">
                <a16:creationId xmlns:a16="http://schemas.microsoft.com/office/drawing/2014/main" id="{8361159C-C94F-D526-63FC-D1D19ADDF5C5}"/>
              </a:ext>
            </a:extLst>
          </p:cNvPr>
          <p:cNvSpPr>
            <a:spLocks noGrp="1"/>
          </p:cNvSpPr>
          <p:nvPr>
            <p:ph type="sldNum" sz="quarter" idx="5"/>
          </p:nvPr>
        </p:nvSpPr>
        <p:spPr/>
        <p:txBody>
          <a:bodyPr/>
          <a:lstStyle/>
          <a:p>
            <a:fld id="{AF86F222-5583-42C5-96E2-AF66AA07134F}" type="slidenum">
              <a:rPr lang="en-US" smtClean="0"/>
              <a:t>7</a:t>
            </a:fld>
            <a:endParaRPr lang="en-US" dirty="0"/>
          </a:p>
        </p:txBody>
      </p:sp>
    </p:spTree>
    <p:extLst>
      <p:ext uri="{BB962C8B-B14F-4D97-AF65-F5344CB8AC3E}">
        <p14:creationId xmlns:p14="http://schemas.microsoft.com/office/powerpoint/2010/main" val="356042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8</a:t>
            </a:fld>
            <a:endParaRPr lang="en-US" dirty="0"/>
          </a:p>
        </p:txBody>
      </p:sp>
    </p:spTree>
    <p:extLst>
      <p:ext uri="{BB962C8B-B14F-4D97-AF65-F5344CB8AC3E}">
        <p14:creationId xmlns:p14="http://schemas.microsoft.com/office/powerpoint/2010/main" val="184104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9</a:t>
            </a:fld>
            <a:endParaRPr lang="en-US" dirty="0"/>
          </a:p>
        </p:txBody>
      </p:sp>
    </p:spTree>
    <p:extLst>
      <p:ext uri="{BB962C8B-B14F-4D97-AF65-F5344CB8AC3E}">
        <p14:creationId xmlns:p14="http://schemas.microsoft.com/office/powerpoint/2010/main" val="345607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36578-6B16-6F4D-1435-E258F9B45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D10C2-FA6A-26F2-8803-D640C5CDA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68BAE-8923-580B-9BC1-5CD444C568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73A7FA-F093-4097-9D0C-8F6FFFBFF0E0}"/>
              </a:ext>
            </a:extLst>
          </p:cNvPr>
          <p:cNvSpPr>
            <a:spLocks noGrp="1"/>
          </p:cNvSpPr>
          <p:nvPr>
            <p:ph type="sldNum" sz="quarter" idx="5"/>
          </p:nvPr>
        </p:nvSpPr>
        <p:spPr/>
        <p:txBody>
          <a:bodyPr/>
          <a:lstStyle/>
          <a:p>
            <a:fld id="{AF86F222-5583-42C5-96E2-AF66AA07134F}" type="slidenum">
              <a:rPr lang="en-US" smtClean="0"/>
              <a:t>10</a:t>
            </a:fld>
            <a:endParaRPr lang="en-US" dirty="0"/>
          </a:p>
        </p:txBody>
      </p:sp>
    </p:spTree>
    <p:extLst>
      <p:ext uri="{BB962C8B-B14F-4D97-AF65-F5344CB8AC3E}">
        <p14:creationId xmlns:p14="http://schemas.microsoft.com/office/powerpoint/2010/main" val="3809023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F57EB-B328-185D-B696-35C2ADAB2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6E226-EF6C-D07B-BB19-0FED7EA39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D1129-E6E2-58AC-2B85-C9E0ED006F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CF638-BFEC-9D1C-50D5-B743D23B16D8}"/>
              </a:ext>
            </a:extLst>
          </p:cNvPr>
          <p:cNvSpPr>
            <a:spLocks noGrp="1"/>
          </p:cNvSpPr>
          <p:nvPr>
            <p:ph type="sldNum" sz="quarter" idx="5"/>
          </p:nvPr>
        </p:nvSpPr>
        <p:spPr/>
        <p:txBody>
          <a:bodyPr/>
          <a:lstStyle/>
          <a:p>
            <a:fld id="{AF86F222-5583-42C5-96E2-AF66AA07134F}" type="slidenum">
              <a:rPr lang="en-US" smtClean="0"/>
              <a:t>11</a:t>
            </a:fld>
            <a:endParaRPr lang="en-US" dirty="0"/>
          </a:p>
        </p:txBody>
      </p:sp>
    </p:spTree>
    <p:extLst>
      <p:ext uri="{BB962C8B-B14F-4D97-AF65-F5344CB8AC3E}">
        <p14:creationId xmlns:p14="http://schemas.microsoft.com/office/powerpoint/2010/main" val="83058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6F222-5583-42C5-96E2-AF66AA07134F}" type="slidenum">
              <a:rPr lang="en-US" smtClean="0"/>
              <a:t>12</a:t>
            </a:fld>
            <a:endParaRPr lang="en-US" dirty="0"/>
          </a:p>
        </p:txBody>
      </p:sp>
    </p:spTree>
    <p:extLst>
      <p:ext uri="{BB962C8B-B14F-4D97-AF65-F5344CB8AC3E}">
        <p14:creationId xmlns:p14="http://schemas.microsoft.com/office/powerpoint/2010/main" val="317244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30D1-6672-40BA-9BF6-6CE9C6618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8E08AD-FED3-45CE-A724-2458ADEB8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733E5E-867F-451F-98EC-3E9F07505EAA}"/>
              </a:ext>
            </a:extLst>
          </p:cNvPr>
          <p:cNvSpPr>
            <a:spLocks noGrp="1"/>
          </p:cNvSpPr>
          <p:nvPr>
            <p:ph type="dt" sz="half" idx="10"/>
          </p:nvPr>
        </p:nvSpPr>
        <p:spPr/>
        <p:txBody>
          <a:bodyPr/>
          <a:lstStyle/>
          <a:p>
            <a:fld id="{7B9CCCD9-A4A4-49CB-B2B7-C06AA4CA08FA}" type="datetime1">
              <a:rPr lang="en-US" smtClean="0"/>
              <a:t>10/20/2025</a:t>
            </a:fld>
            <a:endParaRPr lang="en-US" dirty="0"/>
          </a:p>
        </p:txBody>
      </p:sp>
      <p:sp>
        <p:nvSpPr>
          <p:cNvPr id="5" name="Footer Placeholder 4">
            <a:extLst>
              <a:ext uri="{FF2B5EF4-FFF2-40B4-BE49-F238E27FC236}">
                <a16:creationId xmlns:a16="http://schemas.microsoft.com/office/drawing/2014/main" id="{3D061D1D-6814-4EAB-B3EE-EC00E2D185BD}"/>
              </a:ext>
            </a:extLst>
          </p:cNvPr>
          <p:cNvSpPr>
            <a:spLocks noGrp="1"/>
          </p:cNvSpPr>
          <p:nvPr>
            <p:ph type="ftr" sz="quarter" idx="11"/>
          </p:nvPr>
        </p:nvSpPr>
        <p:spPr/>
        <p:txBody>
          <a:bodyPr/>
          <a:lstStyle/>
          <a:p>
            <a:r>
              <a:rPr lang="en-US" dirty="0"/>
              <a:t>GOVERNOR'S CONFIDENTIAL WORKING PAPERS</a:t>
            </a:r>
          </a:p>
        </p:txBody>
      </p:sp>
      <p:sp>
        <p:nvSpPr>
          <p:cNvPr id="6" name="Slide Number Placeholder 5">
            <a:extLst>
              <a:ext uri="{FF2B5EF4-FFF2-40B4-BE49-F238E27FC236}">
                <a16:creationId xmlns:a16="http://schemas.microsoft.com/office/drawing/2014/main" id="{5215705B-11BF-4107-9E81-16C2BB03732C}"/>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95418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4AC5-ADEE-4FDA-99B6-CDAE1F4DF8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75FAF-8908-4AD3-96F2-E599E146C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F9C45-6371-4307-8BD3-DA8AC4BB628E}"/>
              </a:ext>
            </a:extLst>
          </p:cNvPr>
          <p:cNvSpPr>
            <a:spLocks noGrp="1"/>
          </p:cNvSpPr>
          <p:nvPr>
            <p:ph type="dt" sz="half" idx="10"/>
          </p:nvPr>
        </p:nvSpPr>
        <p:spPr/>
        <p:txBody>
          <a:bodyPr/>
          <a:lstStyle/>
          <a:p>
            <a:fld id="{509CAB6F-8645-444C-859A-0FFF8C04DF7F}" type="datetime1">
              <a:rPr lang="en-US" smtClean="0"/>
              <a:t>10/20/2025</a:t>
            </a:fld>
            <a:endParaRPr lang="en-US" dirty="0"/>
          </a:p>
        </p:txBody>
      </p:sp>
      <p:sp>
        <p:nvSpPr>
          <p:cNvPr id="5" name="Footer Placeholder 4">
            <a:extLst>
              <a:ext uri="{FF2B5EF4-FFF2-40B4-BE49-F238E27FC236}">
                <a16:creationId xmlns:a16="http://schemas.microsoft.com/office/drawing/2014/main" id="{224D1576-7C8E-4322-BAFA-45E370E8FA7E}"/>
              </a:ext>
            </a:extLst>
          </p:cNvPr>
          <p:cNvSpPr>
            <a:spLocks noGrp="1"/>
          </p:cNvSpPr>
          <p:nvPr>
            <p:ph type="ftr" sz="quarter" idx="11"/>
          </p:nvPr>
        </p:nvSpPr>
        <p:spPr/>
        <p:txBody>
          <a:bodyPr/>
          <a:lstStyle/>
          <a:p>
            <a:r>
              <a:rPr lang="en-US" dirty="0"/>
              <a:t>GOVERNOR'S CONFIDENTIAL WORKING PAPERS</a:t>
            </a:r>
          </a:p>
        </p:txBody>
      </p:sp>
      <p:sp>
        <p:nvSpPr>
          <p:cNvPr id="6" name="Slide Number Placeholder 5">
            <a:extLst>
              <a:ext uri="{FF2B5EF4-FFF2-40B4-BE49-F238E27FC236}">
                <a16:creationId xmlns:a16="http://schemas.microsoft.com/office/drawing/2014/main" id="{354409E2-F97D-4DF2-A7A2-3F697B91B021}"/>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044854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B0417D-6B88-40F9-B131-4348177237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EAEFBF-3244-4F3B-BDC2-C9365D931A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8036D-D34C-4163-B3EA-6C16A38C8A35}"/>
              </a:ext>
            </a:extLst>
          </p:cNvPr>
          <p:cNvSpPr>
            <a:spLocks noGrp="1"/>
          </p:cNvSpPr>
          <p:nvPr>
            <p:ph type="dt" sz="half" idx="10"/>
          </p:nvPr>
        </p:nvSpPr>
        <p:spPr/>
        <p:txBody>
          <a:bodyPr/>
          <a:lstStyle/>
          <a:p>
            <a:fld id="{0564ED93-8CEB-4325-89E0-AB07DCD80924}" type="datetime1">
              <a:rPr lang="en-US" smtClean="0"/>
              <a:t>10/20/2025</a:t>
            </a:fld>
            <a:endParaRPr lang="en-US" dirty="0"/>
          </a:p>
        </p:txBody>
      </p:sp>
      <p:sp>
        <p:nvSpPr>
          <p:cNvPr id="5" name="Footer Placeholder 4">
            <a:extLst>
              <a:ext uri="{FF2B5EF4-FFF2-40B4-BE49-F238E27FC236}">
                <a16:creationId xmlns:a16="http://schemas.microsoft.com/office/drawing/2014/main" id="{CE1F7F0E-6276-41E3-8C45-31750B0464D3}"/>
              </a:ext>
            </a:extLst>
          </p:cNvPr>
          <p:cNvSpPr>
            <a:spLocks noGrp="1"/>
          </p:cNvSpPr>
          <p:nvPr>
            <p:ph type="ftr" sz="quarter" idx="11"/>
          </p:nvPr>
        </p:nvSpPr>
        <p:spPr/>
        <p:txBody>
          <a:bodyPr/>
          <a:lstStyle/>
          <a:p>
            <a:r>
              <a:rPr lang="en-US" dirty="0"/>
              <a:t>GOVERNOR'S CONFIDENTIAL WORKING PAPERS</a:t>
            </a:r>
          </a:p>
        </p:txBody>
      </p:sp>
      <p:sp>
        <p:nvSpPr>
          <p:cNvPr id="6" name="Slide Number Placeholder 5">
            <a:extLst>
              <a:ext uri="{FF2B5EF4-FFF2-40B4-BE49-F238E27FC236}">
                <a16:creationId xmlns:a16="http://schemas.microsoft.com/office/drawing/2014/main" id="{8F194495-F2F2-45AF-9E0C-7A9C3FD8ABF6}"/>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88180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5371-080A-4622-B9B1-04E89C2DB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1429B-91CF-45D8-9B70-3CCABF467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5D776-9AB6-4EB8-A6C8-0B7070AEFCE5}"/>
              </a:ext>
            </a:extLst>
          </p:cNvPr>
          <p:cNvSpPr>
            <a:spLocks noGrp="1"/>
          </p:cNvSpPr>
          <p:nvPr>
            <p:ph type="dt" sz="half" idx="10"/>
          </p:nvPr>
        </p:nvSpPr>
        <p:spPr/>
        <p:txBody>
          <a:bodyPr/>
          <a:lstStyle/>
          <a:p>
            <a:r>
              <a:rPr lang="en-US" dirty="0"/>
              <a:t>CONFIDENTIAL DRAFT </a:t>
            </a:r>
            <a:r>
              <a:rPr lang="en-US"/>
              <a:t>- </a:t>
            </a:r>
            <a:fld id="{04BE2C73-629E-44EE-B324-9A0DDDBF0B85}" type="datetime1">
              <a:rPr lang="en-US" smtClean="0"/>
              <a:t>10/20/2025</a:t>
            </a:fld>
            <a:endParaRPr lang="en-US" dirty="0"/>
          </a:p>
        </p:txBody>
      </p:sp>
      <p:sp>
        <p:nvSpPr>
          <p:cNvPr id="5" name="Footer Placeholder 4">
            <a:extLst>
              <a:ext uri="{FF2B5EF4-FFF2-40B4-BE49-F238E27FC236}">
                <a16:creationId xmlns:a16="http://schemas.microsoft.com/office/drawing/2014/main" id="{827B0A65-0D36-47C0-B7B8-D385511E4D8E}"/>
              </a:ext>
            </a:extLst>
          </p:cNvPr>
          <p:cNvSpPr>
            <a:spLocks noGrp="1"/>
          </p:cNvSpPr>
          <p:nvPr>
            <p:ph type="ftr" sz="quarter" idx="11"/>
          </p:nvPr>
        </p:nvSpPr>
        <p:spPr/>
        <p:txBody>
          <a:bodyPr/>
          <a:lstStyle/>
          <a:p>
            <a:r>
              <a:rPr lang="en-US" dirty="0"/>
              <a:t>GOVERNOR'S CONFIDENTIAL WORKING PAPERS</a:t>
            </a:r>
          </a:p>
        </p:txBody>
      </p:sp>
      <p:sp>
        <p:nvSpPr>
          <p:cNvPr id="6" name="Slide Number Placeholder 5">
            <a:extLst>
              <a:ext uri="{FF2B5EF4-FFF2-40B4-BE49-F238E27FC236}">
                <a16:creationId xmlns:a16="http://schemas.microsoft.com/office/drawing/2014/main" id="{EC8A7AB2-208B-435F-B5E3-2DAE5FA3B4EC}"/>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77108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7DC8-5DEC-409C-854F-2B3669E82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3A510-6B22-4394-BC1B-FAA408EE5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A72C8-FB1B-486A-AE31-CD0A070740C0}"/>
              </a:ext>
            </a:extLst>
          </p:cNvPr>
          <p:cNvSpPr>
            <a:spLocks noGrp="1"/>
          </p:cNvSpPr>
          <p:nvPr>
            <p:ph type="dt" sz="half" idx="10"/>
          </p:nvPr>
        </p:nvSpPr>
        <p:spPr/>
        <p:txBody>
          <a:bodyPr/>
          <a:lstStyle/>
          <a:p>
            <a:r>
              <a:rPr lang="en-US" dirty="0"/>
              <a:t>CONFIDENTIAL DRAFT </a:t>
            </a:r>
            <a:r>
              <a:rPr lang="en-US"/>
              <a:t>- </a:t>
            </a:r>
            <a:fld id="{BF3601E5-092C-4A25-A7AF-2E1B3C58DD50}" type="datetime1">
              <a:rPr lang="en-US" smtClean="0"/>
              <a:t>10/20/2025</a:t>
            </a:fld>
            <a:endParaRPr lang="en-US" dirty="0"/>
          </a:p>
        </p:txBody>
      </p:sp>
      <p:sp>
        <p:nvSpPr>
          <p:cNvPr id="5" name="Footer Placeholder 4">
            <a:extLst>
              <a:ext uri="{FF2B5EF4-FFF2-40B4-BE49-F238E27FC236}">
                <a16:creationId xmlns:a16="http://schemas.microsoft.com/office/drawing/2014/main" id="{B84A1586-A23D-4ACC-A966-66590F17D68F}"/>
              </a:ext>
            </a:extLst>
          </p:cNvPr>
          <p:cNvSpPr>
            <a:spLocks noGrp="1"/>
          </p:cNvSpPr>
          <p:nvPr>
            <p:ph type="ftr" sz="quarter" idx="11"/>
          </p:nvPr>
        </p:nvSpPr>
        <p:spPr/>
        <p:txBody>
          <a:bodyPr/>
          <a:lstStyle/>
          <a:p>
            <a:r>
              <a:rPr lang="en-US" dirty="0"/>
              <a:t>GOVERNOR'S CONFIDENTIAL WORKING PAPERS</a:t>
            </a:r>
          </a:p>
        </p:txBody>
      </p:sp>
      <p:sp>
        <p:nvSpPr>
          <p:cNvPr id="6" name="Slide Number Placeholder 5">
            <a:extLst>
              <a:ext uri="{FF2B5EF4-FFF2-40B4-BE49-F238E27FC236}">
                <a16:creationId xmlns:a16="http://schemas.microsoft.com/office/drawing/2014/main" id="{DB74D0B7-D505-4E78-87AB-C5991EC5E9F7}"/>
              </a:ext>
            </a:extLst>
          </p:cNvPr>
          <p:cNvSpPr>
            <a:spLocks noGrp="1"/>
          </p:cNvSpPr>
          <p:nvPr>
            <p:ph type="sldNum" sz="quarter" idx="12"/>
          </p:nvPr>
        </p:nvSpPr>
        <p:spPr/>
        <p:txBody>
          <a:bodyPr/>
          <a:lstStyle/>
          <a:p>
            <a:fld id="{90549E1B-9A3C-4075-9DD4-972AECE61183}" type="slidenum">
              <a:rPr lang="en-US" smtClean="0"/>
              <a:t>‹#›</a:t>
            </a:fld>
            <a:endParaRPr lang="en-US" dirty="0"/>
          </a:p>
        </p:txBody>
      </p:sp>
      <p:pic>
        <p:nvPicPr>
          <p:cNvPr id="9" name="Picture 8" descr="Logo&#10;&#10;Description automatically generated with medium confidence">
            <a:extLst>
              <a:ext uri="{FF2B5EF4-FFF2-40B4-BE49-F238E27FC236}">
                <a16:creationId xmlns:a16="http://schemas.microsoft.com/office/drawing/2014/main" id="{3482A760-1DA5-434C-9E86-D86301C81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632174" y="6251532"/>
            <a:ext cx="927651" cy="469943"/>
          </a:xfrm>
          <a:prstGeom prst="rect">
            <a:avLst/>
          </a:prstGeom>
        </p:spPr>
      </p:pic>
    </p:spTree>
    <p:extLst>
      <p:ext uri="{BB962C8B-B14F-4D97-AF65-F5344CB8AC3E}">
        <p14:creationId xmlns:p14="http://schemas.microsoft.com/office/powerpoint/2010/main" val="359943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AF6-C3FE-4173-8C3E-F1563711B2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6F0B6-D32F-48DD-B07C-35403ED516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32AABF-1FA5-421D-87F9-6F0EC0F90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52695-B3CD-49AE-A0C2-BC6CE4CFB994}"/>
              </a:ext>
            </a:extLst>
          </p:cNvPr>
          <p:cNvSpPr>
            <a:spLocks noGrp="1"/>
          </p:cNvSpPr>
          <p:nvPr>
            <p:ph type="dt" sz="half" idx="10"/>
          </p:nvPr>
        </p:nvSpPr>
        <p:spPr/>
        <p:txBody>
          <a:bodyPr/>
          <a:lstStyle/>
          <a:p>
            <a:fld id="{7F2AED0D-E431-48A8-B5FD-E3187B779261}" type="datetime1">
              <a:rPr lang="en-US" smtClean="0"/>
              <a:t>10/20/2025</a:t>
            </a:fld>
            <a:endParaRPr lang="en-US" dirty="0"/>
          </a:p>
        </p:txBody>
      </p:sp>
      <p:sp>
        <p:nvSpPr>
          <p:cNvPr id="6" name="Footer Placeholder 5">
            <a:extLst>
              <a:ext uri="{FF2B5EF4-FFF2-40B4-BE49-F238E27FC236}">
                <a16:creationId xmlns:a16="http://schemas.microsoft.com/office/drawing/2014/main" id="{B3F1D2C7-9427-4A79-98DA-6F0F2A845DC4}"/>
              </a:ext>
            </a:extLst>
          </p:cNvPr>
          <p:cNvSpPr>
            <a:spLocks noGrp="1"/>
          </p:cNvSpPr>
          <p:nvPr>
            <p:ph type="ftr" sz="quarter" idx="11"/>
          </p:nvPr>
        </p:nvSpPr>
        <p:spPr/>
        <p:txBody>
          <a:bodyPr/>
          <a:lstStyle/>
          <a:p>
            <a:r>
              <a:rPr lang="en-US" dirty="0"/>
              <a:t>GOVERNOR'S CONFIDENTIAL WORKING PAPERS</a:t>
            </a:r>
          </a:p>
        </p:txBody>
      </p:sp>
      <p:sp>
        <p:nvSpPr>
          <p:cNvPr id="7" name="Slide Number Placeholder 6">
            <a:extLst>
              <a:ext uri="{FF2B5EF4-FFF2-40B4-BE49-F238E27FC236}">
                <a16:creationId xmlns:a16="http://schemas.microsoft.com/office/drawing/2014/main" id="{85B59977-4D18-4979-9523-A74DB70DAFD2}"/>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148205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2CE2E-7C7F-4EEA-A762-0507F61BC6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9B9B0-BF5D-4FA5-864F-6C94F9CE4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25C5F-3E57-435B-A59D-94791A6B75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079C1-AC4A-4A60-98F6-698D6BE92A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A670D6-D180-40CF-95FC-B0A36F423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69714-8656-4B87-8B35-AC06F351003D}"/>
              </a:ext>
            </a:extLst>
          </p:cNvPr>
          <p:cNvSpPr>
            <a:spLocks noGrp="1"/>
          </p:cNvSpPr>
          <p:nvPr>
            <p:ph type="dt" sz="half" idx="10"/>
          </p:nvPr>
        </p:nvSpPr>
        <p:spPr/>
        <p:txBody>
          <a:bodyPr/>
          <a:lstStyle/>
          <a:p>
            <a:fld id="{26EB59EB-8244-48FD-8C18-12ED4488F39A}" type="datetime1">
              <a:rPr lang="en-US" smtClean="0"/>
              <a:t>10/20/2025</a:t>
            </a:fld>
            <a:endParaRPr lang="en-US" dirty="0"/>
          </a:p>
        </p:txBody>
      </p:sp>
      <p:sp>
        <p:nvSpPr>
          <p:cNvPr id="8" name="Footer Placeholder 7">
            <a:extLst>
              <a:ext uri="{FF2B5EF4-FFF2-40B4-BE49-F238E27FC236}">
                <a16:creationId xmlns:a16="http://schemas.microsoft.com/office/drawing/2014/main" id="{00F43116-2C98-4941-B8EF-592D8E299BD9}"/>
              </a:ext>
            </a:extLst>
          </p:cNvPr>
          <p:cNvSpPr>
            <a:spLocks noGrp="1"/>
          </p:cNvSpPr>
          <p:nvPr>
            <p:ph type="ftr" sz="quarter" idx="11"/>
          </p:nvPr>
        </p:nvSpPr>
        <p:spPr/>
        <p:txBody>
          <a:bodyPr/>
          <a:lstStyle/>
          <a:p>
            <a:r>
              <a:rPr lang="en-US" dirty="0"/>
              <a:t>GOVERNOR'S CONFIDENTIAL WORKING PAPERS</a:t>
            </a:r>
          </a:p>
        </p:txBody>
      </p:sp>
      <p:sp>
        <p:nvSpPr>
          <p:cNvPr id="9" name="Slide Number Placeholder 8">
            <a:extLst>
              <a:ext uri="{FF2B5EF4-FFF2-40B4-BE49-F238E27FC236}">
                <a16:creationId xmlns:a16="http://schemas.microsoft.com/office/drawing/2014/main" id="{BE06856D-D838-4BFD-BA61-93133FBB7B84}"/>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91183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50D4-9C6D-4B98-A0C6-19915E68D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79CF54-BB96-436A-978A-6AEA653B9A1E}"/>
              </a:ext>
            </a:extLst>
          </p:cNvPr>
          <p:cNvSpPr>
            <a:spLocks noGrp="1"/>
          </p:cNvSpPr>
          <p:nvPr>
            <p:ph type="dt" sz="half" idx="10"/>
          </p:nvPr>
        </p:nvSpPr>
        <p:spPr/>
        <p:txBody>
          <a:bodyPr/>
          <a:lstStyle/>
          <a:p>
            <a:fld id="{E74911DA-A8AE-42E5-824E-C40471C5F9F8}" type="datetime1">
              <a:rPr lang="en-US" smtClean="0"/>
              <a:t>10/20/2025</a:t>
            </a:fld>
            <a:endParaRPr lang="en-US" dirty="0"/>
          </a:p>
        </p:txBody>
      </p:sp>
      <p:sp>
        <p:nvSpPr>
          <p:cNvPr id="4" name="Footer Placeholder 3">
            <a:extLst>
              <a:ext uri="{FF2B5EF4-FFF2-40B4-BE49-F238E27FC236}">
                <a16:creationId xmlns:a16="http://schemas.microsoft.com/office/drawing/2014/main" id="{00F8C65B-E84E-4821-B4B1-C9FF45508BD8}"/>
              </a:ext>
            </a:extLst>
          </p:cNvPr>
          <p:cNvSpPr>
            <a:spLocks noGrp="1"/>
          </p:cNvSpPr>
          <p:nvPr>
            <p:ph type="ftr" sz="quarter" idx="11"/>
          </p:nvPr>
        </p:nvSpPr>
        <p:spPr/>
        <p:txBody>
          <a:bodyPr/>
          <a:lstStyle/>
          <a:p>
            <a:r>
              <a:rPr lang="en-US" dirty="0"/>
              <a:t>GOVERNOR'S CONFIDENTIAL WORKING PAPERS</a:t>
            </a:r>
          </a:p>
        </p:txBody>
      </p:sp>
      <p:sp>
        <p:nvSpPr>
          <p:cNvPr id="5" name="Slide Number Placeholder 4">
            <a:extLst>
              <a:ext uri="{FF2B5EF4-FFF2-40B4-BE49-F238E27FC236}">
                <a16:creationId xmlns:a16="http://schemas.microsoft.com/office/drawing/2014/main" id="{F0358583-53F6-426D-B333-22AD56386E25}"/>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300669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A6F66-BAB4-4CF0-A389-EA85ED7E66ED}"/>
              </a:ext>
            </a:extLst>
          </p:cNvPr>
          <p:cNvSpPr>
            <a:spLocks noGrp="1"/>
          </p:cNvSpPr>
          <p:nvPr>
            <p:ph type="dt" sz="half" idx="10"/>
          </p:nvPr>
        </p:nvSpPr>
        <p:spPr/>
        <p:txBody>
          <a:bodyPr/>
          <a:lstStyle/>
          <a:p>
            <a:fld id="{966AFFC0-DEEE-40EA-B279-65FC0D91648C}" type="datetime1">
              <a:rPr lang="en-US" smtClean="0"/>
              <a:t>10/20/2025</a:t>
            </a:fld>
            <a:endParaRPr lang="en-US" dirty="0"/>
          </a:p>
        </p:txBody>
      </p:sp>
      <p:sp>
        <p:nvSpPr>
          <p:cNvPr id="3" name="Footer Placeholder 2">
            <a:extLst>
              <a:ext uri="{FF2B5EF4-FFF2-40B4-BE49-F238E27FC236}">
                <a16:creationId xmlns:a16="http://schemas.microsoft.com/office/drawing/2014/main" id="{C80B3EE5-3D52-4D27-8D45-17423EB80723}"/>
              </a:ext>
            </a:extLst>
          </p:cNvPr>
          <p:cNvSpPr>
            <a:spLocks noGrp="1"/>
          </p:cNvSpPr>
          <p:nvPr>
            <p:ph type="ftr" sz="quarter" idx="11"/>
          </p:nvPr>
        </p:nvSpPr>
        <p:spPr/>
        <p:txBody>
          <a:bodyPr/>
          <a:lstStyle/>
          <a:p>
            <a:r>
              <a:rPr lang="en-US" dirty="0"/>
              <a:t>GOVERNOR'S CONFIDENTIAL WORKING PAPERS</a:t>
            </a:r>
          </a:p>
        </p:txBody>
      </p:sp>
      <p:sp>
        <p:nvSpPr>
          <p:cNvPr id="4" name="Slide Number Placeholder 3">
            <a:extLst>
              <a:ext uri="{FF2B5EF4-FFF2-40B4-BE49-F238E27FC236}">
                <a16:creationId xmlns:a16="http://schemas.microsoft.com/office/drawing/2014/main" id="{A49B2262-3DC8-466C-A6D1-2D8D57CF9AF1}"/>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121098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367D-6B4D-4969-8CB9-3BB288BA7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E03E5-1911-4F84-8115-9EBA4B018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E2AFA6-7E3E-4748-9746-29F97B0D0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4880B-754E-409C-8847-3C4D0E33331C}"/>
              </a:ext>
            </a:extLst>
          </p:cNvPr>
          <p:cNvSpPr>
            <a:spLocks noGrp="1"/>
          </p:cNvSpPr>
          <p:nvPr>
            <p:ph type="dt" sz="half" idx="10"/>
          </p:nvPr>
        </p:nvSpPr>
        <p:spPr/>
        <p:txBody>
          <a:bodyPr/>
          <a:lstStyle/>
          <a:p>
            <a:fld id="{B3AA16D5-C042-4021-A937-12BABDB3319C}" type="datetime1">
              <a:rPr lang="en-US" smtClean="0"/>
              <a:t>10/20/2025</a:t>
            </a:fld>
            <a:endParaRPr lang="en-US" dirty="0"/>
          </a:p>
        </p:txBody>
      </p:sp>
      <p:sp>
        <p:nvSpPr>
          <p:cNvPr id="6" name="Footer Placeholder 5">
            <a:extLst>
              <a:ext uri="{FF2B5EF4-FFF2-40B4-BE49-F238E27FC236}">
                <a16:creationId xmlns:a16="http://schemas.microsoft.com/office/drawing/2014/main" id="{A5CA11CA-6FF7-42E3-878B-A3DB8625FE59}"/>
              </a:ext>
            </a:extLst>
          </p:cNvPr>
          <p:cNvSpPr>
            <a:spLocks noGrp="1"/>
          </p:cNvSpPr>
          <p:nvPr>
            <p:ph type="ftr" sz="quarter" idx="11"/>
          </p:nvPr>
        </p:nvSpPr>
        <p:spPr/>
        <p:txBody>
          <a:bodyPr/>
          <a:lstStyle/>
          <a:p>
            <a:r>
              <a:rPr lang="en-US" dirty="0"/>
              <a:t>GOVERNOR'S CONFIDENTIAL WORKING PAPERS</a:t>
            </a:r>
          </a:p>
        </p:txBody>
      </p:sp>
      <p:sp>
        <p:nvSpPr>
          <p:cNvPr id="7" name="Slide Number Placeholder 6">
            <a:extLst>
              <a:ext uri="{FF2B5EF4-FFF2-40B4-BE49-F238E27FC236}">
                <a16:creationId xmlns:a16="http://schemas.microsoft.com/office/drawing/2014/main" id="{485FBA11-A744-45D3-803E-2352FF407F9A}"/>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75868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4EBC9-E55E-4D56-8B55-C415AC8C7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27D4D4-79B9-43BB-BE79-7C45CF932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2C168B5-F5B0-40CE-8010-A572D6C7B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CA4F0-6C70-433B-9AA6-ACF1712AF3B0}"/>
              </a:ext>
            </a:extLst>
          </p:cNvPr>
          <p:cNvSpPr>
            <a:spLocks noGrp="1"/>
          </p:cNvSpPr>
          <p:nvPr>
            <p:ph type="dt" sz="half" idx="10"/>
          </p:nvPr>
        </p:nvSpPr>
        <p:spPr/>
        <p:txBody>
          <a:bodyPr/>
          <a:lstStyle/>
          <a:p>
            <a:fld id="{ACB3EC84-09DF-4BC0-9633-7BD221A6C3C6}" type="datetime1">
              <a:rPr lang="en-US" smtClean="0"/>
              <a:t>10/20/2025</a:t>
            </a:fld>
            <a:endParaRPr lang="en-US" dirty="0"/>
          </a:p>
        </p:txBody>
      </p:sp>
      <p:sp>
        <p:nvSpPr>
          <p:cNvPr id="6" name="Footer Placeholder 5">
            <a:extLst>
              <a:ext uri="{FF2B5EF4-FFF2-40B4-BE49-F238E27FC236}">
                <a16:creationId xmlns:a16="http://schemas.microsoft.com/office/drawing/2014/main" id="{A3D2D46E-9CB0-4965-A4A1-6B263252FD30}"/>
              </a:ext>
            </a:extLst>
          </p:cNvPr>
          <p:cNvSpPr>
            <a:spLocks noGrp="1"/>
          </p:cNvSpPr>
          <p:nvPr>
            <p:ph type="ftr" sz="quarter" idx="11"/>
          </p:nvPr>
        </p:nvSpPr>
        <p:spPr/>
        <p:txBody>
          <a:bodyPr/>
          <a:lstStyle/>
          <a:p>
            <a:r>
              <a:rPr lang="en-US" dirty="0"/>
              <a:t>GOVERNOR'S CONFIDENTIAL WORKING PAPERS</a:t>
            </a:r>
          </a:p>
        </p:txBody>
      </p:sp>
      <p:sp>
        <p:nvSpPr>
          <p:cNvPr id="7" name="Slide Number Placeholder 6">
            <a:extLst>
              <a:ext uri="{FF2B5EF4-FFF2-40B4-BE49-F238E27FC236}">
                <a16:creationId xmlns:a16="http://schemas.microsoft.com/office/drawing/2014/main" id="{62776BC8-81E3-47BB-85E5-B9442F2BF918}"/>
              </a:ext>
            </a:extLst>
          </p:cNvPr>
          <p:cNvSpPr>
            <a:spLocks noGrp="1"/>
          </p:cNvSpPr>
          <p:nvPr>
            <p:ph type="sldNum" sz="quarter" idx="12"/>
          </p:nvPr>
        </p:nvSpPr>
        <p:spPr/>
        <p:txBody>
          <a:bodyPr/>
          <a:lstStyle/>
          <a:p>
            <a:fld id="{90549E1B-9A3C-4075-9DD4-972AECE61183}" type="slidenum">
              <a:rPr lang="en-US" smtClean="0"/>
              <a:t>‹#›</a:t>
            </a:fld>
            <a:endParaRPr lang="en-US" dirty="0"/>
          </a:p>
        </p:txBody>
      </p:sp>
    </p:spTree>
    <p:extLst>
      <p:ext uri="{BB962C8B-B14F-4D97-AF65-F5344CB8AC3E}">
        <p14:creationId xmlns:p14="http://schemas.microsoft.com/office/powerpoint/2010/main" val="83449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77AF65-491D-4AFD-9A65-DD2AE555FC91}"/>
              </a:ext>
            </a:extLst>
          </p:cNvPr>
          <p:cNvSpPr/>
          <p:nvPr userDrawn="1"/>
        </p:nvSpPr>
        <p:spPr>
          <a:xfrm>
            <a:off x="79513" y="79514"/>
            <a:ext cx="12006470" cy="641336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3FDB746-CE4D-46A3-8E6F-66FCF996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4771C96-D3F8-4D5B-B519-6C17D810669E}"/>
              </a:ext>
            </a:extLst>
          </p:cNvPr>
          <p:cNvSpPr/>
          <p:nvPr userDrawn="1"/>
        </p:nvSpPr>
        <p:spPr>
          <a:xfrm>
            <a:off x="0" y="6176963"/>
            <a:ext cx="12192000" cy="681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0D6F825-008D-4062-A41D-1DE49086F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ACC23-54C2-4AD8-8B0B-C8A1D5315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dirty="0"/>
              <a:t>CONFIDENTIAL DRAFT </a:t>
            </a:r>
            <a:r>
              <a:rPr lang="en-US"/>
              <a:t>- </a:t>
            </a:r>
            <a:fld id="{39DFFFE8-0C97-4505-A4D7-9B9CDF4856F1}" type="datetime1">
              <a:rPr lang="en-US" smtClean="0"/>
              <a:t>10/20/2025</a:t>
            </a:fld>
            <a:endParaRPr lang="en-US" dirty="0"/>
          </a:p>
        </p:txBody>
      </p:sp>
      <p:sp>
        <p:nvSpPr>
          <p:cNvPr id="5" name="Footer Placeholder 4">
            <a:extLst>
              <a:ext uri="{FF2B5EF4-FFF2-40B4-BE49-F238E27FC236}">
                <a16:creationId xmlns:a16="http://schemas.microsoft.com/office/drawing/2014/main" id="{EBF352AA-FD5D-4090-903E-B4677703B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dirty="0"/>
              <a:t>GOVERNOR'S CONFIDENTIAL WORKING PAPERS</a:t>
            </a:r>
          </a:p>
        </p:txBody>
      </p:sp>
      <p:sp>
        <p:nvSpPr>
          <p:cNvPr id="6" name="Slide Number Placeholder 5">
            <a:extLst>
              <a:ext uri="{FF2B5EF4-FFF2-40B4-BE49-F238E27FC236}">
                <a16:creationId xmlns:a16="http://schemas.microsoft.com/office/drawing/2014/main" id="{AA176705-661A-4295-AF06-3BE0FD849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0549E1B-9A3C-4075-9DD4-972AECE61183}" type="slidenum">
              <a:rPr lang="en-US" smtClean="0"/>
              <a:pPr/>
              <a:t>‹#›</a:t>
            </a:fld>
            <a:endParaRPr lang="en-US" dirty="0"/>
          </a:p>
        </p:txBody>
      </p:sp>
    </p:spTree>
    <p:extLst>
      <p:ext uri="{BB962C8B-B14F-4D97-AF65-F5344CB8AC3E}">
        <p14:creationId xmlns:p14="http://schemas.microsoft.com/office/powerpoint/2010/main" val="273059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68" Type="http://schemas.openxmlformats.org/officeDocument/2006/relationships/image" Target="../media/image9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ustomXml" Target="../ink/ink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7516-86F6-4FDF-BC1F-BC84A3E83C0D}"/>
              </a:ext>
            </a:extLst>
          </p:cNvPr>
          <p:cNvSpPr>
            <a:spLocks noGrp="1"/>
          </p:cNvSpPr>
          <p:nvPr>
            <p:ph type="ctrTitle"/>
          </p:nvPr>
        </p:nvSpPr>
        <p:spPr>
          <a:xfrm>
            <a:off x="1260388" y="3156199"/>
            <a:ext cx="9671223" cy="775674"/>
          </a:xfrm>
        </p:spPr>
        <p:txBody>
          <a:bodyPr>
            <a:noAutofit/>
          </a:bodyPr>
          <a:lstStyle/>
          <a:p>
            <a:pPr>
              <a:spcBef>
                <a:spcPts val="0"/>
              </a:spcBef>
              <a:spcAft>
                <a:spcPts val="2400"/>
              </a:spcAft>
            </a:pPr>
            <a:r>
              <a:rPr lang="en-US" sz="4000" cap="all" dirty="0">
                <a:latin typeface="Franklin Gothic Demi Cond" panose="020B0706030402020204" pitchFamily="34" charset="0"/>
              </a:rPr>
              <a:t>Economic and Revenue</a:t>
            </a:r>
            <a:br>
              <a:rPr lang="en-US" sz="4000" cap="all" dirty="0">
                <a:latin typeface="Franklin Gothic Demi Cond" panose="020B0706030402020204" pitchFamily="34" charset="0"/>
              </a:rPr>
            </a:br>
            <a:r>
              <a:rPr lang="en-US" sz="4000" cap="all" dirty="0">
                <a:latin typeface="Franklin Gothic Demi Cond" panose="020B0706030402020204" pitchFamily="34" charset="0"/>
              </a:rPr>
              <a:t>Review and Update</a:t>
            </a:r>
            <a:endParaRPr lang="en-US" sz="4000" i="1" cap="all" dirty="0">
              <a:solidFill>
                <a:srgbClr val="FF0000"/>
              </a:solidFill>
              <a:latin typeface="Franklin Gothic Demi Cond" panose="020B0706030402020204" pitchFamily="34" charset="0"/>
            </a:endParaRPr>
          </a:p>
        </p:txBody>
      </p:sp>
      <p:pic>
        <p:nvPicPr>
          <p:cNvPr id="4" name="Picture 3"/>
          <p:cNvPicPr>
            <a:picLocks noChangeAspect="1"/>
          </p:cNvPicPr>
          <p:nvPr/>
        </p:nvPicPr>
        <p:blipFill>
          <a:blip r:embed="rId3"/>
          <a:stretch>
            <a:fillRect/>
          </a:stretch>
        </p:blipFill>
        <p:spPr>
          <a:xfrm>
            <a:off x="5163232" y="575016"/>
            <a:ext cx="1865539" cy="1865539"/>
          </a:xfrm>
          <a:prstGeom prst="rect">
            <a:avLst/>
          </a:prstGeom>
        </p:spPr>
      </p:pic>
      <p:sp>
        <p:nvSpPr>
          <p:cNvPr id="6" name="Subtitle 2">
            <a:extLst>
              <a:ext uri="{FF2B5EF4-FFF2-40B4-BE49-F238E27FC236}">
                <a16:creationId xmlns:a16="http://schemas.microsoft.com/office/drawing/2014/main" id="{0A484558-E536-CC87-0865-C74F23277CC7}"/>
              </a:ext>
            </a:extLst>
          </p:cNvPr>
          <p:cNvSpPr txBox="1">
            <a:spLocks/>
          </p:cNvSpPr>
          <p:nvPr/>
        </p:nvSpPr>
        <p:spPr>
          <a:xfrm>
            <a:off x="1524000" y="3931873"/>
            <a:ext cx="9144000" cy="2076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cap="all" dirty="0">
              <a:latin typeface="Franklin Gothic Book" panose="020B0503020102020204" pitchFamily="34" charset="0"/>
            </a:endParaRPr>
          </a:p>
          <a:p>
            <a:pPr marL="342882" indent="-342882">
              <a:spcBef>
                <a:spcPts val="0"/>
              </a:spcBef>
              <a:buSzPct val="125000"/>
            </a:pPr>
            <a:r>
              <a:rPr lang="en-US" sz="1800" dirty="0">
                <a:latin typeface="Franklin Gothic Demi" panose="020B0703020102020204" pitchFamily="34" charset="0"/>
              </a:rPr>
              <a:t>Stephen E. Cummings</a:t>
            </a:r>
          </a:p>
          <a:p>
            <a:pPr marL="342882" indent="-342882">
              <a:spcBef>
                <a:spcPts val="0"/>
              </a:spcBef>
              <a:buSzPct val="125000"/>
            </a:pPr>
            <a:r>
              <a:rPr lang="en-US" sz="1800" dirty="0">
                <a:latin typeface="Franklin Gothic Book" panose="020B0503020102020204" pitchFamily="34" charset="0"/>
              </a:rPr>
              <a:t>Secretary of Finance</a:t>
            </a:r>
          </a:p>
          <a:p>
            <a:pPr marL="342882" indent="-342882">
              <a:spcBef>
                <a:spcPts val="0"/>
              </a:spcBef>
              <a:buSzPct val="125000"/>
            </a:pPr>
            <a:r>
              <a:rPr lang="en-US" sz="1800" dirty="0">
                <a:latin typeface="Franklin Gothic Book" panose="020B0503020102020204" pitchFamily="34" charset="0"/>
              </a:rPr>
              <a:t>Commonwealth of Virginia</a:t>
            </a:r>
          </a:p>
          <a:p>
            <a:pPr marL="342882" indent="-342882">
              <a:spcBef>
                <a:spcPts val="0"/>
              </a:spcBef>
              <a:spcAft>
                <a:spcPts val="600"/>
              </a:spcAft>
              <a:buSzPct val="125000"/>
            </a:pPr>
            <a:r>
              <a:rPr lang="en-US" sz="1800" u="sng" dirty="0">
                <a:latin typeface="Franklin Gothic Book" panose="020B0503020102020204" pitchFamily="34" charset="0"/>
              </a:rPr>
              <a:t>www.finance.virginia.gov</a:t>
            </a:r>
          </a:p>
          <a:p>
            <a:pPr marL="342882" indent="-342882">
              <a:spcBef>
                <a:spcPts val="0"/>
              </a:spcBef>
              <a:buSzPct val="125000"/>
            </a:pPr>
            <a:r>
              <a:rPr lang="en-US" sz="1800" dirty="0">
                <a:latin typeface="Franklin Gothic Book" panose="020B0503020102020204" pitchFamily="34" charset="0"/>
              </a:rPr>
              <a:t>October 2025</a:t>
            </a:r>
          </a:p>
          <a:p>
            <a:endParaRPr lang="en-US" sz="1800" b="1" cap="all" dirty="0">
              <a:latin typeface="Franklin Gothic Book" panose="020B0503020102020204" pitchFamily="34" charset="0"/>
            </a:endParaRPr>
          </a:p>
        </p:txBody>
      </p:sp>
    </p:spTree>
    <p:extLst>
      <p:ext uri="{BB962C8B-B14F-4D97-AF65-F5344CB8AC3E}">
        <p14:creationId xmlns:p14="http://schemas.microsoft.com/office/powerpoint/2010/main" val="151413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1DF7-BB42-8B23-F41A-17694A6BDB7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118D5D-3F0E-BE05-2167-0E14D08D1788}"/>
              </a:ext>
            </a:extLst>
          </p:cNvPr>
          <p:cNvSpPr/>
          <p:nvPr/>
        </p:nvSpPr>
        <p:spPr>
          <a:xfrm>
            <a:off x="414036" y="4317555"/>
            <a:ext cx="2710603" cy="181188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89C610A-AD69-03FF-1EF1-341AD9544C80}"/>
              </a:ext>
            </a:extLst>
          </p:cNvPr>
          <p:cNvSpPr/>
          <p:nvPr/>
        </p:nvSpPr>
        <p:spPr>
          <a:xfrm>
            <a:off x="3233141" y="4317555"/>
            <a:ext cx="8279639" cy="181188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3D3894-7FD8-C37F-3047-8A650303B770}"/>
              </a:ext>
            </a:extLst>
          </p:cNvPr>
          <p:cNvSpPr>
            <a:spLocks noGrp="1"/>
          </p:cNvSpPr>
          <p:nvPr>
            <p:ph type="title"/>
          </p:nvPr>
        </p:nvSpPr>
        <p:spPr>
          <a:xfrm>
            <a:off x="662522" y="272459"/>
            <a:ext cx="11338560" cy="1034155"/>
          </a:xfrm>
        </p:spPr>
        <p:txBody>
          <a:bodyPr>
            <a:noAutofit/>
          </a:bodyPr>
          <a:lstStyle/>
          <a:p>
            <a:pPr>
              <a:lnSpc>
                <a:spcPct val="80000"/>
              </a:lnSpc>
            </a:pPr>
            <a:r>
              <a:rPr lang="en-US" sz="3500" cap="all" dirty="0"/>
              <a:t>Continued unemployment claims for VIRGINIA federal employees are significantly below MD and DC</a:t>
            </a:r>
          </a:p>
        </p:txBody>
      </p:sp>
      <p:sp>
        <p:nvSpPr>
          <p:cNvPr id="9" name="TextBox 8">
            <a:extLst>
              <a:ext uri="{FF2B5EF4-FFF2-40B4-BE49-F238E27FC236}">
                <a16:creationId xmlns:a16="http://schemas.microsoft.com/office/drawing/2014/main" id="{9FCB1028-F079-D919-CB77-B5299E0EC876}"/>
              </a:ext>
            </a:extLst>
          </p:cNvPr>
          <p:cNvSpPr txBox="1"/>
          <p:nvPr/>
        </p:nvSpPr>
        <p:spPr>
          <a:xfrm>
            <a:off x="662522" y="4043500"/>
            <a:ext cx="5162115" cy="246221"/>
          </a:xfrm>
          <a:prstGeom prst="rect">
            <a:avLst/>
          </a:prstGeom>
          <a:noFill/>
        </p:spPr>
        <p:txBody>
          <a:bodyPr wrap="square" rtlCol="0">
            <a:spAutoFit/>
          </a:bodyPr>
          <a:lstStyle/>
          <a:p>
            <a:r>
              <a:rPr lang="en-US" sz="1000" i="1" dirty="0"/>
              <a:t>Source: US Department of Labor, Employment and Training Administration.</a:t>
            </a:r>
          </a:p>
        </p:txBody>
      </p:sp>
      <p:sp>
        <p:nvSpPr>
          <p:cNvPr id="10" name="TextBox 9">
            <a:extLst>
              <a:ext uri="{FF2B5EF4-FFF2-40B4-BE49-F238E27FC236}">
                <a16:creationId xmlns:a16="http://schemas.microsoft.com/office/drawing/2014/main" id="{FCAD7517-5473-8BC9-9C9F-89752773B9B4}"/>
              </a:ext>
            </a:extLst>
          </p:cNvPr>
          <p:cNvSpPr txBox="1"/>
          <p:nvPr/>
        </p:nvSpPr>
        <p:spPr>
          <a:xfrm>
            <a:off x="6200829" y="4038071"/>
            <a:ext cx="5162115" cy="246221"/>
          </a:xfrm>
          <a:prstGeom prst="rect">
            <a:avLst/>
          </a:prstGeom>
          <a:noFill/>
        </p:spPr>
        <p:txBody>
          <a:bodyPr wrap="square" rtlCol="0">
            <a:spAutoFit/>
          </a:bodyPr>
          <a:lstStyle/>
          <a:p>
            <a:r>
              <a:rPr lang="en-US" sz="1000" i="1" dirty="0"/>
              <a:t>Source: BLS, JOLTS.</a:t>
            </a:r>
          </a:p>
        </p:txBody>
      </p:sp>
      <p:graphicFrame>
        <p:nvGraphicFramePr>
          <p:cNvPr id="12" name="Chart 11">
            <a:extLst>
              <a:ext uri="{FF2B5EF4-FFF2-40B4-BE49-F238E27FC236}">
                <a16:creationId xmlns:a16="http://schemas.microsoft.com/office/drawing/2014/main" id="{72995114-B91D-789D-BB62-11302C48A07A}"/>
              </a:ext>
            </a:extLst>
          </p:cNvPr>
          <p:cNvGraphicFramePr>
            <a:graphicFrameLocks/>
          </p:cNvGraphicFramePr>
          <p:nvPr/>
        </p:nvGraphicFramePr>
        <p:xfrm>
          <a:off x="6239258" y="1254606"/>
          <a:ext cx="5290220" cy="27745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0A3830F4-228C-4B4D-6866-7858C9DF8524}"/>
              </a:ext>
            </a:extLst>
          </p:cNvPr>
          <p:cNvSpPr txBox="1"/>
          <p:nvPr/>
        </p:nvSpPr>
        <p:spPr>
          <a:xfrm>
            <a:off x="3244433" y="4340599"/>
            <a:ext cx="8279639" cy="323165"/>
          </a:xfrm>
          <a:prstGeom prst="rect">
            <a:avLst/>
          </a:prstGeom>
          <a:noFill/>
        </p:spPr>
        <p:txBody>
          <a:bodyPr wrap="none" rtlCol="0">
            <a:spAutoFit/>
          </a:bodyPr>
          <a:lstStyle/>
          <a:p>
            <a:r>
              <a:rPr lang="en-US" sz="1500" dirty="0">
                <a:latin typeface="Franklin Gothic Demi" panose="020B0703020102020204" pitchFamily="34" charset="0"/>
              </a:rPr>
              <a:t>Top 10 Federal Agencies (as of June 2024) -- 72% of federal employment in VA is defense related</a:t>
            </a:r>
          </a:p>
        </p:txBody>
      </p:sp>
      <p:sp>
        <p:nvSpPr>
          <p:cNvPr id="13" name="TextBox 12">
            <a:extLst>
              <a:ext uri="{FF2B5EF4-FFF2-40B4-BE49-F238E27FC236}">
                <a16:creationId xmlns:a16="http://schemas.microsoft.com/office/drawing/2014/main" id="{63C92CB2-7E6D-3842-B9BA-86F2FB22DD1C}"/>
              </a:ext>
            </a:extLst>
          </p:cNvPr>
          <p:cNvSpPr txBox="1"/>
          <p:nvPr/>
        </p:nvSpPr>
        <p:spPr>
          <a:xfrm>
            <a:off x="3414544" y="4642577"/>
            <a:ext cx="3563796" cy="1246495"/>
          </a:xfrm>
          <a:prstGeom prst="rect">
            <a:avLst/>
          </a:prstGeom>
          <a:noFill/>
        </p:spPr>
        <p:txBody>
          <a:bodyPr wrap="none" rtlCol="0">
            <a:spAutoFit/>
          </a:bodyPr>
          <a:lstStyle/>
          <a:p>
            <a:pPr marL="342900" indent="-342900">
              <a:buAutoNum type="arabicPeriod"/>
            </a:pPr>
            <a:r>
              <a:rPr lang="en-US" sz="1500" dirty="0"/>
              <a:t>Dept. of the Navy – 45,662</a:t>
            </a:r>
          </a:p>
          <a:p>
            <a:pPr marL="342900" indent="-342900">
              <a:buAutoNum type="arabicPeriod"/>
            </a:pPr>
            <a:r>
              <a:rPr lang="en-US" sz="1500" dirty="0"/>
              <a:t>Dept. of Defense – 28,403</a:t>
            </a:r>
          </a:p>
          <a:p>
            <a:pPr marL="342900" indent="-342900">
              <a:buAutoNum type="arabicPeriod"/>
            </a:pPr>
            <a:r>
              <a:rPr lang="en-US" sz="1500" dirty="0"/>
              <a:t>Dept. of the Army – 15,208</a:t>
            </a:r>
          </a:p>
          <a:p>
            <a:pPr marL="342900" indent="-342900">
              <a:buAutoNum type="arabicPeriod"/>
            </a:pPr>
            <a:r>
              <a:rPr lang="en-US" sz="1500" dirty="0"/>
              <a:t>Dept. of Veterans Affairs – 12,048</a:t>
            </a:r>
          </a:p>
          <a:p>
            <a:pPr marL="342900" indent="-342900">
              <a:buAutoNum type="arabicPeriod"/>
            </a:pPr>
            <a:r>
              <a:rPr lang="en-US" sz="1500" dirty="0"/>
              <a:t>Dept. of Homeland Security – 8,928</a:t>
            </a:r>
          </a:p>
        </p:txBody>
      </p:sp>
      <p:sp>
        <p:nvSpPr>
          <p:cNvPr id="14" name="TextBox 13">
            <a:extLst>
              <a:ext uri="{FF2B5EF4-FFF2-40B4-BE49-F238E27FC236}">
                <a16:creationId xmlns:a16="http://schemas.microsoft.com/office/drawing/2014/main" id="{82F36A95-99E3-73F7-F276-A6C81866590B}"/>
              </a:ext>
            </a:extLst>
          </p:cNvPr>
          <p:cNvSpPr txBox="1"/>
          <p:nvPr/>
        </p:nvSpPr>
        <p:spPr>
          <a:xfrm>
            <a:off x="7699371" y="4663764"/>
            <a:ext cx="3103670" cy="1246495"/>
          </a:xfrm>
          <a:prstGeom prst="rect">
            <a:avLst/>
          </a:prstGeom>
          <a:noFill/>
        </p:spPr>
        <p:txBody>
          <a:bodyPr wrap="none" rtlCol="0">
            <a:spAutoFit/>
          </a:bodyPr>
          <a:lstStyle/>
          <a:p>
            <a:pPr marL="342900" indent="-342900">
              <a:buFont typeface="+mj-lt"/>
              <a:buAutoNum type="arabicPeriod" startAt="6"/>
            </a:pPr>
            <a:r>
              <a:rPr lang="en-US" sz="1500" dirty="0"/>
              <a:t>Dept. of the Air Force – 6,497</a:t>
            </a:r>
          </a:p>
          <a:p>
            <a:pPr marL="342900" indent="-342900">
              <a:buFont typeface="+mj-lt"/>
              <a:buAutoNum type="arabicPeriod" startAt="6"/>
            </a:pPr>
            <a:r>
              <a:rPr lang="en-US" sz="1500" dirty="0"/>
              <a:t>Dept. of Commerce – 6,302</a:t>
            </a:r>
          </a:p>
          <a:p>
            <a:pPr marL="342900" indent="-342900">
              <a:buFont typeface="+mj-lt"/>
              <a:buAutoNum type="arabicPeriod" startAt="6"/>
            </a:pPr>
            <a:r>
              <a:rPr lang="en-US" sz="1500" dirty="0"/>
              <a:t>Dept. of the Interior – 3,343</a:t>
            </a:r>
          </a:p>
          <a:p>
            <a:pPr marL="342900" indent="-342900">
              <a:buFont typeface="+mj-lt"/>
              <a:buAutoNum type="arabicPeriod" startAt="6"/>
            </a:pPr>
            <a:r>
              <a:rPr lang="en-US" sz="1500" dirty="0"/>
              <a:t>Dept. of Agriculture – 2,372</a:t>
            </a:r>
          </a:p>
          <a:p>
            <a:pPr marL="342900" indent="-342900">
              <a:buFont typeface="+mj-lt"/>
              <a:buAutoNum type="arabicPeriod" startAt="6"/>
            </a:pPr>
            <a:r>
              <a:rPr lang="en-US" sz="1500" dirty="0"/>
              <a:t>Dept. of Transportation – 2,296</a:t>
            </a:r>
          </a:p>
        </p:txBody>
      </p:sp>
      <p:sp>
        <p:nvSpPr>
          <p:cNvPr id="16" name="TextBox 15">
            <a:extLst>
              <a:ext uri="{FF2B5EF4-FFF2-40B4-BE49-F238E27FC236}">
                <a16:creationId xmlns:a16="http://schemas.microsoft.com/office/drawing/2014/main" id="{7C577C13-6226-2FA9-BC13-C95148877182}"/>
              </a:ext>
            </a:extLst>
          </p:cNvPr>
          <p:cNvSpPr txBox="1"/>
          <p:nvPr/>
        </p:nvSpPr>
        <p:spPr>
          <a:xfrm>
            <a:off x="3244433" y="5876971"/>
            <a:ext cx="3861955" cy="261610"/>
          </a:xfrm>
          <a:prstGeom prst="rect">
            <a:avLst/>
          </a:prstGeom>
          <a:noFill/>
        </p:spPr>
        <p:txBody>
          <a:bodyPr wrap="none" rtlCol="0">
            <a:spAutoFit/>
          </a:bodyPr>
          <a:lstStyle/>
          <a:p>
            <a:r>
              <a:rPr lang="en-US" sz="1100" i="1" dirty="0"/>
              <a:t>Source: Office of Personnel Management </a:t>
            </a:r>
            <a:r>
              <a:rPr lang="en-US" sz="1100" i="1" dirty="0" err="1"/>
              <a:t>FedScope</a:t>
            </a:r>
            <a:r>
              <a:rPr lang="en-US" sz="1100" i="1" dirty="0"/>
              <a:t> database.</a:t>
            </a:r>
            <a:endParaRPr lang="en-US" sz="1100" dirty="0"/>
          </a:p>
        </p:txBody>
      </p:sp>
      <p:sp>
        <p:nvSpPr>
          <p:cNvPr id="3" name="TextBox 2">
            <a:extLst>
              <a:ext uri="{FF2B5EF4-FFF2-40B4-BE49-F238E27FC236}">
                <a16:creationId xmlns:a16="http://schemas.microsoft.com/office/drawing/2014/main" id="{E9737358-BF95-FDB4-D275-AA00972AD482}"/>
              </a:ext>
            </a:extLst>
          </p:cNvPr>
          <p:cNvSpPr txBox="1"/>
          <p:nvPr/>
        </p:nvSpPr>
        <p:spPr>
          <a:xfrm>
            <a:off x="8890677" y="2804226"/>
            <a:ext cx="2386923" cy="646331"/>
          </a:xfrm>
          <a:prstGeom prst="rect">
            <a:avLst/>
          </a:prstGeom>
          <a:solidFill>
            <a:schemeClr val="bg1"/>
          </a:solidFill>
          <a:ln>
            <a:solidFill>
              <a:schemeClr val="bg2">
                <a:lumMod val="50000"/>
              </a:schemeClr>
            </a:solidFill>
          </a:ln>
        </p:spPr>
        <p:txBody>
          <a:bodyPr wrap="square" rtlCol="0">
            <a:spAutoFit/>
          </a:bodyPr>
          <a:lstStyle/>
          <a:p>
            <a:r>
              <a:rPr lang="en-US" sz="1200" dirty="0">
                <a:latin typeface="Arial Narrow" panose="020B0606020202030204" pitchFamily="34" charset="0"/>
              </a:rPr>
              <a:t>Jobs openings per unemployed person:</a:t>
            </a:r>
          </a:p>
          <a:p>
            <a:pPr marL="171450" indent="-171450">
              <a:buFont typeface="Arial" panose="020B0604020202020204" pitchFamily="34" charset="0"/>
              <a:buChar char="•"/>
            </a:pPr>
            <a:r>
              <a:rPr lang="en-US" sz="1200" dirty="0">
                <a:latin typeface="Arial Narrow" panose="020B0606020202030204" pitchFamily="34" charset="0"/>
              </a:rPr>
              <a:t>VA: 1.4 </a:t>
            </a:r>
          </a:p>
          <a:p>
            <a:pPr marL="171450" indent="-171450">
              <a:buFont typeface="Arial" panose="020B0604020202020204" pitchFamily="34" charset="0"/>
              <a:buChar char="•"/>
            </a:pPr>
            <a:r>
              <a:rPr lang="en-US" sz="1200" dirty="0">
                <a:latin typeface="Arial Narrow" panose="020B0606020202030204" pitchFamily="34" charset="0"/>
              </a:rPr>
              <a:t>US: 1.0</a:t>
            </a:r>
          </a:p>
        </p:txBody>
      </p:sp>
      <p:sp>
        <p:nvSpPr>
          <p:cNvPr id="4" name="TextBox 3">
            <a:extLst>
              <a:ext uri="{FF2B5EF4-FFF2-40B4-BE49-F238E27FC236}">
                <a16:creationId xmlns:a16="http://schemas.microsoft.com/office/drawing/2014/main" id="{DD505307-8E30-0DC3-1EB1-E84B52EC368A}"/>
              </a:ext>
            </a:extLst>
          </p:cNvPr>
          <p:cNvSpPr txBox="1"/>
          <p:nvPr/>
        </p:nvSpPr>
        <p:spPr>
          <a:xfrm>
            <a:off x="394075" y="4336779"/>
            <a:ext cx="2741855" cy="1246495"/>
          </a:xfrm>
          <a:prstGeom prst="rect">
            <a:avLst/>
          </a:prstGeom>
          <a:noFill/>
        </p:spPr>
        <p:txBody>
          <a:bodyPr wrap="square" rtlCol="0">
            <a:spAutoFit/>
          </a:bodyPr>
          <a:lstStyle/>
          <a:p>
            <a:pPr>
              <a:spcBef>
                <a:spcPts val="600"/>
              </a:spcBef>
            </a:pPr>
            <a:r>
              <a:rPr lang="en-US" sz="1500" dirty="0">
                <a:latin typeface="Franklin Gothic Demi" panose="020B0703020102020204" pitchFamily="34" charset="0"/>
              </a:rPr>
              <a:t>Federal Employment (Aug ‘25</a:t>
            </a:r>
            <a:r>
              <a:rPr lang="en-US" sz="1500" dirty="0"/>
              <a:t>)</a:t>
            </a:r>
          </a:p>
          <a:p>
            <a:pPr>
              <a:spcBef>
                <a:spcPts val="600"/>
              </a:spcBef>
            </a:pPr>
            <a:r>
              <a:rPr lang="en-US" sz="1500" dirty="0"/>
              <a:t>   VA:   185,200</a:t>
            </a:r>
          </a:p>
          <a:p>
            <a:pPr>
              <a:spcBef>
                <a:spcPts val="600"/>
              </a:spcBef>
            </a:pPr>
            <a:r>
              <a:rPr lang="en-US" sz="1500" dirty="0"/>
              <a:t>   MD: 148,000</a:t>
            </a:r>
          </a:p>
          <a:p>
            <a:pPr>
              <a:spcBef>
                <a:spcPts val="600"/>
              </a:spcBef>
            </a:pPr>
            <a:r>
              <a:rPr lang="en-US" sz="1500" dirty="0"/>
              <a:t>   DC:  184,100</a:t>
            </a:r>
          </a:p>
        </p:txBody>
      </p:sp>
      <p:sp>
        <p:nvSpPr>
          <p:cNvPr id="5" name="TextBox 4">
            <a:extLst>
              <a:ext uri="{FF2B5EF4-FFF2-40B4-BE49-F238E27FC236}">
                <a16:creationId xmlns:a16="http://schemas.microsoft.com/office/drawing/2014/main" id="{55211C99-1C96-6810-CC99-C7276030F242}"/>
              </a:ext>
            </a:extLst>
          </p:cNvPr>
          <p:cNvSpPr txBox="1"/>
          <p:nvPr/>
        </p:nvSpPr>
        <p:spPr>
          <a:xfrm>
            <a:off x="414036" y="5876971"/>
            <a:ext cx="2515432" cy="430887"/>
          </a:xfrm>
          <a:prstGeom prst="rect">
            <a:avLst/>
          </a:prstGeom>
          <a:noFill/>
        </p:spPr>
        <p:txBody>
          <a:bodyPr wrap="none" rtlCol="0">
            <a:spAutoFit/>
          </a:bodyPr>
          <a:lstStyle/>
          <a:p>
            <a:r>
              <a:rPr lang="en-US" sz="1100" i="1" dirty="0"/>
              <a:t>Source: BLS (by place of work, prelim.).</a:t>
            </a:r>
          </a:p>
          <a:p>
            <a:endParaRPr lang="en-US" sz="1100" dirty="0"/>
          </a:p>
        </p:txBody>
      </p:sp>
      <p:sp>
        <p:nvSpPr>
          <p:cNvPr id="7" name="Slide Number Placeholder 6">
            <a:extLst>
              <a:ext uri="{FF2B5EF4-FFF2-40B4-BE49-F238E27FC236}">
                <a16:creationId xmlns:a16="http://schemas.microsoft.com/office/drawing/2014/main" id="{1CBE4FBA-5A6E-D986-F00C-10FF01E822C3}"/>
              </a:ext>
            </a:extLst>
          </p:cNvPr>
          <p:cNvSpPr>
            <a:spLocks noGrp="1"/>
          </p:cNvSpPr>
          <p:nvPr>
            <p:ph type="sldNum" sz="quarter" idx="12"/>
          </p:nvPr>
        </p:nvSpPr>
        <p:spPr/>
        <p:txBody>
          <a:bodyPr/>
          <a:lstStyle/>
          <a:p>
            <a:fld id="{90549E1B-9A3C-4075-9DD4-972AECE61183}" type="slidenum">
              <a:rPr lang="en-US" smtClean="0"/>
              <a:t>10</a:t>
            </a:fld>
            <a:endParaRPr lang="en-US" dirty="0"/>
          </a:p>
        </p:txBody>
      </p:sp>
      <p:graphicFrame>
        <p:nvGraphicFramePr>
          <p:cNvPr id="8" name="Chart 7">
            <a:extLst>
              <a:ext uri="{FF2B5EF4-FFF2-40B4-BE49-F238E27FC236}">
                <a16:creationId xmlns:a16="http://schemas.microsoft.com/office/drawing/2014/main" id="{88736EFF-BA7B-4286-8756-DD1C039FA861}"/>
              </a:ext>
            </a:extLst>
          </p:cNvPr>
          <p:cNvGraphicFramePr>
            <a:graphicFrameLocks/>
          </p:cNvGraphicFramePr>
          <p:nvPr>
            <p:extLst>
              <p:ext uri="{D42A27DB-BD31-4B8C-83A1-F6EECF244321}">
                <p14:modId xmlns:p14="http://schemas.microsoft.com/office/powerpoint/2010/main" val="2181311205"/>
              </p:ext>
            </p:extLst>
          </p:nvPr>
        </p:nvGraphicFramePr>
        <p:xfrm>
          <a:off x="426720" y="1270302"/>
          <a:ext cx="566928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4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255BD-337A-5016-AC83-B13786B7DC49}"/>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9AB2B6B-2D43-51B9-572F-AE944F4FE680}"/>
              </a:ext>
            </a:extLst>
          </p:cNvPr>
          <p:cNvGraphicFramePr>
            <a:graphicFrameLocks/>
          </p:cNvGraphicFramePr>
          <p:nvPr>
            <p:extLst>
              <p:ext uri="{D42A27DB-BD31-4B8C-83A1-F6EECF244321}">
                <p14:modId xmlns:p14="http://schemas.microsoft.com/office/powerpoint/2010/main" val="4063394422"/>
              </p:ext>
            </p:extLst>
          </p:nvPr>
        </p:nvGraphicFramePr>
        <p:xfrm>
          <a:off x="300976" y="1417355"/>
          <a:ext cx="566928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0F419EF-8E71-C3D4-FEB7-ADE14003BC7D}"/>
              </a:ext>
            </a:extLst>
          </p:cNvPr>
          <p:cNvSpPr>
            <a:spLocks noGrp="1"/>
          </p:cNvSpPr>
          <p:nvPr>
            <p:ph type="title"/>
          </p:nvPr>
        </p:nvSpPr>
        <p:spPr>
          <a:xfrm>
            <a:off x="542925" y="272459"/>
            <a:ext cx="11458157" cy="1034155"/>
          </a:xfrm>
        </p:spPr>
        <p:txBody>
          <a:bodyPr>
            <a:noAutofit/>
          </a:bodyPr>
          <a:lstStyle/>
          <a:p>
            <a:pPr>
              <a:lnSpc>
                <a:spcPct val="80000"/>
              </a:lnSpc>
            </a:pPr>
            <a:r>
              <a:rPr lang="en-US" sz="3500" cap="all" dirty="0"/>
              <a:t>initial unemployment claims for federal employees increased last week; VA claims are well below MD and DC</a:t>
            </a:r>
          </a:p>
        </p:txBody>
      </p:sp>
      <p:sp>
        <p:nvSpPr>
          <p:cNvPr id="9" name="TextBox 8">
            <a:extLst>
              <a:ext uri="{FF2B5EF4-FFF2-40B4-BE49-F238E27FC236}">
                <a16:creationId xmlns:a16="http://schemas.microsoft.com/office/drawing/2014/main" id="{1AD075EB-1053-D054-F246-12AF3C2AA4BC}"/>
              </a:ext>
            </a:extLst>
          </p:cNvPr>
          <p:cNvSpPr txBox="1"/>
          <p:nvPr/>
        </p:nvSpPr>
        <p:spPr>
          <a:xfrm>
            <a:off x="300976" y="4505549"/>
            <a:ext cx="5162115" cy="246221"/>
          </a:xfrm>
          <a:prstGeom prst="rect">
            <a:avLst/>
          </a:prstGeom>
          <a:noFill/>
        </p:spPr>
        <p:txBody>
          <a:bodyPr wrap="square" rtlCol="0">
            <a:spAutoFit/>
          </a:bodyPr>
          <a:lstStyle/>
          <a:p>
            <a:r>
              <a:rPr lang="en-US" sz="1000" i="1" dirty="0"/>
              <a:t>Source: US Department of Labor, Employment and Training Administration.</a:t>
            </a:r>
          </a:p>
        </p:txBody>
      </p:sp>
      <p:sp>
        <p:nvSpPr>
          <p:cNvPr id="7" name="Slide Number Placeholder 6">
            <a:extLst>
              <a:ext uri="{FF2B5EF4-FFF2-40B4-BE49-F238E27FC236}">
                <a16:creationId xmlns:a16="http://schemas.microsoft.com/office/drawing/2014/main" id="{E34147A2-76B8-AFC1-8CA4-4E042639CE10}"/>
              </a:ext>
            </a:extLst>
          </p:cNvPr>
          <p:cNvSpPr>
            <a:spLocks noGrp="1"/>
          </p:cNvSpPr>
          <p:nvPr>
            <p:ph type="sldNum" sz="quarter" idx="12"/>
          </p:nvPr>
        </p:nvSpPr>
        <p:spPr/>
        <p:txBody>
          <a:bodyPr/>
          <a:lstStyle/>
          <a:p>
            <a:fld id="{90549E1B-9A3C-4075-9DD4-972AECE61183}" type="slidenum">
              <a:rPr lang="en-US" smtClean="0"/>
              <a:t>11</a:t>
            </a:fld>
            <a:endParaRPr lang="en-US" dirty="0"/>
          </a:p>
        </p:txBody>
      </p:sp>
      <p:sp>
        <p:nvSpPr>
          <p:cNvPr id="27" name="TextBox 26">
            <a:extLst>
              <a:ext uri="{FF2B5EF4-FFF2-40B4-BE49-F238E27FC236}">
                <a16:creationId xmlns:a16="http://schemas.microsoft.com/office/drawing/2014/main" id="{2447A1E9-0B06-9FA0-0D53-F67490092567}"/>
              </a:ext>
            </a:extLst>
          </p:cNvPr>
          <p:cNvSpPr txBox="1"/>
          <p:nvPr/>
        </p:nvSpPr>
        <p:spPr>
          <a:xfrm>
            <a:off x="542925" y="4944832"/>
            <a:ext cx="10854662" cy="90794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The number of unemployment claims filed by federal workers has grown sharply, reaching their highest level since a 35-day government shutdown that ended in January 2019.</a:t>
            </a:r>
          </a:p>
          <a:p>
            <a:pPr marL="285750" indent="-285750">
              <a:spcAft>
                <a:spcPts val="600"/>
              </a:spcAft>
              <a:buFont typeface="Arial" panose="020B0604020202020204" pitchFamily="34" charset="0"/>
              <a:buChar char="•"/>
            </a:pPr>
            <a:r>
              <a:rPr lang="en-US" sz="1600" dirty="0"/>
              <a:t>UCFE initial claims in Virginia rose to 115 in the week ending October 11, well below Maryland at 1,167 and DC at 362.</a:t>
            </a:r>
          </a:p>
        </p:txBody>
      </p:sp>
      <p:sp>
        <p:nvSpPr>
          <p:cNvPr id="28" name="TextBox 27">
            <a:extLst>
              <a:ext uri="{FF2B5EF4-FFF2-40B4-BE49-F238E27FC236}">
                <a16:creationId xmlns:a16="http://schemas.microsoft.com/office/drawing/2014/main" id="{E39812DB-73BC-780D-7A85-8F4B057BAD3A}"/>
              </a:ext>
            </a:extLst>
          </p:cNvPr>
          <p:cNvSpPr txBox="1"/>
          <p:nvPr/>
        </p:nvSpPr>
        <p:spPr>
          <a:xfrm>
            <a:off x="1984788" y="2819769"/>
            <a:ext cx="1150828" cy="276999"/>
          </a:xfrm>
          <a:prstGeom prst="rect">
            <a:avLst/>
          </a:prstGeom>
          <a:noFill/>
          <a:ln>
            <a:solidFill>
              <a:schemeClr val="tx1"/>
            </a:solidFill>
          </a:ln>
        </p:spPr>
        <p:txBody>
          <a:bodyPr wrap="none" rtlCol="0">
            <a:spAutoFit/>
          </a:bodyPr>
          <a:lstStyle/>
          <a:p>
            <a:r>
              <a:rPr lang="en-US" sz="1200" dirty="0"/>
              <a:t>Last Shutdown</a:t>
            </a:r>
          </a:p>
        </p:txBody>
      </p:sp>
      <p:cxnSp>
        <p:nvCxnSpPr>
          <p:cNvPr id="30" name="Straight Arrow Connector 29">
            <a:extLst>
              <a:ext uri="{FF2B5EF4-FFF2-40B4-BE49-F238E27FC236}">
                <a16:creationId xmlns:a16="http://schemas.microsoft.com/office/drawing/2014/main" id="{BD260E24-C221-E06C-DF91-1716AE569C67}"/>
              </a:ext>
            </a:extLst>
          </p:cNvPr>
          <p:cNvCxnSpPr>
            <a:cxnSpLocks/>
          </p:cNvCxnSpPr>
          <p:nvPr/>
        </p:nvCxnSpPr>
        <p:spPr>
          <a:xfrm flipH="1">
            <a:off x="1637688" y="2943035"/>
            <a:ext cx="313898" cy="76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D67EC630-5921-4ED1-B325-46032B175ABF}"/>
              </a:ext>
            </a:extLst>
          </p:cNvPr>
          <p:cNvGraphicFramePr>
            <a:graphicFrameLocks/>
          </p:cNvGraphicFramePr>
          <p:nvPr>
            <p:extLst>
              <p:ext uri="{D42A27DB-BD31-4B8C-83A1-F6EECF244321}">
                <p14:modId xmlns:p14="http://schemas.microsoft.com/office/powerpoint/2010/main" val="700006874"/>
              </p:ext>
            </p:extLst>
          </p:nvPr>
        </p:nvGraphicFramePr>
        <p:xfrm>
          <a:off x="6096000" y="1417355"/>
          <a:ext cx="5669280" cy="310896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6FB3EF3-3B70-27D1-E9E5-3BAD7F10F859}"/>
              </a:ext>
            </a:extLst>
          </p:cNvPr>
          <p:cNvSpPr txBox="1"/>
          <p:nvPr/>
        </p:nvSpPr>
        <p:spPr>
          <a:xfrm>
            <a:off x="6096000" y="4505549"/>
            <a:ext cx="5162115" cy="246221"/>
          </a:xfrm>
          <a:prstGeom prst="rect">
            <a:avLst/>
          </a:prstGeom>
          <a:noFill/>
        </p:spPr>
        <p:txBody>
          <a:bodyPr wrap="square" rtlCol="0">
            <a:spAutoFit/>
          </a:bodyPr>
          <a:lstStyle/>
          <a:p>
            <a:r>
              <a:rPr lang="en-US" sz="1000" i="1" dirty="0"/>
              <a:t>Source: US Department of Labor, Employment and Training Administration.</a:t>
            </a:r>
          </a:p>
        </p:txBody>
      </p:sp>
    </p:spTree>
    <p:extLst>
      <p:ext uri="{BB962C8B-B14F-4D97-AF65-F5344CB8AC3E}">
        <p14:creationId xmlns:p14="http://schemas.microsoft.com/office/powerpoint/2010/main" val="70034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8B5B-372F-E7A7-FE5E-053FE180EDA8}"/>
              </a:ext>
            </a:extLst>
          </p:cNvPr>
          <p:cNvSpPr>
            <a:spLocks noGrp="1"/>
          </p:cNvSpPr>
          <p:nvPr>
            <p:ph type="title"/>
          </p:nvPr>
        </p:nvSpPr>
        <p:spPr>
          <a:xfrm>
            <a:off x="571499" y="380999"/>
            <a:ext cx="10710353" cy="600075"/>
          </a:xfrm>
        </p:spPr>
        <p:txBody>
          <a:bodyPr>
            <a:normAutofit/>
          </a:bodyPr>
          <a:lstStyle/>
          <a:p>
            <a:r>
              <a:rPr lang="en-US" sz="3600" dirty="0"/>
              <a:t>FEDERAL WITHHOLDING NUMBERS REMAIN STEADY </a:t>
            </a:r>
          </a:p>
        </p:txBody>
      </p:sp>
      <p:sp>
        <p:nvSpPr>
          <p:cNvPr id="3" name="Content Placeholder 2">
            <a:extLst>
              <a:ext uri="{FF2B5EF4-FFF2-40B4-BE49-F238E27FC236}">
                <a16:creationId xmlns:a16="http://schemas.microsoft.com/office/drawing/2014/main" id="{04C2C6E3-5362-7C15-C2BB-2B0B8002CE47}"/>
              </a:ext>
            </a:extLst>
          </p:cNvPr>
          <p:cNvSpPr>
            <a:spLocks noGrp="1"/>
          </p:cNvSpPr>
          <p:nvPr>
            <p:ph idx="1"/>
          </p:nvPr>
        </p:nvSpPr>
        <p:spPr>
          <a:xfrm>
            <a:off x="571499" y="4518111"/>
            <a:ext cx="11049001" cy="1493752"/>
          </a:xfrm>
        </p:spPr>
        <p:txBody>
          <a:bodyPr>
            <a:normAutofit/>
          </a:bodyPr>
          <a:lstStyle/>
          <a:p>
            <a:pPr>
              <a:spcBef>
                <a:spcPts val="0"/>
              </a:spcBef>
              <a:spcAft>
                <a:spcPts val="600"/>
              </a:spcAft>
            </a:pPr>
            <a:r>
              <a:rPr lang="en-US" sz="1600" dirty="0"/>
              <a:t>To monitor federal spending reductions, withholding payments from the largest federal agencies and contractors who do significant business in Virginia are tracked on a monthly basis.</a:t>
            </a:r>
          </a:p>
          <a:p>
            <a:pPr>
              <a:spcBef>
                <a:spcPts val="0"/>
              </a:spcBef>
              <a:spcAft>
                <a:spcPts val="600"/>
              </a:spcAft>
            </a:pPr>
            <a:r>
              <a:rPr lang="en-US" sz="1600" dirty="0"/>
              <a:t>Withholding payment growth has not shown signs of statistically significant decline. Timing of payments, such as the January and February, have driven most of the large month-over-month differences.</a:t>
            </a:r>
          </a:p>
          <a:p>
            <a:pPr>
              <a:spcBef>
                <a:spcPts val="0"/>
              </a:spcBef>
              <a:spcAft>
                <a:spcPts val="600"/>
              </a:spcAft>
            </a:pPr>
            <a:r>
              <a:rPr lang="en-US" sz="1600" dirty="0"/>
              <a:t>In the opening quarter of FY 2026, federal agencies (+4.5%) and federal contractors (+4.1%) are up year-over-year. </a:t>
            </a:r>
          </a:p>
        </p:txBody>
      </p:sp>
      <p:pic>
        <p:nvPicPr>
          <p:cNvPr id="11" name="Picture 10">
            <a:extLst>
              <a:ext uri="{FF2B5EF4-FFF2-40B4-BE49-F238E27FC236}">
                <a16:creationId xmlns:a16="http://schemas.microsoft.com/office/drawing/2014/main" id="{A534673C-5E46-5009-0A08-5F32E6C3817D}"/>
              </a:ext>
            </a:extLst>
          </p:cNvPr>
          <p:cNvPicPr>
            <a:picLocks noChangeAspect="1"/>
          </p:cNvPicPr>
          <p:nvPr/>
        </p:nvPicPr>
        <p:blipFill>
          <a:blip r:embed="rId3"/>
          <a:stretch>
            <a:fillRect/>
          </a:stretch>
        </p:blipFill>
        <p:spPr>
          <a:xfrm>
            <a:off x="244711" y="1325561"/>
            <a:ext cx="5681964" cy="2938527"/>
          </a:xfrm>
          <a:prstGeom prst="rect">
            <a:avLst/>
          </a:prstGeom>
        </p:spPr>
      </p:pic>
      <p:pic>
        <p:nvPicPr>
          <p:cNvPr id="12" name="Picture 11">
            <a:extLst>
              <a:ext uri="{FF2B5EF4-FFF2-40B4-BE49-F238E27FC236}">
                <a16:creationId xmlns:a16="http://schemas.microsoft.com/office/drawing/2014/main" id="{C517000B-1271-2355-A79E-C21CE688199F}"/>
              </a:ext>
            </a:extLst>
          </p:cNvPr>
          <p:cNvPicPr>
            <a:picLocks noChangeAspect="1"/>
          </p:cNvPicPr>
          <p:nvPr/>
        </p:nvPicPr>
        <p:blipFill>
          <a:blip r:embed="rId4"/>
          <a:stretch>
            <a:fillRect/>
          </a:stretch>
        </p:blipFill>
        <p:spPr>
          <a:xfrm>
            <a:off x="6095999" y="1325560"/>
            <a:ext cx="5681964" cy="2938527"/>
          </a:xfrm>
          <a:prstGeom prst="rect">
            <a:avLst/>
          </a:prstGeom>
        </p:spPr>
      </p:pic>
      <p:sp>
        <p:nvSpPr>
          <p:cNvPr id="6" name="Slide Number Placeholder 4">
            <a:extLst>
              <a:ext uri="{FF2B5EF4-FFF2-40B4-BE49-F238E27FC236}">
                <a16:creationId xmlns:a16="http://schemas.microsoft.com/office/drawing/2014/main" id="{FD9CAF29-C5A3-0466-4EAE-801B68956166}"/>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12</a:t>
            </a:fld>
            <a:endParaRPr lang="en-US" dirty="0"/>
          </a:p>
        </p:txBody>
      </p:sp>
    </p:spTree>
    <p:extLst>
      <p:ext uri="{BB962C8B-B14F-4D97-AF65-F5344CB8AC3E}">
        <p14:creationId xmlns:p14="http://schemas.microsoft.com/office/powerpoint/2010/main" val="240538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C999-6105-F4ED-FE7E-73121E44EAB8}"/>
              </a:ext>
            </a:extLst>
          </p:cNvPr>
          <p:cNvSpPr>
            <a:spLocks noGrp="1"/>
          </p:cNvSpPr>
          <p:nvPr>
            <p:ph type="title"/>
          </p:nvPr>
        </p:nvSpPr>
        <p:spPr>
          <a:xfrm>
            <a:off x="623455" y="365125"/>
            <a:ext cx="10730345" cy="625475"/>
          </a:xfrm>
        </p:spPr>
        <p:txBody>
          <a:bodyPr>
            <a:normAutofit/>
          </a:bodyPr>
          <a:lstStyle/>
          <a:p>
            <a:r>
              <a:rPr lang="en-US" sz="3600" dirty="0"/>
              <a:t>CORE PCE REMAINS AROUND 3 PERCENT</a:t>
            </a:r>
          </a:p>
        </p:txBody>
      </p:sp>
      <p:sp>
        <p:nvSpPr>
          <p:cNvPr id="3" name="Content Placeholder 2">
            <a:extLst>
              <a:ext uri="{FF2B5EF4-FFF2-40B4-BE49-F238E27FC236}">
                <a16:creationId xmlns:a16="http://schemas.microsoft.com/office/drawing/2014/main" id="{61F0D37E-7943-B988-AFFB-70C423A92FD1}"/>
              </a:ext>
            </a:extLst>
          </p:cNvPr>
          <p:cNvSpPr>
            <a:spLocks noGrp="1"/>
          </p:cNvSpPr>
          <p:nvPr>
            <p:ph idx="1"/>
          </p:nvPr>
        </p:nvSpPr>
        <p:spPr>
          <a:xfrm>
            <a:off x="623455" y="4408714"/>
            <a:ext cx="10945090" cy="1768249"/>
          </a:xfrm>
        </p:spPr>
        <p:txBody>
          <a:bodyPr>
            <a:normAutofit/>
          </a:bodyPr>
          <a:lstStyle/>
          <a:p>
            <a:pPr>
              <a:spcBef>
                <a:spcPts val="0"/>
              </a:spcBef>
              <a:spcAft>
                <a:spcPts val="600"/>
              </a:spcAft>
            </a:pPr>
            <a:r>
              <a:rPr lang="en-US" sz="1600" dirty="0"/>
              <a:t>In August, the Consumer Price Index for all urban consumers increased by 0.4 percent for the month, a 2.9 percent year-over-year growth compared to August of last year. Core CPI, which excludes food and energy, increased by 3.1 percent over last August.</a:t>
            </a:r>
          </a:p>
          <a:p>
            <a:pPr>
              <a:spcBef>
                <a:spcPts val="0"/>
              </a:spcBef>
              <a:spcAft>
                <a:spcPts val="600"/>
              </a:spcAft>
            </a:pPr>
            <a:r>
              <a:rPr lang="en-US" sz="1600" dirty="0"/>
              <a:t>In August, Personal Consumption Expenditure Price Index for all items increased by 0.3 percent, equating to a 2.7 percent year-over-year growth. Core PCE, the Federal Reserve’s preferred inflation measure, increased by 0.2 percent for the month, which denotes a 2.9 percent year-over-year increase.</a:t>
            </a:r>
          </a:p>
        </p:txBody>
      </p:sp>
      <p:sp>
        <p:nvSpPr>
          <p:cNvPr id="9" name="TextBox 8">
            <a:extLst>
              <a:ext uri="{FF2B5EF4-FFF2-40B4-BE49-F238E27FC236}">
                <a16:creationId xmlns:a16="http://schemas.microsoft.com/office/drawing/2014/main" id="{7F61A359-4C3B-30AD-683F-A26FA874DC09}"/>
              </a:ext>
            </a:extLst>
          </p:cNvPr>
          <p:cNvSpPr txBox="1"/>
          <p:nvPr/>
        </p:nvSpPr>
        <p:spPr>
          <a:xfrm>
            <a:off x="571506" y="3983102"/>
            <a:ext cx="552449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Franklin Gothic Book"/>
                <a:ea typeface="+mn-ea"/>
                <a:cs typeface="+mn-cs"/>
              </a:rPr>
              <a:t>Source: U.S. Bureau of Economic Analysis; Bureau of Labor Statistics. </a:t>
            </a:r>
          </a:p>
        </p:txBody>
      </p:sp>
      <p:sp>
        <p:nvSpPr>
          <p:cNvPr id="10" name="TextBox 9">
            <a:extLst>
              <a:ext uri="{FF2B5EF4-FFF2-40B4-BE49-F238E27FC236}">
                <a16:creationId xmlns:a16="http://schemas.microsoft.com/office/drawing/2014/main" id="{6BEB0BFB-40B3-823A-3DD4-71BB335058AA}"/>
              </a:ext>
            </a:extLst>
          </p:cNvPr>
          <p:cNvSpPr txBox="1"/>
          <p:nvPr/>
        </p:nvSpPr>
        <p:spPr>
          <a:xfrm>
            <a:off x="6313714" y="3983101"/>
            <a:ext cx="5524494" cy="246221"/>
          </a:xfrm>
          <a:prstGeom prst="rect">
            <a:avLst/>
          </a:prstGeom>
          <a:noFill/>
        </p:spPr>
        <p:txBody>
          <a:bodyPr wrap="square" rtlCol="0">
            <a:spAutoFit/>
          </a:bodyPr>
          <a:lstStyle/>
          <a:p>
            <a:pPr lvl="0">
              <a:defRPr/>
            </a:pPr>
            <a:r>
              <a:rPr lang="en-US" sz="1000" i="1" dirty="0">
                <a:solidFill>
                  <a:srgbClr val="000000"/>
                </a:solidFill>
              </a:rPr>
              <a:t>Source: U.S. Bureau of Economic Analysis; Bureau of Labor Statistics. </a:t>
            </a:r>
          </a:p>
        </p:txBody>
      </p:sp>
      <p:graphicFrame>
        <p:nvGraphicFramePr>
          <p:cNvPr id="4" name="Chart 3">
            <a:extLst>
              <a:ext uri="{FF2B5EF4-FFF2-40B4-BE49-F238E27FC236}">
                <a16:creationId xmlns:a16="http://schemas.microsoft.com/office/drawing/2014/main" id="{63DC19B6-7C65-590D-2285-31B434EE26F3}"/>
              </a:ext>
            </a:extLst>
          </p:cNvPr>
          <p:cNvGraphicFramePr>
            <a:graphicFrameLocks/>
          </p:cNvGraphicFramePr>
          <p:nvPr>
            <p:extLst>
              <p:ext uri="{D42A27DB-BD31-4B8C-83A1-F6EECF244321}">
                <p14:modId xmlns:p14="http://schemas.microsoft.com/office/powerpoint/2010/main" val="1195090003"/>
              </p:ext>
            </p:extLst>
          </p:nvPr>
        </p:nvGraphicFramePr>
        <p:xfrm>
          <a:off x="623455" y="1169991"/>
          <a:ext cx="5254832" cy="2803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81A4F4D-CE4D-BBE4-C29F-C6F762C126C7}"/>
              </a:ext>
            </a:extLst>
          </p:cNvPr>
          <p:cNvGraphicFramePr>
            <a:graphicFrameLocks/>
          </p:cNvGraphicFramePr>
          <p:nvPr>
            <p:extLst>
              <p:ext uri="{D42A27DB-BD31-4B8C-83A1-F6EECF244321}">
                <p14:modId xmlns:p14="http://schemas.microsoft.com/office/powerpoint/2010/main" val="1198042865"/>
              </p:ext>
            </p:extLst>
          </p:nvPr>
        </p:nvGraphicFramePr>
        <p:xfrm>
          <a:off x="6313714" y="1179806"/>
          <a:ext cx="5254831" cy="2803295"/>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4">
            <a:extLst>
              <a:ext uri="{FF2B5EF4-FFF2-40B4-BE49-F238E27FC236}">
                <a16:creationId xmlns:a16="http://schemas.microsoft.com/office/drawing/2014/main" id="{F2D9970B-AF11-BFF1-1081-A83E1BFF1B40}"/>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13</a:t>
            </a:fld>
            <a:endParaRPr lang="en-US" dirty="0"/>
          </a:p>
        </p:txBody>
      </p:sp>
    </p:spTree>
    <p:extLst>
      <p:ext uri="{BB962C8B-B14F-4D97-AF65-F5344CB8AC3E}">
        <p14:creationId xmlns:p14="http://schemas.microsoft.com/office/powerpoint/2010/main" val="12478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DEC1-DE5B-1DFE-5A9B-06F9EF10F2AE}"/>
              </a:ext>
            </a:extLst>
          </p:cNvPr>
          <p:cNvSpPr>
            <a:spLocks noGrp="1"/>
          </p:cNvSpPr>
          <p:nvPr>
            <p:ph type="title"/>
          </p:nvPr>
        </p:nvSpPr>
        <p:spPr>
          <a:xfrm>
            <a:off x="552449" y="321981"/>
            <a:ext cx="10801351" cy="718114"/>
          </a:xfrm>
        </p:spPr>
        <p:txBody>
          <a:bodyPr>
            <a:noAutofit/>
          </a:bodyPr>
          <a:lstStyle/>
          <a:p>
            <a:pPr>
              <a:lnSpc>
                <a:spcPct val="80000"/>
              </a:lnSpc>
            </a:pPr>
            <a:r>
              <a:rPr lang="en-US" sz="3600" dirty="0"/>
              <a:t>CONSUMERS CONTINUE TO SPEND</a:t>
            </a:r>
          </a:p>
        </p:txBody>
      </p:sp>
      <p:sp>
        <p:nvSpPr>
          <p:cNvPr id="3" name="Content Placeholder 2">
            <a:extLst>
              <a:ext uri="{FF2B5EF4-FFF2-40B4-BE49-F238E27FC236}">
                <a16:creationId xmlns:a16="http://schemas.microsoft.com/office/drawing/2014/main" id="{E153B846-08C0-5C5E-B067-11268DBE6C49}"/>
              </a:ext>
            </a:extLst>
          </p:cNvPr>
          <p:cNvSpPr>
            <a:spLocks noGrp="1"/>
          </p:cNvSpPr>
          <p:nvPr>
            <p:ph idx="1"/>
          </p:nvPr>
        </p:nvSpPr>
        <p:spPr>
          <a:xfrm>
            <a:off x="552449" y="4533923"/>
            <a:ext cx="11094721" cy="1746504"/>
          </a:xfrm>
        </p:spPr>
        <p:txBody>
          <a:bodyPr>
            <a:normAutofit lnSpcReduction="10000"/>
          </a:bodyPr>
          <a:lstStyle/>
          <a:p>
            <a:pPr>
              <a:lnSpc>
                <a:spcPct val="100000"/>
              </a:lnSpc>
              <a:spcBef>
                <a:spcPts val="0"/>
              </a:spcBef>
              <a:spcAft>
                <a:spcPts val="1200"/>
              </a:spcAft>
            </a:pPr>
            <a:r>
              <a:rPr lang="en-US" sz="1800" dirty="0"/>
              <a:t>Real personal consumption expenditures and consumer sentiment were impacted early on in 2025 by the uncertainty surrounding trade policy and other national economic policies but has shown a strong rebound in recent months.</a:t>
            </a:r>
          </a:p>
          <a:p>
            <a:pPr>
              <a:lnSpc>
                <a:spcPct val="100000"/>
              </a:lnSpc>
              <a:spcBef>
                <a:spcPts val="0"/>
              </a:spcBef>
              <a:spcAft>
                <a:spcPts val="1200"/>
              </a:spcAft>
            </a:pPr>
            <a:r>
              <a:rPr lang="en-US" sz="1800" dirty="0"/>
              <a:t>Virginia sales and use tax revenues remain solid, increasing 5.8% year-over-year in September. Year-to-date sales tax collections are up 5.4%.</a:t>
            </a:r>
          </a:p>
          <a:p>
            <a:pPr>
              <a:lnSpc>
                <a:spcPct val="100000"/>
              </a:lnSpc>
              <a:spcBef>
                <a:spcPts val="0"/>
              </a:spcBef>
              <a:spcAft>
                <a:spcPts val="1200"/>
              </a:spcAft>
            </a:pPr>
            <a:endParaRPr lang="en-US" sz="1800" dirty="0"/>
          </a:p>
        </p:txBody>
      </p:sp>
      <p:graphicFrame>
        <p:nvGraphicFramePr>
          <p:cNvPr id="6" name="Chart 5">
            <a:extLst>
              <a:ext uri="{FF2B5EF4-FFF2-40B4-BE49-F238E27FC236}">
                <a16:creationId xmlns:a16="http://schemas.microsoft.com/office/drawing/2014/main" id="{D01DCF02-A057-463C-AB1B-B9ABDF1656E5}"/>
              </a:ext>
            </a:extLst>
          </p:cNvPr>
          <p:cNvGraphicFramePr>
            <a:graphicFrameLocks/>
          </p:cNvGraphicFramePr>
          <p:nvPr>
            <p:extLst>
              <p:ext uri="{D42A27DB-BD31-4B8C-83A1-F6EECF244321}">
                <p14:modId xmlns:p14="http://schemas.microsoft.com/office/powerpoint/2010/main" val="2561552343"/>
              </p:ext>
            </p:extLst>
          </p:nvPr>
        </p:nvGraphicFramePr>
        <p:xfrm>
          <a:off x="1306755" y="1264214"/>
          <a:ext cx="9292738" cy="304559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4">
            <a:extLst>
              <a:ext uri="{FF2B5EF4-FFF2-40B4-BE49-F238E27FC236}">
                <a16:creationId xmlns:a16="http://schemas.microsoft.com/office/drawing/2014/main" id="{D73A0D59-EC0A-55A7-76B2-D3B35DA6E50F}"/>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14</a:t>
            </a:fld>
            <a:endParaRPr lang="en-US" dirty="0"/>
          </a:p>
        </p:txBody>
      </p:sp>
    </p:spTree>
    <p:extLst>
      <p:ext uri="{BB962C8B-B14F-4D97-AF65-F5344CB8AC3E}">
        <p14:creationId xmlns:p14="http://schemas.microsoft.com/office/powerpoint/2010/main" val="27927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11A02-AE17-08C7-4E4F-DCFA602421EA}"/>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5CE3B5D8-2D41-C41E-EFA1-14D0C5531C8F}"/>
              </a:ext>
            </a:extLst>
          </p:cNvPr>
          <p:cNvSpPr>
            <a:spLocks noGrp="1"/>
          </p:cNvSpPr>
          <p:nvPr>
            <p:ph type="title"/>
          </p:nvPr>
        </p:nvSpPr>
        <p:spPr>
          <a:xfrm>
            <a:off x="564444" y="317300"/>
            <a:ext cx="10974414" cy="924229"/>
          </a:xfrm>
        </p:spPr>
        <p:txBody>
          <a:bodyPr>
            <a:noAutofit/>
          </a:bodyPr>
          <a:lstStyle/>
          <a:p>
            <a:pPr>
              <a:lnSpc>
                <a:spcPct val="80000"/>
              </a:lnSpc>
              <a:spcBef>
                <a:spcPts val="1200"/>
              </a:spcBef>
            </a:pPr>
            <a:r>
              <a:rPr lang="en-US" sz="3600" cap="all" dirty="0"/>
              <a:t>Federal Shutdown May Impact Revenue Timing, but State Revenue Impact is not expected to be significant</a:t>
            </a:r>
            <a:endParaRPr lang="en-US" sz="3600" dirty="0"/>
          </a:p>
        </p:txBody>
      </p:sp>
      <p:sp>
        <p:nvSpPr>
          <p:cNvPr id="3" name="TextBox 2">
            <a:extLst>
              <a:ext uri="{FF2B5EF4-FFF2-40B4-BE49-F238E27FC236}">
                <a16:creationId xmlns:a16="http://schemas.microsoft.com/office/drawing/2014/main" id="{35793989-288C-3CA6-84AD-FA3B78421639}"/>
              </a:ext>
            </a:extLst>
          </p:cNvPr>
          <p:cNvSpPr txBox="1"/>
          <p:nvPr/>
        </p:nvSpPr>
        <p:spPr>
          <a:xfrm>
            <a:off x="427464" y="1354418"/>
            <a:ext cx="4923469" cy="4475071"/>
          </a:xfrm>
          <a:prstGeom prst="rect">
            <a:avLst/>
          </a:prstGeom>
          <a:noFill/>
        </p:spPr>
        <p:txBody>
          <a:bodyPr wrap="square" rtlCol="0">
            <a:spAutoFit/>
          </a:bodyPr>
          <a:lstStyle/>
          <a:p>
            <a:pPr marL="285750" indent="-285750">
              <a:lnSpc>
                <a:spcPct val="90000"/>
              </a:lnSpc>
              <a:spcAft>
                <a:spcPts val="1200"/>
              </a:spcAft>
              <a:buFont typeface="Arial" panose="020B0604020202020204" pitchFamily="34" charset="0"/>
              <a:buChar char="•"/>
            </a:pPr>
            <a:r>
              <a:rPr lang="en-US" sz="1600" dirty="0"/>
              <a:t>Since 2000, there have been three government shutdowns, averaging 17 days.</a:t>
            </a:r>
          </a:p>
          <a:p>
            <a:pPr marL="285750" indent="-285750">
              <a:lnSpc>
                <a:spcPct val="90000"/>
              </a:lnSpc>
              <a:spcAft>
                <a:spcPts val="1200"/>
              </a:spcAft>
              <a:buFont typeface="Arial" panose="020B0604020202020204" pitchFamily="34" charset="0"/>
              <a:buChar char="•"/>
            </a:pPr>
            <a:r>
              <a:rPr lang="en-US" sz="1600" dirty="0"/>
              <a:t>The 2018-2019 partial shutdown lasted for a record 35 days. </a:t>
            </a:r>
          </a:p>
          <a:p>
            <a:pPr marL="285750" indent="-285750">
              <a:lnSpc>
                <a:spcPct val="90000"/>
              </a:lnSpc>
              <a:spcAft>
                <a:spcPts val="1200"/>
              </a:spcAft>
              <a:buFont typeface="Arial" panose="020B0604020202020204" pitchFamily="34" charset="0"/>
              <a:buChar char="•"/>
            </a:pPr>
            <a:r>
              <a:rPr lang="en-US" sz="1600" dirty="0"/>
              <a:t>TAX analyzed withholding payments during the 2018-2019 government shutdown from the 25 largest federal agencies who operate in Virginia and did not find a statistically significant difference in withholding payments compared to previous years. </a:t>
            </a:r>
          </a:p>
          <a:p>
            <a:pPr marL="285750" indent="-285750">
              <a:lnSpc>
                <a:spcPct val="90000"/>
              </a:lnSpc>
              <a:spcAft>
                <a:spcPts val="1200"/>
              </a:spcAft>
              <a:buFont typeface="Arial" panose="020B0604020202020204" pitchFamily="34" charset="0"/>
              <a:buChar char="•"/>
            </a:pPr>
            <a:r>
              <a:rPr lang="en-US" sz="1600" dirty="0"/>
              <a:t>Even as the longest shutdown on record, the Congressional Budget Office estimated that it delayed $18 billion in federal spending, estimating that all but $3 billion in real GDP (0.02%) impact would be made up in later quarters. </a:t>
            </a:r>
          </a:p>
          <a:p>
            <a:pPr marL="285750" indent="-285750">
              <a:lnSpc>
                <a:spcPct val="90000"/>
              </a:lnSpc>
              <a:spcAft>
                <a:spcPts val="1200"/>
              </a:spcAft>
              <a:buFont typeface="Arial" panose="020B0604020202020204" pitchFamily="34" charset="0"/>
              <a:buChar char="•"/>
            </a:pPr>
            <a:r>
              <a:rPr lang="en-US" sz="1600" dirty="0"/>
              <a:t>While the shutdown is not necessarily impactful to state revenues, missed paychecks create real pain for Virginia families.</a:t>
            </a:r>
          </a:p>
        </p:txBody>
      </p:sp>
      <p:graphicFrame>
        <p:nvGraphicFramePr>
          <p:cNvPr id="5" name="Chart 4">
            <a:extLst>
              <a:ext uri="{FF2B5EF4-FFF2-40B4-BE49-F238E27FC236}">
                <a16:creationId xmlns:a16="http://schemas.microsoft.com/office/drawing/2014/main" id="{DBA8A3BF-BCA4-9677-E84E-3603FCE66FA1}"/>
              </a:ext>
            </a:extLst>
          </p:cNvPr>
          <p:cNvGraphicFramePr>
            <a:graphicFrameLocks/>
          </p:cNvGraphicFramePr>
          <p:nvPr>
            <p:extLst>
              <p:ext uri="{D42A27DB-BD31-4B8C-83A1-F6EECF244321}">
                <p14:modId xmlns:p14="http://schemas.microsoft.com/office/powerpoint/2010/main" val="3911869337"/>
              </p:ext>
            </p:extLst>
          </p:nvPr>
        </p:nvGraphicFramePr>
        <p:xfrm>
          <a:off x="5493276" y="1354419"/>
          <a:ext cx="6217920" cy="393168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4">
            <a:extLst>
              <a:ext uri="{FF2B5EF4-FFF2-40B4-BE49-F238E27FC236}">
                <a16:creationId xmlns:a16="http://schemas.microsoft.com/office/drawing/2014/main" id="{DEF0ABD2-CC3A-686B-3D26-BE752CDCEEB5}"/>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15</a:t>
            </a:fld>
            <a:endParaRPr lang="en-US" dirty="0"/>
          </a:p>
        </p:txBody>
      </p:sp>
    </p:spTree>
    <p:extLst>
      <p:ext uri="{BB962C8B-B14F-4D97-AF65-F5344CB8AC3E}">
        <p14:creationId xmlns:p14="http://schemas.microsoft.com/office/powerpoint/2010/main" val="362253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C47D-2B56-2716-A45D-353ACE6B4AF1}"/>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37B40909-C447-7AD8-0A02-91FBFDCA1343}"/>
              </a:ext>
            </a:extLst>
          </p:cNvPr>
          <p:cNvSpPr>
            <a:spLocks noGrp="1"/>
          </p:cNvSpPr>
          <p:nvPr>
            <p:ph type="title"/>
          </p:nvPr>
        </p:nvSpPr>
        <p:spPr>
          <a:xfrm>
            <a:off x="653144" y="317300"/>
            <a:ext cx="10885714" cy="924229"/>
          </a:xfrm>
        </p:spPr>
        <p:txBody>
          <a:bodyPr>
            <a:noAutofit/>
          </a:bodyPr>
          <a:lstStyle/>
          <a:p>
            <a:pPr>
              <a:lnSpc>
                <a:spcPct val="80000"/>
              </a:lnSpc>
              <a:spcBef>
                <a:spcPts val="1200"/>
              </a:spcBef>
            </a:pPr>
            <a:r>
              <a:rPr lang="en-US" sz="3600" dirty="0"/>
              <a:t>INDIVIDUAL INCOME TAX CONTINUES TO LEAD EXCEPTIONAL YEAR-OVER-YEAR GROWTH</a:t>
            </a:r>
          </a:p>
        </p:txBody>
      </p:sp>
      <p:sp>
        <p:nvSpPr>
          <p:cNvPr id="9" name="TextBox 8">
            <a:extLst>
              <a:ext uri="{FF2B5EF4-FFF2-40B4-BE49-F238E27FC236}">
                <a16:creationId xmlns:a16="http://schemas.microsoft.com/office/drawing/2014/main" id="{17792F03-5378-65F5-ACBA-9E32E2319938}"/>
              </a:ext>
            </a:extLst>
          </p:cNvPr>
          <p:cNvSpPr txBox="1"/>
          <p:nvPr/>
        </p:nvSpPr>
        <p:spPr>
          <a:xfrm>
            <a:off x="500914" y="4494659"/>
            <a:ext cx="11454866" cy="1614288"/>
          </a:xfrm>
          <a:prstGeom prst="rect">
            <a:avLst/>
          </a:prstGeom>
          <a:noFill/>
        </p:spPr>
        <p:txBody>
          <a:bodyPr wrap="square" rtlCol="0">
            <a:spAutoFit/>
          </a:bodyPr>
          <a:lstStyle/>
          <a:p>
            <a:pPr marL="285750" indent="-285750">
              <a:lnSpc>
                <a:spcPct val="90000"/>
              </a:lnSpc>
              <a:spcAft>
                <a:spcPts val="500"/>
              </a:spcAft>
              <a:buFont typeface="Arial" panose="020B0604020202020204" pitchFamily="34" charset="0"/>
              <a:buChar char="•"/>
            </a:pPr>
            <a:r>
              <a:rPr lang="en-US" sz="1600" dirty="0"/>
              <a:t>General fund revenues grew $87.6 million (2.7%) in September, bringing year-to-date growth to $374.4 million (5.1%).</a:t>
            </a:r>
          </a:p>
          <a:p>
            <a:pPr marL="285750" indent="-285750">
              <a:lnSpc>
                <a:spcPct val="90000"/>
              </a:lnSpc>
              <a:spcAft>
                <a:spcPts val="500"/>
              </a:spcAft>
              <a:buFont typeface="Arial" panose="020B0604020202020204" pitchFamily="34" charset="0"/>
              <a:buChar char="•"/>
            </a:pPr>
            <a:r>
              <a:rPr lang="en-US" sz="1600" dirty="0"/>
              <a:t>Withholding saw another double-digit growth month at $130.6 million (10.2%) over last year. Some of this is explained by a small handful of large payers with three pay periods in September instead of the regular two. This only accounts for approximately $25 million in extra payments though. </a:t>
            </a:r>
          </a:p>
          <a:p>
            <a:pPr marL="285750" indent="-285750">
              <a:lnSpc>
                <a:spcPct val="90000"/>
              </a:lnSpc>
              <a:spcAft>
                <a:spcPts val="500"/>
              </a:spcAft>
              <a:buFont typeface="Arial" panose="020B0604020202020204" pitchFamily="34" charset="0"/>
              <a:buChar char="•"/>
            </a:pPr>
            <a:r>
              <a:rPr lang="en-US" sz="1600" dirty="0"/>
              <a:t>Sales tax growth has also persisted, growing $22.8 million (5.8%) this month and $65.6 million (5.4%) year-to-date.</a:t>
            </a:r>
          </a:p>
          <a:p>
            <a:pPr marL="285750" indent="-285750">
              <a:lnSpc>
                <a:spcPct val="90000"/>
              </a:lnSpc>
              <a:spcAft>
                <a:spcPts val="500"/>
              </a:spcAft>
              <a:buFont typeface="Arial" panose="020B0604020202020204" pitchFamily="34" charset="0"/>
              <a:buChar char="•"/>
            </a:pPr>
            <a:r>
              <a:rPr lang="en-US" sz="1600" dirty="0"/>
              <a:t>The year-to-date underperformance of $85.4 million is attributable to the accounting adjustments mentioned in prior meetings.</a:t>
            </a:r>
          </a:p>
        </p:txBody>
      </p:sp>
      <p:pic>
        <p:nvPicPr>
          <p:cNvPr id="7" name="Picture 6">
            <a:extLst>
              <a:ext uri="{FF2B5EF4-FFF2-40B4-BE49-F238E27FC236}">
                <a16:creationId xmlns:a16="http://schemas.microsoft.com/office/drawing/2014/main" id="{109BBD76-2840-1A06-16EF-E4F5A175197A}"/>
              </a:ext>
            </a:extLst>
          </p:cNvPr>
          <p:cNvPicPr>
            <a:picLocks noChangeAspect="1"/>
          </p:cNvPicPr>
          <p:nvPr/>
        </p:nvPicPr>
        <p:blipFill>
          <a:blip r:embed="rId3"/>
          <a:stretch>
            <a:fillRect/>
          </a:stretch>
        </p:blipFill>
        <p:spPr>
          <a:xfrm>
            <a:off x="653141" y="1241528"/>
            <a:ext cx="11065477" cy="3155659"/>
          </a:xfrm>
          <a:prstGeom prst="rect">
            <a:avLst/>
          </a:prstGeom>
        </p:spPr>
      </p:pic>
      <p:sp>
        <p:nvSpPr>
          <p:cNvPr id="2" name="Rectangle: Rounded Corners 1">
            <a:extLst>
              <a:ext uri="{FF2B5EF4-FFF2-40B4-BE49-F238E27FC236}">
                <a16:creationId xmlns:a16="http://schemas.microsoft.com/office/drawing/2014/main" id="{4F79A9B1-ECE6-D1D8-A1B8-0828DB07E8A4}"/>
              </a:ext>
            </a:extLst>
          </p:cNvPr>
          <p:cNvSpPr/>
          <p:nvPr/>
        </p:nvSpPr>
        <p:spPr>
          <a:xfrm>
            <a:off x="5554980" y="165906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846EAEC-F547-302A-926A-A2B0FDA89E2A}"/>
              </a:ext>
            </a:extLst>
          </p:cNvPr>
          <p:cNvSpPr/>
          <p:nvPr/>
        </p:nvSpPr>
        <p:spPr>
          <a:xfrm>
            <a:off x="5570220" y="249726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03099F5-5B13-5990-007B-1513D3DADFFE}"/>
              </a:ext>
            </a:extLst>
          </p:cNvPr>
          <p:cNvSpPr/>
          <p:nvPr/>
        </p:nvSpPr>
        <p:spPr>
          <a:xfrm>
            <a:off x="10005060" y="166287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4B7DA9F-1614-AB1B-44B4-1F7A45254215}"/>
              </a:ext>
            </a:extLst>
          </p:cNvPr>
          <p:cNvSpPr/>
          <p:nvPr/>
        </p:nvSpPr>
        <p:spPr>
          <a:xfrm>
            <a:off x="10172354" y="2508695"/>
            <a:ext cx="1517073"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42D5ACC-FFF2-BA90-E849-68D72C228C89}"/>
              </a:ext>
            </a:extLst>
          </p:cNvPr>
          <p:cNvSpPr/>
          <p:nvPr/>
        </p:nvSpPr>
        <p:spPr>
          <a:xfrm>
            <a:off x="5574030" y="418128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C231CB65-A213-A5F6-FF6C-32B00C4B195B}"/>
              </a:ext>
            </a:extLst>
          </p:cNvPr>
          <p:cNvSpPr/>
          <p:nvPr/>
        </p:nvSpPr>
        <p:spPr>
          <a:xfrm>
            <a:off x="9872091" y="4162235"/>
            <a:ext cx="1835658"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4">
            <a:extLst>
              <a:ext uri="{FF2B5EF4-FFF2-40B4-BE49-F238E27FC236}">
                <a16:creationId xmlns:a16="http://schemas.microsoft.com/office/drawing/2014/main" id="{75D22094-294B-B21D-4A31-5E911A4088E5}"/>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16</a:t>
            </a:fld>
            <a:endParaRPr lang="en-US" dirty="0"/>
          </a:p>
        </p:txBody>
      </p:sp>
    </p:spTree>
    <p:extLst>
      <p:ext uri="{BB962C8B-B14F-4D97-AF65-F5344CB8AC3E}">
        <p14:creationId xmlns:p14="http://schemas.microsoft.com/office/powerpoint/2010/main" val="245438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6BD0-62D2-463F-CF8D-A5C8911763AD}"/>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CAC131B6-C4B1-63E6-DB09-AC8228172ACD}"/>
              </a:ext>
            </a:extLst>
          </p:cNvPr>
          <p:cNvSpPr>
            <a:spLocks noGrp="1"/>
          </p:cNvSpPr>
          <p:nvPr>
            <p:ph type="title"/>
          </p:nvPr>
        </p:nvSpPr>
        <p:spPr>
          <a:xfrm>
            <a:off x="550893" y="317300"/>
            <a:ext cx="11090215" cy="924229"/>
          </a:xfrm>
        </p:spPr>
        <p:txBody>
          <a:bodyPr>
            <a:noAutofit/>
          </a:bodyPr>
          <a:lstStyle/>
          <a:p>
            <a:pPr>
              <a:lnSpc>
                <a:spcPct val="80000"/>
              </a:lnSpc>
              <a:spcBef>
                <a:spcPts val="1200"/>
              </a:spcBef>
            </a:pPr>
            <a:r>
              <a:rPr lang="en-US" sz="3600" dirty="0"/>
              <a:t>SEPTEMBER AND FYTD REVENUES GREATLY EXCEED FORECAST</a:t>
            </a:r>
          </a:p>
        </p:txBody>
      </p:sp>
      <p:sp>
        <p:nvSpPr>
          <p:cNvPr id="9" name="TextBox 8">
            <a:extLst>
              <a:ext uri="{FF2B5EF4-FFF2-40B4-BE49-F238E27FC236}">
                <a16:creationId xmlns:a16="http://schemas.microsoft.com/office/drawing/2014/main" id="{D4652578-061E-72D3-0B15-1C1F818C4EF1}"/>
              </a:ext>
            </a:extLst>
          </p:cNvPr>
          <p:cNvSpPr txBox="1"/>
          <p:nvPr/>
        </p:nvSpPr>
        <p:spPr>
          <a:xfrm>
            <a:off x="553191" y="4121773"/>
            <a:ext cx="11190168" cy="2279085"/>
          </a:xfrm>
          <a:prstGeom prst="rect">
            <a:avLst/>
          </a:prstGeom>
          <a:noFill/>
        </p:spPr>
        <p:txBody>
          <a:bodyPr wrap="square" rtlCol="0">
            <a:spAutoFit/>
          </a:bodyPr>
          <a:lstStyle/>
          <a:p>
            <a:pPr marL="285750" indent="-285750">
              <a:lnSpc>
                <a:spcPct val="90000"/>
              </a:lnSpc>
              <a:spcAft>
                <a:spcPts val="500"/>
              </a:spcAft>
              <a:buFont typeface="Arial" panose="020B0604020202020204" pitchFamily="34" charset="0"/>
              <a:buChar char="•"/>
            </a:pPr>
            <a:r>
              <a:rPr lang="en-US" sz="1600" dirty="0"/>
              <a:t>Withholding outperformed forecast by $77.6 million (5.8%). This is significantly greater than the ~$25 million in identified extra deposits. </a:t>
            </a:r>
          </a:p>
          <a:p>
            <a:pPr marL="285750" indent="-285750">
              <a:lnSpc>
                <a:spcPct val="90000"/>
              </a:lnSpc>
              <a:spcAft>
                <a:spcPts val="500"/>
              </a:spcAft>
              <a:buFont typeface="Arial" panose="020B0604020202020204" pitchFamily="34" charset="0"/>
              <a:buChar char="•"/>
            </a:pPr>
            <a:r>
              <a:rPr lang="en-US" sz="1600" dirty="0"/>
              <a:t>Last year, retroactive PTET payments for Tax Year 2021 were due. This created a surge in nonwithholding payments. Without these retroactive payments, the forecast assumed some declines. While PTET payments did decline approximately on track, regular nonwithholding payments increased a similar amount leading to this exceptional overage.</a:t>
            </a:r>
          </a:p>
          <a:p>
            <a:pPr marL="285750" indent="-285750">
              <a:lnSpc>
                <a:spcPct val="90000"/>
              </a:lnSpc>
              <a:spcAft>
                <a:spcPts val="500"/>
              </a:spcAft>
              <a:buFont typeface="Arial" panose="020B0604020202020204" pitchFamily="34" charset="0"/>
              <a:buChar char="•"/>
            </a:pPr>
            <a:r>
              <a:rPr lang="en-US" sz="1600" dirty="0"/>
              <a:t>Interest income also significantly outperformed last year Investment returns can be lumpy, leading to exceptional months like this. Also note that the distributions to non-general fund grow as much as general collections, and so next month’s distribution should be proportionally larger.</a:t>
            </a:r>
          </a:p>
          <a:p>
            <a:pPr marL="285750" indent="-285750">
              <a:lnSpc>
                <a:spcPct val="90000"/>
              </a:lnSpc>
              <a:spcAft>
                <a:spcPts val="500"/>
              </a:spcAft>
              <a:buFont typeface="Arial" panose="020B0604020202020204" pitchFamily="34" charset="0"/>
              <a:buChar char="•"/>
            </a:pPr>
            <a:endParaRPr lang="en-US" sz="1600" dirty="0"/>
          </a:p>
        </p:txBody>
      </p:sp>
      <p:pic>
        <p:nvPicPr>
          <p:cNvPr id="2" name="Picture 1">
            <a:extLst>
              <a:ext uri="{FF2B5EF4-FFF2-40B4-BE49-F238E27FC236}">
                <a16:creationId xmlns:a16="http://schemas.microsoft.com/office/drawing/2014/main" id="{4F0482D0-D37B-5A24-482E-F3DE89966D15}"/>
              </a:ext>
            </a:extLst>
          </p:cNvPr>
          <p:cNvPicPr>
            <a:picLocks noChangeAspect="1"/>
          </p:cNvPicPr>
          <p:nvPr/>
        </p:nvPicPr>
        <p:blipFill>
          <a:blip r:embed="rId3"/>
          <a:stretch>
            <a:fillRect/>
          </a:stretch>
        </p:blipFill>
        <p:spPr>
          <a:xfrm>
            <a:off x="933627" y="1120505"/>
            <a:ext cx="10378554" cy="2819483"/>
          </a:xfrm>
          <a:prstGeom prst="rect">
            <a:avLst/>
          </a:prstGeom>
        </p:spPr>
      </p:pic>
      <p:sp>
        <p:nvSpPr>
          <p:cNvPr id="3" name="Rectangle: Rounded Corners 2">
            <a:extLst>
              <a:ext uri="{FF2B5EF4-FFF2-40B4-BE49-F238E27FC236}">
                <a16:creationId xmlns:a16="http://schemas.microsoft.com/office/drawing/2014/main" id="{67B5F790-F195-549B-6AAD-EF0058E12D88}"/>
              </a:ext>
            </a:extLst>
          </p:cNvPr>
          <p:cNvSpPr/>
          <p:nvPr/>
        </p:nvSpPr>
        <p:spPr>
          <a:xfrm>
            <a:off x="5642610" y="156381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42F15D1-E515-CEDF-3172-D7E45909F4BA}"/>
              </a:ext>
            </a:extLst>
          </p:cNvPr>
          <p:cNvSpPr/>
          <p:nvPr/>
        </p:nvSpPr>
        <p:spPr>
          <a:xfrm>
            <a:off x="5634990" y="177336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DE54395A-174D-6FA2-541F-304983DF7FBB}"/>
              </a:ext>
            </a:extLst>
          </p:cNvPr>
          <p:cNvSpPr/>
          <p:nvPr/>
        </p:nvSpPr>
        <p:spPr>
          <a:xfrm>
            <a:off x="5650230" y="373170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3DE7983-6964-3305-6713-324D5464FF16}"/>
              </a:ext>
            </a:extLst>
          </p:cNvPr>
          <p:cNvSpPr/>
          <p:nvPr/>
        </p:nvSpPr>
        <p:spPr>
          <a:xfrm>
            <a:off x="9620250" y="372408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A83880C-E30B-7DE2-6BA3-3F07C70B7EB7}"/>
              </a:ext>
            </a:extLst>
          </p:cNvPr>
          <p:cNvSpPr/>
          <p:nvPr/>
        </p:nvSpPr>
        <p:spPr>
          <a:xfrm>
            <a:off x="9643110" y="157524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D3AF223-BB18-0996-817D-9190F824D61D}"/>
              </a:ext>
            </a:extLst>
          </p:cNvPr>
          <p:cNvSpPr/>
          <p:nvPr/>
        </p:nvSpPr>
        <p:spPr>
          <a:xfrm>
            <a:off x="9658350" y="1784795"/>
            <a:ext cx="1668780" cy="213741"/>
          </a:xfrm>
          <a:prstGeom prst="roundRect">
            <a:avLst/>
          </a:prstGeom>
          <a:noFill/>
          <a:ln w="28575">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4">
            <a:extLst>
              <a:ext uri="{FF2B5EF4-FFF2-40B4-BE49-F238E27FC236}">
                <a16:creationId xmlns:a16="http://schemas.microsoft.com/office/drawing/2014/main" id="{E01E1F86-731D-2CB2-C81A-41D9DB832F2E}"/>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17</a:t>
            </a:fld>
            <a:endParaRPr lang="en-US" dirty="0"/>
          </a:p>
        </p:txBody>
      </p:sp>
    </p:spTree>
    <p:extLst>
      <p:ext uri="{BB962C8B-B14F-4D97-AF65-F5344CB8AC3E}">
        <p14:creationId xmlns:p14="http://schemas.microsoft.com/office/powerpoint/2010/main" val="87058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0AD0-77A0-8783-C826-BD1FED6EE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9BEEE-E7C2-1686-EB29-4DBB9306F005}"/>
              </a:ext>
            </a:extLst>
          </p:cNvPr>
          <p:cNvSpPr>
            <a:spLocks noGrp="1"/>
          </p:cNvSpPr>
          <p:nvPr>
            <p:ph type="title"/>
          </p:nvPr>
        </p:nvSpPr>
        <p:spPr>
          <a:xfrm>
            <a:off x="661182" y="278734"/>
            <a:ext cx="10940266" cy="758974"/>
          </a:xfrm>
        </p:spPr>
        <p:txBody>
          <a:bodyPr>
            <a:noAutofit/>
          </a:bodyPr>
          <a:lstStyle/>
          <a:p>
            <a:pPr>
              <a:lnSpc>
                <a:spcPct val="80000"/>
              </a:lnSpc>
            </a:pPr>
            <a:r>
              <a:rPr lang="en-US" sz="3600" cap="all" dirty="0"/>
              <a:t>In Excess of $2.2 billion in Incremental </a:t>
            </a:r>
            <a:r>
              <a:rPr lang="en-US" sz="3600" cap="all"/>
              <a:t>Resources Currently Available </a:t>
            </a:r>
            <a:r>
              <a:rPr lang="en-US" sz="3600" cap="all" dirty="0"/>
              <a:t>FOR FY 2026</a:t>
            </a:r>
          </a:p>
        </p:txBody>
      </p:sp>
      <p:sp>
        <p:nvSpPr>
          <p:cNvPr id="6" name="Slide Number Placeholder 5">
            <a:extLst>
              <a:ext uri="{FF2B5EF4-FFF2-40B4-BE49-F238E27FC236}">
                <a16:creationId xmlns:a16="http://schemas.microsoft.com/office/drawing/2014/main" id="{847798A6-FF9F-B3CE-31E9-0D60AB5978B7}"/>
              </a:ext>
            </a:extLst>
          </p:cNvPr>
          <p:cNvSpPr>
            <a:spLocks noGrp="1"/>
          </p:cNvSpPr>
          <p:nvPr>
            <p:ph type="sldNum" sz="quarter" idx="12"/>
          </p:nvPr>
        </p:nvSpPr>
        <p:spPr/>
        <p:txBody>
          <a:bodyPr/>
          <a:lstStyle/>
          <a:p>
            <a:fld id="{90549E1B-9A3C-4075-9DD4-972AECE61183}" type="slidenum">
              <a:rPr lang="en-US" smtClean="0"/>
              <a:t>18</a:t>
            </a:fld>
            <a:endParaRPr lang="en-US" dirty="0"/>
          </a:p>
        </p:txBody>
      </p:sp>
      <p:graphicFrame>
        <p:nvGraphicFramePr>
          <p:cNvPr id="4" name="Table 3">
            <a:extLst>
              <a:ext uri="{FF2B5EF4-FFF2-40B4-BE49-F238E27FC236}">
                <a16:creationId xmlns:a16="http://schemas.microsoft.com/office/drawing/2014/main" id="{B289C682-F559-5A86-96DF-7FCFE51EBA96}"/>
              </a:ext>
            </a:extLst>
          </p:cNvPr>
          <p:cNvGraphicFramePr>
            <a:graphicFrameLocks noGrp="1"/>
          </p:cNvGraphicFramePr>
          <p:nvPr>
            <p:extLst>
              <p:ext uri="{D42A27DB-BD31-4B8C-83A1-F6EECF244321}">
                <p14:modId xmlns:p14="http://schemas.microsoft.com/office/powerpoint/2010/main" val="2505560668"/>
              </p:ext>
            </p:extLst>
          </p:nvPr>
        </p:nvGraphicFramePr>
        <p:xfrm>
          <a:off x="2371726" y="1405466"/>
          <a:ext cx="7254080" cy="3767328"/>
        </p:xfrm>
        <a:graphic>
          <a:graphicData uri="http://schemas.openxmlformats.org/drawingml/2006/table">
            <a:tbl>
              <a:tblPr firstRow="1">
                <a:tableStyleId>{9D7B26C5-4107-4FEC-AEDC-1716B250A1EF}</a:tableStyleId>
              </a:tblPr>
              <a:tblGrid>
                <a:gridCol w="4641816">
                  <a:extLst>
                    <a:ext uri="{9D8B030D-6E8A-4147-A177-3AD203B41FA5}">
                      <a16:colId xmlns:a16="http://schemas.microsoft.com/office/drawing/2014/main" val="479092944"/>
                    </a:ext>
                  </a:extLst>
                </a:gridCol>
                <a:gridCol w="1508049">
                  <a:extLst>
                    <a:ext uri="{9D8B030D-6E8A-4147-A177-3AD203B41FA5}">
                      <a16:colId xmlns:a16="http://schemas.microsoft.com/office/drawing/2014/main" val="976989879"/>
                    </a:ext>
                  </a:extLst>
                </a:gridCol>
                <a:gridCol w="1104215">
                  <a:extLst>
                    <a:ext uri="{9D8B030D-6E8A-4147-A177-3AD203B41FA5}">
                      <a16:colId xmlns:a16="http://schemas.microsoft.com/office/drawing/2014/main" val="4109510118"/>
                    </a:ext>
                  </a:extLst>
                </a:gridCol>
              </a:tblGrid>
              <a:tr h="284403">
                <a:tc>
                  <a:txBody>
                    <a:bodyPr/>
                    <a:lstStyle/>
                    <a:p>
                      <a:r>
                        <a:rPr lang="en-US" sz="1700" b="0" dirty="0">
                          <a:latin typeface="Franklin Gothic Demi" panose="020B0703020102020204" pitchFamily="34" charset="0"/>
                        </a:rPr>
                        <a:t>In Millions</a:t>
                      </a:r>
                    </a:p>
                  </a:txBody>
                  <a:tcPr marT="27432" marB="27432"/>
                </a:tc>
                <a:tc>
                  <a:txBody>
                    <a:bodyPr/>
                    <a:lstStyle/>
                    <a:p>
                      <a:pPr algn="r"/>
                      <a:endParaRPr lang="en-US" sz="1700" dirty="0"/>
                    </a:p>
                  </a:txBody>
                  <a:tcPr marT="27432" marB="27432"/>
                </a:tc>
                <a:tc>
                  <a:txBody>
                    <a:bodyPr/>
                    <a:lstStyle/>
                    <a:p>
                      <a:pPr algn="r"/>
                      <a:endParaRPr lang="en-US" sz="1700"/>
                    </a:p>
                  </a:txBody>
                  <a:tcPr marT="27432" marB="27432"/>
                </a:tc>
                <a:extLst>
                  <a:ext uri="{0D108BD9-81ED-4DB2-BD59-A6C34878D82A}">
                    <a16:rowId xmlns:a16="http://schemas.microsoft.com/office/drawing/2014/main" val="2393036950"/>
                  </a:ext>
                </a:extLst>
              </a:tr>
              <a:tr h="284403">
                <a:tc>
                  <a:txBody>
                    <a:bodyPr/>
                    <a:lstStyle/>
                    <a:p>
                      <a:r>
                        <a:rPr lang="en-US" sz="1700" dirty="0"/>
                        <a:t>Excess Revenues, FY 2025*</a:t>
                      </a:r>
                    </a:p>
                  </a:txBody>
                  <a:tcPr marT="27432" marB="27432"/>
                </a:tc>
                <a:tc>
                  <a:txBody>
                    <a:bodyPr/>
                    <a:lstStyle/>
                    <a:p>
                      <a:pPr algn="r"/>
                      <a:endParaRPr lang="en-US" sz="1700" dirty="0"/>
                    </a:p>
                  </a:txBody>
                  <a:tcPr marT="27432" marB="27432"/>
                </a:tc>
                <a:tc>
                  <a:txBody>
                    <a:bodyPr/>
                    <a:lstStyle/>
                    <a:p>
                      <a:pPr algn="r"/>
                      <a:r>
                        <a:rPr lang="en-US" sz="1700" dirty="0"/>
                        <a:t>$572.0</a:t>
                      </a:r>
                    </a:p>
                  </a:txBody>
                  <a:tcPr marT="27432" marB="27432"/>
                </a:tc>
                <a:extLst>
                  <a:ext uri="{0D108BD9-81ED-4DB2-BD59-A6C34878D82A}">
                    <a16:rowId xmlns:a16="http://schemas.microsoft.com/office/drawing/2014/main" val="3932376253"/>
                  </a:ext>
                </a:extLst>
              </a:tr>
              <a:tr h="284403">
                <a:tc>
                  <a:txBody>
                    <a:bodyPr/>
                    <a:lstStyle/>
                    <a:p>
                      <a:r>
                        <a:rPr lang="en-US" sz="1700" dirty="0"/>
                        <a:t>Budgeted Spending Cushion</a:t>
                      </a:r>
                    </a:p>
                  </a:txBody>
                  <a:tcPr marT="27432" marB="27432"/>
                </a:tc>
                <a:tc>
                  <a:txBody>
                    <a:bodyPr/>
                    <a:lstStyle/>
                    <a:p>
                      <a:pPr algn="r"/>
                      <a:endParaRPr lang="en-US" sz="1700" dirty="0"/>
                    </a:p>
                  </a:txBody>
                  <a:tcPr marT="27432" marB="27432"/>
                </a:tc>
                <a:tc>
                  <a:txBody>
                    <a:bodyPr/>
                    <a:lstStyle/>
                    <a:p>
                      <a:pPr algn="r"/>
                      <a:endParaRPr lang="en-US" sz="1700" dirty="0"/>
                    </a:p>
                  </a:txBody>
                  <a:tcPr marT="27432" marB="27432"/>
                </a:tc>
                <a:extLst>
                  <a:ext uri="{0D108BD9-81ED-4DB2-BD59-A6C34878D82A}">
                    <a16:rowId xmlns:a16="http://schemas.microsoft.com/office/drawing/2014/main" val="251004325"/>
                  </a:ext>
                </a:extLst>
              </a:tr>
              <a:tr h="284403">
                <a:tc>
                  <a:txBody>
                    <a:bodyPr/>
                    <a:lstStyle/>
                    <a:p>
                      <a:r>
                        <a:rPr lang="en-US" sz="1700" dirty="0"/>
                        <a:t>     Governor’s Vetoes</a:t>
                      </a:r>
                    </a:p>
                  </a:txBody>
                  <a:tcPr marT="27432" marB="27432"/>
                </a:tc>
                <a:tc>
                  <a:txBody>
                    <a:bodyPr/>
                    <a:lstStyle/>
                    <a:p>
                      <a:pPr algn="r"/>
                      <a:r>
                        <a:rPr lang="en-US" sz="1700" dirty="0"/>
                        <a:t>$900.0</a:t>
                      </a:r>
                    </a:p>
                  </a:txBody>
                  <a:tcPr marT="27432" marB="27432"/>
                </a:tc>
                <a:tc>
                  <a:txBody>
                    <a:bodyPr/>
                    <a:lstStyle/>
                    <a:p>
                      <a:pPr algn="r"/>
                      <a:endParaRPr lang="en-US" sz="1700" dirty="0"/>
                    </a:p>
                  </a:txBody>
                  <a:tcPr marT="27432" marB="27432"/>
                </a:tc>
                <a:extLst>
                  <a:ext uri="{0D108BD9-81ED-4DB2-BD59-A6C34878D82A}">
                    <a16:rowId xmlns:a16="http://schemas.microsoft.com/office/drawing/2014/main" val="461151199"/>
                  </a:ext>
                </a:extLst>
              </a:tr>
              <a:tr h="284403">
                <a:tc>
                  <a:txBody>
                    <a:bodyPr/>
                    <a:lstStyle/>
                    <a:p>
                      <a:r>
                        <a:rPr lang="en-US" sz="1700" dirty="0"/>
                        <a:t>     Required Set Aside </a:t>
                      </a:r>
                      <a:r>
                        <a:rPr lang="en-US" sz="1400" dirty="0"/>
                        <a:t>(incl. sum sufficient)</a:t>
                      </a:r>
                      <a:endParaRPr lang="en-US" sz="1700" dirty="0"/>
                    </a:p>
                  </a:txBody>
                  <a:tcPr marT="27432" marB="27432"/>
                </a:tc>
                <a:tc>
                  <a:txBody>
                    <a:bodyPr/>
                    <a:lstStyle/>
                    <a:p>
                      <a:pPr algn="r"/>
                      <a:r>
                        <a:rPr lang="en-US" sz="1700" dirty="0"/>
                        <a:t>(61.3)</a:t>
                      </a:r>
                    </a:p>
                  </a:txBody>
                  <a:tcPr marT="27432" marB="27432">
                    <a:lnB w="12700" cap="flat" cmpd="sng" algn="ctr">
                      <a:solidFill>
                        <a:schemeClr val="tx1"/>
                      </a:solidFill>
                      <a:prstDash val="solid"/>
                      <a:round/>
                      <a:headEnd type="none" w="med" len="med"/>
                      <a:tailEnd type="none" w="med" len="med"/>
                    </a:lnB>
                  </a:tcPr>
                </a:tc>
                <a:tc>
                  <a:txBody>
                    <a:bodyPr/>
                    <a:lstStyle/>
                    <a:p>
                      <a:pPr algn="r"/>
                      <a:endParaRPr lang="en-US" sz="1700" dirty="0"/>
                    </a:p>
                  </a:txBody>
                  <a:tcPr marT="27432" marB="27432"/>
                </a:tc>
                <a:extLst>
                  <a:ext uri="{0D108BD9-81ED-4DB2-BD59-A6C34878D82A}">
                    <a16:rowId xmlns:a16="http://schemas.microsoft.com/office/drawing/2014/main" val="3484355803"/>
                  </a:ext>
                </a:extLst>
              </a:tr>
              <a:tr h="284403">
                <a:tc>
                  <a:txBody>
                    <a:bodyPr/>
                    <a:lstStyle/>
                    <a:p>
                      <a:r>
                        <a:rPr lang="en-US" sz="1700" dirty="0"/>
                        <a:t>          Net</a:t>
                      </a:r>
                    </a:p>
                  </a:txBody>
                  <a:tcPr marT="27432" marB="27432"/>
                </a:tc>
                <a:tc>
                  <a:txBody>
                    <a:bodyPr/>
                    <a:lstStyle/>
                    <a:p>
                      <a:pPr algn="r"/>
                      <a:endParaRPr lang="en-US" sz="1700" dirty="0"/>
                    </a:p>
                  </a:txBody>
                  <a:tcPr marT="27432" marB="27432">
                    <a:lnT w="12700" cap="flat" cmpd="sng" algn="ctr">
                      <a:solidFill>
                        <a:schemeClr val="tx1"/>
                      </a:solidFill>
                      <a:prstDash val="solid"/>
                      <a:round/>
                      <a:headEnd type="none" w="med" len="med"/>
                      <a:tailEnd type="none" w="med" len="med"/>
                    </a:lnT>
                  </a:tcPr>
                </a:tc>
                <a:tc>
                  <a:txBody>
                    <a:bodyPr/>
                    <a:lstStyle/>
                    <a:p>
                      <a:pPr algn="r"/>
                      <a:r>
                        <a:rPr lang="en-US" sz="1700" dirty="0"/>
                        <a:t>$838.7</a:t>
                      </a:r>
                    </a:p>
                  </a:txBody>
                  <a:tcPr marT="27432" marB="27432"/>
                </a:tc>
                <a:extLst>
                  <a:ext uri="{0D108BD9-81ED-4DB2-BD59-A6C34878D82A}">
                    <a16:rowId xmlns:a16="http://schemas.microsoft.com/office/drawing/2014/main" val="3012326169"/>
                  </a:ext>
                </a:extLst>
              </a:tr>
              <a:tr h="284403">
                <a:tc>
                  <a:txBody>
                    <a:bodyPr/>
                    <a:lstStyle/>
                    <a:p>
                      <a:r>
                        <a:rPr lang="en-US" sz="1700" dirty="0"/>
                        <a:t>Unspent Appropriations, FY 2025</a:t>
                      </a:r>
                    </a:p>
                  </a:txBody>
                  <a:tcPr marT="27432" marB="27432"/>
                </a:tc>
                <a:tc>
                  <a:txBody>
                    <a:bodyPr/>
                    <a:lstStyle/>
                    <a:p>
                      <a:pPr algn="r"/>
                      <a:endParaRPr lang="en-US" sz="1700" dirty="0"/>
                    </a:p>
                  </a:txBody>
                  <a:tcPr marT="27432" marB="27432"/>
                </a:tc>
                <a:tc>
                  <a:txBody>
                    <a:bodyPr/>
                    <a:lstStyle/>
                    <a:p>
                      <a:pPr algn="r"/>
                      <a:endParaRPr lang="en-US" sz="1700" dirty="0"/>
                    </a:p>
                  </a:txBody>
                  <a:tcPr marT="27432" marB="27432"/>
                </a:tc>
                <a:extLst>
                  <a:ext uri="{0D108BD9-81ED-4DB2-BD59-A6C34878D82A}">
                    <a16:rowId xmlns:a16="http://schemas.microsoft.com/office/drawing/2014/main" val="1988294333"/>
                  </a:ext>
                </a:extLst>
              </a:tr>
              <a:tr h="284403">
                <a:tc>
                  <a:txBody>
                    <a:bodyPr/>
                    <a:lstStyle/>
                    <a:p>
                      <a:r>
                        <a:rPr lang="en-US" sz="1700" dirty="0"/>
                        <a:t>     Total</a:t>
                      </a:r>
                    </a:p>
                  </a:txBody>
                  <a:tcPr marT="27432" marB="27432"/>
                </a:tc>
                <a:tc>
                  <a:txBody>
                    <a:bodyPr/>
                    <a:lstStyle/>
                    <a:p>
                      <a:pPr algn="r"/>
                      <a:r>
                        <a:rPr lang="en-US" sz="1700" dirty="0"/>
                        <a:t>2,093.8</a:t>
                      </a:r>
                    </a:p>
                  </a:txBody>
                  <a:tcPr marT="27432" marB="27432"/>
                </a:tc>
                <a:tc>
                  <a:txBody>
                    <a:bodyPr/>
                    <a:lstStyle/>
                    <a:p>
                      <a:pPr algn="r"/>
                      <a:endParaRPr lang="en-US" sz="1700" dirty="0"/>
                    </a:p>
                  </a:txBody>
                  <a:tcPr marT="27432" marB="27432"/>
                </a:tc>
                <a:extLst>
                  <a:ext uri="{0D108BD9-81ED-4DB2-BD59-A6C34878D82A}">
                    <a16:rowId xmlns:a16="http://schemas.microsoft.com/office/drawing/2014/main" val="163478224"/>
                  </a:ext>
                </a:extLst>
              </a:tr>
              <a:tr h="284403">
                <a:tc>
                  <a:txBody>
                    <a:bodyPr/>
                    <a:lstStyle/>
                    <a:p>
                      <a:r>
                        <a:rPr lang="en-US" sz="1700" dirty="0"/>
                        <a:t>     Mandatory Balance</a:t>
                      </a:r>
                    </a:p>
                  </a:txBody>
                  <a:tcPr marT="27432" marB="27432"/>
                </a:tc>
                <a:tc>
                  <a:txBody>
                    <a:bodyPr/>
                    <a:lstStyle/>
                    <a:p>
                      <a:pPr algn="r"/>
                      <a:r>
                        <a:rPr lang="en-US" sz="1700" dirty="0"/>
                        <a:t>(1,618.8)</a:t>
                      </a:r>
                    </a:p>
                  </a:txBody>
                  <a:tcPr marT="27432" marB="27432">
                    <a:lnB w="12700" cap="flat" cmpd="sng" algn="ctr">
                      <a:solidFill>
                        <a:schemeClr val="tx1"/>
                      </a:solidFill>
                      <a:prstDash val="solid"/>
                      <a:round/>
                      <a:headEnd type="none" w="med" len="med"/>
                      <a:tailEnd type="none" w="med" len="med"/>
                    </a:lnB>
                  </a:tcPr>
                </a:tc>
                <a:tc>
                  <a:txBody>
                    <a:bodyPr/>
                    <a:lstStyle/>
                    <a:p>
                      <a:pPr algn="r"/>
                      <a:endParaRPr lang="en-US" sz="1700" dirty="0"/>
                    </a:p>
                  </a:txBody>
                  <a:tcPr marT="27432" marB="27432">
                    <a:lnB>
                      <a:noFill/>
                    </a:lnB>
                  </a:tcPr>
                </a:tc>
                <a:extLst>
                  <a:ext uri="{0D108BD9-81ED-4DB2-BD59-A6C34878D82A}">
                    <a16:rowId xmlns:a16="http://schemas.microsoft.com/office/drawing/2014/main" val="213092290"/>
                  </a:ext>
                </a:extLst>
              </a:tr>
              <a:tr h="284403">
                <a:tc>
                  <a:txBody>
                    <a:bodyPr/>
                    <a:lstStyle/>
                    <a:p>
                      <a:r>
                        <a:rPr lang="en-US" sz="1700" dirty="0"/>
                        <a:t>          Discretionary Balance</a:t>
                      </a:r>
                    </a:p>
                  </a:txBody>
                  <a:tcPr marT="27432" marB="27432"/>
                </a:tc>
                <a:tc>
                  <a:txBody>
                    <a:bodyPr/>
                    <a:lstStyle/>
                    <a:p>
                      <a:pPr algn="r"/>
                      <a:r>
                        <a:rPr lang="en-US" sz="1700" dirty="0"/>
                        <a:t>Estimated at</a:t>
                      </a:r>
                    </a:p>
                  </a:txBody>
                  <a:tcPr marT="27432" marB="27432">
                    <a:lnR>
                      <a:noFill/>
                    </a:lnR>
                    <a:lnT w="12700" cap="flat" cmpd="sng" algn="ctr">
                      <a:solidFill>
                        <a:schemeClr val="tx1"/>
                      </a:solidFill>
                      <a:prstDash val="solid"/>
                      <a:round/>
                      <a:headEnd type="none" w="med" len="med"/>
                      <a:tailEnd type="none" w="med" len="med"/>
                    </a:lnT>
                  </a:tcPr>
                </a:tc>
                <a:tc>
                  <a:txBody>
                    <a:bodyPr/>
                    <a:lstStyle/>
                    <a:p>
                      <a:pPr algn="r"/>
                      <a:r>
                        <a:rPr lang="en-US" sz="1700" dirty="0"/>
                        <a:t>$252.8</a:t>
                      </a:r>
                    </a:p>
                  </a:txBody>
                  <a:tcPr marT="27432" marB="27432">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5481245"/>
                  </a:ext>
                </a:extLst>
              </a:tr>
              <a:tr h="284403">
                <a:tc>
                  <a:txBody>
                    <a:bodyPr/>
                    <a:lstStyle/>
                    <a:p>
                      <a:pPr marL="0" algn="l" defTabSz="914400" rtl="0" eaLnBrk="1" latinLnBrk="0" hangingPunct="1"/>
                      <a:r>
                        <a:rPr lang="en-US" sz="1700" kern="1200" dirty="0">
                          <a:solidFill>
                            <a:schemeClr val="tx1"/>
                          </a:solidFill>
                          <a:latin typeface="+mn-lt"/>
                          <a:ea typeface="+mn-ea"/>
                          <a:cs typeface="+mn-cs"/>
                        </a:rPr>
                        <a:t>Excess Revenue, FY 2026 (September)</a:t>
                      </a:r>
                    </a:p>
                  </a:txBody>
                  <a:tcPr marT="27432" marB="27432"/>
                </a:tc>
                <a:tc>
                  <a:txBody>
                    <a:bodyPr/>
                    <a:lstStyle/>
                    <a:p>
                      <a:pPr algn="r"/>
                      <a:endParaRPr lang="en-US" sz="1700" dirty="0">
                        <a:latin typeface="Franklin Gothic Demi" panose="020B0703020102020204" pitchFamily="34" charset="0"/>
                      </a:endParaRPr>
                    </a:p>
                  </a:txBody>
                  <a:tcPr marT="27432" marB="27432"/>
                </a:tc>
                <a:tc>
                  <a:txBody>
                    <a:bodyPr/>
                    <a:lstStyle/>
                    <a:p>
                      <a:pPr marL="0" algn="r" defTabSz="914400" rtl="0" eaLnBrk="1" latinLnBrk="0" hangingPunct="1"/>
                      <a:r>
                        <a:rPr lang="en-US" sz="1700" kern="1200" dirty="0">
                          <a:solidFill>
                            <a:schemeClr val="tx1"/>
                          </a:solidFill>
                          <a:latin typeface="+mn-lt"/>
                          <a:ea typeface="+mn-ea"/>
                          <a:cs typeface="+mn-cs"/>
                        </a:rPr>
                        <a:t>$560.9</a:t>
                      </a:r>
                    </a:p>
                  </a:txBody>
                  <a:tcPr marT="27432" marB="27432">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808136"/>
                  </a:ext>
                </a:extLst>
              </a:tr>
              <a:tr h="284403">
                <a:tc>
                  <a:txBody>
                    <a:bodyPr/>
                    <a:lstStyle/>
                    <a:p>
                      <a:r>
                        <a:rPr lang="en-US" sz="1700" dirty="0">
                          <a:latin typeface="Franklin Gothic Demi" panose="020B0703020102020204" pitchFamily="34" charset="0"/>
                        </a:rPr>
                        <a:t>Total FY 2026 Starting Cushion</a:t>
                      </a:r>
                    </a:p>
                  </a:txBody>
                  <a:tcPr marT="27432" marB="27432"/>
                </a:tc>
                <a:tc>
                  <a:txBody>
                    <a:bodyPr/>
                    <a:lstStyle/>
                    <a:p>
                      <a:pPr algn="r"/>
                      <a:endParaRPr lang="en-US" sz="1700" dirty="0">
                        <a:latin typeface="Franklin Gothic Demi" panose="020B0703020102020204" pitchFamily="34" charset="0"/>
                      </a:endParaRPr>
                    </a:p>
                  </a:txBody>
                  <a:tcPr marT="27432" marB="27432"/>
                </a:tc>
                <a:tc>
                  <a:txBody>
                    <a:bodyPr/>
                    <a:lstStyle/>
                    <a:p>
                      <a:pPr algn="r"/>
                      <a:r>
                        <a:rPr lang="en-US" sz="1700" dirty="0">
                          <a:latin typeface="Franklin Gothic Demi" panose="020B0703020102020204" pitchFamily="34" charset="0"/>
                        </a:rPr>
                        <a:t>$2,224.4</a:t>
                      </a:r>
                    </a:p>
                  </a:txBody>
                  <a:tcPr marT="27432" marB="27432">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34648088"/>
                  </a:ext>
                </a:extLst>
              </a:tr>
            </a:tbl>
          </a:graphicData>
        </a:graphic>
      </p:graphicFrame>
      <p:sp>
        <p:nvSpPr>
          <p:cNvPr id="7" name="TextBox 6">
            <a:extLst>
              <a:ext uri="{FF2B5EF4-FFF2-40B4-BE49-F238E27FC236}">
                <a16:creationId xmlns:a16="http://schemas.microsoft.com/office/drawing/2014/main" id="{3F90C0CE-82F0-3B0B-9B76-52F14D321ECB}"/>
              </a:ext>
            </a:extLst>
          </p:cNvPr>
          <p:cNvSpPr txBox="1"/>
          <p:nvPr/>
        </p:nvSpPr>
        <p:spPr>
          <a:xfrm>
            <a:off x="2347275" y="5212645"/>
            <a:ext cx="4779450" cy="276999"/>
          </a:xfrm>
          <a:prstGeom prst="rect">
            <a:avLst/>
          </a:prstGeom>
          <a:noFill/>
        </p:spPr>
        <p:txBody>
          <a:bodyPr wrap="none" rtlCol="0">
            <a:spAutoFit/>
          </a:bodyPr>
          <a:lstStyle/>
          <a:p>
            <a:r>
              <a:rPr lang="en-US" sz="1200" dirty="0"/>
              <a:t>* Reported as Committed Fund Balance on Preliminary Balance Sheet.</a:t>
            </a:r>
          </a:p>
        </p:txBody>
      </p:sp>
    </p:spTree>
    <p:extLst>
      <p:ext uri="{BB962C8B-B14F-4D97-AF65-F5344CB8AC3E}">
        <p14:creationId xmlns:p14="http://schemas.microsoft.com/office/powerpoint/2010/main" val="241622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24" y="112877"/>
            <a:ext cx="10515600" cy="1058561"/>
          </a:xfrm>
        </p:spPr>
        <p:txBody>
          <a:bodyPr>
            <a:normAutofit/>
          </a:bodyPr>
          <a:lstStyle/>
          <a:p>
            <a:r>
              <a:rPr lang="en-US" sz="3600" dirty="0"/>
              <a:t>CONCLUSION</a:t>
            </a:r>
          </a:p>
        </p:txBody>
      </p:sp>
      <p:sp>
        <p:nvSpPr>
          <p:cNvPr id="3" name="Content Placeholder 2"/>
          <p:cNvSpPr>
            <a:spLocks noGrp="1"/>
          </p:cNvSpPr>
          <p:nvPr>
            <p:ph idx="1"/>
          </p:nvPr>
        </p:nvSpPr>
        <p:spPr>
          <a:xfrm>
            <a:off x="733097" y="1171438"/>
            <a:ext cx="10515600" cy="4661803"/>
          </a:xfrm>
        </p:spPr>
        <p:txBody>
          <a:bodyPr>
            <a:noAutofit/>
          </a:bodyPr>
          <a:lstStyle/>
          <a:p>
            <a:pPr lvl="0"/>
            <a:r>
              <a:rPr lang="en-US" sz="1600" dirty="0"/>
              <a:t>September revenues grew 2.7 percent over last year, bringing year-to-date growth to 5.1 percent ($374 million), exceeding the monthly forecast by 9.8 percent ($294 million) and 7.9 percent ($561.0 million) year-to-date.</a:t>
            </a:r>
          </a:p>
          <a:p>
            <a:pPr lvl="0"/>
            <a:r>
              <a:rPr lang="en-US" sz="1600" dirty="0"/>
              <a:t>The Commonwealth’s primary revenue drivers, withholding and sales and use taxes, continue to be strong year-over-year, growing 10.2 percent and 5.8 percent, respectively, in September and 10.6 percent and 5.4 percent year-to-date.</a:t>
            </a:r>
          </a:p>
          <a:p>
            <a:pPr lvl="0"/>
            <a:r>
              <a:rPr lang="en-US" sz="1600" dirty="0"/>
              <a:t>September is the first major collection month and </a:t>
            </a:r>
            <a:r>
              <a:rPr lang="en-US" sz="1600" dirty="0" err="1"/>
              <a:t>nonwithholding</a:t>
            </a:r>
            <a:r>
              <a:rPr lang="en-US" sz="1600" dirty="0"/>
              <a:t> revenues also significantly over-performed </a:t>
            </a:r>
            <a:br>
              <a:rPr lang="en-US" sz="1600" dirty="0"/>
            </a:br>
            <a:r>
              <a:rPr lang="en-US" sz="1600" dirty="0"/>
              <a:t>versus forecast.</a:t>
            </a:r>
          </a:p>
          <a:p>
            <a:pPr lvl="0"/>
            <a:r>
              <a:rPr lang="en-US" sz="1600" dirty="0"/>
              <a:t>Job growth in the US and Virginia is slowing but Virginia is performing at or above the national data in recent months and the unemployment rate remains at 3.6 percent vs 4.3 percent nationally and the 20-year average rate for Virginia of 4.3 percent.</a:t>
            </a:r>
          </a:p>
          <a:p>
            <a:pPr lvl="0"/>
            <a:r>
              <a:rPr lang="en-US" sz="1600" dirty="0"/>
              <a:t>The federal shutdown has not yet significantly impacted Virginia, as compared to MD and DC, given the unique mix of federal agencies in Virginia relative to current national budget priorities.</a:t>
            </a:r>
          </a:p>
          <a:p>
            <a:r>
              <a:rPr lang="en-US" sz="1600" dirty="0"/>
              <a:t>The impact of the shutdown is being closely tracked. While the timing of some revenue receipts may be delayed, the shutdown is not expected to have a significant impact on the Commonwealth’s financial results.</a:t>
            </a:r>
          </a:p>
          <a:p>
            <a:pPr lvl="0"/>
            <a:r>
              <a:rPr lang="en-US" sz="1600" dirty="0"/>
              <a:t>Uncertainty around global trade relationships and the federal budget continues to support a cautious revenue outlook.  </a:t>
            </a:r>
          </a:p>
          <a:p>
            <a:r>
              <a:rPr lang="en-US" sz="1600" dirty="0"/>
              <a:t>With September results, approximately $2.2 billion in resources are available for budgeting purposes.</a:t>
            </a:r>
          </a:p>
        </p:txBody>
      </p:sp>
      <p:sp>
        <p:nvSpPr>
          <p:cNvPr id="4" name="Slide Number Placeholder 3">
            <a:extLst>
              <a:ext uri="{FF2B5EF4-FFF2-40B4-BE49-F238E27FC236}">
                <a16:creationId xmlns:a16="http://schemas.microsoft.com/office/drawing/2014/main" id="{A46AAF57-3CA6-7FC0-660C-FCB318351D27}"/>
              </a:ext>
            </a:extLst>
          </p:cNvPr>
          <p:cNvSpPr>
            <a:spLocks noGrp="1"/>
          </p:cNvSpPr>
          <p:nvPr>
            <p:ph type="sldNum" sz="quarter" idx="12"/>
          </p:nvPr>
        </p:nvSpPr>
        <p:spPr/>
        <p:txBody>
          <a:bodyPr/>
          <a:lstStyle/>
          <a:p>
            <a:fld id="{90549E1B-9A3C-4075-9DD4-972AECE61183}" type="slidenum">
              <a:rPr lang="en-US" smtClean="0"/>
              <a:t>19</a:t>
            </a:fld>
            <a:endParaRPr lang="en-US" dirty="0"/>
          </a:p>
        </p:txBody>
      </p:sp>
    </p:spTree>
    <p:extLst>
      <p:ext uri="{BB962C8B-B14F-4D97-AF65-F5344CB8AC3E}">
        <p14:creationId xmlns:p14="http://schemas.microsoft.com/office/powerpoint/2010/main" val="338867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2BA8-3745-D112-B4D5-9A97FADFC97E}"/>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E28CA274-E2B6-86DB-046C-1F085931C491}"/>
              </a:ext>
            </a:extLst>
          </p:cNvPr>
          <p:cNvSpPr>
            <a:spLocks noGrp="1"/>
          </p:cNvSpPr>
          <p:nvPr>
            <p:ph type="title"/>
          </p:nvPr>
        </p:nvSpPr>
        <p:spPr>
          <a:xfrm>
            <a:off x="653143" y="317300"/>
            <a:ext cx="10700657" cy="924229"/>
          </a:xfrm>
        </p:spPr>
        <p:txBody>
          <a:bodyPr>
            <a:noAutofit/>
          </a:bodyPr>
          <a:lstStyle/>
          <a:p>
            <a:pPr>
              <a:lnSpc>
                <a:spcPct val="80000"/>
              </a:lnSpc>
              <a:spcBef>
                <a:spcPts val="1200"/>
              </a:spcBef>
            </a:pPr>
            <a:r>
              <a:rPr lang="en-US" sz="3600" cap="all" dirty="0"/>
              <a:t>Summary</a:t>
            </a:r>
            <a:endParaRPr lang="en-US" sz="2400" dirty="0"/>
          </a:p>
        </p:txBody>
      </p:sp>
      <p:sp>
        <p:nvSpPr>
          <p:cNvPr id="3" name="TextBox 2">
            <a:extLst>
              <a:ext uri="{FF2B5EF4-FFF2-40B4-BE49-F238E27FC236}">
                <a16:creationId xmlns:a16="http://schemas.microsoft.com/office/drawing/2014/main" id="{F8BFB0C1-584D-E2D8-5B48-488A793B52E7}"/>
              </a:ext>
            </a:extLst>
          </p:cNvPr>
          <p:cNvSpPr txBox="1"/>
          <p:nvPr/>
        </p:nvSpPr>
        <p:spPr>
          <a:xfrm>
            <a:off x="346994" y="1072288"/>
            <a:ext cx="11459362" cy="5355312"/>
          </a:xfrm>
          <a:prstGeom prst="rect">
            <a:avLst/>
          </a:prstGeom>
          <a:noFill/>
        </p:spPr>
        <p:txBody>
          <a:bodyPr wrap="square" rtlCol="0">
            <a:spAutoFit/>
          </a:bodyPr>
          <a:lstStyle/>
          <a:p>
            <a:pPr marL="285737" indent="-285737" defTabSz="914354">
              <a:spcAft>
                <a:spcPts val="700"/>
              </a:spcAft>
              <a:buFont typeface="Arial" panose="020B0604020202020204" pitchFamily="34" charset="0"/>
              <a:buChar char="•"/>
              <a:defRPr/>
            </a:pPr>
            <a:r>
              <a:rPr lang="en-US" sz="1600" dirty="0">
                <a:solidFill>
                  <a:srgbClr val="000000"/>
                </a:solidFill>
              </a:rPr>
              <a:t>September revenues grew 2.7 percent over last year, bringing year-to-date growth to 5.1 percent or $374 million.</a:t>
            </a:r>
          </a:p>
          <a:p>
            <a:pPr marL="285737" indent="-285737" defTabSz="914354">
              <a:spcAft>
                <a:spcPts val="700"/>
              </a:spcAft>
              <a:buFont typeface="Arial" panose="020B0604020202020204" pitchFamily="34" charset="0"/>
              <a:buChar char="•"/>
              <a:defRPr/>
            </a:pPr>
            <a:r>
              <a:rPr lang="en-US" sz="1600" dirty="0">
                <a:solidFill>
                  <a:srgbClr val="000000"/>
                </a:solidFill>
              </a:rPr>
              <a:t>Revenues exceeded forecast for the month of September by $294 million or 9.8 percent. Year-to-date, revenues are ahead of expectations by 7.9 percent or $561 million.</a:t>
            </a:r>
          </a:p>
          <a:p>
            <a:pPr marL="285737" indent="-285737" defTabSz="914354">
              <a:spcAft>
                <a:spcPts val="700"/>
              </a:spcAft>
              <a:buFont typeface="Arial" panose="020B0604020202020204" pitchFamily="34" charset="0"/>
              <a:buChar char="•"/>
              <a:defRPr/>
            </a:pPr>
            <a:r>
              <a:rPr lang="en-US" sz="1600" dirty="0">
                <a:solidFill>
                  <a:srgbClr val="000000"/>
                </a:solidFill>
              </a:rPr>
              <a:t>Payroll withholding </a:t>
            </a:r>
            <a:r>
              <a:rPr lang="en-US" sz="1600" dirty="0"/>
              <a:t>and sales tax collections </a:t>
            </a:r>
            <a:r>
              <a:rPr lang="en-US" sz="1600" dirty="0">
                <a:solidFill>
                  <a:srgbClr val="000000"/>
                </a:solidFill>
              </a:rPr>
              <a:t>continues to be the primary driver of growth and the positive variances in the forecast.</a:t>
            </a:r>
          </a:p>
          <a:p>
            <a:pPr marL="285737" indent="-285737" defTabSz="914354">
              <a:spcAft>
                <a:spcPts val="700"/>
              </a:spcAft>
              <a:buFont typeface="Arial" panose="020B0604020202020204" pitchFamily="34" charset="0"/>
              <a:buChar char="•"/>
              <a:defRPr/>
            </a:pPr>
            <a:r>
              <a:rPr lang="en-US" sz="1600" dirty="0">
                <a:solidFill>
                  <a:srgbClr val="000000"/>
                </a:solidFill>
              </a:rPr>
              <a:t>September was a major collection month for nonwithholding which saw considerable overperformance relative to forecast. </a:t>
            </a:r>
          </a:p>
          <a:p>
            <a:pPr marL="285737" indent="-285737" defTabSz="914354">
              <a:spcAft>
                <a:spcPts val="700"/>
              </a:spcAft>
              <a:buFont typeface="Arial" panose="020B0604020202020204" pitchFamily="34" charset="0"/>
              <a:buChar char="•"/>
              <a:defRPr/>
            </a:pPr>
            <a:r>
              <a:rPr lang="en-US" sz="1600" dirty="0">
                <a:solidFill>
                  <a:srgbClr val="000000"/>
                </a:solidFill>
              </a:rPr>
              <a:t>New economic datapoints are not yet available with the Federal government shutdown impacting the Bureau of Labor Statistics and Bureau of Economic Analysis publications.</a:t>
            </a:r>
          </a:p>
          <a:p>
            <a:pPr marL="285737" indent="-285737" defTabSz="914354">
              <a:spcAft>
                <a:spcPts val="600"/>
              </a:spcAft>
              <a:buFont typeface="Arial" panose="020B0604020202020204" pitchFamily="34" charset="0"/>
              <a:buChar char="•"/>
              <a:defRPr/>
            </a:pPr>
            <a:r>
              <a:rPr lang="en-US" sz="1600" dirty="0">
                <a:solidFill>
                  <a:srgbClr val="000000"/>
                </a:solidFill>
              </a:rPr>
              <a:t>US and Virginia job growth have trended lower but remain positive at 0.9 and 1.0 percent year-over-year respectively. </a:t>
            </a:r>
          </a:p>
          <a:p>
            <a:pPr marL="285737" indent="-285737" defTabSz="914354">
              <a:spcAft>
                <a:spcPts val="700"/>
              </a:spcAft>
              <a:buFont typeface="Arial" panose="020B0604020202020204" pitchFamily="34" charset="0"/>
              <a:buChar char="•"/>
              <a:defRPr/>
            </a:pPr>
            <a:r>
              <a:rPr lang="en-US" sz="1600" dirty="0"/>
              <a:t>While the gap has narrowed, Virginia continues to outperform national averages on unemployment and labor force participation. </a:t>
            </a:r>
          </a:p>
          <a:p>
            <a:pPr marL="285737" indent="-285737" defTabSz="914354">
              <a:spcAft>
                <a:spcPts val="700"/>
              </a:spcAft>
              <a:buFont typeface="Arial" panose="020B0604020202020204" pitchFamily="34" charset="0"/>
              <a:buChar char="•"/>
              <a:defRPr/>
            </a:pPr>
            <a:r>
              <a:rPr lang="en-US" sz="1600" dirty="0"/>
              <a:t>Inflation remains around 3.0 percent. Similar to levels at the outset of the calendar year. </a:t>
            </a:r>
          </a:p>
          <a:p>
            <a:pPr marL="285737" indent="-285737" defTabSz="914354">
              <a:spcAft>
                <a:spcPts val="700"/>
              </a:spcAft>
              <a:buFont typeface="Arial" panose="020B0604020202020204" pitchFamily="34" charset="0"/>
              <a:buChar char="•"/>
              <a:defRPr/>
            </a:pPr>
            <a:r>
              <a:rPr lang="en-US" sz="1600" dirty="0"/>
              <a:t>Consumer spending continues steady growth at both the national and state level. Personal Consumption Expenditure are up 5.6 percent in August.</a:t>
            </a:r>
          </a:p>
          <a:p>
            <a:pPr marL="285737" indent="-285737" defTabSz="914354">
              <a:spcAft>
                <a:spcPts val="700"/>
              </a:spcAft>
              <a:buFont typeface="Arial" panose="020B0604020202020204" pitchFamily="34" charset="0"/>
              <a:buChar char="•"/>
              <a:defRPr/>
            </a:pPr>
            <a:r>
              <a:rPr lang="en-US" sz="1600" dirty="0"/>
              <a:t>The renewed threat of a trade war with China adds uncertainty to the outlook.</a:t>
            </a:r>
          </a:p>
          <a:p>
            <a:pPr marL="285737" indent="-285737" defTabSz="914354">
              <a:spcAft>
                <a:spcPts val="700"/>
              </a:spcAft>
              <a:buFont typeface="Arial" panose="020B0604020202020204" pitchFamily="34" charset="0"/>
              <a:buChar char="•"/>
              <a:defRPr/>
            </a:pPr>
            <a:r>
              <a:rPr lang="en-US" sz="1600" dirty="0"/>
              <a:t>September’s results vs forecast increase the available resource cushion to approximately $2.2 billion.</a:t>
            </a:r>
          </a:p>
          <a:p>
            <a:pPr defTabSz="914354">
              <a:spcAft>
                <a:spcPts val="700"/>
              </a:spcAft>
              <a:defRPr/>
            </a:pPr>
            <a:endParaRPr lang="en-US" sz="1600" dirty="0"/>
          </a:p>
          <a:p>
            <a:pPr marL="285737" indent="-285737" defTabSz="914354">
              <a:spcAft>
                <a:spcPts val="700"/>
              </a:spcAft>
              <a:buFont typeface="Arial" panose="020B0604020202020204" pitchFamily="34" charset="0"/>
              <a:buChar char="•"/>
              <a:defRPr/>
            </a:pPr>
            <a:endParaRPr lang="en-US" sz="1600" dirty="0">
              <a:solidFill>
                <a:srgbClr val="000000"/>
              </a:solidFill>
              <a:latin typeface="Franklin Gothic Book"/>
            </a:endParaRPr>
          </a:p>
        </p:txBody>
      </p:sp>
      <p:sp>
        <p:nvSpPr>
          <p:cNvPr id="4" name="Slide Number Placeholder 4">
            <a:extLst>
              <a:ext uri="{FF2B5EF4-FFF2-40B4-BE49-F238E27FC236}">
                <a16:creationId xmlns:a16="http://schemas.microsoft.com/office/drawing/2014/main" id="{C3D32D7E-0F2F-8B75-0CFC-53D99F475C34}"/>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2</a:t>
            </a:fld>
            <a:endParaRPr lang="en-US" dirty="0"/>
          </a:p>
        </p:txBody>
      </p:sp>
    </p:spTree>
    <p:extLst>
      <p:ext uri="{BB962C8B-B14F-4D97-AF65-F5344CB8AC3E}">
        <p14:creationId xmlns:p14="http://schemas.microsoft.com/office/powerpoint/2010/main" val="247188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5FC69E-48E5-E126-84AB-93211462A8DC}"/>
              </a:ext>
            </a:extLst>
          </p:cNvPr>
          <p:cNvSpPr>
            <a:spLocks noGrp="1"/>
          </p:cNvSpPr>
          <p:nvPr>
            <p:ph type="ctrTitle"/>
          </p:nvPr>
        </p:nvSpPr>
        <p:spPr/>
        <p:txBody>
          <a:bodyPr/>
          <a:lstStyle/>
          <a:p>
            <a:r>
              <a:rPr lang="en-US" dirty="0"/>
              <a:t>Federal Funding Lapse</a:t>
            </a:r>
          </a:p>
        </p:txBody>
      </p:sp>
    </p:spTree>
    <p:extLst>
      <p:ext uri="{BB962C8B-B14F-4D97-AF65-F5344CB8AC3E}">
        <p14:creationId xmlns:p14="http://schemas.microsoft.com/office/powerpoint/2010/main" val="2100735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46544-BAB0-C3A1-BFD7-3E5AA6DF66F5}"/>
              </a:ext>
            </a:extLst>
          </p:cNvPr>
          <p:cNvSpPr>
            <a:spLocks noGrp="1"/>
          </p:cNvSpPr>
          <p:nvPr>
            <p:ph type="title"/>
          </p:nvPr>
        </p:nvSpPr>
        <p:spPr/>
        <p:txBody>
          <a:bodyPr>
            <a:normAutofit/>
          </a:bodyPr>
          <a:lstStyle/>
          <a:p>
            <a:pPr>
              <a:lnSpc>
                <a:spcPct val="80000"/>
              </a:lnSpc>
              <a:spcBef>
                <a:spcPts val="1200"/>
              </a:spcBef>
            </a:pPr>
            <a:r>
              <a:rPr lang="en-US" sz="3600" dirty="0"/>
              <a:t>FEDERAL GOVERNMENT SHUTDOWN HAS NOT YET IMPACTED MOST STATE PROGRAMS</a:t>
            </a:r>
          </a:p>
        </p:txBody>
      </p:sp>
      <p:sp>
        <p:nvSpPr>
          <p:cNvPr id="3" name="Content Placeholder 2">
            <a:extLst>
              <a:ext uri="{FF2B5EF4-FFF2-40B4-BE49-F238E27FC236}">
                <a16:creationId xmlns:a16="http://schemas.microsoft.com/office/drawing/2014/main" id="{D7180851-687B-BE3D-893D-D27B6EBC6918}"/>
              </a:ext>
            </a:extLst>
          </p:cNvPr>
          <p:cNvSpPr>
            <a:spLocks noGrp="1"/>
          </p:cNvSpPr>
          <p:nvPr>
            <p:ph idx="1"/>
          </p:nvPr>
        </p:nvSpPr>
        <p:spPr/>
        <p:txBody>
          <a:bodyPr>
            <a:normAutofit fontScale="55000" lnSpcReduction="20000"/>
          </a:bodyPr>
          <a:lstStyle/>
          <a:p>
            <a:r>
              <a:rPr lang="en-US" dirty="0"/>
              <a:t>Federal appropriations lapsed on September 30, 2025 resulting in a shutdown of the federal government.</a:t>
            </a:r>
          </a:p>
          <a:p>
            <a:pPr lvl="1"/>
            <a:r>
              <a:rPr lang="en-US" dirty="0"/>
              <a:t>The House of Representatives has passed a continuing resolution (CR) that would keep the government operating at the Federal Fiscal Year (FFY) 2025 funding levels until November 21.</a:t>
            </a:r>
          </a:p>
          <a:p>
            <a:pPr lvl="1"/>
            <a:r>
              <a:rPr lang="en-US" dirty="0"/>
              <a:t>The Senate has not yet been able to achieve the 60 votes required for passage.</a:t>
            </a:r>
          </a:p>
          <a:p>
            <a:endParaRPr lang="en-US" sz="1000" dirty="0"/>
          </a:p>
          <a:p>
            <a:r>
              <a:rPr lang="en-US" dirty="0"/>
              <a:t>Major direct benefit programs such as Medicaid and Social Security are not affected by the lapse in appropriations.</a:t>
            </a:r>
          </a:p>
          <a:p>
            <a:pPr lvl="1"/>
            <a:r>
              <a:rPr lang="en-US" dirty="0"/>
              <a:t>Federal highway contract authority funding remains available.</a:t>
            </a:r>
          </a:p>
          <a:p>
            <a:pPr lvl="1"/>
            <a:r>
              <a:rPr lang="en-US" dirty="0"/>
              <a:t>K-12 funding for Title I and IDEA funding is available through the end of the school year.</a:t>
            </a:r>
          </a:p>
          <a:p>
            <a:pPr lvl="1"/>
            <a:r>
              <a:rPr lang="en-US" dirty="0"/>
              <a:t>Federal student aid, Pell Grants and direct student loans, continue to be disbursed.</a:t>
            </a:r>
          </a:p>
          <a:p>
            <a:endParaRPr lang="en-US" sz="1000" dirty="0"/>
          </a:p>
          <a:p>
            <a:r>
              <a:rPr lang="en-US" dirty="0"/>
              <a:t>No new funding authority is available for most discretionary or mandatory grant programs.</a:t>
            </a:r>
          </a:p>
          <a:p>
            <a:pPr lvl="1"/>
            <a:r>
              <a:rPr lang="en-US" dirty="0"/>
              <a:t>Funding will continue for mandatory programs that are currently authorized and not subject to the annual appropriations process, such as the Children's Health Insurance Program. </a:t>
            </a:r>
          </a:p>
          <a:p>
            <a:pPr lvl="1"/>
            <a:r>
              <a:rPr lang="en-US" dirty="0"/>
              <a:t>For some programs, funds remain available for the first quarter of FFY 2026 under legislation adopted in March 2025.</a:t>
            </a:r>
          </a:p>
          <a:p>
            <a:pPr lvl="1"/>
            <a:r>
              <a:rPr lang="en-US" dirty="0"/>
              <a:t>Special Supplemental Nutrition Program for Women, Infants and Children (WIC) has been extended through October. </a:t>
            </a:r>
          </a:p>
          <a:p>
            <a:pPr lvl="1"/>
            <a:r>
              <a:rPr lang="en-US" dirty="0"/>
              <a:t>Supplemental Nutrition Assistance Program (SNAP) benefits are extended through October.</a:t>
            </a:r>
          </a:p>
          <a:p>
            <a:endParaRPr lang="en-US" sz="900" dirty="0"/>
          </a:p>
          <a:p>
            <a:r>
              <a:rPr lang="en-US" dirty="0"/>
              <a:t>Certain functions that had funding authorizations in place continue to operate and, to date, the majority of programs operated by state agencies have been able to utilize prior year program balances to continue most programmatic spending.</a:t>
            </a:r>
          </a:p>
          <a:p>
            <a:r>
              <a:rPr lang="en-US" dirty="0"/>
              <a:t>Federal actions continue to evolve and will be evaluated on an ongoing basis once confirmed.</a:t>
            </a:r>
          </a:p>
        </p:txBody>
      </p:sp>
      <p:sp>
        <p:nvSpPr>
          <p:cNvPr id="5" name="Slide Number Placeholder 4">
            <a:extLst>
              <a:ext uri="{FF2B5EF4-FFF2-40B4-BE49-F238E27FC236}">
                <a16:creationId xmlns:a16="http://schemas.microsoft.com/office/drawing/2014/main" id="{2427AE76-64C5-156D-2418-99EC2382D55C}"/>
              </a:ext>
            </a:extLst>
          </p:cNvPr>
          <p:cNvSpPr>
            <a:spLocks noGrp="1"/>
          </p:cNvSpPr>
          <p:nvPr>
            <p:ph type="sldNum" sz="quarter" idx="12"/>
          </p:nvPr>
        </p:nvSpPr>
        <p:spPr/>
        <p:txBody>
          <a:bodyPr/>
          <a:lstStyle/>
          <a:p>
            <a:fld id="{90549E1B-9A3C-4075-9DD4-972AECE61183}" type="slidenum">
              <a:rPr lang="en-US" smtClean="0"/>
              <a:t>21</a:t>
            </a:fld>
            <a:endParaRPr lang="en-US" dirty="0"/>
          </a:p>
        </p:txBody>
      </p:sp>
    </p:spTree>
    <p:extLst>
      <p:ext uri="{BB962C8B-B14F-4D97-AF65-F5344CB8AC3E}">
        <p14:creationId xmlns:p14="http://schemas.microsoft.com/office/powerpoint/2010/main" val="202948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35E4-E31F-66E3-ABD3-AADADF7FDFFE}"/>
              </a:ext>
            </a:extLst>
          </p:cNvPr>
          <p:cNvSpPr>
            <a:spLocks noGrp="1"/>
          </p:cNvSpPr>
          <p:nvPr>
            <p:ph type="title"/>
          </p:nvPr>
        </p:nvSpPr>
        <p:spPr/>
        <p:txBody>
          <a:bodyPr>
            <a:normAutofit/>
          </a:bodyPr>
          <a:lstStyle/>
          <a:p>
            <a:pPr>
              <a:lnSpc>
                <a:spcPct val="80000"/>
              </a:lnSpc>
              <a:spcBef>
                <a:spcPts val="1200"/>
              </a:spcBef>
            </a:pPr>
            <a:r>
              <a:rPr lang="en-US" sz="3600" dirty="0"/>
              <a:t>VIRGINIA HAS TAKEN PROACTIVE STEPS TO TRACK POTENTIAL IMPACTS AND MITIGATE RISK</a:t>
            </a:r>
          </a:p>
        </p:txBody>
      </p:sp>
      <p:sp>
        <p:nvSpPr>
          <p:cNvPr id="3" name="Content Placeholder 2">
            <a:extLst>
              <a:ext uri="{FF2B5EF4-FFF2-40B4-BE49-F238E27FC236}">
                <a16:creationId xmlns:a16="http://schemas.microsoft.com/office/drawing/2014/main" id="{27944E98-1648-5039-0277-18E07839471A}"/>
              </a:ext>
            </a:extLst>
          </p:cNvPr>
          <p:cNvSpPr>
            <a:spLocks noGrp="1"/>
          </p:cNvSpPr>
          <p:nvPr>
            <p:ph idx="1"/>
          </p:nvPr>
        </p:nvSpPr>
        <p:spPr/>
        <p:txBody>
          <a:bodyPr>
            <a:noAutofit/>
          </a:bodyPr>
          <a:lstStyle/>
          <a:p>
            <a:pPr>
              <a:spcBef>
                <a:spcPts val="0"/>
              </a:spcBef>
              <a:spcAft>
                <a:spcPts val="800"/>
              </a:spcAft>
            </a:pPr>
            <a:r>
              <a:rPr lang="en-US" sz="1600" dirty="0"/>
              <a:t>On September 25, the Chief of Staff directed all Executive Branch agencies to identify and track any unfunded work completed by employees or contractors.</a:t>
            </a:r>
          </a:p>
          <a:p>
            <a:pPr lvl="1">
              <a:spcBef>
                <a:spcPts val="0"/>
              </a:spcBef>
              <a:spcAft>
                <a:spcPts val="800"/>
              </a:spcAft>
            </a:pPr>
            <a:r>
              <a:rPr lang="en-US" sz="1600" dirty="0"/>
              <a:t>Includes employees who have restricted status, and wage or classified employees receiving more than 20% of salary from discretionary federal funds.</a:t>
            </a:r>
          </a:p>
          <a:p>
            <a:pPr>
              <a:spcBef>
                <a:spcPts val="0"/>
              </a:spcBef>
              <a:spcAft>
                <a:spcPts val="800"/>
              </a:spcAft>
            </a:pPr>
            <a:r>
              <a:rPr lang="en-US" sz="1600" dirty="0"/>
              <a:t>Higher Education was not included in this request as their grants have specific individualized rules that are mostly related to research grants.</a:t>
            </a:r>
          </a:p>
          <a:p>
            <a:pPr lvl="1">
              <a:spcBef>
                <a:spcPts val="0"/>
              </a:spcBef>
              <a:spcAft>
                <a:spcPts val="800"/>
              </a:spcAft>
            </a:pPr>
            <a:r>
              <a:rPr lang="en-US" sz="1600" dirty="0"/>
              <a:t>Similar to tracking work related to paused federal grant reviews, the R3 institutions receive substantial federal funding and are closely monitoring the impacts on their day-to-day operations.</a:t>
            </a:r>
          </a:p>
          <a:p>
            <a:pPr>
              <a:spcBef>
                <a:spcPts val="0"/>
              </a:spcBef>
              <a:spcAft>
                <a:spcPts val="800"/>
              </a:spcAft>
            </a:pPr>
            <a:r>
              <a:rPr lang="en-US" sz="1600" dirty="0"/>
              <a:t>The Department of Human Resources Management and the Department of Planning and Budget have surveyed agencies to gather data needed to monitor:</a:t>
            </a:r>
          </a:p>
          <a:p>
            <a:pPr lvl="1">
              <a:spcBef>
                <a:spcPts val="0"/>
              </a:spcBef>
              <a:spcAft>
                <a:spcPts val="800"/>
              </a:spcAft>
            </a:pPr>
            <a:r>
              <a:rPr lang="en-US" sz="1600" dirty="0"/>
              <a:t>Each agency’s ability to continue services from prior year grant awards or other revenue sources;</a:t>
            </a:r>
          </a:p>
          <a:p>
            <a:pPr lvl="1">
              <a:spcBef>
                <a:spcPts val="0"/>
              </a:spcBef>
              <a:spcAft>
                <a:spcPts val="800"/>
              </a:spcAft>
            </a:pPr>
            <a:r>
              <a:rPr lang="en-US" sz="1600" dirty="0"/>
              <a:t>Number of days of operation that can be supported;</a:t>
            </a:r>
          </a:p>
          <a:p>
            <a:pPr lvl="1">
              <a:spcBef>
                <a:spcPts val="0"/>
              </a:spcBef>
              <a:spcAft>
                <a:spcPts val="800"/>
              </a:spcAft>
            </a:pPr>
            <a:r>
              <a:rPr lang="en-US" sz="1600" dirty="0"/>
              <a:t>If non-federal funds are used, will they be reimbursed by the federal grant; and</a:t>
            </a:r>
          </a:p>
          <a:p>
            <a:pPr lvl="1">
              <a:spcBef>
                <a:spcPts val="0"/>
              </a:spcBef>
              <a:spcAft>
                <a:spcPts val="800"/>
              </a:spcAft>
            </a:pPr>
            <a:r>
              <a:rPr lang="en-US" sz="1600" dirty="0"/>
              <a:t>Estimated financial impact and number of positions impacted.</a:t>
            </a:r>
          </a:p>
        </p:txBody>
      </p:sp>
      <p:sp>
        <p:nvSpPr>
          <p:cNvPr id="5" name="Slide Number Placeholder 4">
            <a:extLst>
              <a:ext uri="{FF2B5EF4-FFF2-40B4-BE49-F238E27FC236}">
                <a16:creationId xmlns:a16="http://schemas.microsoft.com/office/drawing/2014/main" id="{8E9C2DC4-58EA-B73A-BD99-6579D58ED880}"/>
              </a:ext>
            </a:extLst>
          </p:cNvPr>
          <p:cNvSpPr>
            <a:spLocks noGrp="1"/>
          </p:cNvSpPr>
          <p:nvPr>
            <p:ph type="sldNum" sz="quarter" idx="12"/>
          </p:nvPr>
        </p:nvSpPr>
        <p:spPr/>
        <p:txBody>
          <a:bodyPr/>
          <a:lstStyle/>
          <a:p>
            <a:fld id="{90549E1B-9A3C-4075-9DD4-972AECE61183}" type="slidenum">
              <a:rPr lang="en-US" smtClean="0"/>
              <a:t>22</a:t>
            </a:fld>
            <a:endParaRPr lang="en-US" dirty="0"/>
          </a:p>
        </p:txBody>
      </p:sp>
    </p:spTree>
    <p:extLst>
      <p:ext uri="{BB962C8B-B14F-4D97-AF65-F5344CB8AC3E}">
        <p14:creationId xmlns:p14="http://schemas.microsoft.com/office/powerpoint/2010/main" val="29630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AA25-85AA-DEFB-4495-5708CDC9FB5D}"/>
              </a:ext>
            </a:extLst>
          </p:cNvPr>
          <p:cNvSpPr>
            <a:spLocks noGrp="1"/>
          </p:cNvSpPr>
          <p:nvPr>
            <p:ph type="title"/>
          </p:nvPr>
        </p:nvSpPr>
        <p:spPr>
          <a:xfrm>
            <a:off x="438150" y="136521"/>
            <a:ext cx="10515600" cy="1325563"/>
          </a:xfrm>
        </p:spPr>
        <p:txBody>
          <a:bodyPr>
            <a:normAutofit/>
          </a:bodyPr>
          <a:lstStyle/>
          <a:p>
            <a:pPr>
              <a:lnSpc>
                <a:spcPct val="80000"/>
              </a:lnSpc>
              <a:spcBef>
                <a:spcPts val="1200"/>
              </a:spcBef>
            </a:pPr>
            <a:r>
              <a:rPr lang="en-US" sz="3600" dirty="0"/>
              <a:t>EFFORTS UNDERWAY TO IDENTIFY POTENTIAL AGENCY IMPACTS</a:t>
            </a:r>
          </a:p>
        </p:txBody>
      </p:sp>
      <p:graphicFrame>
        <p:nvGraphicFramePr>
          <p:cNvPr id="8" name="Content Placeholder 7">
            <a:extLst>
              <a:ext uri="{FF2B5EF4-FFF2-40B4-BE49-F238E27FC236}">
                <a16:creationId xmlns:a16="http://schemas.microsoft.com/office/drawing/2014/main" id="{29EED9B5-023A-C586-2A64-A8FDBA9BA325}"/>
              </a:ext>
            </a:extLst>
          </p:cNvPr>
          <p:cNvGraphicFramePr>
            <a:graphicFrameLocks noGrp="1"/>
          </p:cNvGraphicFramePr>
          <p:nvPr>
            <p:ph sz="half" idx="1"/>
          </p:nvPr>
        </p:nvGraphicFramePr>
        <p:xfrm>
          <a:off x="6096000" y="1041408"/>
          <a:ext cx="5886447" cy="4998720"/>
        </p:xfrm>
        <a:graphic>
          <a:graphicData uri="http://schemas.openxmlformats.org/drawingml/2006/table">
            <a:tbl>
              <a:tblPr firstRow="1" bandRow="1">
                <a:tableStyleId>{5C22544A-7EE6-4342-B048-85BDC9FD1C3A}</a:tableStyleId>
              </a:tblPr>
              <a:tblGrid>
                <a:gridCol w="2883506">
                  <a:extLst>
                    <a:ext uri="{9D8B030D-6E8A-4147-A177-3AD203B41FA5}">
                      <a16:colId xmlns:a16="http://schemas.microsoft.com/office/drawing/2014/main" val="1988460834"/>
                    </a:ext>
                  </a:extLst>
                </a:gridCol>
                <a:gridCol w="1131221">
                  <a:extLst>
                    <a:ext uri="{9D8B030D-6E8A-4147-A177-3AD203B41FA5}">
                      <a16:colId xmlns:a16="http://schemas.microsoft.com/office/drawing/2014/main" val="4125156474"/>
                    </a:ext>
                  </a:extLst>
                </a:gridCol>
                <a:gridCol w="998137">
                  <a:extLst>
                    <a:ext uri="{9D8B030D-6E8A-4147-A177-3AD203B41FA5}">
                      <a16:colId xmlns:a16="http://schemas.microsoft.com/office/drawing/2014/main" val="1476169487"/>
                    </a:ext>
                  </a:extLst>
                </a:gridCol>
                <a:gridCol w="873583">
                  <a:extLst>
                    <a:ext uri="{9D8B030D-6E8A-4147-A177-3AD203B41FA5}">
                      <a16:colId xmlns:a16="http://schemas.microsoft.com/office/drawing/2014/main" val="2091282206"/>
                    </a:ext>
                  </a:extLst>
                </a:gridCol>
              </a:tblGrid>
              <a:tr h="551815">
                <a:tc>
                  <a:txBody>
                    <a:bodyPr/>
                    <a:lstStyle/>
                    <a:p>
                      <a:pPr algn="ctr"/>
                      <a:r>
                        <a:rPr lang="en-US" sz="1400" dirty="0"/>
                        <a:t>Functional Area</a:t>
                      </a:r>
                    </a:p>
                    <a:p>
                      <a:pPr algn="ctr"/>
                      <a:r>
                        <a:rPr lang="en-US" sz="1200" i="1" dirty="0"/>
                        <a:t>($ in millions)</a:t>
                      </a:r>
                      <a:endParaRPr lang="en-US" sz="1400" i="1" dirty="0"/>
                    </a:p>
                  </a:txBody>
                  <a:tcPr/>
                </a:tc>
                <a:tc>
                  <a:txBody>
                    <a:bodyPr/>
                    <a:lstStyle/>
                    <a:p>
                      <a:pPr algn="ctr"/>
                      <a:r>
                        <a:rPr lang="en-US" sz="1400" dirty="0"/>
                        <a:t>FY 2025 </a:t>
                      </a:r>
                      <a:br>
                        <a:rPr lang="en-US" sz="1400" dirty="0"/>
                      </a:br>
                      <a:r>
                        <a:rPr lang="en-US" sz="1400" dirty="0"/>
                        <a:t>Total </a:t>
                      </a:r>
                    </a:p>
                  </a:txBody>
                  <a:tcPr/>
                </a:tc>
                <a:tc>
                  <a:txBody>
                    <a:bodyPr/>
                    <a:lstStyle/>
                    <a:p>
                      <a:pPr algn="ctr"/>
                      <a:r>
                        <a:rPr lang="en-US" sz="1400" dirty="0"/>
                        <a:t>Average Per Pay Period</a:t>
                      </a:r>
                    </a:p>
                  </a:txBody>
                  <a:tcPr/>
                </a:tc>
                <a:tc>
                  <a:txBody>
                    <a:bodyPr/>
                    <a:lstStyle/>
                    <a:p>
                      <a:pPr algn="ctr"/>
                      <a:r>
                        <a:rPr lang="en-US" sz="1400" dirty="0"/>
                        <a:t>Average Per Week</a:t>
                      </a:r>
                    </a:p>
                  </a:txBody>
                  <a:tcPr/>
                </a:tc>
                <a:extLst>
                  <a:ext uri="{0D108BD9-81ED-4DB2-BD59-A6C34878D82A}">
                    <a16:rowId xmlns:a16="http://schemas.microsoft.com/office/drawing/2014/main" val="1935319462"/>
                  </a:ext>
                </a:extLst>
              </a:tr>
              <a:tr h="261453">
                <a:tc>
                  <a:txBody>
                    <a:bodyPr/>
                    <a:lstStyle/>
                    <a:p>
                      <a:r>
                        <a:rPr lang="en-US" sz="1400" dirty="0"/>
                        <a:t>Health &amp; Human Resources</a:t>
                      </a:r>
                    </a:p>
                  </a:txBody>
                  <a:tcPr/>
                </a:tc>
                <a:tc>
                  <a:txBody>
                    <a:bodyPr/>
                    <a:lstStyle/>
                    <a:p>
                      <a:r>
                        <a:rPr lang="en-US" sz="1400" dirty="0"/>
                        <a:t>$356.2</a:t>
                      </a:r>
                    </a:p>
                  </a:txBody>
                  <a:tcPr/>
                </a:tc>
                <a:tc>
                  <a:txBody>
                    <a:bodyPr/>
                    <a:lstStyle/>
                    <a:p>
                      <a:r>
                        <a:rPr lang="en-US" sz="1400" dirty="0"/>
                        <a:t>$14.8</a:t>
                      </a:r>
                    </a:p>
                  </a:txBody>
                  <a:tcPr/>
                </a:tc>
                <a:tc>
                  <a:txBody>
                    <a:bodyPr/>
                    <a:lstStyle/>
                    <a:p>
                      <a:r>
                        <a:rPr lang="en-US" sz="1400" dirty="0"/>
                        <a:t>$6.9</a:t>
                      </a:r>
                    </a:p>
                  </a:txBody>
                  <a:tcPr/>
                </a:tc>
                <a:extLst>
                  <a:ext uri="{0D108BD9-81ED-4DB2-BD59-A6C34878D82A}">
                    <a16:rowId xmlns:a16="http://schemas.microsoft.com/office/drawing/2014/main" val="4176546743"/>
                  </a:ext>
                </a:extLst>
              </a:tr>
              <a:tr h="261453">
                <a:tc>
                  <a:txBody>
                    <a:bodyPr/>
                    <a:lstStyle/>
                    <a:p>
                      <a:r>
                        <a:rPr lang="en-US" sz="1400" dirty="0"/>
                        <a:t>Veterans &amp; Defense Affairs</a:t>
                      </a:r>
                    </a:p>
                  </a:txBody>
                  <a:tcPr/>
                </a:tc>
                <a:tc>
                  <a:txBody>
                    <a:bodyPr/>
                    <a:lstStyle/>
                    <a:p>
                      <a:r>
                        <a:rPr lang="en-US" sz="1400" dirty="0"/>
                        <a:t>$62.1</a:t>
                      </a:r>
                    </a:p>
                  </a:txBody>
                  <a:tcPr/>
                </a:tc>
                <a:tc>
                  <a:txBody>
                    <a:bodyPr/>
                    <a:lstStyle/>
                    <a:p>
                      <a:r>
                        <a:rPr lang="en-US" sz="1400" dirty="0"/>
                        <a:t>$2.6</a:t>
                      </a:r>
                    </a:p>
                  </a:txBody>
                  <a:tcPr/>
                </a:tc>
                <a:tc>
                  <a:txBody>
                    <a:bodyPr/>
                    <a:lstStyle/>
                    <a:p>
                      <a:r>
                        <a:rPr lang="en-US" sz="1400" dirty="0"/>
                        <a:t>$1.2</a:t>
                      </a:r>
                    </a:p>
                  </a:txBody>
                  <a:tcPr/>
                </a:tc>
                <a:extLst>
                  <a:ext uri="{0D108BD9-81ED-4DB2-BD59-A6C34878D82A}">
                    <a16:rowId xmlns:a16="http://schemas.microsoft.com/office/drawing/2014/main" val="2296819863"/>
                  </a:ext>
                </a:extLst>
              </a:tr>
              <a:tr h="261453">
                <a:tc>
                  <a:txBody>
                    <a:bodyPr/>
                    <a:lstStyle/>
                    <a:p>
                      <a:r>
                        <a:rPr lang="en-US" sz="1400" dirty="0"/>
                        <a:t>Labor</a:t>
                      </a:r>
                    </a:p>
                  </a:txBody>
                  <a:tcPr/>
                </a:tc>
                <a:tc>
                  <a:txBody>
                    <a:bodyPr/>
                    <a:lstStyle/>
                    <a:p>
                      <a:r>
                        <a:rPr lang="en-US" sz="1400" dirty="0"/>
                        <a:t>$46.1</a:t>
                      </a:r>
                    </a:p>
                  </a:txBody>
                  <a:tcPr/>
                </a:tc>
                <a:tc>
                  <a:txBody>
                    <a:bodyPr/>
                    <a:lstStyle/>
                    <a:p>
                      <a:r>
                        <a:rPr lang="en-US" sz="1400" dirty="0"/>
                        <a:t>$1.9</a:t>
                      </a:r>
                    </a:p>
                  </a:txBody>
                  <a:tcPr/>
                </a:tc>
                <a:tc>
                  <a:txBody>
                    <a:bodyPr/>
                    <a:lstStyle/>
                    <a:p>
                      <a:r>
                        <a:rPr lang="en-US" sz="1400" dirty="0"/>
                        <a:t>$0.9</a:t>
                      </a:r>
                    </a:p>
                  </a:txBody>
                  <a:tcPr/>
                </a:tc>
                <a:extLst>
                  <a:ext uri="{0D108BD9-81ED-4DB2-BD59-A6C34878D82A}">
                    <a16:rowId xmlns:a16="http://schemas.microsoft.com/office/drawing/2014/main" val="3965681038"/>
                  </a:ext>
                </a:extLst>
              </a:tr>
              <a:tr h="261453">
                <a:tc>
                  <a:txBody>
                    <a:bodyPr/>
                    <a:lstStyle/>
                    <a:p>
                      <a:r>
                        <a:rPr lang="en-US" sz="1400" dirty="0"/>
                        <a:t>Department of Education</a:t>
                      </a:r>
                    </a:p>
                  </a:txBody>
                  <a:tcPr/>
                </a:tc>
                <a:tc>
                  <a:txBody>
                    <a:bodyPr/>
                    <a:lstStyle/>
                    <a:p>
                      <a:r>
                        <a:rPr lang="en-US" sz="1400" dirty="0"/>
                        <a:t>$42.6</a:t>
                      </a:r>
                    </a:p>
                  </a:txBody>
                  <a:tcPr/>
                </a:tc>
                <a:tc>
                  <a:txBody>
                    <a:bodyPr/>
                    <a:lstStyle/>
                    <a:p>
                      <a:r>
                        <a:rPr lang="en-US" sz="1400" dirty="0"/>
                        <a:t>$1.8</a:t>
                      </a:r>
                    </a:p>
                  </a:txBody>
                  <a:tcPr/>
                </a:tc>
                <a:tc>
                  <a:txBody>
                    <a:bodyPr/>
                    <a:lstStyle/>
                    <a:p>
                      <a:r>
                        <a:rPr lang="en-US" sz="1400" dirty="0"/>
                        <a:t>$0.8</a:t>
                      </a:r>
                    </a:p>
                  </a:txBody>
                  <a:tcPr/>
                </a:tc>
                <a:extLst>
                  <a:ext uri="{0D108BD9-81ED-4DB2-BD59-A6C34878D82A}">
                    <a16:rowId xmlns:a16="http://schemas.microsoft.com/office/drawing/2014/main" val="1328495670"/>
                  </a:ext>
                </a:extLst>
              </a:tr>
              <a:tr h="261453">
                <a:tc>
                  <a:txBody>
                    <a:bodyPr/>
                    <a:lstStyle/>
                    <a:p>
                      <a:r>
                        <a:rPr lang="en-US" sz="1400" dirty="0"/>
                        <a:t>Natural &amp; Historic Resources</a:t>
                      </a:r>
                    </a:p>
                  </a:txBody>
                  <a:tcPr/>
                </a:tc>
                <a:tc>
                  <a:txBody>
                    <a:bodyPr/>
                    <a:lstStyle/>
                    <a:p>
                      <a:r>
                        <a:rPr lang="en-US" sz="1400" dirty="0"/>
                        <a:t>$26.6</a:t>
                      </a:r>
                    </a:p>
                  </a:txBody>
                  <a:tcPr/>
                </a:tc>
                <a:tc>
                  <a:txBody>
                    <a:bodyPr/>
                    <a:lstStyle/>
                    <a:p>
                      <a:r>
                        <a:rPr lang="en-US" sz="1400" dirty="0"/>
                        <a:t>$1.1</a:t>
                      </a:r>
                    </a:p>
                  </a:txBody>
                  <a:tcPr/>
                </a:tc>
                <a:tc>
                  <a:txBody>
                    <a:bodyPr/>
                    <a:lstStyle/>
                    <a:p>
                      <a:r>
                        <a:rPr lang="en-US" sz="1400" dirty="0"/>
                        <a:t>$0.5</a:t>
                      </a:r>
                    </a:p>
                  </a:txBody>
                  <a:tcPr/>
                </a:tc>
                <a:extLst>
                  <a:ext uri="{0D108BD9-81ED-4DB2-BD59-A6C34878D82A}">
                    <a16:rowId xmlns:a16="http://schemas.microsoft.com/office/drawing/2014/main" val="3264292170"/>
                  </a:ext>
                </a:extLst>
              </a:tr>
              <a:tr h="261453">
                <a:tc>
                  <a:txBody>
                    <a:bodyPr/>
                    <a:lstStyle/>
                    <a:p>
                      <a:r>
                        <a:rPr lang="en-US" sz="1400" dirty="0"/>
                        <a:t>Public Safety &amp; Homeland Security</a:t>
                      </a:r>
                    </a:p>
                  </a:txBody>
                  <a:tcPr/>
                </a:tc>
                <a:tc>
                  <a:txBody>
                    <a:bodyPr/>
                    <a:lstStyle/>
                    <a:p>
                      <a:r>
                        <a:rPr lang="en-US" sz="1400" dirty="0"/>
                        <a:t>$26.1</a:t>
                      </a:r>
                    </a:p>
                  </a:txBody>
                  <a:tcPr/>
                </a:tc>
                <a:tc>
                  <a:txBody>
                    <a:bodyPr/>
                    <a:lstStyle/>
                    <a:p>
                      <a:r>
                        <a:rPr lang="en-US" sz="1400" dirty="0"/>
                        <a:t>$1.1</a:t>
                      </a:r>
                    </a:p>
                  </a:txBody>
                  <a:tcPr/>
                </a:tc>
                <a:tc>
                  <a:txBody>
                    <a:bodyPr/>
                    <a:lstStyle/>
                    <a:p>
                      <a:r>
                        <a:rPr lang="en-US" sz="1400" dirty="0"/>
                        <a:t>$0.5</a:t>
                      </a:r>
                    </a:p>
                  </a:txBody>
                  <a:tcPr/>
                </a:tc>
                <a:extLst>
                  <a:ext uri="{0D108BD9-81ED-4DB2-BD59-A6C34878D82A}">
                    <a16:rowId xmlns:a16="http://schemas.microsoft.com/office/drawing/2014/main" val="3378019296"/>
                  </a:ext>
                </a:extLst>
              </a:tr>
              <a:tr h="261453">
                <a:tc>
                  <a:txBody>
                    <a:bodyPr/>
                    <a:lstStyle/>
                    <a:p>
                      <a:r>
                        <a:rPr lang="en-US" sz="1400" dirty="0"/>
                        <a:t>Commerce &amp; Trade</a:t>
                      </a:r>
                    </a:p>
                  </a:txBody>
                  <a:tcPr/>
                </a:tc>
                <a:tc>
                  <a:txBody>
                    <a:bodyPr/>
                    <a:lstStyle/>
                    <a:p>
                      <a:r>
                        <a:rPr lang="en-US" sz="1400" dirty="0"/>
                        <a:t>$14.4</a:t>
                      </a:r>
                    </a:p>
                  </a:txBody>
                  <a:tcPr/>
                </a:tc>
                <a:tc>
                  <a:txBody>
                    <a:bodyPr/>
                    <a:lstStyle/>
                    <a:p>
                      <a:r>
                        <a:rPr lang="en-US" sz="1400" dirty="0"/>
                        <a:t>$0.6</a:t>
                      </a:r>
                    </a:p>
                  </a:txBody>
                  <a:tcPr/>
                </a:tc>
                <a:tc>
                  <a:txBody>
                    <a:bodyPr/>
                    <a:lstStyle/>
                    <a:p>
                      <a:r>
                        <a:rPr lang="en-US" sz="1400" dirty="0"/>
                        <a:t>$0.3</a:t>
                      </a:r>
                    </a:p>
                  </a:txBody>
                  <a:tcPr/>
                </a:tc>
                <a:extLst>
                  <a:ext uri="{0D108BD9-81ED-4DB2-BD59-A6C34878D82A}">
                    <a16:rowId xmlns:a16="http://schemas.microsoft.com/office/drawing/2014/main" val="215891648"/>
                  </a:ext>
                </a:extLst>
              </a:tr>
              <a:tr h="261453">
                <a:tc>
                  <a:txBody>
                    <a:bodyPr/>
                    <a:lstStyle/>
                    <a:p>
                      <a:r>
                        <a:rPr lang="en-US" sz="1400" dirty="0"/>
                        <a:t>Executive</a:t>
                      </a:r>
                    </a:p>
                  </a:txBody>
                  <a:tcPr/>
                </a:tc>
                <a:tc>
                  <a:txBody>
                    <a:bodyPr/>
                    <a:lstStyle/>
                    <a:p>
                      <a:r>
                        <a:rPr lang="en-US" sz="1400" dirty="0"/>
                        <a:t>$9.8</a:t>
                      </a:r>
                    </a:p>
                  </a:txBody>
                  <a:tcPr/>
                </a:tc>
                <a:tc>
                  <a:txBody>
                    <a:bodyPr/>
                    <a:lstStyle/>
                    <a:p>
                      <a:r>
                        <a:rPr lang="en-US" sz="1400" dirty="0"/>
                        <a:t>$0.4</a:t>
                      </a:r>
                    </a:p>
                  </a:txBody>
                  <a:tcPr/>
                </a:tc>
                <a:tc>
                  <a:txBody>
                    <a:bodyPr/>
                    <a:lstStyle/>
                    <a:p>
                      <a:r>
                        <a:rPr lang="en-US" sz="1400" dirty="0"/>
                        <a:t>$0.2</a:t>
                      </a:r>
                    </a:p>
                  </a:txBody>
                  <a:tcPr/>
                </a:tc>
                <a:extLst>
                  <a:ext uri="{0D108BD9-81ED-4DB2-BD59-A6C34878D82A}">
                    <a16:rowId xmlns:a16="http://schemas.microsoft.com/office/drawing/2014/main" val="3665992816"/>
                  </a:ext>
                </a:extLst>
              </a:tr>
              <a:tr h="261453">
                <a:tc>
                  <a:txBody>
                    <a:bodyPr/>
                    <a:lstStyle/>
                    <a:p>
                      <a:r>
                        <a:rPr lang="en-US" sz="1400" dirty="0"/>
                        <a:t>Agriculture &amp; Forestry</a:t>
                      </a:r>
                    </a:p>
                  </a:txBody>
                  <a:tcPr/>
                </a:tc>
                <a:tc>
                  <a:txBody>
                    <a:bodyPr/>
                    <a:lstStyle/>
                    <a:p>
                      <a:r>
                        <a:rPr lang="en-US" sz="1400" dirty="0"/>
                        <a:t>$7.2</a:t>
                      </a:r>
                    </a:p>
                  </a:txBody>
                  <a:tcPr/>
                </a:tc>
                <a:tc>
                  <a:txBody>
                    <a:bodyPr/>
                    <a:lstStyle/>
                    <a:p>
                      <a:r>
                        <a:rPr lang="en-US" sz="1400" dirty="0"/>
                        <a:t>$0.3</a:t>
                      </a:r>
                    </a:p>
                  </a:txBody>
                  <a:tcPr/>
                </a:tc>
                <a:tc>
                  <a:txBody>
                    <a:bodyPr/>
                    <a:lstStyle/>
                    <a:p>
                      <a:r>
                        <a:rPr lang="en-US" sz="1400" dirty="0"/>
                        <a:t>$0.1</a:t>
                      </a:r>
                    </a:p>
                  </a:txBody>
                  <a:tcPr/>
                </a:tc>
                <a:extLst>
                  <a:ext uri="{0D108BD9-81ED-4DB2-BD59-A6C34878D82A}">
                    <a16:rowId xmlns:a16="http://schemas.microsoft.com/office/drawing/2014/main" val="162309946"/>
                  </a:ext>
                </a:extLst>
              </a:tr>
              <a:tr h="261453">
                <a:tc>
                  <a:txBody>
                    <a:bodyPr/>
                    <a:lstStyle/>
                    <a:p>
                      <a:r>
                        <a:rPr lang="en-US" sz="1400" dirty="0"/>
                        <a:t>Administration</a:t>
                      </a:r>
                    </a:p>
                  </a:txBody>
                  <a:tcPr/>
                </a:tc>
                <a:tc>
                  <a:txBody>
                    <a:bodyPr/>
                    <a:lstStyle/>
                    <a:p>
                      <a:r>
                        <a:rPr lang="en-US" sz="1400" dirty="0"/>
                        <a:t>$3.9</a:t>
                      </a:r>
                    </a:p>
                  </a:txBody>
                  <a:tcPr/>
                </a:tc>
                <a:tc>
                  <a:txBody>
                    <a:bodyPr/>
                    <a:lstStyle/>
                    <a:p>
                      <a:r>
                        <a:rPr lang="en-US" sz="1400" dirty="0"/>
                        <a:t>$0.2</a:t>
                      </a:r>
                    </a:p>
                  </a:txBody>
                  <a:tcPr/>
                </a:tc>
                <a:tc>
                  <a:txBody>
                    <a:bodyPr/>
                    <a:lstStyle/>
                    <a:p>
                      <a:r>
                        <a:rPr lang="en-US" sz="1400" dirty="0"/>
                        <a:t>$0.1</a:t>
                      </a:r>
                    </a:p>
                  </a:txBody>
                  <a:tcPr/>
                </a:tc>
                <a:extLst>
                  <a:ext uri="{0D108BD9-81ED-4DB2-BD59-A6C34878D82A}">
                    <a16:rowId xmlns:a16="http://schemas.microsoft.com/office/drawing/2014/main" val="614897359"/>
                  </a:ext>
                </a:extLst>
              </a:tr>
              <a:tr h="261453">
                <a:tc>
                  <a:txBody>
                    <a:bodyPr/>
                    <a:lstStyle/>
                    <a:p>
                      <a:r>
                        <a:rPr lang="en-US" sz="1400" dirty="0"/>
                        <a:t>All Other</a:t>
                      </a:r>
                    </a:p>
                  </a:txBody>
                  <a:tcPr/>
                </a:tc>
                <a:tc>
                  <a:txBody>
                    <a:bodyPr/>
                    <a:lstStyle/>
                    <a:p>
                      <a:r>
                        <a:rPr lang="en-US" sz="1400" u="sng" dirty="0"/>
                        <a:t>$3.6</a:t>
                      </a:r>
                    </a:p>
                  </a:txBody>
                  <a:tcPr/>
                </a:tc>
                <a:tc>
                  <a:txBody>
                    <a:bodyPr/>
                    <a:lstStyle/>
                    <a:p>
                      <a:r>
                        <a:rPr lang="en-US" sz="1400" u="sng" dirty="0"/>
                        <a:t>$0.2</a:t>
                      </a:r>
                    </a:p>
                  </a:txBody>
                  <a:tcPr/>
                </a:tc>
                <a:tc>
                  <a:txBody>
                    <a:bodyPr/>
                    <a:lstStyle/>
                    <a:p>
                      <a:r>
                        <a:rPr lang="en-US" sz="1400" u="sng" dirty="0"/>
                        <a:t>$0.1</a:t>
                      </a:r>
                    </a:p>
                  </a:txBody>
                  <a:tcPr/>
                </a:tc>
                <a:extLst>
                  <a:ext uri="{0D108BD9-81ED-4DB2-BD59-A6C34878D82A}">
                    <a16:rowId xmlns:a16="http://schemas.microsoft.com/office/drawing/2014/main" val="4030052601"/>
                  </a:ext>
                </a:extLst>
              </a:tr>
              <a:tr h="261453">
                <a:tc>
                  <a:txBody>
                    <a:bodyPr/>
                    <a:lstStyle/>
                    <a:p>
                      <a:r>
                        <a:rPr lang="en-US" sz="1400" b="1" i="1" dirty="0"/>
                        <a:t>TOTAL (Ex. Higher Ed.)</a:t>
                      </a:r>
                    </a:p>
                  </a:txBody>
                  <a:tcPr/>
                </a:tc>
                <a:tc>
                  <a:txBody>
                    <a:bodyPr/>
                    <a:lstStyle/>
                    <a:p>
                      <a:r>
                        <a:rPr lang="en-US" sz="1400" b="1" i="1" dirty="0"/>
                        <a:t>$598.7</a:t>
                      </a:r>
                    </a:p>
                  </a:txBody>
                  <a:tcPr/>
                </a:tc>
                <a:tc>
                  <a:txBody>
                    <a:bodyPr/>
                    <a:lstStyle/>
                    <a:p>
                      <a:r>
                        <a:rPr lang="en-US" sz="1400" b="1" i="1" dirty="0"/>
                        <a:t>$24.9</a:t>
                      </a:r>
                    </a:p>
                  </a:txBody>
                  <a:tcPr/>
                </a:tc>
                <a:tc>
                  <a:txBody>
                    <a:bodyPr/>
                    <a:lstStyle/>
                    <a:p>
                      <a:r>
                        <a:rPr lang="en-US" sz="1400" b="1" i="1" dirty="0"/>
                        <a:t>$11.5</a:t>
                      </a:r>
                    </a:p>
                  </a:txBody>
                  <a:tcPr/>
                </a:tc>
                <a:extLst>
                  <a:ext uri="{0D108BD9-81ED-4DB2-BD59-A6C34878D82A}">
                    <a16:rowId xmlns:a16="http://schemas.microsoft.com/office/drawing/2014/main" val="394390642"/>
                  </a:ext>
                </a:extLst>
              </a:tr>
              <a:tr h="261453">
                <a:tc>
                  <a:txBody>
                    <a:bodyPr/>
                    <a:lstStyle/>
                    <a:p>
                      <a:r>
                        <a:rPr lang="en-US" sz="1400" dirty="0"/>
                        <a:t>Higer Ed Institutions</a:t>
                      </a:r>
                    </a:p>
                  </a:txBody>
                  <a:tcPr/>
                </a:tc>
                <a:tc>
                  <a:txBody>
                    <a:bodyPr/>
                    <a:lstStyle/>
                    <a:p>
                      <a:r>
                        <a:rPr lang="en-US" sz="1400" u="sng" dirty="0"/>
                        <a:t>$603.1</a:t>
                      </a:r>
                    </a:p>
                  </a:txBody>
                  <a:tcPr/>
                </a:tc>
                <a:tc>
                  <a:txBody>
                    <a:bodyPr/>
                    <a:lstStyle/>
                    <a:p>
                      <a:r>
                        <a:rPr lang="en-US" sz="1400" u="sng" dirty="0"/>
                        <a:t>$25.1</a:t>
                      </a:r>
                    </a:p>
                  </a:txBody>
                  <a:tcPr/>
                </a:tc>
                <a:tc>
                  <a:txBody>
                    <a:bodyPr/>
                    <a:lstStyle/>
                    <a:p>
                      <a:r>
                        <a:rPr lang="en-US" sz="1400" u="sng" dirty="0"/>
                        <a:t>$11.6</a:t>
                      </a:r>
                    </a:p>
                  </a:txBody>
                  <a:tcPr/>
                </a:tc>
                <a:extLst>
                  <a:ext uri="{0D108BD9-81ED-4DB2-BD59-A6C34878D82A}">
                    <a16:rowId xmlns:a16="http://schemas.microsoft.com/office/drawing/2014/main" val="2882946950"/>
                  </a:ext>
                </a:extLst>
              </a:tr>
              <a:tr h="261453">
                <a:tc>
                  <a:txBody>
                    <a:bodyPr/>
                    <a:lstStyle/>
                    <a:p>
                      <a:r>
                        <a:rPr lang="en-US" sz="1400" b="1" dirty="0"/>
                        <a:t>TOTAL</a:t>
                      </a:r>
                    </a:p>
                  </a:txBody>
                  <a:tcPr/>
                </a:tc>
                <a:tc>
                  <a:txBody>
                    <a:bodyPr/>
                    <a:lstStyle/>
                    <a:p>
                      <a:r>
                        <a:rPr lang="en-US" sz="1400" b="1" dirty="0"/>
                        <a:t>$1,201.7</a:t>
                      </a:r>
                    </a:p>
                  </a:txBody>
                  <a:tcPr/>
                </a:tc>
                <a:tc>
                  <a:txBody>
                    <a:bodyPr/>
                    <a:lstStyle/>
                    <a:p>
                      <a:r>
                        <a:rPr lang="en-US" sz="1400" b="1" dirty="0"/>
                        <a:t>$50.1</a:t>
                      </a:r>
                    </a:p>
                  </a:txBody>
                  <a:tcPr/>
                </a:tc>
                <a:tc>
                  <a:txBody>
                    <a:bodyPr/>
                    <a:lstStyle/>
                    <a:p>
                      <a:r>
                        <a:rPr lang="en-US" sz="1400" b="1" dirty="0"/>
                        <a:t>$23.1</a:t>
                      </a:r>
                    </a:p>
                  </a:txBody>
                  <a:tcPr/>
                </a:tc>
                <a:extLst>
                  <a:ext uri="{0D108BD9-81ED-4DB2-BD59-A6C34878D82A}">
                    <a16:rowId xmlns:a16="http://schemas.microsoft.com/office/drawing/2014/main" val="2789444313"/>
                  </a:ext>
                </a:extLst>
              </a:tr>
            </a:tbl>
          </a:graphicData>
        </a:graphic>
      </p:graphicFrame>
      <p:sp>
        <p:nvSpPr>
          <p:cNvPr id="9" name="Content Placeholder 8">
            <a:extLst>
              <a:ext uri="{FF2B5EF4-FFF2-40B4-BE49-F238E27FC236}">
                <a16:creationId xmlns:a16="http://schemas.microsoft.com/office/drawing/2014/main" id="{595B542B-7EC2-1052-A6A4-74AAFF7E387E}"/>
              </a:ext>
            </a:extLst>
          </p:cNvPr>
          <p:cNvSpPr>
            <a:spLocks noGrp="1"/>
          </p:cNvSpPr>
          <p:nvPr>
            <p:ph sz="half" idx="2"/>
          </p:nvPr>
        </p:nvSpPr>
        <p:spPr>
          <a:xfrm>
            <a:off x="438150" y="1688790"/>
            <a:ext cx="5181600" cy="4351338"/>
          </a:xfrm>
        </p:spPr>
        <p:txBody>
          <a:bodyPr>
            <a:normAutofit fontScale="62500" lnSpcReduction="20000"/>
          </a:bodyPr>
          <a:lstStyle/>
          <a:p>
            <a:r>
              <a:rPr lang="en-US" dirty="0"/>
              <a:t>Approximately 71 state agencies utilize some degree of federal funding sources to support personnel expenditures.</a:t>
            </a:r>
          </a:p>
          <a:p>
            <a:pPr lvl="1"/>
            <a:r>
              <a:rPr lang="en-US" dirty="0"/>
              <a:t>15 agencies make up almost 87% of federally supported personnel spending</a:t>
            </a:r>
          </a:p>
          <a:p>
            <a:endParaRPr lang="en-US" sz="600" dirty="0"/>
          </a:p>
          <a:p>
            <a:r>
              <a:rPr lang="en-US" dirty="0"/>
              <a:t>Federal Funds support approximately $11.5 million in weekly state agency payroll expenses.</a:t>
            </a:r>
          </a:p>
          <a:p>
            <a:pPr lvl="1"/>
            <a:r>
              <a:rPr lang="en-US" dirty="0"/>
              <a:t>The amount varies by agency within each secretariat.</a:t>
            </a:r>
          </a:p>
          <a:p>
            <a:endParaRPr lang="en-US" sz="600" dirty="0"/>
          </a:p>
          <a:p>
            <a:r>
              <a:rPr lang="en-US" dirty="0"/>
              <a:t>There is an additional $11.6 million in weekly payroll expenses at institutions of higher education.</a:t>
            </a:r>
          </a:p>
          <a:p>
            <a:r>
              <a:rPr lang="en-US" dirty="0"/>
              <a:t>To date, adequate funding has been available to support continued program level operations. however, should the shutdown be extended, the potential for furloughs or programmatic interruptions increase. </a:t>
            </a:r>
          </a:p>
          <a:p>
            <a:pPr lvl="1"/>
            <a:r>
              <a:rPr lang="en-US" dirty="0"/>
              <a:t>The risk is greater at agencies with higher based on their individual ability to draw funds.</a:t>
            </a:r>
          </a:p>
          <a:p>
            <a:pPr lvl="1"/>
            <a:endParaRPr lang="en-US" dirty="0"/>
          </a:p>
        </p:txBody>
      </p:sp>
      <p:sp>
        <p:nvSpPr>
          <p:cNvPr id="5" name="Slide Number Placeholder 4">
            <a:extLst>
              <a:ext uri="{FF2B5EF4-FFF2-40B4-BE49-F238E27FC236}">
                <a16:creationId xmlns:a16="http://schemas.microsoft.com/office/drawing/2014/main" id="{4E7B4DE2-EEC9-B2ED-C05C-20F8556C5883}"/>
              </a:ext>
            </a:extLst>
          </p:cNvPr>
          <p:cNvSpPr>
            <a:spLocks noGrp="1"/>
          </p:cNvSpPr>
          <p:nvPr>
            <p:ph type="sldNum" sz="quarter" idx="12"/>
          </p:nvPr>
        </p:nvSpPr>
        <p:spPr/>
        <p:txBody>
          <a:bodyPr/>
          <a:lstStyle/>
          <a:p>
            <a:fld id="{90549E1B-9A3C-4075-9DD4-972AECE61183}" type="slidenum">
              <a:rPr lang="en-US" smtClean="0"/>
              <a:t>23</a:t>
            </a:fld>
            <a:endParaRPr lang="en-US" dirty="0"/>
          </a:p>
        </p:txBody>
      </p:sp>
    </p:spTree>
    <p:extLst>
      <p:ext uri="{BB962C8B-B14F-4D97-AF65-F5344CB8AC3E}">
        <p14:creationId xmlns:p14="http://schemas.microsoft.com/office/powerpoint/2010/main" val="154633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54FF-FFB0-92E3-08E2-CD592252EADA}"/>
              </a:ext>
            </a:extLst>
          </p:cNvPr>
          <p:cNvSpPr>
            <a:spLocks noGrp="1"/>
          </p:cNvSpPr>
          <p:nvPr>
            <p:ph type="title"/>
          </p:nvPr>
        </p:nvSpPr>
        <p:spPr/>
        <p:txBody>
          <a:bodyPr>
            <a:normAutofit/>
          </a:bodyPr>
          <a:lstStyle/>
          <a:p>
            <a:pPr>
              <a:lnSpc>
                <a:spcPct val="80000"/>
              </a:lnSpc>
              <a:spcBef>
                <a:spcPts val="1200"/>
              </a:spcBef>
            </a:pPr>
            <a:r>
              <a:rPr lang="en-US" sz="3600" dirty="0"/>
              <a:t>VIRGINIA’S AGENCIES ARE PREPARED TO MOVE FORWARD THROUGH A PROTRACTED SHUTDOWN</a:t>
            </a:r>
          </a:p>
        </p:txBody>
      </p:sp>
      <p:sp>
        <p:nvSpPr>
          <p:cNvPr id="5" name="Slide Number Placeholder 4">
            <a:extLst>
              <a:ext uri="{FF2B5EF4-FFF2-40B4-BE49-F238E27FC236}">
                <a16:creationId xmlns:a16="http://schemas.microsoft.com/office/drawing/2014/main" id="{6EB6B309-1308-98A7-149F-47345CF07169}"/>
              </a:ext>
            </a:extLst>
          </p:cNvPr>
          <p:cNvSpPr>
            <a:spLocks noGrp="1"/>
          </p:cNvSpPr>
          <p:nvPr>
            <p:ph type="sldNum" sz="quarter" idx="12"/>
          </p:nvPr>
        </p:nvSpPr>
        <p:spPr/>
        <p:txBody>
          <a:bodyPr/>
          <a:lstStyle/>
          <a:p>
            <a:fld id="{90549E1B-9A3C-4075-9DD4-972AECE61183}" type="slidenum">
              <a:rPr lang="en-US" smtClean="0"/>
              <a:t>24</a:t>
            </a:fld>
            <a:endParaRPr lang="en-US" dirty="0"/>
          </a:p>
        </p:txBody>
      </p:sp>
      <p:sp>
        <p:nvSpPr>
          <p:cNvPr id="7" name="Content Placeholder 6">
            <a:extLst>
              <a:ext uri="{FF2B5EF4-FFF2-40B4-BE49-F238E27FC236}">
                <a16:creationId xmlns:a16="http://schemas.microsoft.com/office/drawing/2014/main" id="{F2A5B4ED-1FF7-B671-507D-2EB197F5F4EC}"/>
              </a:ext>
            </a:extLst>
          </p:cNvPr>
          <p:cNvSpPr>
            <a:spLocks noGrp="1"/>
          </p:cNvSpPr>
          <p:nvPr>
            <p:ph idx="1"/>
          </p:nvPr>
        </p:nvSpPr>
        <p:spPr/>
        <p:txBody>
          <a:bodyPr>
            <a:noAutofit/>
          </a:bodyPr>
          <a:lstStyle/>
          <a:p>
            <a:pPr>
              <a:lnSpc>
                <a:spcPct val="100000"/>
              </a:lnSpc>
              <a:spcBef>
                <a:spcPts val="0"/>
              </a:spcBef>
              <a:spcAft>
                <a:spcPts val="600"/>
              </a:spcAft>
            </a:pPr>
            <a:r>
              <a:rPr lang="en-US" sz="1600" dirty="0"/>
              <a:t>Based on responses to the DHRM/DPB survey, agencies have identified potential workforce impacts and reported that they have between 2 weeks and 90 days of funding available, depending on the specific program. Potentially impacted employees:</a:t>
            </a:r>
          </a:p>
          <a:p>
            <a:pPr lvl="1">
              <a:lnSpc>
                <a:spcPct val="100000"/>
              </a:lnSpc>
              <a:spcBef>
                <a:spcPts val="0"/>
              </a:spcBef>
              <a:spcAft>
                <a:spcPts val="600"/>
              </a:spcAft>
            </a:pPr>
            <a:r>
              <a:rPr lang="en-US" sz="1600" dirty="0"/>
              <a:t>5,485 federally funded classified employees; </a:t>
            </a:r>
          </a:p>
          <a:p>
            <a:pPr lvl="1">
              <a:lnSpc>
                <a:spcPct val="100000"/>
              </a:lnSpc>
              <a:spcBef>
                <a:spcPts val="0"/>
              </a:spcBef>
              <a:spcAft>
                <a:spcPts val="600"/>
              </a:spcAft>
            </a:pPr>
            <a:r>
              <a:rPr lang="en-US" sz="1600" dirty="0"/>
              <a:t>1,416 federally funded wage employees; and</a:t>
            </a:r>
          </a:p>
          <a:p>
            <a:pPr lvl="1">
              <a:lnSpc>
                <a:spcPct val="100000"/>
              </a:lnSpc>
              <a:spcBef>
                <a:spcPts val="0"/>
              </a:spcBef>
              <a:spcAft>
                <a:spcPts val="600"/>
              </a:spcAft>
            </a:pPr>
            <a:r>
              <a:rPr lang="en-US" sz="1600" dirty="0"/>
              <a:t>407 federally funded contractors.</a:t>
            </a:r>
          </a:p>
          <a:p>
            <a:pPr>
              <a:lnSpc>
                <a:spcPct val="100000"/>
              </a:lnSpc>
              <a:spcBef>
                <a:spcPts val="0"/>
              </a:spcBef>
              <a:spcAft>
                <a:spcPts val="600"/>
              </a:spcAft>
            </a:pPr>
            <a:r>
              <a:rPr lang="en-US" sz="1600" dirty="0"/>
              <a:t>Agencies have been directed to </a:t>
            </a:r>
            <a:r>
              <a:rPr lang="en-US" sz="1600" b="1" u="sng" dirty="0"/>
              <a:t>not</a:t>
            </a:r>
            <a:r>
              <a:rPr lang="en-US" sz="1600" b="1" dirty="0"/>
              <a:t> </a:t>
            </a:r>
            <a:r>
              <a:rPr lang="en-US" sz="1600" dirty="0"/>
              <a:t>assume that federal funds will be reimbursed or state-funding will be provided to cover any unavailable programmatic pass-through funding.</a:t>
            </a:r>
          </a:p>
          <a:p>
            <a:pPr>
              <a:lnSpc>
                <a:spcPct val="100000"/>
              </a:lnSpc>
              <a:spcBef>
                <a:spcPts val="0"/>
              </a:spcBef>
              <a:spcAft>
                <a:spcPts val="600"/>
              </a:spcAft>
            </a:pPr>
            <a:r>
              <a:rPr lang="en-US" sz="1600" dirty="0"/>
              <a:t>DHRM has policies in place that allow for invoking furloughs or reducing work schedules in order to maintain individual employee benefits.</a:t>
            </a:r>
          </a:p>
          <a:p>
            <a:pPr lvl="1">
              <a:lnSpc>
                <a:spcPct val="100000"/>
              </a:lnSpc>
              <a:spcBef>
                <a:spcPts val="0"/>
              </a:spcBef>
              <a:spcAft>
                <a:spcPts val="600"/>
              </a:spcAft>
            </a:pPr>
            <a:r>
              <a:rPr lang="en-US" sz="1600" dirty="0"/>
              <a:t>To date, no Commonwealth employee has been placed into furlough status, however 13 employees at only one agency have been notified that they will be furloughed October 15</a:t>
            </a:r>
            <a:r>
              <a:rPr lang="en-US" sz="1600" baseline="30000" dirty="0"/>
              <a:t>th</a:t>
            </a:r>
            <a:r>
              <a:rPr lang="en-US" sz="1600" dirty="0"/>
              <a:t> if the shutdown is not avoided.</a:t>
            </a:r>
          </a:p>
          <a:p>
            <a:pPr>
              <a:lnSpc>
                <a:spcPct val="100000"/>
              </a:lnSpc>
              <a:spcBef>
                <a:spcPts val="0"/>
              </a:spcBef>
              <a:spcAft>
                <a:spcPts val="600"/>
              </a:spcAft>
            </a:pPr>
            <a:r>
              <a:rPr lang="en-US" sz="1600" dirty="0"/>
              <a:t>TAX analysis of the January 2019 shutdown indicated that general fund revenue will likely not be impacted if federal government workers receive backpay when the federal government reopens.</a:t>
            </a:r>
          </a:p>
        </p:txBody>
      </p:sp>
    </p:spTree>
    <p:extLst>
      <p:ext uri="{BB962C8B-B14F-4D97-AF65-F5344CB8AC3E}">
        <p14:creationId xmlns:p14="http://schemas.microsoft.com/office/powerpoint/2010/main" val="376000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35FC69E-48E5-E126-84AB-93211462A8DC}"/>
              </a:ext>
            </a:extLst>
          </p:cNvPr>
          <p:cNvSpPr>
            <a:spLocks noGrp="1"/>
          </p:cNvSpPr>
          <p:nvPr>
            <p:ph type="ctrTitle"/>
          </p:nvPr>
        </p:nvSpPr>
        <p:spPr/>
        <p:txBody>
          <a:bodyPr/>
          <a:lstStyle/>
          <a:p>
            <a:r>
              <a:rPr lang="en-US" dirty="0"/>
              <a:t>Federal Grants Update</a:t>
            </a:r>
          </a:p>
        </p:txBody>
      </p:sp>
    </p:spTree>
    <p:extLst>
      <p:ext uri="{BB962C8B-B14F-4D97-AF65-F5344CB8AC3E}">
        <p14:creationId xmlns:p14="http://schemas.microsoft.com/office/powerpoint/2010/main" val="153644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8082-E161-13E4-D3F4-6A8BD133972A}"/>
              </a:ext>
            </a:extLst>
          </p:cNvPr>
          <p:cNvSpPr>
            <a:spLocks noGrp="1"/>
          </p:cNvSpPr>
          <p:nvPr>
            <p:ph type="title"/>
          </p:nvPr>
        </p:nvSpPr>
        <p:spPr>
          <a:xfrm>
            <a:off x="838199" y="365126"/>
            <a:ext cx="10677525" cy="1016000"/>
          </a:xfrm>
        </p:spPr>
        <p:txBody>
          <a:bodyPr>
            <a:noAutofit/>
          </a:bodyPr>
          <a:lstStyle/>
          <a:p>
            <a:pPr>
              <a:lnSpc>
                <a:spcPct val="80000"/>
              </a:lnSpc>
              <a:spcBef>
                <a:spcPts val="1200"/>
              </a:spcBef>
            </a:pPr>
            <a:r>
              <a:rPr lang="en-US" sz="3600" dirty="0"/>
              <a:t>COORDINATED FEDERAL GRANT TRACKING ACROSS THE ADMINISTRATION</a:t>
            </a:r>
          </a:p>
        </p:txBody>
      </p:sp>
      <p:sp>
        <p:nvSpPr>
          <p:cNvPr id="3" name="Content Placeholder 2">
            <a:extLst>
              <a:ext uri="{FF2B5EF4-FFF2-40B4-BE49-F238E27FC236}">
                <a16:creationId xmlns:a16="http://schemas.microsoft.com/office/drawing/2014/main" id="{E4509C42-E042-795D-BCB7-A3A9683AE9B2}"/>
              </a:ext>
            </a:extLst>
          </p:cNvPr>
          <p:cNvSpPr>
            <a:spLocks noGrp="1"/>
          </p:cNvSpPr>
          <p:nvPr>
            <p:ph idx="1"/>
          </p:nvPr>
        </p:nvSpPr>
        <p:spPr>
          <a:xfrm>
            <a:off x="838200" y="1538288"/>
            <a:ext cx="10515600" cy="4351338"/>
          </a:xfrm>
        </p:spPr>
        <p:txBody>
          <a:bodyPr>
            <a:normAutofit/>
          </a:bodyPr>
          <a:lstStyle/>
          <a:p>
            <a:pPr>
              <a:spcBef>
                <a:spcPts val="0"/>
              </a:spcBef>
              <a:spcAft>
                <a:spcPts val="600"/>
              </a:spcAft>
            </a:pPr>
            <a:r>
              <a:rPr lang="en-US" sz="2000" dirty="0"/>
              <a:t>With the exception of Higher Education, the Finance Secretariat and Office of Federal Affairs, have been monitoring the impact of federal grant reviews across all Executive branch agencies.</a:t>
            </a:r>
          </a:p>
          <a:p>
            <a:pPr lvl="1">
              <a:spcBef>
                <a:spcPts val="0"/>
              </a:spcBef>
              <a:spcAft>
                <a:spcPts val="600"/>
              </a:spcAft>
            </a:pPr>
            <a:r>
              <a:rPr lang="en-US" sz="1800" dirty="0"/>
              <a:t>Higher Education institutions are being asked to identify paused or suspended federal grants as part of their six-year plan submissions.</a:t>
            </a:r>
          </a:p>
          <a:p>
            <a:pPr>
              <a:spcBef>
                <a:spcPts val="0"/>
              </a:spcBef>
              <a:spcAft>
                <a:spcPts val="600"/>
              </a:spcAft>
            </a:pPr>
            <a:r>
              <a:rPr lang="en-US" sz="2000" dirty="0"/>
              <a:t>Grants have been paused to review compliance with the various federal Executive Orders as well as to ensure alignment with Administration priorities.</a:t>
            </a:r>
          </a:p>
          <a:p>
            <a:pPr lvl="1">
              <a:spcBef>
                <a:spcPts val="0"/>
              </a:spcBef>
              <a:spcAft>
                <a:spcPts val="600"/>
              </a:spcAft>
            </a:pPr>
            <a:r>
              <a:rPr lang="en-US" sz="1800" dirty="0"/>
              <a:t>Paused grants have largely been tied to discretionary programs funded under the Infrastructure Investment and Jobs Act or the Inflation Reduction Act.</a:t>
            </a:r>
          </a:p>
          <a:p>
            <a:pPr>
              <a:spcBef>
                <a:spcPts val="0"/>
              </a:spcBef>
              <a:spcAft>
                <a:spcPts val="600"/>
              </a:spcAft>
            </a:pPr>
            <a:r>
              <a:rPr lang="en-US" sz="2000" dirty="0"/>
              <a:t>Amounts under review vary week to week and totals have ranged from under $200 million to more than $1.2 billion.</a:t>
            </a:r>
          </a:p>
          <a:p>
            <a:pPr lvl="1">
              <a:spcBef>
                <a:spcPts val="0"/>
              </a:spcBef>
              <a:spcAft>
                <a:spcPts val="600"/>
              </a:spcAft>
            </a:pPr>
            <a:r>
              <a:rPr lang="en-US" sz="1800" dirty="0"/>
              <a:t>As of this week, approximately $466 million remains paused, down from $515 million in May.</a:t>
            </a:r>
          </a:p>
          <a:p>
            <a:pPr lvl="2">
              <a:spcBef>
                <a:spcPts val="0"/>
              </a:spcBef>
              <a:spcAft>
                <a:spcPts val="600"/>
              </a:spcAft>
            </a:pPr>
            <a:r>
              <a:rPr lang="en-US" sz="1400" dirty="0"/>
              <a:t>Reflects an increase of $155 million to reflect cancelation of the “Solar for All” grant.</a:t>
            </a:r>
          </a:p>
          <a:p>
            <a:pPr lvl="1">
              <a:spcBef>
                <a:spcPts val="0"/>
              </a:spcBef>
              <a:spcAft>
                <a:spcPts val="600"/>
              </a:spcAft>
            </a:pPr>
            <a:r>
              <a:rPr lang="en-US" sz="1800" dirty="0"/>
              <a:t>Continuing to work with federal agencies to provide necessary justification to release paused funds. </a:t>
            </a:r>
          </a:p>
        </p:txBody>
      </p:sp>
      <p:sp>
        <p:nvSpPr>
          <p:cNvPr id="4" name="Slide Number Placeholder 3">
            <a:extLst>
              <a:ext uri="{FF2B5EF4-FFF2-40B4-BE49-F238E27FC236}">
                <a16:creationId xmlns:a16="http://schemas.microsoft.com/office/drawing/2014/main" id="{7A5AD091-5287-6376-F38A-BD499E2FEDBE}"/>
              </a:ext>
            </a:extLst>
          </p:cNvPr>
          <p:cNvSpPr>
            <a:spLocks noGrp="1"/>
          </p:cNvSpPr>
          <p:nvPr>
            <p:ph type="sldNum" sz="quarter" idx="12"/>
          </p:nvPr>
        </p:nvSpPr>
        <p:spPr/>
        <p:txBody>
          <a:bodyPr/>
          <a:lstStyle/>
          <a:p>
            <a:fld id="{90549E1B-9A3C-4075-9DD4-972AECE61183}" type="slidenum">
              <a:rPr lang="en-US" smtClean="0"/>
              <a:t>26</a:t>
            </a:fld>
            <a:endParaRPr lang="en-US" dirty="0"/>
          </a:p>
        </p:txBody>
      </p:sp>
    </p:spTree>
    <p:extLst>
      <p:ext uri="{BB962C8B-B14F-4D97-AF65-F5344CB8AC3E}">
        <p14:creationId xmlns:p14="http://schemas.microsoft.com/office/powerpoint/2010/main" val="505822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45FCB-58F4-C8A0-5C4A-451EDFA9EF6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BB3547-4111-FF2F-F32D-2593C228DB5A}"/>
              </a:ext>
            </a:extLst>
          </p:cNvPr>
          <p:cNvSpPr>
            <a:spLocks noGrp="1"/>
          </p:cNvSpPr>
          <p:nvPr>
            <p:ph type="title"/>
          </p:nvPr>
        </p:nvSpPr>
        <p:spPr/>
        <p:txBody>
          <a:bodyPr>
            <a:normAutofit/>
          </a:bodyPr>
          <a:lstStyle/>
          <a:p>
            <a:pPr>
              <a:lnSpc>
                <a:spcPct val="80000"/>
              </a:lnSpc>
              <a:spcBef>
                <a:spcPts val="1200"/>
              </a:spcBef>
            </a:pPr>
            <a:r>
              <a:rPr lang="en-US" sz="3600" dirty="0"/>
              <a:t>PAUSED GRANTS HAVE DROPPED SIGNIFICANTLY</a:t>
            </a:r>
          </a:p>
        </p:txBody>
      </p:sp>
      <p:sp>
        <p:nvSpPr>
          <p:cNvPr id="5" name="Text Placeholder 4">
            <a:extLst>
              <a:ext uri="{FF2B5EF4-FFF2-40B4-BE49-F238E27FC236}">
                <a16:creationId xmlns:a16="http://schemas.microsoft.com/office/drawing/2014/main" id="{BD50F732-187C-812A-60F2-22DB6B792764}"/>
              </a:ext>
            </a:extLst>
          </p:cNvPr>
          <p:cNvSpPr>
            <a:spLocks noGrp="1"/>
          </p:cNvSpPr>
          <p:nvPr>
            <p:ph type="body" idx="1"/>
          </p:nvPr>
        </p:nvSpPr>
        <p:spPr/>
        <p:txBody>
          <a:bodyPr>
            <a:normAutofit fontScale="92500"/>
          </a:bodyPr>
          <a:lstStyle/>
          <a:p>
            <a:r>
              <a:rPr lang="en-US" dirty="0"/>
              <a:t>Federal Grants Update (10/14/2025)</a:t>
            </a:r>
          </a:p>
          <a:p>
            <a:r>
              <a:rPr lang="en-US" sz="1200" dirty="0"/>
              <a:t>($ in millions)</a:t>
            </a:r>
          </a:p>
        </p:txBody>
      </p:sp>
      <p:sp>
        <p:nvSpPr>
          <p:cNvPr id="7" name="Text Placeholder 6">
            <a:extLst>
              <a:ext uri="{FF2B5EF4-FFF2-40B4-BE49-F238E27FC236}">
                <a16:creationId xmlns:a16="http://schemas.microsoft.com/office/drawing/2014/main" id="{081BA6B9-7A15-7E2A-8B70-86F429515FFA}"/>
              </a:ext>
            </a:extLst>
          </p:cNvPr>
          <p:cNvSpPr>
            <a:spLocks noGrp="1"/>
          </p:cNvSpPr>
          <p:nvPr>
            <p:ph type="body" sz="quarter" idx="3"/>
          </p:nvPr>
        </p:nvSpPr>
        <p:spPr/>
        <p:txBody>
          <a:bodyPr>
            <a:normAutofit fontScale="92500"/>
          </a:bodyPr>
          <a:lstStyle/>
          <a:p>
            <a:r>
              <a:rPr lang="en-US" dirty="0"/>
              <a:t>Paused grants to Virginia agencies have been reduced by $2.2B since March</a:t>
            </a:r>
          </a:p>
        </p:txBody>
      </p:sp>
      <p:sp>
        <p:nvSpPr>
          <p:cNvPr id="3" name="Slide Number Placeholder 3">
            <a:extLst>
              <a:ext uri="{FF2B5EF4-FFF2-40B4-BE49-F238E27FC236}">
                <a16:creationId xmlns:a16="http://schemas.microsoft.com/office/drawing/2014/main" id="{27145BF3-EF08-D680-C3B7-F4CB8139CFC9}"/>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27</a:t>
            </a:fld>
            <a:endParaRPr lang="en-US" dirty="0"/>
          </a:p>
        </p:txBody>
      </p:sp>
      <p:graphicFrame>
        <p:nvGraphicFramePr>
          <p:cNvPr id="11" name="Chart 10">
            <a:extLst>
              <a:ext uri="{FF2B5EF4-FFF2-40B4-BE49-F238E27FC236}">
                <a16:creationId xmlns:a16="http://schemas.microsoft.com/office/drawing/2014/main" id="{D931D1B7-D8ED-6BC7-3FBD-13B383934D68}"/>
              </a:ext>
            </a:extLst>
          </p:cNvPr>
          <p:cNvGraphicFramePr/>
          <p:nvPr/>
        </p:nvGraphicFramePr>
        <p:xfrm>
          <a:off x="6172200" y="2505075"/>
          <a:ext cx="5402510" cy="356291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8D0EB6F-ADBA-E15E-9B39-38F2357F76DB}"/>
              </a:ext>
            </a:extLst>
          </p:cNvPr>
          <p:cNvSpPr txBox="1"/>
          <p:nvPr/>
        </p:nvSpPr>
        <p:spPr>
          <a:xfrm>
            <a:off x="6182021" y="2675772"/>
            <a:ext cx="1152729" cy="530915"/>
          </a:xfrm>
          <a:prstGeom prst="rect">
            <a:avLst/>
          </a:prstGeom>
          <a:noFill/>
        </p:spPr>
        <p:txBody>
          <a:bodyPr wrap="square" rtlCol="0">
            <a:spAutoFit/>
          </a:bodyPr>
          <a:lstStyle/>
          <a:p>
            <a:r>
              <a:rPr lang="en-US" sz="1050" b="1" dirty="0"/>
              <a:t>($ in millions)</a:t>
            </a:r>
          </a:p>
          <a:p>
            <a:endParaRPr lang="en-US" dirty="0"/>
          </a:p>
        </p:txBody>
      </p:sp>
      <p:pic>
        <p:nvPicPr>
          <p:cNvPr id="16" name="Picture 15">
            <a:extLst>
              <a:ext uri="{FF2B5EF4-FFF2-40B4-BE49-F238E27FC236}">
                <a16:creationId xmlns:a16="http://schemas.microsoft.com/office/drawing/2014/main" id="{F259B37F-ECE1-28EC-C4E3-F8A714339BA0}"/>
              </a:ext>
            </a:extLst>
          </p:cNvPr>
          <p:cNvPicPr>
            <a:picLocks noChangeAspect="1"/>
          </p:cNvPicPr>
          <p:nvPr/>
        </p:nvPicPr>
        <p:blipFill>
          <a:blip r:embed="rId3"/>
          <a:stretch>
            <a:fillRect/>
          </a:stretch>
        </p:blipFill>
        <p:spPr>
          <a:xfrm>
            <a:off x="839788" y="2582863"/>
            <a:ext cx="4818562" cy="3179762"/>
          </a:xfrm>
          <a:prstGeom prst="rect">
            <a:avLst/>
          </a:prstGeom>
        </p:spPr>
      </p:pic>
    </p:spTree>
    <p:extLst>
      <p:ext uri="{BB962C8B-B14F-4D97-AF65-F5344CB8AC3E}">
        <p14:creationId xmlns:p14="http://schemas.microsoft.com/office/powerpoint/2010/main" val="29503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57B7-8EE0-DAC6-1E3F-9A6EAE78F9B4}"/>
              </a:ext>
            </a:extLst>
          </p:cNvPr>
          <p:cNvSpPr>
            <a:spLocks noGrp="1"/>
          </p:cNvSpPr>
          <p:nvPr>
            <p:ph type="title"/>
          </p:nvPr>
        </p:nvSpPr>
        <p:spPr>
          <a:xfrm>
            <a:off x="520700" y="228553"/>
            <a:ext cx="11150600" cy="866005"/>
          </a:xfrm>
        </p:spPr>
        <p:txBody>
          <a:bodyPr>
            <a:noAutofit/>
          </a:bodyPr>
          <a:lstStyle/>
          <a:p>
            <a:pPr>
              <a:lnSpc>
                <a:spcPct val="80000"/>
              </a:lnSpc>
            </a:pPr>
            <a:r>
              <a:rPr lang="en-US" sz="3600" cap="all" dirty="0"/>
              <a:t>year-over-year Job growth continues to be positive</a:t>
            </a:r>
          </a:p>
        </p:txBody>
      </p:sp>
      <p:sp>
        <p:nvSpPr>
          <p:cNvPr id="3" name="Content Placeholder 2">
            <a:extLst>
              <a:ext uri="{FF2B5EF4-FFF2-40B4-BE49-F238E27FC236}">
                <a16:creationId xmlns:a16="http://schemas.microsoft.com/office/drawing/2014/main" id="{6812F8E6-65A7-3271-DD74-5CB18340D1F3}"/>
              </a:ext>
            </a:extLst>
          </p:cNvPr>
          <p:cNvSpPr>
            <a:spLocks noGrp="1"/>
          </p:cNvSpPr>
          <p:nvPr>
            <p:ph idx="1"/>
          </p:nvPr>
        </p:nvSpPr>
        <p:spPr>
          <a:xfrm>
            <a:off x="590549" y="4937925"/>
            <a:ext cx="11080751" cy="1217228"/>
          </a:xfrm>
        </p:spPr>
        <p:txBody>
          <a:bodyPr>
            <a:normAutofit fontScale="92500" lnSpcReduction="20000"/>
          </a:bodyPr>
          <a:lstStyle/>
          <a:p>
            <a:pPr>
              <a:spcBef>
                <a:spcPts val="0"/>
              </a:spcBef>
              <a:spcAft>
                <a:spcPts val="600"/>
              </a:spcAft>
            </a:pPr>
            <a:r>
              <a:rPr lang="en-US" sz="1600" dirty="0"/>
              <a:t>August data is not yet available due to the federal government shutdown.</a:t>
            </a:r>
          </a:p>
          <a:p>
            <a:pPr>
              <a:spcBef>
                <a:spcPts val="0"/>
              </a:spcBef>
              <a:spcAft>
                <a:spcPts val="600"/>
              </a:spcAft>
            </a:pPr>
            <a:r>
              <a:rPr lang="en-US" sz="1600" dirty="0"/>
              <a:t>The U.S. added 101,000 jobs in July and August, while Virginia added 10,500, with Virginia showing a proportionately better period-over-period growth rate.</a:t>
            </a:r>
          </a:p>
          <a:p>
            <a:pPr>
              <a:spcBef>
                <a:spcPts val="0"/>
              </a:spcBef>
              <a:spcAft>
                <a:spcPts val="600"/>
              </a:spcAft>
            </a:pPr>
            <a:r>
              <a:rPr lang="en-US" sz="1600" dirty="0"/>
              <a:t>Private sector employment in Virginia increased by 9,300 in August, more than offsetting a government payrolls decrease of 2,100.</a:t>
            </a:r>
          </a:p>
          <a:p>
            <a:pPr>
              <a:spcBef>
                <a:spcPts val="0"/>
              </a:spcBef>
              <a:spcAft>
                <a:spcPts val="600"/>
              </a:spcAft>
            </a:pPr>
            <a:r>
              <a:rPr lang="en-US" sz="1600" dirty="0"/>
              <a:t>Virginia remained above last year’s jobs totals by roughly 1 percent in August compared to 0.9 percent for the U.S.</a:t>
            </a:r>
          </a:p>
        </p:txBody>
      </p:sp>
      <p:graphicFrame>
        <p:nvGraphicFramePr>
          <p:cNvPr id="6" name="Chart 5">
            <a:extLst>
              <a:ext uri="{FF2B5EF4-FFF2-40B4-BE49-F238E27FC236}">
                <a16:creationId xmlns:a16="http://schemas.microsoft.com/office/drawing/2014/main" id="{40F3C931-4002-372D-96AD-00684D7DD55C}"/>
              </a:ext>
            </a:extLst>
          </p:cNvPr>
          <p:cNvGraphicFramePr>
            <a:graphicFrameLocks/>
          </p:cNvGraphicFramePr>
          <p:nvPr>
            <p:extLst>
              <p:ext uri="{D42A27DB-BD31-4B8C-83A1-F6EECF244321}">
                <p14:modId xmlns:p14="http://schemas.microsoft.com/office/powerpoint/2010/main" val="1318181578"/>
              </p:ext>
            </p:extLst>
          </p:nvPr>
        </p:nvGraphicFramePr>
        <p:xfrm>
          <a:off x="590549" y="1420680"/>
          <a:ext cx="5372102" cy="31393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0ABEAAB-43D5-721F-BFC4-1178905939BF}"/>
              </a:ext>
            </a:extLst>
          </p:cNvPr>
          <p:cNvGraphicFramePr>
            <a:graphicFrameLocks/>
          </p:cNvGraphicFramePr>
          <p:nvPr>
            <p:extLst>
              <p:ext uri="{D42A27DB-BD31-4B8C-83A1-F6EECF244321}">
                <p14:modId xmlns:p14="http://schemas.microsoft.com/office/powerpoint/2010/main" val="2139382293"/>
              </p:ext>
            </p:extLst>
          </p:nvPr>
        </p:nvGraphicFramePr>
        <p:xfrm>
          <a:off x="6229349" y="1446551"/>
          <a:ext cx="5372101" cy="3139381"/>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
            <a:extLst>
              <a:ext uri="{FF2B5EF4-FFF2-40B4-BE49-F238E27FC236}">
                <a16:creationId xmlns:a16="http://schemas.microsoft.com/office/drawing/2014/main" id="{DD5D29D2-AC7E-7348-3F7A-5D65DCD9CADF}"/>
              </a:ext>
            </a:extLst>
          </p:cNvPr>
          <p:cNvSpPr txBox="1"/>
          <p:nvPr/>
        </p:nvSpPr>
        <p:spPr>
          <a:xfrm>
            <a:off x="590549" y="4579982"/>
            <a:ext cx="5044730" cy="2646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kern="1200" dirty="0">
                <a:latin typeface="Franklin Gothic Book" panose="020B0503020102020204" pitchFamily="34" charset="0"/>
              </a:rPr>
              <a:t>Source: Bureau of Labor Statistics.</a:t>
            </a:r>
          </a:p>
        </p:txBody>
      </p:sp>
      <p:sp>
        <p:nvSpPr>
          <p:cNvPr id="9" name="TextBox 1">
            <a:extLst>
              <a:ext uri="{FF2B5EF4-FFF2-40B4-BE49-F238E27FC236}">
                <a16:creationId xmlns:a16="http://schemas.microsoft.com/office/drawing/2014/main" id="{A29008D0-A076-9230-6F42-BF7D6C6FEBA1}"/>
              </a:ext>
            </a:extLst>
          </p:cNvPr>
          <p:cNvSpPr txBox="1"/>
          <p:nvPr/>
        </p:nvSpPr>
        <p:spPr>
          <a:xfrm>
            <a:off x="6229349" y="4601560"/>
            <a:ext cx="5044730" cy="2646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i="1" kern="1200" dirty="0">
                <a:latin typeface="Franklin Gothic Book" panose="020B0503020102020204" pitchFamily="34" charset="0"/>
              </a:rPr>
              <a:t>Source: Bureau of Labor Statistics.</a:t>
            </a:r>
          </a:p>
        </p:txBody>
      </p:sp>
      <p:sp>
        <p:nvSpPr>
          <p:cNvPr id="10" name="TextBox 9">
            <a:extLst>
              <a:ext uri="{FF2B5EF4-FFF2-40B4-BE49-F238E27FC236}">
                <a16:creationId xmlns:a16="http://schemas.microsoft.com/office/drawing/2014/main" id="{5F6C300A-1904-54DE-FDB3-A7E2B81103D9}"/>
              </a:ext>
            </a:extLst>
          </p:cNvPr>
          <p:cNvSpPr txBox="1"/>
          <p:nvPr/>
        </p:nvSpPr>
        <p:spPr>
          <a:xfrm>
            <a:off x="554453" y="812258"/>
            <a:ext cx="10574758" cy="492443"/>
          </a:xfrm>
          <a:prstGeom prst="rect">
            <a:avLst/>
          </a:prstGeom>
          <a:noFill/>
        </p:spPr>
        <p:txBody>
          <a:bodyPr wrap="square" rtlCol="0">
            <a:spAutoFit/>
          </a:bodyPr>
          <a:lstStyle/>
          <a:p>
            <a:r>
              <a:rPr lang="en-US" sz="2600" cap="all" dirty="0">
                <a:latin typeface="+mj-lt"/>
              </a:rPr>
              <a:t>Over 10,000 Virginia jobs added in July and August</a:t>
            </a:r>
          </a:p>
        </p:txBody>
      </p:sp>
      <p:sp>
        <p:nvSpPr>
          <p:cNvPr id="11" name="TextBox 10">
            <a:extLst>
              <a:ext uri="{FF2B5EF4-FFF2-40B4-BE49-F238E27FC236}">
                <a16:creationId xmlns:a16="http://schemas.microsoft.com/office/drawing/2014/main" id="{E31B25CC-9C70-0478-9646-703408E7FC8D}"/>
              </a:ext>
            </a:extLst>
          </p:cNvPr>
          <p:cNvSpPr txBox="1"/>
          <p:nvPr/>
        </p:nvSpPr>
        <p:spPr>
          <a:xfrm>
            <a:off x="9255540" y="3814648"/>
            <a:ext cx="1646605" cy="261610"/>
          </a:xfrm>
          <a:prstGeom prst="rect">
            <a:avLst/>
          </a:prstGeom>
          <a:noFill/>
        </p:spPr>
        <p:txBody>
          <a:bodyPr wrap="none" rtlCol="0">
            <a:spAutoFit/>
          </a:bodyPr>
          <a:lstStyle/>
          <a:p>
            <a:r>
              <a:rPr lang="en-US" sz="1100" b="1" dirty="0">
                <a:latin typeface="Arial Narrow" panose="020B0606020202030204" pitchFamily="34" charset="0"/>
              </a:rPr>
              <a:t>Over 10k jobs added FYTD</a:t>
            </a:r>
          </a:p>
        </p:txBody>
      </p:sp>
      <p:sp>
        <p:nvSpPr>
          <p:cNvPr id="12" name="Left Brace 11">
            <a:extLst>
              <a:ext uri="{FF2B5EF4-FFF2-40B4-BE49-F238E27FC236}">
                <a16:creationId xmlns:a16="http://schemas.microsoft.com/office/drawing/2014/main" id="{D6D906BE-F60E-8A5A-E89F-EF620F527C74}"/>
              </a:ext>
            </a:extLst>
          </p:cNvPr>
          <p:cNvSpPr/>
          <p:nvPr/>
        </p:nvSpPr>
        <p:spPr>
          <a:xfrm rot="16200000">
            <a:off x="10946431" y="3577648"/>
            <a:ext cx="174194" cy="19136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D90850B1-8AF4-9AA3-E673-E56BFD4EE793}"/>
              </a:ext>
            </a:extLst>
          </p:cNvPr>
          <p:cNvCxnSpPr>
            <a:cxnSpLocks/>
            <a:stCxn id="11" idx="3"/>
            <a:endCxn id="12" idx="1"/>
          </p:cNvCxnSpPr>
          <p:nvPr/>
        </p:nvCxnSpPr>
        <p:spPr>
          <a:xfrm flipV="1">
            <a:off x="10902145" y="3760428"/>
            <a:ext cx="131383" cy="1850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88" name="Ink 187">
                <a:extLst>
                  <a:ext uri="{FF2B5EF4-FFF2-40B4-BE49-F238E27FC236}">
                    <a16:creationId xmlns:a16="http://schemas.microsoft.com/office/drawing/2014/main" id="{052CCC14-14C0-F1F1-AEA4-F90D52E02047}"/>
                  </a:ext>
                </a:extLst>
              </p14:cNvPr>
              <p14:cNvContentPartPr/>
              <p14:nvPr/>
            </p14:nvContentPartPr>
            <p14:xfrm>
              <a:off x="7745016" y="6016844"/>
              <a:ext cx="9720" cy="19440"/>
            </p14:xfrm>
          </p:contentPart>
        </mc:Choice>
        <mc:Fallback xmlns="">
          <p:pic>
            <p:nvPicPr>
              <p:cNvPr id="188" name="Ink 187">
                <a:extLst>
                  <a:ext uri="{FF2B5EF4-FFF2-40B4-BE49-F238E27FC236}">
                    <a16:creationId xmlns:a16="http://schemas.microsoft.com/office/drawing/2014/main" id="{052CCC14-14C0-F1F1-AEA4-F90D52E02047}"/>
                  </a:ext>
                </a:extLst>
              </p:cNvPr>
              <p:cNvPicPr/>
              <p:nvPr/>
            </p:nvPicPr>
            <p:blipFill>
              <a:blip r:embed="rId68"/>
              <a:stretch>
                <a:fillRect/>
              </a:stretch>
            </p:blipFill>
            <p:spPr>
              <a:xfrm>
                <a:off x="7734216" y="6006044"/>
                <a:ext cx="30960" cy="40680"/>
              </a:xfrm>
              <a:prstGeom prst="rect">
                <a:avLst/>
              </a:prstGeom>
            </p:spPr>
          </p:pic>
        </mc:Fallback>
      </mc:AlternateContent>
      <p:sp>
        <p:nvSpPr>
          <p:cNvPr id="4" name="Slide Number Placeholder 4">
            <a:extLst>
              <a:ext uri="{FF2B5EF4-FFF2-40B4-BE49-F238E27FC236}">
                <a16:creationId xmlns:a16="http://schemas.microsoft.com/office/drawing/2014/main" id="{64E214DD-5541-80F6-5BBF-8730FF5C42FD}"/>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3</a:t>
            </a:fld>
            <a:endParaRPr lang="en-US" dirty="0"/>
          </a:p>
        </p:txBody>
      </p:sp>
    </p:spTree>
    <p:extLst>
      <p:ext uri="{BB962C8B-B14F-4D97-AF65-F5344CB8AC3E}">
        <p14:creationId xmlns:p14="http://schemas.microsoft.com/office/powerpoint/2010/main" val="29510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6582-34A6-9CB5-A9D0-135714F18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696509-A08B-A9E7-406E-36163B4385A6}"/>
              </a:ext>
            </a:extLst>
          </p:cNvPr>
          <p:cNvSpPr>
            <a:spLocks noGrp="1"/>
          </p:cNvSpPr>
          <p:nvPr>
            <p:ph type="title"/>
          </p:nvPr>
        </p:nvSpPr>
        <p:spPr>
          <a:xfrm>
            <a:off x="766354" y="365125"/>
            <a:ext cx="10587446" cy="772559"/>
          </a:xfrm>
        </p:spPr>
        <p:txBody>
          <a:bodyPr>
            <a:noAutofit/>
          </a:bodyPr>
          <a:lstStyle/>
          <a:p>
            <a:pPr>
              <a:lnSpc>
                <a:spcPct val="80000"/>
              </a:lnSpc>
            </a:pPr>
            <a:r>
              <a:rPr lang="en-US" sz="3600" dirty="0"/>
              <a:t>PRIVATE SECTOR DATA OFFERS MIXED VIEW OF U.S. EMPLOYMENT GROWTH IN SEPTEMBER</a:t>
            </a:r>
          </a:p>
        </p:txBody>
      </p:sp>
      <p:sp>
        <p:nvSpPr>
          <p:cNvPr id="7" name="TextBox 6">
            <a:extLst>
              <a:ext uri="{FF2B5EF4-FFF2-40B4-BE49-F238E27FC236}">
                <a16:creationId xmlns:a16="http://schemas.microsoft.com/office/drawing/2014/main" id="{5712A9D7-5209-8670-9D1F-633820E42CBD}"/>
              </a:ext>
            </a:extLst>
          </p:cNvPr>
          <p:cNvSpPr txBox="1"/>
          <p:nvPr/>
        </p:nvSpPr>
        <p:spPr>
          <a:xfrm>
            <a:off x="6827520" y="4389119"/>
            <a:ext cx="3635932" cy="253916"/>
          </a:xfrm>
          <a:prstGeom prst="rect">
            <a:avLst/>
          </a:prstGeom>
          <a:noFill/>
        </p:spPr>
        <p:txBody>
          <a:bodyPr wrap="none" rtlCol="0">
            <a:spAutoFit/>
          </a:bodyPr>
          <a:lstStyle/>
          <a:p>
            <a:r>
              <a:rPr lang="en-US" sz="1050" i="1" dirty="0"/>
              <a:t>Source: Moody’s Analytics; </a:t>
            </a:r>
            <a:r>
              <a:rPr lang="en-US" sz="1050" i="1" dirty="0" err="1"/>
              <a:t>Revelio</a:t>
            </a:r>
            <a:r>
              <a:rPr lang="en-US" sz="1050" i="1" dirty="0"/>
              <a:t> Labs; ADP; Carlyle Group.</a:t>
            </a:r>
          </a:p>
        </p:txBody>
      </p:sp>
      <p:sp>
        <p:nvSpPr>
          <p:cNvPr id="8" name="Content Placeholder 4">
            <a:extLst>
              <a:ext uri="{FF2B5EF4-FFF2-40B4-BE49-F238E27FC236}">
                <a16:creationId xmlns:a16="http://schemas.microsoft.com/office/drawing/2014/main" id="{B43C2917-18C0-C04C-E8EA-A6138A668086}"/>
              </a:ext>
            </a:extLst>
          </p:cNvPr>
          <p:cNvSpPr txBox="1">
            <a:spLocks/>
          </p:cNvSpPr>
          <p:nvPr/>
        </p:nvSpPr>
        <p:spPr>
          <a:xfrm>
            <a:off x="543466" y="1489638"/>
            <a:ext cx="5987990" cy="3405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dirty="0"/>
              <a:t>Without official government employment statistics, data from the private sector provides approximations of employment growth.</a:t>
            </a:r>
          </a:p>
          <a:p>
            <a:pPr>
              <a:lnSpc>
                <a:spcPct val="100000"/>
              </a:lnSpc>
              <a:spcBef>
                <a:spcPts val="0"/>
              </a:spcBef>
              <a:spcAft>
                <a:spcPts val="600"/>
              </a:spcAft>
            </a:pPr>
            <a:r>
              <a:rPr lang="en-US" sz="1600" dirty="0"/>
              <a:t>Private payroll provider ADP, using payroll data of more than 26 million U.S. employees, estimated that private sector employment declined by 32,000 jobs in September. Education and health services showed the largest month-over-month increase (+33k). Leisure and hospitality (-19k), other services (-16k) and professional and business services (-13k) had the largest declines.</a:t>
            </a:r>
          </a:p>
          <a:p>
            <a:pPr>
              <a:lnSpc>
                <a:spcPct val="100000"/>
              </a:lnSpc>
              <a:spcBef>
                <a:spcPts val="0"/>
              </a:spcBef>
              <a:spcAft>
                <a:spcPts val="600"/>
              </a:spcAft>
            </a:pPr>
            <a:r>
              <a:rPr lang="en-US" sz="1600" dirty="0" err="1"/>
              <a:t>Revelio</a:t>
            </a:r>
            <a:r>
              <a:rPr lang="en-US" sz="1600" dirty="0"/>
              <a:t> Labs, which uses a variety of data sources including professional profile data from LinkedIn, estimates the U.S. economy added approximately 60 thousand jobs. The growth in employment was driven by the education and health services sector and was concentrated in a few states.</a:t>
            </a:r>
          </a:p>
          <a:p>
            <a:pPr>
              <a:lnSpc>
                <a:spcPct val="100000"/>
              </a:lnSpc>
              <a:spcBef>
                <a:spcPts val="0"/>
              </a:spcBef>
              <a:spcAft>
                <a:spcPts val="600"/>
              </a:spcAft>
            </a:pPr>
            <a:endParaRPr lang="en-US" sz="1600" dirty="0"/>
          </a:p>
        </p:txBody>
      </p:sp>
      <p:graphicFrame>
        <p:nvGraphicFramePr>
          <p:cNvPr id="3" name="Chart 2">
            <a:extLst>
              <a:ext uri="{FF2B5EF4-FFF2-40B4-BE49-F238E27FC236}">
                <a16:creationId xmlns:a16="http://schemas.microsoft.com/office/drawing/2014/main" id="{099CC984-F4CE-DB6C-1E1E-84B84B59F80E}"/>
              </a:ext>
            </a:extLst>
          </p:cNvPr>
          <p:cNvGraphicFramePr>
            <a:graphicFrameLocks/>
          </p:cNvGraphicFramePr>
          <p:nvPr>
            <p:extLst>
              <p:ext uri="{D42A27DB-BD31-4B8C-83A1-F6EECF244321}">
                <p14:modId xmlns:p14="http://schemas.microsoft.com/office/powerpoint/2010/main" val="4246737801"/>
              </p:ext>
            </p:extLst>
          </p:nvPr>
        </p:nvGraphicFramePr>
        <p:xfrm>
          <a:off x="6827519" y="1489638"/>
          <a:ext cx="4737463" cy="2899481"/>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4">
            <a:extLst>
              <a:ext uri="{FF2B5EF4-FFF2-40B4-BE49-F238E27FC236}">
                <a16:creationId xmlns:a16="http://schemas.microsoft.com/office/drawing/2014/main" id="{021973C6-BE4A-DDE1-3E0C-203A65F4C95D}"/>
              </a:ext>
            </a:extLst>
          </p:cNvPr>
          <p:cNvSpPr txBox="1">
            <a:spLocks/>
          </p:cNvSpPr>
          <p:nvPr/>
        </p:nvSpPr>
        <p:spPr>
          <a:xfrm>
            <a:off x="543466" y="5243838"/>
            <a:ext cx="10802477" cy="1295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dirty="0"/>
              <a:t>Global investment firm Carlyle released proprietary U.S. economic indicators derived from its portfolio of 277 active companies, 694 real estate investments, and nearly 730,000 employees worldwide. Carlyle estimates that employers added 17,000 jobs in September.</a:t>
            </a:r>
          </a:p>
          <a:p>
            <a:pPr>
              <a:lnSpc>
                <a:spcPct val="100000"/>
              </a:lnSpc>
              <a:spcBef>
                <a:spcPts val="0"/>
              </a:spcBef>
              <a:spcAft>
                <a:spcPts val="600"/>
              </a:spcAft>
            </a:pPr>
            <a:endParaRPr lang="en-US" sz="1600" dirty="0"/>
          </a:p>
          <a:p>
            <a:pPr>
              <a:lnSpc>
                <a:spcPct val="100000"/>
              </a:lnSpc>
              <a:spcBef>
                <a:spcPts val="0"/>
              </a:spcBef>
              <a:spcAft>
                <a:spcPts val="600"/>
              </a:spcAft>
            </a:pPr>
            <a:endParaRPr lang="en-US" sz="1600" dirty="0"/>
          </a:p>
        </p:txBody>
      </p:sp>
      <p:sp>
        <p:nvSpPr>
          <p:cNvPr id="6" name="Slide Number Placeholder 4">
            <a:extLst>
              <a:ext uri="{FF2B5EF4-FFF2-40B4-BE49-F238E27FC236}">
                <a16:creationId xmlns:a16="http://schemas.microsoft.com/office/drawing/2014/main" id="{8402753C-573C-0666-81E8-9A8409FBC7E3}"/>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4</a:t>
            </a:fld>
            <a:endParaRPr lang="en-US" dirty="0"/>
          </a:p>
        </p:txBody>
      </p:sp>
    </p:spTree>
    <p:extLst>
      <p:ext uri="{BB962C8B-B14F-4D97-AF65-F5344CB8AC3E}">
        <p14:creationId xmlns:p14="http://schemas.microsoft.com/office/powerpoint/2010/main" val="420887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B338-42DF-A3E2-E643-9B5B37377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00013-130B-E51D-7683-A246E296DE80}"/>
              </a:ext>
            </a:extLst>
          </p:cNvPr>
          <p:cNvSpPr>
            <a:spLocks noGrp="1"/>
          </p:cNvSpPr>
          <p:nvPr>
            <p:ph type="title"/>
          </p:nvPr>
        </p:nvSpPr>
        <p:spPr>
          <a:xfrm>
            <a:off x="838200" y="365126"/>
            <a:ext cx="10515600" cy="989542"/>
          </a:xfrm>
        </p:spPr>
        <p:txBody>
          <a:bodyPr>
            <a:noAutofit/>
          </a:bodyPr>
          <a:lstStyle/>
          <a:p>
            <a:pPr>
              <a:lnSpc>
                <a:spcPct val="80000"/>
              </a:lnSpc>
            </a:pPr>
            <a:r>
              <a:rPr lang="en-US" sz="3600" dirty="0"/>
              <a:t>ADP ESTIMATES THAT PRIVATE SECTOR PAYROLLS DECLINED 32,000 IN SEPTEMBER</a:t>
            </a:r>
          </a:p>
        </p:txBody>
      </p:sp>
      <p:sp>
        <p:nvSpPr>
          <p:cNvPr id="3" name="Content Placeholder 4">
            <a:extLst>
              <a:ext uri="{FF2B5EF4-FFF2-40B4-BE49-F238E27FC236}">
                <a16:creationId xmlns:a16="http://schemas.microsoft.com/office/drawing/2014/main" id="{7B4B9738-8198-800B-2808-98F5BC06D16D}"/>
              </a:ext>
            </a:extLst>
          </p:cNvPr>
          <p:cNvSpPr txBox="1">
            <a:spLocks/>
          </p:cNvSpPr>
          <p:nvPr/>
        </p:nvSpPr>
        <p:spPr>
          <a:xfrm>
            <a:off x="762506" y="1690689"/>
            <a:ext cx="4690649" cy="3281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dirty="0"/>
              <a:t>Automatic Data Processing, Inc. (ADP) is likely the best non-governmental source of private sector payroll growth.</a:t>
            </a:r>
          </a:p>
          <a:p>
            <a:pPr>
              <a:lnSpc>
                <a:spcPct val="100000"/>
              </a:lnSpc>
              <a:spcBef>
                <a:spcPts val="0"/>
              </a:spcBef>
              <a:spcAft>
                <a:spcPts val="600"/>
              </a:spcAft>
            </a:pPr>
            <a:r>
              <a:rPr lang="en-US" sz="1600" dirty="0"/>
              <a:t>ADP uses payroll data of more than 26 million U.S. employees.</a:t>
            </a:r>
          </a:p>
          <a:p>
            <a:pPr>
              <a:lnSpc>
                <a:spcPct val="100000"/>
              </a:lnSpc>
              <a:spcBef>
                <a:spcPts val="0"/>
              </a:spcBef>
              <a:spcAft>
                <a:spcPts val="600"/>
              </a:spcAft>
            </a:pPr>
            <a:r>
              <a:rPr lang="en-US" sz="1600" dirty="0"/>
              <a:t>Long term trends tend to match well between the Bureau of Labor Statistics and ADP.</a:t>
            </a:r>
          </a:p>
          <a:p>
            <a:pPr>
              <a:lnSpc>
                <a:spcPct val="100000"/>
              </a:lnSpc>
              <a:spcBef>
                <a:spcPts val="0"/>
              </a:spcBef>
              <a:spcAft>
                <a:spcPts val="1200"/>
              </a:spcAft>
            </a:pPr>
            <a:r>
              <a:rPr lang="en-US" sz="1600" dirty="0"/>
              <a:t>Month-to-month growth numbers are often significantly different.</a:t>
            </a:r>
          </a:p>
          <a:p>
            <a:pPr>
              <a:lnSpc>
                <a:spcPct val="100000"/>
              </a:lnSpc>
              <a:spcBef>
                <a:spcPts val="0"/>
              </a:spcBef>
              <a:spcAft>
                <a:spcPts val="600"/>
              </a:spcAft>
            </a:pPr>
            <a:r>
              <a:rPr lang="en-US" sz="1600" dirty="0"/>
              <a:t>There is no clear direction of bias between the two sources, under and over estimation are approximately equally likely.</a:t>
            </a:r>
          </a:p>
          <a:p>
            <a:pPr>
              <a:lnSpc>
                <a:spcPct val="100000"/>
              </a:lnSpc>
              <a:spcBef>
                <a:spcPts val="0"/>
              </a:spcBef>
              <a:spcAft>
                <a:spcPts val="600"/>
              </a:spcAft>
            </a:pPr>
            <a:endParaRPr lang="en-US" sz="1600" dirty="0"/>
          </a:p>
          <a:p>
            <a:pPr>
              <a:lnSpc>
                <a:spcPct val="100000"/>
              </a:lnSpc>
              <a:spcBef>
                <a:spcPts val="0"/>
              </a:spcBef>
              <a:spcAft>
                <a:spcPts val="600"/>
              </a:spcAft>
            </a:pPr>
            <a:endParaRPr lang="en-US" sz="1600" dirty="0"/>
          </a:p>
        </p:txBody>
      </p:sp>
      <p:graphicFrame>
        <p:nvGraphicFramePr>
          <p:cNvPr id="9" name="Chart 8">
            <a:extLst>
              <a:ext uri="{FF2B5EF4-FFF2-40B4-BE49-F238E27FC236}">
                <a16:creationId xmlns:a16="http://schemas.microsoft.com/office/drawing/2014/main" id="{91102F7A-E192-7E4B-CE21-39F8436C8CBE}"/>
              </a:ext>
            </a:extLst>
          </p:cNvPr>
          <p:cNvGraphicFramePr>
            <a:graphicFrameLocks/>
          </p:cNvGraphicFramePr>
          <p:nvPr>
            <p:extLst>
              <p:ext uri="{D42A27DB-BD31-4B8C-83A1-F6EECF244321}">
                <p14:modId xmlns:p14="http://schemas.microsoft.com/office/powerpoint/2010/main" val="1091601705"/>
              </p:ext>
            </p:extLst>
          </p:nvPr>
        </p:nvGraphicFramePr>
        <p:xfrm>
          <a:off x="5813778" y="1690688"/>
          <a:ext cx="5734756" cy="328136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F4EE77A5-3184-7B2D-27AD-647863FAE84C}"/>
              </a:ext>
            </a:extLst>
          </p:cNvPr>
          <p:cNvSpPr txBox="1"/>
          <p:nvPr/>
        </p:nvSpPr>
        <p:spPr>
          <a:xfrm>
            <a:off x="5813778" y="5002648"/>
            <a:ext cx="1252266" cy="253916"/>
          </a:xfrm>
          <a:prstGeom prst="rect">
            <a:avLst/>
          </a:prstGeom>
          <a:noFill/>
        </p:spPr>
        <p:txBody>
          <a:bodyPr wrap="none" rtlCol="0">
            <a:spAutoFit/>
          </a:bodyPr>
          <a:lstStyle/>
          <a:p>
            <a:r>
              <a:rPr lang="en-US" sz="1050" i="1" dirty="0"/>
              <a:t>Source: BLS; ADP.</a:t>
            </a:r>
          </a:p>
        </p:txBody>
      </p:sp>
      <p:sp>
        <p:nvSpPr>
          <p:cNvPr id="4" name="Slide Number Placeholder 4">
            <a:extLst>
              <a:ext uri="{FF2B5EF4-FFF2-40B4-BE49-F238E27FC236}">
                <a16:creationId xmlns:a16="http://schemas.microsoft.com/office/drawing/2014/main" id="{A393F3FF-3C81-01A0-27A4-6D0C497EFA33}"/>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5</a:t>
            </a:fld>
            <a:endParaRPr lang="en-US" dirty="0"/>
          </a:p>
        </p:txBody>
      </p:sp>
    </p:spTree>
    <p:extLst>
      <p:ext uri="{BB962C8B-B14F-4D97-AF65-F5344CB8AC3E}">
        <p14:creationId xmlns:p14="http://schemas.microsoft.com/office/powerpoint/2010/main" val="148819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0E00-6CAC-920B-4AE1-539EB1533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6AC574-65E1-4F85-3072-963684F16D22}"/>
              </a:ext>
            </a:extLst>
          </p:cNvPr>
          <p:cNvSpPr>
            <a:spLocks noGrp="1"/>
          </p:cNvSpPr>
          <p:nvPr>
            <p:ph type="title"/>
          </p:nvPr>
        </p:nvSpPr>
        <p:spPr>
          <a:xfrm>
            <a:off x="766354" y="365125"/>
            <a:ext cx="10587446" cy="772559"/>
          </a:xfrm>
        </p:spPr>
        <p:txBody>
          <a:bodyPr>
            <a:normAutofit fontScale="90000"/>
          </a:bodyPr>
          <a:lstStyle/>
          <a:p>
            <a:pPr>
              <a:lnSpc>
                <a:spcPct val="80000"/>
              </a:lnSpc>
            </a:pPr>
            <a:r>
              <a:rPr lang="en-US" sz="3600" dirty="0"/>
              <a:t>EMPLOYMENT ESTIMATES FROM REVELIO LABS SUGGEST VIRGINIA EMPLOYMENT FELL IN SEPTEMBER</a:t>
            </a:r>
          </a:p>
        </p:txBody>
      </p:sp>
      <p:sp>
        <p:nvSpPr>
          <p:cNvPr id="7" name="TextBox 6">
            <a:extLst>
              <a:ext uri="{FF2B5EF4-FFF2-40B4-BE49-F238E27FC236}">
                <a16:creationId xmlns:a16="http://schemas.microsoft.com/office/drawing/2014/main" id="{40B4E13D-B6F9-0B2C-E734-105EE523EBAD}"/>
              </a:ext>
            </a:extLst>
          </p:cNvPr>
          <p:cNvSpPr txBox="1"/>
          <p:nvPr/>
        </p:nvSpPr>
        <p:spPr>
          <a:xfrm>
            <a:off x="6348560" y="4699978"/>
            <a:ext cx="3076483" cy="261610"/>
          </a:xfrm>
          <a:prstGeom prst="rect">
            <a:avLst/>
          </a:prstGeom>
          <a:noFill/>
        </p:spPr>
        <p:txBody>
          <a:bodyPr wrap="none" rtlCol="0">
            <a:spAutoFit/>
          </a:bodyPr>
          <a:lstStyle/>
          <a:p>
            <a:r>
              <a:rPr lang="en-US" sz="1050" i="1" dirty="0"/>
              <a:t>Source: Bureau of Labor Statistics; </a:t>
            </a:r>
            <a:r>
              <a:rPr lang="en-US" sz="1050" i="1" dirty="0" err="1"/>
              <a:t>Revelio</a:t>
            </a:r>
            <a:r>
              <a:rPr lang="en-US" sz="1050" i="1" dirty="0"/>
              <a:t> Labs.</a:t>
            </a:r>
          </a:p>
        </p:txBody>
      </p:sp>
      <p:sp>
        <p:nvSpPr>
          <p:cNvPr id="8" name="Content Placeholder 4">
            <a:extLst>
              <a:ext uri="{FF2B5EF4-FFF2-40B4-BE49-F238E27FC236}">
                <a16:creationId xmlns:a16="http://schemas.microsoft.com/office/drawing/2014/main" id="{5D689F44-B270-A83B-9811-B32ACB00291A}"/>
              </a:ext>
            </a:extLst>
          </p:cNvPr>
          <p:cNvSpPr txBox="1">
            <a:spLocks/>
          </p:cNvSpPr>
          <p:nvPr/>
        </p:nvSpPr>
        <p:spPr>
          <a:xfrm>
            <a:off x="762506" y="1393283"/>
            <a:ext cx="5333494" cy="39102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1600" dirty="0"/>
              <a:t>In the absence of official government employment statistics, data from the private sector provides some indication of Virginia job growth, though the reliability of the data is questionable.</a:t>
            </a:r>
          </a:p>
          <a:p>
            <a:pPr>
              <a:lnSpc>
                <a:spcPct val="100000"/>
              </a:lnSpc>
              <a:spcBef>
                <a:spcPts val="0"/>
              </a:spcBef>
              <a:spcAft>
                <a:spcPts val="600"/>
              </a:spcAft>
            </a:pPr>
            <a:r>
              <a:rPr lang="en-US" sz="1600" dirty="0"/>
              <a:t>According to data published by </a:t>
            </a:r>
            <a:r>
              <a:rPr lang="en-US" sz="1600" dirty="0" err="1"/>
              <a:t>Revelio</a:t>
            </a:r>
            <a:r>
              <a:rPr lang="en-US" sz="1600" dirty="0"/>
              <a:t> Labs, Virginia employment declined by 4,700 in September after increasing by 10,200 in August.</a:t>
            </a:r>
          </a:p>
          <a:p>
            <a:pPr>
              <a:lnSpc>
                <a:spcPct val="100000"/>
              </a:lnSpc>
              <a:spcBef>
                <a:spcPts val="0"/>
              </a:spcBef>
              <a:spcAft>
                <a:spcPts val="600"/>
              </a:spcAft>
            </a:pPr>
            <a:r>
              <a:rPr lang="en-US" sz="1600" dirty="0" err="1"/>
              <a:t>Revelio</a:t>
            </a:r>
            <a:r>
              <a:rPr lang="en-US" sz="1600" dirty="0"/>
              <a:t> Labs uses a variety of data sources to construct workforce estimates, such as online professional profiles; job postings; employee sentiment; freelance platform data; layoff notices; and government data.</a:t>
            </a:r>
          </a:p>
          <a:p>
            <a:pPr>
              <a:lnSpc>
                <a:spcPct val="100000"/>
              </a:lnSpc>
              <a:spcBef>
                <a:spcPts val="0"/>
              </a:spcBef>
              <a:spcAft>
                <a:spcPts val="600"/>
              </a:spcAft>
            </a:pPr>
            <a:r>
              <a:rPr lang="en-US" sz="1600" dirty="0"/>
              <a:t>Historically, employment estimates are not well correlated with official employment statistics from the BLS.</a:t>
            </a:r>
          </a:p>
          <a:p>
            <a:pPr>
              <a:lnSpc>
                <a:spcPct val="100000"/>
              </a:lnSpc>
              <a:spcBef>
                <a:spcPts val="0"/>
              </a:spcBef>
              <a:spcAft>
                <a:spcPts val="600"/>
              </a:spcAft>
            </a:pPr>
            <a:endParaRPr lang="en-US" sz="1600" dirty="0"/>
          </a:p>
        </p:txBody>
      </p:sp>
      <p:graphicFrame>
        <p:nvGraphicFramePr>
          <p:cNvPr id="4" name="Chart 3">
            <a:extLst>
              <a:ext uri="{FF2B5EF4-FFF2-40B4-BE49-F238E27FC236}">
                <a16:creationId xmlns:a16="http://schemas.microsoft.com/office/drawing/2014/main" id="{81141D31-338C-4858-1421-42AA17449371}"/>
              </a:ext>
            </a:extLst>
          </p:cNvPr>
          <p:cNvGraphicFramePr>
            <a:graphicFrameLocks/>
          </p:cNvGraphicFramePr>
          <p:nvPr>
            <p:extLst>
              <p:ext uri="{D42A27DB-BD31-4B8C-83A1-F6EECF244321}">
                <p14:modId xmlns:p14="http://schemas.microsoft.com/office/powerpoint/2010/main" val="2082823350"/>
              </p:ext>
            </p:extLst>
          </p:nvPr>
        </p:nvGraphicFramePr>
        <p:xfrm>
          <a:off x="6348560" y="1514476"/>
          <a:ext cx="5224315" cy="318550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A9DDC6FB-2F65-5B2B-55CD-2046F84CB38F}"/>
              </a:ext>
            </a:extLst>
          </p:cNvPr>
          <p:cNvSpPr>
            <a:spLocks noGrp="1"/>
          </p:cNvSpPr>
          <p:nvPr>
            <p:ph type="sldNum" sz="quarter" idx="12"/>
          </p:nvPr>
        </p:nvSpPr>
        <p:spPr/>
        <p:txBody>
          <a:bodyPr/>
          <a:lstStyle/>
          <a:p>
            <a:fld id="{90549E1B-9A3C-4075-9DD4-972AECE61183}" type="slidenum">
              <a:rPr lang="en-US" smtClean="0"/>
              <a:t>6</a:t>
            </a:fld>
            <a:endParaRPr lang="en-US" dirty="0"/>
          </a:p>
        </p:txBody>
      </p:sp>
    </p:spTree>
    <p:extLst>
      <p:ext uri="{BB962C8B-B14F-4D97-AF65-F5344CB8AC3E}">
        <p14:creationId xmlns:p14="http://schemas.microsoft.com/office/powerpoint/2010/main" val="375738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A75E5-6F26-90BE-9D8E-5C44F4D6798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118FF8-05C1-E5A9-902A-2F7CBA27EF22}"/>
              </a:ext>
            </a:extLst>
          </p:cNvPr>
          <p:cNvSpPr>
            <a:spLocks noGrp="1"/>
          </p:cNvSpPr>
          <p:nvPr>
            <p:ph type="sldNum" sz="quarter" idx="12"/>
          </p:nvPr>
        </p:nvSpPr>
        <p:spPr/>
        <p:txBody>
          <a:bodyPr/>
          <a:lstStyle/>
          <a:p>
            <a:fld id="{90549E1B-9A3C-4075-9DD4-972AECE61183}" type="slidenum">
              <a:rPr lang="en-US" smtClean="0"/>
              <a:t>7</a:t>
            </a:fld>
            <a:endParaRPr lang="en-US" dirty="0"/>
          </a:p>
        </p:txBody>
      </p:sp>
      <p:sp>
        <p:nvSpPr>
          <p:cNvPr id="19" name="Title 1">
            <a:extLst>
              <a:ext uri="{FF2B5EF4-FFF2-40B4-BE49-F238E27FC236}">
                <a16:creationId xmlns:a16="http://schemas.microsoft.com/office/drawing/2014/main" id="{881CF53B-AB1E-F75E-AAFE-F821D60AFC7E}"/>
              </a:ext>
            </a:extLst>
          </p:cNvPr>
          <p:cNvSpPr>
            <a:spLocks noGrp="1"/>
          </p:cNvSpPr>
          <p:nvPr>
            <p:ph type="title"/>
          </p:nvPr>
        </p:nvSpPr>
        <p:spPr>
          <a:xfrm>
            <a:off x="653143" y="317300"/>
            <a:ext cx="10700657" cy="703571"/>
          </a:xfrm>
        </p:spPr>
        <p:txBody>
          <a:bodyPr>
            <a:noAutofit/>
          </a:bodyPr>
          <a:lstStyle/>
          <a:p>
            <a:pPr>
              <a:lnSpc>
                <a:spcPct val="80000"/>
              </a:lnSpc>
              <a:spcBef>
                <a:spcPts val="1200"/>
              </a:spcBef>
            </a:pPr>
            <a:r>
              <a:rPr lang="en-US" sz="3500" cap="all" dirty="0"/>
              <a:t>70,000+ VA jobs announced since January 2022 to be created by end of FY 2028 </a:t>
            </a:r>
            <a:endParaRPr lang="en-US" sz="3500" dirty="0"/>
          </a:p>
        </p:txBody>
      </p:sp>
      <p:pic>
        <p:nvPicPr>
          <p:cNvPr id="12" name="Picture 11">
            <a:extLst>
              <a:ext uri="{FF2B5EF4-FFF2-40B4-BE49-F238E27FC236}">
                <a16:creationId xmlns:a16="http://schemas.microsoft.com/office/drawing/2014/main" id="{AC779AD9-B245-506C-BB00-6BFD39AF26CD}"/>
              </a:ext>
            </a:extLst>
          </p:cNvPr>
          <p:cNvPicPr>
            <a:picLocks noChangeAspect="1"/>
          </p:cNvPicPr>
          <p:nvPr/>
        </p:nvPicPr>
        <p:blipFill>
          <a:blip r:embed="rId3"/>
          <a:stretch>
            <a:fillRect/>
          </a:stretch>
        </p:blipFill>
        <p:spPr>
          <a:xfrm>
            <a:off x="1917606" y="1078065"/>
            <a:ext cx="8171730" cy="4701869"/>
          </a:xfrm>
          <a:prstGeom prst="rect">
            <a:avLst/>
          </a:prstGeom>
        </p:spPr>
      </p:pic>
      <p:sp>
        <p:nvSpPr>
          <p:cNvPr id="13" name="Subtitle 4">
            <a:extLst>
              <a:ext uri="{FF2B5EF4-FFF2-40B4-BE49-F238E27FC236}">
                <a16:creationId xmlns:a16="http://schemas.microsoft.com/office/drawing/2014/main" id="{C1C072CB-3DB8-6E2D-50E6-1FF8F1A3D6D1}"/>
              </a:ext>
            </a:extLst>
          </p:cNvPr>
          <p:cNvSpPr txBox="1">
            <a:spLocks/>
          </p:cNvSpPr>
          <p:nvPr/>
        </p:nvSpPr>
        <p:spPr>
          <a:xfrm>
            <a:off x="338220" y="5690044"/>
            <a:ext cx="11515559" cy="505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n-US" sz="1100" i="1" dirty="0"/>
              <a:t>*Includes VEDP-assisted and other traded sector economic development projects tracked by VEDP. Assumes hiring begins one quarter after announcement and a 2-year average ramp, uses detailed IMPLAN multipliers, assumes publicly announced hiring plans do not shift due to company or economic changes. Not based on verified job creation. </a:t>
            </a:r>
          </a:p>
          <a:p>
            <a:pPr marL="0" indent="0">
              <a:lnSpc>
                <a:spcPct val="80000"/>
              </a:lnSpc>
              <a:spcBef>
                <a:spcPts val="0"/>
              </a:spcBef>
              <a:buNone/>
            </a:pPr>
            <a:r>
              <a:rPr lang="en-US" sz="1100" i="1" dirty="0"/>
              <a:t>Source: VEDP analysis based on the VEDP announcements database.</a:t>
            </a:r>
          </a:p>
        </p:txBody>
      </p:sp>
      <p:sp>
        <p:nvSpPr>
          <p:cNvPr id="3" name="TextBox 2">
            <a:extLst>
              <a:ext uri="{FF2B5EF4-FFF2-40B4-BE49-F238E27FC236}">
                <a16:creationId xmlns:a16="http://schemas.microsoft.com/office/drawing/2014/main" id="{0B95A942-CDDA-30A9-ADE5-20418C3C5490}"/>
              </a:ext>
            </a:extLst>
          </p:cNvPr>
          <p:cNvSpPr txBox="1"/>
          <p:nvPr/>
        </p:nvSpPr>
        <p:spPr>
          <a:xfrm>
            <a:off x="7342414" y="2662960"/>
            <a:ext cx="4723856" cy="461665"/>
          </a:xfrm>
          <a:prstGeom prst="rect">
            <a:avLst/>
          </a:prstGeom>
          <a:noFill/>
        </p:spPr>
        <p:txBody>
          <a:bodyPr wrap="square" rtlCol="0">
            <a:spAutoFit/>
          </a:bodyPr>
          <a:lstStyle/>
          <a:p>
            <a:r>
              <a:rPr lang="en-US" sz="1200" dirty="0"/>
              <a:t>Virginia’s success in economic development is estimated to</a:t>
            </a:r>
            <a:br>
              <a:rPr lang="en-US" sz="1200" dirty="0"/>
            </a:br>
            <a:r>
              <a:rPr lang="en-US" sz="1200" dirty="0"/>
              <a:t> deliver ~2,500 jobs per month, excluding related construction jobs.</a:t>
            </a:r>
          </a:p>
        </p:txBody>
      </p:sp>
    </p:spTree>
    <p:extLst>
      <p:ext uri="{BB962C8B-B14F-4D97-AF65-F5344CB8AC3E}">
        <p14:creationId xmlns:p14="http://schemas.microsoft.com/office/powerpoint/2010/main" val="125200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A1DB-7F97-34FE-E40C-65C0D6189F05}"/>
              </a:ext>
            </a:extLst>
          </p:cNvPr>
          <p:cNvSpPr>
            <a:spLocks noGrp="1"/>
          </p:cNvSpPr>
          <p:nvPr>
            <p:ph type="title"/>
          </p:nvPr>
        </p:nvSpPr>
        <p:spPr>
          <a:xfrm>
            <a:off x="628712" y="238126"/>
            <a:ext cx="10876912" cy="997068"/>
          </a:xfrm>
        </p:spPr>
        <p:txBody>
          <a:bodyPr>
            <a:noAutofit/>
          </a:bodyPr>
          <a:lstStyle/>
          <a:p>
            <a:pPr>
              <a:lnSpc>
                <a:spcPct val="80000"/>
              </a:lnSpc>
            </a:pPr>
            <a:r>
              <a:rPr lang="en-US" sz="3600" dirty="0"/>
              <a:t>VIRGINIA UNEMPLOYMENT RATE CONTINUES TO OUTPERFORM THE U.S.</a:t>
            </a:r>
          </a:p>
        </p:txBody>
      </p:sp>
      <p:sp>
        <p:nvSpPr>
          <p:cNvPr id="3" name="Content Placeholder 2">
            <a:extLst>
              <a:ext uri="{FF2B5EF4-FFF2-40B4-BE49-F238E27FC236}">
                <a16:creationId xmlns:a16="http://schemas.microsoft.com/office/drawing/2014/main" id="{C8F91DB2-E74E-163D-9DC4-9B89B58EE925}"/>
              </a:ext>
            </a:extLst>
          </p:cNvPr>
          <p:cNvSpPr>
            <a:spLocks noGrp="1"/>
          </p:cNvSpPr>
          <p:nvPr>
            <p:ph idx="1"/>
          </p:nvPr>
        </p:nvSpPr>
        <p:spPr>
          <a:xfrm>
            <a:off x="481582" y="4627262"/>
            <a:ext cx="11228836" cy="1653784"/>
          </a:xfrm>
        </p:spPr>
        <p:txBody>
          <a:bodyPr>
            <a:normAutofit/>
          </a:bodyPr>
          <a:lstStyle/>
          <a:p>
            <a:pPr>
              <a:spcBef>
                <a:spcPts val="0"/>
              </a:spcBef>
              <a:spcAft>
                <a:spcPts val="600"/>
              </a:spcAft>
            </a:pPr>
            <a:r>
              <a:rPr lang="en-US" sz="1600" dirty="0"/>
              <a:t>While unemployment in Virginia has trended up over the past two quarters, it remains at a historically low level of 3.6% versus 4.3% nationally, and a 20-year average of 4.3%. </a:t>
            </a:r>
          </a:p>
          <a:p>
            <a:pPr>
              <a:spcBef>
                <a:spcPts val="0"/>
              </a:spcBef>
              <a:spcAft>
                <a:spcPts val="600"/>
              </a:spcAft>
            </a:pPr>
            <a:r>
              <a:rPr lang="en-US" sz="1600" dirty="0"/>
              <a:t>Additionally, job openings increased in the latest month and now stand at 220,000 or 1.4 job openings per unemployed person in Virginia vs 1.0 nationally. </a:t>
            </a:r>
          </a:p>
          <a:p>
            <a:pPr>
              <a:spcBef>
                <a:spcPts val="0"/>
              </a:spcBef>
              <a:spcAft>
                <a:spcPts val="600"/>
              </a:spcAft>
            </a:pPr>
            <a:endParaRPr lang="en-US" sz="1600" dirty="0"/>
          </a:p>
        </p:txBody>
      </p:sp>
      <p:graphicFrame>
        <p:nvGraphicFramePr>
          <p:cNvPr id="7" name="Chart 6">
            <a:extLst>
              <a:ext uri="{FF2B5EF4-FFF2-40B4-BE49-F238E27FC236}">
                <a16:creationId xmlns:a16="http://schemas.microsoft.com/office/drawing/2014/main" id="{555DCCC4-7887-03E5-4F91-8D2C9554D971}"/>
              </a:ext>
            </a:extLst>
          </p:cNvPr>
          <p:cNvGraphicFramePr>
            <a:graphicFrameLocks/>
          </p:cNvGraphicFramePr>
          <p:nvPr/>
        </p:nvGraphicFramePr>
        <p:xfrm>
          <a:off x="6153153" y="1358968"/>
          <a:ext cx="566928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B626EE1-4345-4699-AD70-A0E039129570}"/>
              </a:ext>
            </a:extLst>
          </p:cNvPr>
          <p:cNvGraphicFramePr>
            <a:graphicFrameLocks/>
          </p:cNvGraphicFramePr>
          <p:nvPr/>
        </p:nvGraphicFramePr>
        <p:xfrm>
          <a:off x="369569" y="1358968"/>
          <a:ext cx="566928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B29C33BF-B3D5-53D5-A076-0294798F6EAD}"/>
              </a:ext>
            </a:extLst>
          </p:cNvPr>
          <p:cNvSpPr txBox="1"/>
          <p:nvPr/>
        </p:nvSpPr>
        <p:spPr>
          <a:xfrm>
            <a:off x="481582" y="4305736"/>
            <a:ext cx="5162115" cy="246221"/>
          </a:xfrm>
          <a:prstGeom prst="rect">
            <a:avLst/>
          </a:prstGeom>
          <a:noFill/>
        </p:spPr>
        <p:txBody>
          <a:bodyPr wrap="square" rtlCol="0">
            <a:spAutoFit/>
          </a:bodyPr>
          <a:lstStyle/>
          <a:p>
            <a:r>
              <a:rPr lang="en-US" sz="1000" i="1" dirty="0"/>
              <a:t>Source: Bureau of Labor Statistics; FRED.</a:t>
            </a:r>
          </a:p>
        </p:txBody>
      </p:sp>
      <p:sp>
        <p:nvSpPr>
          <p:cNvPr id="9" name="TextBox 8">
            <a:extLst>
              <a:ext uri="{FF2B5EF4-FFF2-40B4-BE49-F238E27FC236}">
                <a16:creationId xmlns:a16="http://schemas.microsoft.com/office/drawing/2014/main" id="{41B5C8BD-60A9-8600-0B3F-4F31B3F3EFAC}"/>
              </a:ext>
            </a:extLst>
          </p:cNvPr>
          <p:cNvSpPr txBox="1"/>
          <p:nvPr/>
        </p:nvSpPr>
        <p:spPr>
          <a:xfrm>
            <a:off x="6153153" y="4305737"/>
            <a:ext cx="5162115" cy="246221"/>
          </a:xfrm>
          <a:prstGeom prst="rect">
            <a:avLst/>
          </a:prstGeom>
          <a:noFill/>
        </p:spPr>
        <p:txBody>
          <a:bodyPr wrap="square" rtlCol="0">
            <a:spAutoFit/>
          </a:bodyPr>
          <a:lstStyle/>
          <a:p>
            <a:r>
              <a:rPr lang="en-US" sz="1000" i="1" dirty="0"/>
              <a:t>Source: Bureau of Labor Statistics; FRED.</a:t>
            </a:r>
          </a:p>
        </p:txBody>
      </p:sp>
      <p:sp>
        <p:nvSpPr>
          <p:cNvPr id="5" name="Slide Number Placeholder 4">
            <a:extLst>
              <a:ext uri="{FF2B5EF4-FFF2-40B4-BE49-F238E27FC236}">
                <a16:creationId xmlns:a16="http://schemas.microsoft.com/office/drawing/2014/main" id="{A3BEE9CB-95C0-524D-1DCA-9E625249E794}"/>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8</a:t>
            </a:fld>
            <a:endParaRPr lang="en-US" dirty="0"/>
          </a:p>
        </p:txBody>
      </p:sp>
    </p:spTree>
    <p:extLst>
      <p:ext uri="{BB962C8B-B14F-4D97-AF65-F5344CB8AC3E}">
        <p14:creationId xmlns:p14="http://schemas.microsoft.com/office/powerpoint/2010/main" val="60060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4205-CC3A-E17F-73AD-2EF78EBFB268}"/>
              </a:ext>
            </a:extLst>
          </p:cNvPr>
          <p:cNvSpPr>
            <a:spLocks noGrp="1"/>
          </p:cNvSpPr>
          <p:nvPr>
            <p:ph type="title"/>
          </p:nvPr>
        </p:nvSpPr>
        <p:spPr>
          <a:xfrm>
            <a:off x="568124" y="272459"/>
            <a:ext cx="11432958" cy="1034155"/>
          </a:xfrm>
        </p:spPr>
        <p:txBody>
          <a:bodyPr>
            <a:noAutofit/>
          </a:bodyPr>
          <a:lstStyle/>
          <a:p>
            <a:pPr>
              <a:lnSpc>
                <a:spcPct val="80000"/>
              </a:lnSpc>
            </a:pPr>
            <a:r>
              <a:rPr lang="en-US" sz="3600" dirty="0"/>
              <a:t>CONTINUED CLAIMS ARE UP YEAR-OVER-YEAR, BUT HAVE BEEN DECLINING</a:t>
            </a:r>
          </a:p>
        </p:txBody>
      </p:sp>
      <p:sp>
        <p:nvSpPr>
          <p:cNvPr id="3" name="Content Placeholder 2">
            <a:extLst>
              <a:ext uri="{FF2B5EF4-FFF2-40B4-BE49-F238E27FC236}">
                <a16:creationId xmlns:a16="http://schemas.microsoft.com/office/drawing/2014/main" id="{6EB198AF-A14B-13A9-2D44-AC1272DFBDC9}"/>
              </a:ext>
            </a:extLst>
          </p:cNvPr>
          <p:cNvSpPr>
            <a:spLocks noGrp="1"/>
          </p:cNvSpPr>
          <p:nvPr>
            <p:ph idx="1"/>
          </p:nvPr>
        </p:nvSpPr>
        <p:spPr>
          <a:xfrm>
            <a:off x="167694" y="4477211"/>
            <a:ext cx="11833388" cy="1774714"/>
          </a:xfrm>
        </p:spPr>
        <p:txBody>
          <a:bodyPr>
            <a:normAutofit/>
          </a:bodyPr>
          <a:lstStyle/>
          <a:p>
            <a:pPr>
              <a:spcBef>
                <a:spcPts val="0"/>
              </a:spcBef>
              <a:spcAft>
                <a:spcPts val="500"/>
              </a:spcAft>
            </a:pPr>
            <a:r>
              <a:rPr lang="en-US" sz="1500" dirty="0"/>
              <a:t>In the week ending October 11, initial claims increased to 4,378, likely driven by initial federally-adjacent claims and limited reductions from the manufacturing sector. </a:t>
            </a:r>
          </a:p>
          <a:p>
            <a:pPr>
              <a:spcBef>
                <a:spcPts val="0"/>
              </a:spcBef>
              <a:spcAft>
                <a:spcPts val="500"/>
              </a:spcAft>
            </a:pPr>
            <a:r>
              <a:rPr lang="en-US" sz="1500" dirty="0"/>
              <a:t>Based on internal (unofficial) VEC initial UI claims tracking, from October 1–15, approximately 1,250 individuals identifying as a federal employee have been recorded, including about 700 during the week of October 8–15. Initial analysis indicates that more than 900 were related to a furlough.</a:t>
            </a:r>
            <a:r>
              <a:rPr lang="en-US" sz="1400" dirty="0"/>
              <a:t> (Compensation for Federal Employees (UCFE) claim until the claimant’s federal wages have been verified. The data reported to the U.S. Department of Labor (DOL) includes only those claims that have completed that validation process.)</a:t>
            </a:r>
          </a:p>
          <a:p>
            <a:pPr>
              <a:spcBef>
                <a:spcPts val="0"/>
              </a:spcBef>
              <a:spcAft>
                <a:spcPts val="500"/>
              </a:spcAft>
            </a:pPr>
            <a:r>
              <a:rPr lang="en-US" sz="1500" dirty="0"/>
              <a:t>Continued claims totaled 18,839 and remain below the 10-year weekly average (excluding pandemic years).</a:t>
            </a:r>
          </a:p>
        </p:txBody>
      </p:sp>
      <p:sp>
        <p:nvSpPr>
          <p:cNvPr id="9" name="TextBox 8">
            <a:extLst>
              <a:ext uri="{FF2B5EF4-FFF2-40B4-BE49-F238E27FC236}">
                <a16:creationId xmlns:a16="http://schemas.microsoft.com/office/drawing/2014/main" id="{011D9825-1809-E8C2-E016-CF1D5CF02D3A}"/>
              </a:ext>
            </a:extLst>
          </p:cNvPr>
          <p:cNvSpPr txBox="1"/>
          <p:nvPr/>
        </p:nvSpPr>
        <p:spPr>
          <a:xfrm>
            <a:off x="352208" y="4230989"/>
            <a:ext cx="5162115" cy="246221"/>
          </a:xfrm>
          <a:prstGeom prst="rect">
            <a:avLst/>
          </a:prstGeom>
          <a:noFill/>
        </p:spPr>
        <p:txBody>
          <a:bodyPr wrap="square" rtlCol="0">
            <a:spAutoFit/>
          </a:bodyPr>
          <a:lstStyle/>
          <a:p>
            <a:r>
              <a:rPr lang="en-US" sz="1000" i="1" dirty="0"/>
              <a:t>Source: US Department of Labor, Employment and Training Administration.</a:t>
            </a:r>
          </a:p>
        </p:txBody>
      </p:sp>
      <p:sp>
        <p:nvSpPr>
          <p:cNvPr id="10" name="TextBox 9">
            <a:extLst>
              <a:ext uri="{FF2B5EF4-FFF2-40B4-BE49-F238E27FC236}">
                <a16:creationId xmlns:a16="http://schemas.microsoft.com/office/drawing/2014/main" id="{C2270CE4-EA8D-BDAD-16AC-B5AF145C35FE}"/>
              </a:ext>
            </a:extLst>
          </p:cNvPr>
          <p:cNvSpPr txBox="1"/>
          <p:nvPr/>
        </p:nvSpPr>
        <p:spPr>
          <a:xfrm>
            <a:off x="6191685" y="4238875"/>
            <a:ext cx="5162115" cy="246221"/>
          </a:xfrm>
          <a:prstGeom prst="rect">
            <a:avLst/>
          </a:prstGeom>
          <a:noFill/>
        </p:spPr>
        <p:txBody>
          <a:bodyPr wrap="square" rtlCol="0">
            <a:spAutoFit/>
          </a:bodyPr>
          <a:lstStyle/>
          <a:p>
            <a:r>
              <a:rPr lang="en-US" sz="1000" i="1" dirty="0"/>
              <a:t>Source: Virginia Works.</a:t>
            </a:r>
          </a:p>
        </p:txBody>
      </p:sp>
      <p:sp>
        <p:nvSpPr>
          <p:cNvPr id="7" name="Slide Number Placeholder 4">
            <a:extLst>
              <a:ext uri="{FF2B5EF4-FFF2-40B4-BE49-F238E27FC236}">
                <a16:creationId xmlns:a16="http://schemas.microsoft.com/office/drawing/2014/main" id="{C658657E-2D0B-B641-C4C9-7ECCF5702D6A}"/>
              </a:ext>
            </a:extLst>
          </p:cNvPr>
          <p:cNvSpPr>
            <a:spLocks noGrp="1"/>
          </p:cNvSpPr>
          <p:nvPr>
            <p:ph type="sldNum" sz="quarter" idx="12"/>
          </p:nvPr>
        </p:nvSpPr>
        <p:spPr>
          <a:xfrm>
            <a:off x="8610600" y="6356350"/>
            <a:ext cx="2743200" cy="365125"/>
          </a:xfrm>
        </p:spPr>
        <p:txBody>
          <a:bodyPr/>
          <a:lstStyle/>
          <a:p>
            <a:fld id="{90549E1B-9A3C-4075-9DD4-972AECE61183}" type="slidenum">
              <a:rPr lang="en-US" smtClean="0"/>
              <a:t>9</a:t>
            </a:fld>
            <a:endParaRPr lang="en-US" dirty="0"/>
          </a:p>
        </p:txBody>
      </p:sp>
      <p:graphicFrame>
        <p:nvGraphicFramePr>
          <p:cNvPr id="5" name="VA_CC_Historic_Short2">
            <a:extLst>
              <a:ext uri="{FF2B5EF4-FFF2-40B4-BE49-F238E27FC236}">
                <a16:creationId xmlns:a16="http://schemas.microsoft.com/office/drawing/2014/main" id="{688C4E34-46E7-4825-9DBD-FAE2A94C607C}"/>
              </a:ext>
            </a:extLst>
          </p:cNvPr>
          <p:cNvGraphicFramePr>
            <a:graphicFrameLocks/>
          </p:cNvGraphicFramePr>
          <p:nvPr>
            <p:extLst>
              <p:ext uri="{D42A27DB-BD31-4B8C-83A1-F6EECF244321}">
                <p14:modId xmlns:p14="http://schemas.microsoft.com/office/powerpoint/2010/main" val="1704799129"/>
              </p:ext>
            </p:extLst>
          </p:nvPr>
        </p:nvGraphicFramePr>
        <p:xfrm>
          <a:off x="6170512" y="1306614"/>
          <a:ext cx="566928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VA_CC_Historic_Short2">
            <a:extLst>
              <a:ext uri="{FF2B5EF4-FFF2-40B4-BE49-F238E27FC236}">
                <a16:creationId xmlns:a16="http://schemas.microsoft.com/office/drawing/2014/main" id="{83A84569-4586-4A30-AF23-B400E6B80A2A}"/>
              </a:ext>
            </a:extLst>
          </p:cNvPr>
          <p:cNvGraphicFramePr>
            <a:graphicFrameLocks/>
          </p:cNvGraphicFramePr>
          <p:nvPr>
            <p:extLst>
              <p:ext uri="{D42A27DB-BD31-4B8C-83A1-F6EECF244321}">
                <p14:modId xmlns:p14="http://schemas.microsoft.com/office/powerpoint/2010/main" val="2108725991"/>
              </p:ext>
            </p:extLst>
          </p:nvPr>
        </p:nvGraphicFramePr>
        <p:xfrm>
          <a:off x="339942" y="1306614"/>
          <a:ext cx="5669280" cy="2926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1744007"/>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44546A"/>
      </a:dk2>
      <a:lt2>
        <a:srgbClr val="E7E6E6"/>
      </a:lt2>
      <a:accent1>
        <a:srgbClr val="C00000"/>
      </a:accent1>
      <a:accent2>
        <a:srgbClr val="2F5496"/>
      </a:accent2>
      <a:accent3>
        <a:srgbClr val="A5A5A5"/>
      </a:accent3>
      <a:accent4>
        <a:srgbClr val="FFC000"/>
      </a:accent4>
      <a:accent5>
        <a:srgbClr val="5B9BD5"/>
      </a:accent5>
      <a:accent6>
        <a:srgbClr val="70AD47"/>
      </a:accent6>
      <a:hlink>
        <a:srgbClr val="FFFFFF"/>
      </a:hlink>
      <a:folHlink>
        <a:srgbClr val="954F72"/>
      </a:folHlink>
    </a:clrScheme>
    <a:fontScheme name="Custom 1">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Virginia Tax 6">
    <a:dk1>
      <a:srgbClr val="202020"/>
    </a:dk1>
    <a:lt1>
      <a:srgbClr val="FFFFFF"/>
    </a:lt1>
    <a:dk2>
      <a:srgbClr val="757575"/>
    </a:dk2>
    <a:lt2>
      <a:srgbClr val="E0E0E0"/>
    </a:lt2>
    <a:accent1>
      <a:srgbClr val="008DCE"/>
    </a:accent1>
    <a:accent2>
      <a:srgbClr val="71B330"/>
    </a:accent2>
    <a:accent3>
      <a:srgbClr val="243459"/>
    </a:accent3>
    <a:accent4>
      <a:srgbClr val="F8D500"/>
    </a:accent4>
    <a:accent5>
      <a:srgbClr val="E88D19"/>
    </a:accent5>
    <a:accent6>
      <a:srgbClr val="DA3C20"/>
    </a:accent6>
    <a:hlink>
      <a:srgbClr val="008DCE"/>
    </a:hlink>
    <a:folHlink>
      <a:srgbClr val="008DC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14DF6B6C7B53428BDA38D00860A79A" ma:contentTypeVersion="6" ma:contentTypeDescription="Create a new document." ma:contentTypeScope="" ma:versionID="1cc53dd9eee3243b8e522a692d41b548">
  <xsd:schema xmlns:xsd="http://www.w3.org/2001/XMLSchema" xmlns:xs="http://www.w3.org/2001/XMLSchema" xmlns:p="http://schemas.microsoft.com/office/2006/metadata/properties" xmlns:ns3="e9d9d8eb-3df2-4464-8255-dd8436a2be06" targetNamespace="http://schemas.microsoft.com/office/2006/metadata/properties" ma:root="true" ma:fieldsID="f071e52025ee447a2cb9e0fb02df6b3b" ns3:_="">
    <xsd:import namespace="e9d9d8eb-3df2-4464-8255-dd8436a2be06"/>
    <xsd:element name="properties">
      <xsd:complexType>
        <xsd:sequence>
          <xsd:element name="documentManagement">
            <xsd:complexType>
              <xsd:all>
                <xsd:element ref="ns3:CloudMigratorOriginId" minOccurs="0"/>
                <xsd:element ref="ns3:FileHash" minOccurs="0"/>
                <xsd:element ref="ns3:CloudMigratorVersion" minOccurs="0"/>
                <xsd:element ref="ns3:UniqueSourceRef"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9d8eb-3df2-4464-8255-dd8436a2be06"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loudMigratorOriginId xmlns="e9d9d8eb-3df2-4464-8255-dd8436a2be06" xsi:nil="true"/>
    <FileHash xmlns="e9d9d8eb-3df2-4464-8255-dd8436a2be06" xsi:nil="true"/>
    <CloudMigratorVersion xmlns="e9d9d8eb-3df2-4464-8255-dd8436a2be06" xsi:nil="true"/>
    <UniqueSourceRef xmlns="e9d9d8eb-3df2-4464-8255-dd8436a2be06" xsi:nil="true"/>
  </documentManagement>
</p:properties>
</file>

<file path=customXml/itemProps1.xml><?xml version="1.0" encoding="utf-8"?>
<ds:datastoreItem xmlns:ds="http://schemas.openxmlformats.org/officeDocument/2006/customXml" ds:itemID="{594C11E9-54A3-49AC-AD3C-C91272ADCE19}">
  <ds:schemaRefs>
    <ds:schemaRef ds:uri="http://schemas.microsoft.com/sharepoint/v3/contenttype/forms"/>
  </ds:schemaRefs>
</ds:datastoreItem>
</file>

<file path=customXml/itemProps2.xml><?xml version="1.0" encoding="utf-8"?>
<ds:datastoreItem xmlns:ds="http://schemas.openxmlformats.org/officeDocument/2006/customXml" ds:itemID="{7AA04DFA-D9B3-42AA-B9B6-85008340DB3F}">
  <ds:schemaRefs>
    <ds:schemaRef ds:uri="http://schemas.microsoft.com/office/2006/metadata/contentType"/>
    <ds:schemaRef ds:uri="http://schemas.microsoft.com/office/2006/metadata/properties/metaAttributes"/>
    <ds:schemaRef ds:uri="http://www.w3.org/2000/xmlns/"/>
    <ds:schemaRef ds:uri="http://www.w3.org/2001/XMLSchema"/>
    <ds:schemaRef ds:uri="e9d9d8eb-3df2-4464-8255-dd8436a2be0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A462B8-92B1-47BE-9891-6B275A2F4746}">
  <ds:schemaRefs>
    <ds:schemaRef ds:uri="http://www.w3.org/XML/1998/namespace"/>
    <ds:schemaRef ds:uri="http://schemas.microsoft.com/office/2006/metadata/properties"/>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e9d9d8eb-3df2-4464-8255-dd8436a2be06"/>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41549</TotalTime>
  <Words>3841</Words>
  <Application>Microsoft Office PowerPoint</Application>
  <PresentationFormat>Widescreen</PresentationFormat>
  <Paragraphs>357</Paragraphs>
  <Slides>27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Franklin Gothic Book</vt:lpstr>
      <vt:lpstr>Franklin Gothic Demi</vt:lpstr>
      <vt:lpstr>Franklin Gothic Demi Cond</vt:lpstr>
      <vt:lpstr>Söhne</vt:lpstr>
      <vt:lpstr>Office Theme</vt:lpstr>
      <vt:lpstr>Economic and Revenue Review and Update</vt:lpstr>
      <vt:lpstr>Summary</vt:lpstr>
      <vt:lpstr>year-over-year Job growth continues to be positive</vt:lpstr>
      <vt:lpstr>PRIVATE SECTOR DATA OFFERS MIXED VIEW OF U.S. EMPLOYMENT GROWTH IN SEPTEMBER</vt:lpstr>
      <vt:lpstr>ADP ESTIMATES THAT PRIVATE SECTOR PAYROLLS DECLINED 32,000 IN SEPTEMBER</vt:lpstr>
      <vt:lpstr>EMPLOYMENT ESTIMATES FROM REVELIO LABS SUGGEST VIRGINIA EMPLOYMENT FELL IN SEPTEMBER</vt:lpstr>
      <vt:lpstr>70,000+ VA jobs announced since January 2022 to be created by end of FY 2028 </vt:lpstr>
      <vt:lpstr>VIRGINIA UNEMPLOYMENT RATE CONTINUES TO OUTPERFORM THE U.S.</vt:lpstr>
      <vt:lpstr>CONTINUED CLAIMS ARE UP YEAR-OVER-YEAR, BUT HAVE BEEN DECLINING</vt:lpstr>
      <vt:lpstr>Continued unemployment claims for VIRGINIA federal employees are significantly below MD and DC</vt:lpstr>
      <vt:lpstr>initial unemployment claims for federal employees increased last week; VA claims are well below MD and DC</vt:lpstr>
      <vt:lpstr>FEDERAL WITHHOLDING NUMBERS REMAIN STEADY </vt:lpstr>
      <vt:lpstr>CORE PCE REMAINS AROUND 3 PERCENT</vt:lpstr>
      <vt:lpstr>CONSUMERS CONTINUE TO SPEND</vt:lpstr>
      <vt:lpstr>Federal Shutdown May Impact Revenue Timing, but State Revenue Impact is not expected to be significant</vt:lpstr>
      <vt:lpstr>INDIVIDUAL INCOME TAX CONTINUES TO LEAD EXCEPTIONAL YEAR-OVER-YEAR GROWTH</vt:lpstr>
      <vt:lpstr>SEPTEMBER AND FYTD REVENUES GREATLY EXCEED FORECAST</vt:lpstr>
      <vt:lpstr>In Excess of $2.2 billion in Incremental Resources Currently Available FOR FY 2026</vt:lpstr>
      <vt:lpstr>CONCLUSION</vt:lpstr>
      <vt:lpstr>Federal Funding Lapse</vt:lpstr>
      <vt:lpstr>FEDERAL GOVERNMENT SHUTDOWN HAS NOT YET IMPACTED MOST STATE PROGRAMS</vt:lpstr>
      <vt:lpstr>VIRGINIA HAS TAKEN PROACTIVE STEPS TO TRACK POTENTIAL IMPACTS AND MITIGATE RISK</vt:lpstr>
      <vt:lpstr>EFFORTS UNDERWAY TO IDENTIFY POTENTIAL AGENCY IMPACTS</vt:lpstr>
      <vt:lpstr>VIRGINIA’S AGENCIES ARE PREPARED TO MOVE FORWARD THROUGH A PROTRACTED SHUTDOWN</vt:lpstr>
      <vt:lpstr>Federal Grants Update</vt:lpstr>
      <vt:lpstr>COORDINATED FEDERAL GRANT TRACKING ACROSS THE ADMINISTRATION</vt:lpstr>
      <vt:lpstr>PAUSED GRANTS HAVE DROPPED SIGNIFICANTLY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BUDGET DOCUMENT</dc:title>
  <dc:creator>Charles Kennington</dc:creator>
  <cp:lastModifiedBy>Cathy Hooe</cp:lastModifiedBy>
  <cp:revision>1285</cp:revision>
  <cp:lastPrinted>2025-10-13T19:08:04Z</cp:lastPrinted>
  <dcterms:created xsi:type="dcterms:W3CDTF">2021-12-28T02:03:15Z</dcterms:created>
  <dcterms:modified xsi:type="dcterms:W3CDTF">2025-10-20T15:57:45Z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0x010100E014DF6B6C7B53428BDA38D00860A79A</vt:lpwstr>
  </property>
</Properties>
</file>