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9" r:id="rId5"/>
    <p:sldId id="269" r:id="rId6"/>
    <p:sldId id="264" r:id="rId7"/>
    <p:sldId id="257" r:id="rId8"/>
    <p:sldId id="2145706529" r:id="rId9"/>
    <p:sldId id="2145706644" r:id="rId10"/>
    <p:sldId id="2145706645" r:id="rId11"/>
    <p:sldId id="2145706624" r:id="rId12"/>
    <p:sldId id="2145706641" r:id="rId13"/>
    <p:sldId id="2145706647" r:id="rId14"/>
    <p:sldId id="2145706636" r:id="rId15"/>
    <p:sldId id="304" r:id="rId16"/>
    <p:sldId id="2145706520" r:id="rId17"/>
    <p:sldId id="2145706489" r:id="rId18"/>
    <p:sldId id="2145706648" r:id="rId19"/>
    <p:sldId id="2145706629" r:id="rId20"/>
    <p:sldId id="2145706496" r:id="rId21"/>
    <p:sldId id="2145706635" r:id="rId22"/>
    <p:sldId id="282" r:id="rId23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FD60806-1B8B-EA82-8497-4745C4F21692}" name="Sophie Spiliotopoulos" initials="SS" userId="S::sophiespilio@novatransit.org::d0e4cc2d-3451-417d-bc95-baea95b93920" providerId="AD"/>
  <p188:author id="{6331BF1F-77CB-805B-D9E9-5A10B9A3B2B6}" name="Kate Mattice" initials="KM" userId="Kate Mattice" providerId="None"/>
  <p188:author id="{F309E320-F755-DFC0-F701-DC279F261BD2}" name="Kate Mattice" initials="KM" userId="S::katemattice@novatransit.org::9acf034b-cec7-46f6-b638-c1653891a0ce" providerId="AD"/>
  <p188:author id="{F808D748-7196-EAAF-0695-F2AE162E9E54}" name="Ann McGrane" initials="AM" userId="S::annmcgrane@novatransit.org::54414e8e-dc85-4c0f-bdb4-6eecf0ac1f44" providerId="AD"/>
  <p188:author id="{CC83824A-C362-B37B-F087-236A9EE664A4}" name="Adam Hager" initials="AH" userId="S::adamhager@novatransit.org::56e46f5b-35b7-4d4e-ab17-3d97a2219d54" providerId="AD"/>
  <p188:author id="{0609BE7C-2843-44D5-E806-9F41A610C38C}" name="Andrew D'huyvetter" initials="AD" userId="S::andrewdhuyvetter@novatransit.org::5734b3b6-6ece-49fc-a446-68c765ed243a" providerId="AD"/>
  <p188:author id="{3A6B35A0-3E87-61D5-408F-59EB28B57147}" name="Aimee Seibert" initials="AS" userId="dbf5c947ca38cf2c" providerId="Windows Live"/>
  <p188:author id="{124FC6E7-900F-BEEB-E22A-048985564515}" name="Genoveva Cutrell" initials="GC" userId="S::genovevacutrell@novatransit.org::80ea73f9-1d01-4e2d-849b-d84a82fd499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A0"/>
    <a:srgbClr val="97CB64"/>
    <a:srgbClr val="ABE1FA"/>
    <a:srgbClr val="E5EBEE"/>
    <a:srgbClr val="0097D6"/>
    <a:srgbClr val="005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18B611-3CF8-4404-9CB1-69F117044E9F}" v="19" dt="2025-10-17T01:10:34.4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7235" autoAdjust="0"/>
    <p:restoredTop sz="95508" autoAdjust="0"/>
  </p:normalViewPr>
  <p:slideViewPr>
    <p:cSldViewPr snapToGrid="0">
      <p:cViewPr varScale="1">
        <p:scale>
          <a:sx n="111" d="100"/>
          <a:sy n="111" d="100"/>
        </p:scale>
        <p:origin x="160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nvtc.sharepoint.com/sites/ProgramAdministration-O365/Shared%20Documents/Projects%20and%20Programs/Transit%20Resource%20Center%20(TRC)/Data%20Projects/FY25%20Ridership%20Update/FY25%20Performance%20Data%20-%20NOV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'Ridership-All'!$C$28</c:f>
              <c:strCache>
                <c:ptCount val="1"/>
                <c:pt idx="0">
                  <c:v>FY 2019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F05-4772-BD3E-DFC9E9E83A5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617-472A-8B05-62E6B8CB0F9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617-472A-8B05-62E6B8CB0F97}"/>
              </c:ext>
            </c:extLst>
          </c:dPt>
          <c:dLbls>
            <c:numFmt formatCode="#,##0.0&quot;M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'Ridership-All'!$A$30:$A$32</c:f>
              <c:strCache>
                <c:ptCount val="3"/>
                <c:pt idx="0">
                  <c:v>CUE</c:v>
                </c:pt>
                <c:pt idx="1">
                  <c:v>DASH</c:v>
                </c:pt>
                <c:pt idx="2">
                  <c:v>Fairfax Connector</c:v>
                </c:pt>
              </c:strCache>
            </c:strRef>
          </c:cat>
          <c:val>
            <c:numRef>
              <c:f>'Ridership-All'!$C$30:$C$32</c:f>
              <c:numCache>
                <c:formatCode>_(* #,##0_);_(* \(#,##0\);_(* "-"??_);_(@_)</c:formatCode>
                <c:ptCount val="3"/>
                <c:pt idx="0">
                  <c:v>601813</c:v>
                </c:pt>
                <c:pt idx="1">
                  <c:v>3930674</c:v>
                </c:pt>
                <c:pt idx="2">
                  <c:v>8334449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F05-4772-BD3E-DFC9E9E83A58}"/>
            </c:ext>
          </c:extLst>
        </c:ser>
        <c:ser>
          <c:idx val="6"/>
          <c:order val="6"/>
          <c:tx>
            <c:strRef>
              <c:f>'Ridership-All'!$I$28</c:f>
              <c:strCache>
                <c:ptCount val="1"/>
                <c:pt idx="0">
                  <c:v>FY 2025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617-472A-8B05-62E6B8CB0F9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617-472A-8B05-62E6B8CB0F97}"/>
              </c:ext>
            </c:extLst>
          </c:dPt>
          <c:dLbls>
            <c:numFmt formatCode="#,##0.0&quot;M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'Ridership-All'!$A$30:$A$32</c:f>
              <c:strCache>
                <c:ptCount val="3"/>
                <c:pt idx="0">
                  <c:v>CUE</c:v>
                </c:pt>
                <c:pt idx="1">
                  <c:v>DASH</c:v>
                </c:pt>
                <c:pt idx="2">
                  <c:v>Fairfax Connector</c:v>
                </c:pt>
              </c:strCache>
            </c:strRef>
          </c:cat>
          <c:val>
            <c:numRef>
              <c:f>'Ridership-All'!$I$30:$I$32</c:f>
              <c:numCache>
                <c:formatCode>_(* #,##0_);_(* \(#,##0\);_(* "-"??_);_(@_)</c:formatCode>
                <c:ptCount val="3"/>
                <c:pt idx="0">
                  <c:v>920016</c:v>
                </c:pt>
                <c:pt idx="1">
                  <c:v>5518857</c:v>
                </c:pt>
                <c:pt idx="2">
                  <c:v>9687063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4F05-4772-BD3E-DFC9E9E83A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3"/>
        <c:overlap val="-5"/>
        <c:axId val="56868128"/>
        <c:axId val="56868608"/>
        <c:extLst>
          <c:ext xmlns:c15="http://schemas.microsoft.com/office/drawing/2012/chart" uri="{02D57815-91ED-43cb-92C2-25804820EDAC}">
            <c15:filteredBarSeries>
              <c15:ser>
                <c:idx val="2"/>
                <c:order val="1"/>
                <c:tx>
                  <c:strRef>
                    <c:extLst>
                      <c:ext uri="{02D57815-91ED-43cb-92C2-25804820EDAC}">
                        <c15:formulaRef>
                          <c15:sqref>'Ridership-All'!$D$28</c15:sqref>
                        </c15:formulaRef>
                      </c:ext>
                    </c:extLst>
                    <c:strCache>
                      <c:ptCount val="1"/>
                      <c:pt idx="0">
                        <c:v>FY 2020</c:v>
                      </c:pt>
                    </c:strCache>
                  </c:strRef>
                </c:tx>
                <c:spPr>
                  <a:solidFill>
                    <a:schemeClr val="bg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'Ridership-All'!$A$30:$A$32</c15:sqref>
                        </c15:formulaRef>
                      </c:ext>
                    </c:extLst>
                    <c:strCache>
                      <c:ptCount val="3"/>
                      <c:pt idx="0">
                        <c:v>CUE</c:v>
                      </c:pt>
                      <c:pt idx="1">
                        <c:v>DASH</c:v>
                      </c:pt>
                      <c:pt idx="2">
                        <c:v>Fairfax Connector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'Ridership-All'!$D$30:$D$32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3"/>
                      <c:pt idx="0">
                        <c:v>488078</c:v>
                      </c:pt>
                      <c:pt idx="1">
                        <c:v>3156784</c:v>
                      </c:pt>
                      <c:pt idx="2">
                        <c:v>6788632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9-4F05-4772-BD3E-DFC9E9E83A58}"/>
                  </c:ext>
                </c:extLst>
              </c15:ser>
            </c15:filteredBarSeries>
            <c15:filteredBarSeries>
              <c15:ser>
                <c:idx val="3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'Ridership-All'!$E$28</c15:sqref>
                        </c15:formulaRef>
                      </c:ext>
                    </c:extLst>
                    <c:strCache>
                      <c:ptCount val="1"/>
                      <c:pt idx="0">
                        <c:v>FY 2021</c:v>
                      </c:pt>
                    </c:strCache>
                  </c:strRef>
                </c:tx>
                <c:spPr>
                  <a:solidFill>
                    <a:schemeClr val="bg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'Ridership-All'!$A$30:$A$32</c15:sqref>
                        </c15:formulaRef>
                      </c:ext>
                    </c:extLst>
                    <c:strCache>
                      <c:ptCount val="3"/>
                      <c:pt idx="0">
                        <c:v>CUE</c:v>
                      </c:pt>
                      <c:pt idx="1">
                        <c:v>DASH</c:v>
                      </c:pt>
                      <c:pt idx="2">
                        <c:v>Fairfax Connector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'Ridership-All'!$E$30:$E$32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3"/>
                      <c:pt idx="0">
                        <c:v>326881</c:v>
                      </c:pt>
                      <c:pt idx="1">
                        <c:v>1521938</c:v>
                      </c:pt>
                      <c:pt idx="2">
                        <c:v>4566013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4F05-4772-BD3E-DFC9E9E83A58}"/>
                  </c:ext>
                </c:extLst>
              </c15:ser>
            </c15:filteredBarSeries>
            <c15:filteredBarSeries>
              <c15:ser>
                <c:idx val="0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'Ridership-All'!$F$28</c15:sqref>
                        </c15:formulaRef>
                      </c:ext>
                    </c:extLst>
                    <c:strCache>
                      <c:ptCount val="1"/>
                      <c:pt idx="0">
                        <c:v>FY 2022</c:v>
                      </c:pt>
                    </c:strCache>
                  </c:strRef>
                </c:tx>
                <c:spPr>
                  <a:solidFill>
                    <a:schemeClr val="bg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'Ridership-All'!$A$30:$A$32</c15:sqref>
                        </c15:formulaRef>
                      </c:ext>
                    </c:extLst>
                    <c:strCache>
                      <c:ptCount val="3"/>
                      <c:pt idx="0">
                        <c:v>CUE</c:v>
                      </c:pt>
                      <c:pt idx="1">
                        <c:v>DASH</c:v>
                      </c:pt>
                      <c:pt idx="2">
                        <c:v>Fairfax Connector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'Ridership-All'!$F$30:$F$32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3"/>
                      <c:pt idx="0">
                        <c:v>471899</c:v>
                      </c:pt>
                      <c:pt idx="1">
                        <c:v>3019825</c:v>
                      </c:pt>
                      <c:pt idx="2">
                        <c:v>5191499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4F05-4772-BD3E-DFC9E9E83A58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'Ridership-All'!$G$28</c15:sqref>
                        </c15:formulaRef>
                      </c:ext>
                    </c:extLst>
                    <c:strCache>
                      <c:ptCount val="1"/>
                      <c:pt idx="0">
                        <c:v>FY 2023</c:v>
                      </c:pt>
                    </c:strCache>
                  </c:strRef>
                </c:tx>
                <c:spPr>
                  <a:solidFill>
                    <a:schemeClr val="bg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'Ridership-All'!$A$30:$A$32</c15:sqref>
                        </c15:formulaRef>
                      </c:ext>
                    </c:extLst>
                    <c:strCache>
                      <c:ptCount val="3"/>
                      <c:pt idx="0">
                        <c:v>CUE</c:v>
                      </c:pt>
                      <c:pt idx="1">
                        <c:v>DASH</c:v>
                      </c:pt>
                      <c:pt idx="2">
                        <c:v>Fairfax Connector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'Ridership-All'!$G$30:$G$32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3"/>
                      <c:pt idx="0">
                        <c:v>847511</c:v>
                      </c:pt>
                      <c:pt idx="1">
                        <c:v>4540860</c:v>
                      </c:pt>
                      <c:pt idx="2">
                        <c:v>8365287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4F05-4772-BD3E-DFC9E9E83A58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'Ridership-All'!$H$28</c15:sqref>
                        </c15:formulaRef>
                      </c:ext>
                    </c:extLst>
                    <c:strCache>
                      <c:ptCount val="1"/>
                      <c:pt idx="0">
                        <c:v>FY 2024</c:v>
                      </c:pt>
                    </c:strCache>
                  </c:strRef>
                </c:tx>
                <c:spPr>
                  <a:solidFill>
                    <a:schemeClr val="bg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'Ridership-All'!$A$30:$A$32</c15:sqref>
                        </c15:formulaRef>
                      </c:ext>
                    </c:extLst>
                    <c:strCache>
                      <c:ptCount val="3"/>
                      <c:pt idx="0">
                        <c:v>CUE</c:v>
                      </c:pt>
                      <c:pt idx="1">
                        <c:v>DASH</c:v>
                      </c:pt>
                      <c:pt idx="2">
                        <c:v>Fairfax Connector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'Ridership-All'!$H$30:$H$32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3"/>
                      <c:pt idx="0">
                        <c:v>1002134</c:v>
                      </c:pt>
                      <c:pt idx="1">
                        <c:v>5310995</c:v>
                      </c:pt>
                      <c:pt idx="2">
                        <c:v>8721363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4F05-4772-BD3E-DFC9E9E83A58}"/>
                  </c:ext>
                </c:extLst>
              </c15:ser>
            </c15:filteredBarSeries>
          </c:ext>
        </c:extLst>
      </c:barChart>
      <c:catAx>
        <c:axId val="568681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6868608"/>
        <c:crosses val="autoZero"/>
        <c:auto val="1"/>
        <c:lblAlgn val="ctr"/>
        <c:lblOffset val="100"/>
        <c:noMultiLvlLbl val="0"/>
      </c:catAx>
      <c:valAx>
        <c:axId val="56868608"/>
        <c:scaling>
          <c:orientation val="minMax"/>
          <c:max val="11000000"/>
          <c:min val="0"/>
        </c:scaling>
        <c:delete val="1"/>
        <c:axPos val="l"/>
        <c:numFmt formatCode="###0&quot;M&quot;" sourceLinked="0"/>
        <c:majorTickMark val="none"/>
        <c:minorTickMark val="none"/>
        <c:tickLblPos val="nextTo"/>
        <c:crossAx val="56868128"/>
        <c:crosses val="autoZero"/>
        <c:crossBetween val="between"/>
        <c:majorUnit val="2000000"/>
        <c:dispUnits>
          <c:builtInUnit val="million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F082AAC-DF21-42DB-E684-F2359A61B4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9D5840-E03E-9BE8-A262-3B881CFE0A7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90493F4B-3275-4BC7-93ED-958F1329A914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F50D61-4CE3-4507-8C9A-EFD52193A5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5033ED-3396-51FA-694C-D2FD6B742C1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9767B07-85BA-4507-A042-34EF18F2F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625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932" userDrawn="1">
          <p15:clr>
            <a:srgbClr val="F26B43"/>
          </p15:clr>
        </p15:guide>
        <p15:guide id="2" pos="2212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98276323-6AED-47F2-9409-2887E7BC9AE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1E408680-6B4A-499A-B56F-D1766131C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44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4FDC1E-2778-1C92-3CC5-F8E1F7FB45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08680-6B4A-499A-B56F-D1766131C5B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77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1CFA6-D945-C79C-02E5-DE707AF44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0C49E2-7E7B-11A7-013A-94696734A4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178B46-5AD3-DF01-6962-AAFA5C5FFA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E7C33-1692-8D86-CD98-8DFAF2E84B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08680-6B4A-499A-B56F-D1766131C5B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61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>
              <a:defRPr/>
            </a:pPr>
            <a:r>
              <a:rPr lang="en-US"/>
              <a:t>What are the questions for Lucas and/or SFAC staff?</a:t>
            </a:r>
            <a:br>
              <a:rPr lang="en-US"/>
            </a:br>
            <a:br>
              <a:rPr lang="en-US"/>
            </a:br>
            <a:r>
              <a:rPr lang="en-US"/>
              <a:t>What answers do we need, what would make this a successful meeting?</a:t>
            </a:r>
          </a:p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E7657-151F-EE40-2A97-5F6A7428B8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08680-6B4A-499A-B56F-D1766131C5B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212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D6041-AFD0-BC6A-687E-0D754A0627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08680-6B4A-499A-B56F-D1766131C5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94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Over three year period, metro ridership increased the most (95%)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8F097F-EE91-B40B-7175-C8C37F152A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08680-6B4A-499A-B56F-D1766131C5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726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9F1B1-BDC0-A92B-81F5-5E51AC567D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08680-6B4A-499A-B56F-D1766131C5B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185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5DBC5-9D92-99BC-C34A-9C031D08B7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08680-6B4A-499A-B56F-D1766131C5B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89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Transit is people moving people – we need people (and to pay them) for reliable/safe transit -  should pull in subtle reminder that if they support labor they should support transit.</a:t>
            </a:r>
          </a:p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AD2A5-06F5-A2BA-DEB5-F7715C0650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08680-6B4A-499A-B56F-D1766131C5B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19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776B20-3441-87CA-12FB-3E3A0308FC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08680-6B4A-499A-B56F-D1766131C5B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57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 the $532M - $257M operating, $275 capital</a:t>
            </a:r>
          </a:p>
          <a:p>
            <a:pPr marL="178587" indent="-178587">
              <a:buFont typeface="Arial" panose="020B0604020202020204" pitchFamily="34" charset="0"/>
              <a:buChar char="•"/>
            </a:pPr>
            <a:r>
              <a:rPr lang="en-US" dirty="0"/>
              <a:t>No salary or wage increase in FY 25</a:t>
            </a:r>
          </a:p>
          <a:p>
            <a:pPr marL="178587" indent="-178587">
              <a:buFont typeface="Arial" panose="020B0604020202020204" pitchFamily="34" charset="0"/>
              <a:buChar char="•"/>
            </a:pPr>
            <a:r>
              <a:rPr lang="en-US" dirty="0"/>
              <a:t>New collective bargaining agreements</a:t>
            </a:r>
          </a:p>
          <a:p>
            <a:pPr marL="178587" indent="-178587">
              <a:buFont typeface="Arial" panose="020B0604020202020204" pitchFamily="34" charset="0"/>
              <a:buChar char="•"/>
            </a:pPr>
            <a:r>
              <a:rPr lang="en-US" dirty="0"/>
              <a:t>Zero growth budget in FY 25</a:t>
            </a:r>
          </a:p>
          <a:p>
            <a:pPr marL="178587" indent="-178587">
              <a:buFont typeface="Arial" panose="020B0604020202020204" pitchFamily="34" charset="0"/>
              <a:buChar char="•"/>
            </a:pPr>
            <a:r>
              <a:rPr lang="en-US" dirty="0"/>
              <a:t>Service optimization</a:t>
            </a:r>
          </a:p>
          <a:p>
            <a:pPr marL="178587" indent="-178587">
              <a:buFont typeface="Arial" panose="020B0604020202020204" pitchFamily="34" charset="0"/>
              <a:buChar char="•"/>
            </a:pPr>
            <a:r>
              <a:rPr lang="en-US" dirty="0"/>
              <a:t>Fare evasion down</a:t>
            </a:r>
          </a:p>
          <a:p>
            <a:pPr marL="178587" indent="-178587">
              <a:buFont typeface="Arial" panose="020B0604020202020204" pitchFamily="34" charset="0"/>
              <a:buChar char="•"/>
            </a:pPr>
            <a:r>
              <a:rPr lang="en-US" dirty="0"/>
              <a:t>Contract consolidation</a:t>
            </a:r>
          </a:p>
          <a:p>
            <a:pPr marL="178587" indent="-178587">
              <a:buFont typeface="Arial" panose="020B0604020202020204" pitchFamily="34" charset="0"/>
              <a:buChar char="•"/>
            </a:pPr>
            <a:r>
              <a:rPr lang="en-US" dirty="0"/>
              <a:t>Administrative savings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BD89F-EE93-071D-93B6-B0D5D122A2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08680-6B4A-499A-B56F-D1766131C5B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09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614D8-9A5E-312D-FEB5-8E400D15C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BFB439-F506-ABC8-9F59-966BAF49FA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252D10-B937-675D-B1C4-2BDB0C2AFE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1636" indent="-291636">
              <a:spcAft>
                <a:spcPts val="612"/>
              </a:spcAft>
              <a:buFont typeface="Wingdings" panose="05000000000000000000" pitchFamily="2" charset="2"/>
              <a:buChar char="ü"/>
            </a:pPr>
            <a:r>
              <a:rPr lang="en-US" dirty="0"/>
              <a:t>Dedicated and sustainable transit funding</a:t>
            </a:r>
          </a:p>
          <a:p>
            <a:pPr marL="291636" indent="-291636">
              <a:spcAft>
                <a:spcPts val="612"/>
              </a:spcAft>
              <a:buFont typeface="Wingdings" panose="05000000000000000000" pitchFamily="2" charset="2"/>
              <a:buChar char="ü"/>
            </a:pPr>
            <a:r>
              <a:rPr lang="en-US" dirty="0"/>
              <a:t>Address inflation losses from fixed funding sources</a:t>
            </a:r>
          </a:p>
          <a:p>
            <a:pPr marL="291636" indent="-291636">
              <a:spcAft>
                <a:spcPts val="612"/>
              </a:spcAft>
              <a:buFont typeface="Wingdings" panose="05000000000000000000" pitchFamily="2" charset="2"/>
              <a:buChar char="ü"/>
            </a:pPr>
            <a:r>
              <a:rPr lang="en-US" dirty="0"/>
              <a:t>Maintain current service levels and state of good repair needs</a:t>
            </a:r>
          </a:p>
          <a:p>
            <a:pPr marL="291636" indent="-291636">
              <a:spcAft>
                <a:spcPts val="612"/>
              </a:spcAft>
              <a:buFont typeface="Wingdings" panose="05000000000000000000" pitchFamily="2" charset="2"/>
              <a:buChar char="ü"/>
            </a:pPr>
            <a:r>
              <a:rPr lang="en-US" dirty="0"/>
              <a:t>Bondable capital investment to reduce long term operating costs</a:t>
            </a:r>
          </a:p>
          <a:p>
            <a:pPr marL="291636" indent="-291636">
              <a:spcAft>
                <a:spcPts val="612"/>
              </a:spcAft>
              <a:buFont typeface="Wingdings" panose="05000000000000000000" pitchFamily="2" charset="2"/>
              <a:buChar char="ü"/>
            </a:pPr>
            <a:r>
              <a:rPr lang="en-US" dirty="0"/>
              <a:t>Address depletion of Federal pandemic operating funds</a:t>
            </a:r>
          </a:p>
          <a:p>
            <a:pPr marL="291636" indent="-291636">
              <a:spcAft>
                <a:spcPts val="612"/>
              </a:spcAft>
              <a:buFont typeface="Wingdings" panose="05000000000000000000" pitchFamily="2" charset="2"/>
              <a:buChar char="ü"/>
            </a:pPr>
            <a:r>
              <a:rPr lang="en-US" dirty="0"/>
              <a:t>Fill gap from temporary General Fund support (WMATA)</a:t>
            </a:r>
          </a:p>
          <a:p>
            <a:pPr marL="291636" indent="-291636">
              <a:spcAft>
                <a:spcPts val="612"/>
              </a:spcAft>
              <a:buFont typeface="Wingdings" panose="05000000000000000000" pitchFamily="2" charset="2"/>
              <a:buChar char="ü"/>
            </a:pPr>
            <a:r>
              <a:rPr lang="en-US" dirty="0"/>
              <a:t>Prepare for future expansion (VRE)</a:t>
            </a:r>
          </a:p>
          <a:p>
            <a:pPr marL="291636" indent="-291636">
              <a:spcAft>
                <a:spcPts val="612"/>
              </a:spcAft>
              <a:buFont typeface="Wingdings" panose="05000000000000000000" pitchFamily="2" charset="2"/>
              <a:buChar char="ü"/>
            </a:pPr>
            <a:r>
              <a:rPr lang="en-US" dirty="0"/>
              <a:t>Remove local reliance on temporary year-after-year asks (</a:t>
            </a:r>
            <a:r>
              <a:rPr lang="en-US" dirty="0" err="1"/>
              <a:t>Omniride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1FF877-D452-B805-57EF-4E26BB13E4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08680-6B4A-499A-B56F-D1766131C5B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80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novatransit.org/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novatransit.org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D15B8DC-578C-E654-24C1-925852BC615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69703" y="2793269"/>
            <a:ext cx="2640665" cy="1939058"/>
          </a:xfrm>
          <a:prstGeom prst="parallelogram">
            <a:avLst/>
          </a:prstGeom>
          <a:noFill/>
          <a:effectLst>
            <a:softEdge rad="63500"/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F3484CD1-652B-F100-365A-EC96C61D627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16198" y="727949"/>
            <a:ext cx="2747677" cy="1980132"/>
          </a:xfrm>
          <a:prstGeom prst="parallelogram">
            <a:avLst/>
          </a:prstGeom>
          <a:noFill/>
          <a:effectLst>
            <a:softEdge rad="63500"/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439481BA-DDFD-76D7-EB76-2982B0E9611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658220" y="4849706"/>
            <a:ext cx="2643885" cy="1887862"/>
          </a:xfrm>
          <a:prstGeom prst="parallelogram">
            <a:avLst/>
          </a:prstGeom>
          <a:noFill/>
          <a:effectLst>
            <a:softEdge rad="63500"/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82557C27-500A-8C66-DA88-F48B9B6B96D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18225" y="2804555"/>
            <a:ext cx="2651554" cy="1906099"/>
          </a:xfrm>
          <a:prstGeom prst="parallelogram">
            <a:avLst>
              <a:gd name="adj" fmla="val 25581"/>
            </a:avLst>
          </a:prstGeom>
          <a:noFill/>
          <a:effectLst>
            <a:softEdge rad="63500"/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5D709AA-99D0-E480-4FC2-6A7C4D9C2B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018225" y="736940"/>
            <a:ext cx="2703900" cy="1962150"/>
          </a:xfrm>
          <a:prstGeom prst="parallelogram">
            <a:avLst/>
          </a:prstGeom>
          <a:noFill/>
          <a:effectLst>
            <a:softEdge rad="63500"/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4A702BD1-39D5-0D1E-6056-3BF5B293C655}"/>
              </a:ext>
            </a:extLst>
          </p:cNvPr>
          <p:cNvCxnSpPr>
            <a:cxnSpLocks/>
          </p:cNvCxnSpPr>
          <p:nvPr userDrawn="1"/>
        </p:nvCxnSpPr>
        <p:spPr>
          <a:xfrm flipV="1">
            <a:off x="7261501" y="447745"/>
            <a:ext cx="670148" cy="2515031"/>
          </a:xfrm>
          <a:prstGeom prst="straightConnector1">
            <a:avLst/>
          </a:prstGeom>
          <a:ln w="19050" cap="rnd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08685222-8DF0-0FEB-5213-BA1346E0388C}"/>
              </a:ext>
            </a:extLst>
          </p:cNvPr>
          <p:cNvCxnSpPr>
            <a:cxnSpLocks/>
          </p:cNvCxnSpPr>
          <p:nvPr userDrawn="1"/>
        </p:nvCxnSpPr>
        <p:spPr>
          <a:xfrm flipV="1">
            <a:off x="7257074" y="3018052"/>
            <a:ext cx="527677" cy="2008068"/>
          </a:xfrm>
          <a:prstGeom prst="straightConnector1">
            <a:avLst/>
          </a:prstGeom>
          <a:ln w="19050" cap="rnd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6824596E-6708-BE3D-3D26-E0CF70E4C61D}"/>
              </a:ext>
            </a:extLst>
          </p:cNvPr>
          <p:cNvCxnSpPr>
            <a:cxnSpLocks/>
          </p:cNvCxnSpPr>
          <p:nvPr userDrawn="1"/>
        </p:nvCxnSpPr>
        <p:spPr>
          <a:xfrm flipV="1">
            <a:off x="7321922" y="5042969"/>
            <a:ext cx="462829" cy="1811978"/>
          </a:xfrm>
          <a:prstGeom prst="straightConnector1">
            <a:avLst/>
          </a:prstGeom>
          <a:ln w="19050" cap="rnd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6EDA1B32-251B-3695-FFF1-0D86DF6BCF54}"/>
              </a:ext>
            </a:extLst>
          </p:cNvPr>
          <p:cNvCxnSpPr>
            <a:cxnSpLocks/>
          </p:cNvCxnSpPr>
          <p:nvPr userDrawn="1"/>
        </p:nvCxnSpPr>
        <p:spPr>
          <a:xfrm>
            <a:off x="7261501" y="5026120"/>
            <a:ext cx="506009" cy="0"/>
          </a:xfrm>
          <a:prstGeom prst="straightConnector1">
            <a:avLst/>
          </a:prstGeom>
          <a:ln w="19050" cap="rnd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EE93DBFE-6724-2C29-560C-E4C61BB335E8}"/>
              </a:ext>
            </a:extLst>
          </p:cNvPr>
          <p:cNvCxnSpPr>
            <a:cxnSpLocks/>
          </p:cNvCxnSpPr>
          <p:nvPr userDrawn="1"/>
        </p:nvCxnSpPr>
        <p:spPr>
          <a:xfrm>
            <a:off x="7261501" y="2962776"/>
            <a:ext cx="523250" cy="0"/>
          </a:xfrm>
          <a:prstGeom prst="straightConnector1">
            <a:avLst/>
          </a:prstGeom>
          <a:ln w="19050" cap="rnd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BD858-3A88-93B0-FC3A-7A813C983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690C2-5109-40C5-A80C-B15BA6D4F796}" type="slidenum">
              <a:rPr lang="en-US" smtClean="0"/>
              <a:t>‹#›</a:t>
            </a:fld>
            <a:endParaRPr lang="en-US"/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C648C438-F547-A017-D338-721C5CFD8247}"/>
              </a:ext>
            </a:extLst>
          </p:cNvPr>
          <p:cNvCxnSpPr>
            <a:cxnSpLocks/>
          </p:cNvCxnSpPr>
          <p:nvPr userDrawn="1"/>
        </p:nvCxnSpPr>
        <p:spPr>
          <a:xfrm>
            <a:off x="7931649" y="452063"/>
            <a:ext cx="4260351" cy="0"/>
          </a:xfrm>
          <a:prstGeom prst="straightConnector1">
            <a:avLst/>
          </a:prstGeom>
          <a:ln w="19050" cap="rnd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02EF4250-3DC5-0941-C085-9E1A1DB38CC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980869" y="4819193"/>
            <a:ext cx="2685726" cy="1918375"/>
          </a:xfrm>
          <a:prstGeom prst="parallelogram">
            <a:avLst/>
          </a:prstGeom>
          <a:noFill/>
          <a:effectLst>
            <a:softEdge rad="63500"/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FFD94-FE46-AEB5-F80C-FC66785A160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869951"/>
            <a:ext cx="6640513" cy="1676026"/>
          </a:xfrm>
        </p:spPr>
        <p:txBody>
          <a:bodyPr/>
          <a:lstStyle>
            <a:lvl1pPr marL="0" indent="0">
              <a:buNone/>
              <a:defRPr sz="5400" b="1"/>
            </a:lvl1pPr>
            <a:lvl2pPr marL="228600" indent="0">
              <a:buNone/>
              <a:defRPr sz="3200"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4F1C85-7BA9-C259-9D77-94FC09FD949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3017838"/>
            <a:ext cx="6640513" cy="6731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A line drawing of a mountain&#10;&#10;AI-generated content may be incorrect.">
            <a:extLst>
              <a:ext uri="{FF2B5EF4-FFF2-40B4-BE49-F238E27FC236}">
                <a16:creationId xmlns:a16="http://schemas.microsoft.com/office/drawing/2014/main" id="{36F7A32D-EF8F-C554-3B27-EAD0945370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96118" y="3551072"/>
            <a:ext cx="5924559" cy="383301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EB5649D-D4E0-8B28-7ADA-3E6B7CE0B559}"/>
              </a:ext>
            </a:extLst>
          </p:cNvPr>
          <p:cNvSpPr/>
          <p:nvPr userDrawn="1"/>
        </p:nvSpPr>
        <p:spPr>
          <a:xfrm>
            <a:off x="310896" y="6036899"/>
            <a:ext cx="2438292" cy="638902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01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BF7C178-9DEC-769C-8A7C-92F8758D8C0F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0" y="2012623"/>
            <a:ext cx="12192000" cy="4841875"/>
          </a:xfrm>
          <a:blipFill dpi="0" rotWithShape="1">
            <a:blip r:embed="rId2" cstate="print">
              <a:alphaModFix amt="9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75902" b="-75902"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DD9B0D-EC42-6E54-8871-261FD6A57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558" y="2278084"/>
            <a:ext cx="9955745" cy="1754326"/>
          </a:xfrm>
        </p:spPr>
        <p:txBody>
          <a:bodyPr anchor="ctr" anchorCtr="0">
            <a:spAutoFit/>
          </a:bodyPr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AC962-65FF-E0A7-C06D-48502D16A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2558" y="4109988"/>
            <a:ext cx="995574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CC493E1-1421-08B1-4FD9-28DDF2B67F25}"/>
              </a:ext>
            </a:extLst>
          </p:cNvPr>
          <p:cNvCxnSpPr>
            <a:cxnSpLocks/>
          </p:cNvCxnSpPr>
          <p:nvPr userDrawn="1"/>
        </p:nvCxnSpPr>
        <p:spPr>
          <a:xfrm>
            <a:off x="5514058" y="863451"/>
            <a:ext cx="5772507" cy="1198669"/>
          </a:xfrm>
          <a:prstGeom prst="bentConnector3">
            <a:avLst>
              <a:gd name="adj1" fmla="val 98842"/>
            </a:avLst>
          </a:prstGeom>
          <a:ln w="50800" cap="rnd">
            <a:solidFill>
              <a:schemeClr val="accent5">
                <a:lumMod val="50000"/>
              </a:schemeClr>
            </a:solidFill>
            <a:prstDash val="dashDot"/>
            <a:round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78FAF28-2ED0-6F58-4F13-8639C9408B59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96101" y="1073500"/>
            <a:ext cx="1146436" cy="731814"/>
          </a:xfrm>
          <a:prstGeom prst="bentConnector3">
            <a:avLst>
              <a:gd name="adj1" fmla="val -46"/>
            </a:avLst>
          </a:prstGeom>
          <a:ln w="50800" cap="rnd">
            <a:solidFill>
              <a:schemeClr val="accent5">
                <a:lumMod val="50000"/>
              </a:schemeClr>
            </a:solidFill>
            <a:prstDash val="dashDot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A674A248-5E26-ABF4-F09D-803BFCC997AE}"/>
              </a:ext>
            </a:extLst>
          </p:cNvPr>
          <p:cNvSpPr/>
          <p:nvPr userDrawn="1"/>
        </p:nvSpPr>
        <p:spPr>
          <a:xfrm>
            <a:off x="1132558" y="259512"/>
            <a:ext cx="4381500" cy="11303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54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0D4A5C-9CB9-BC81-5BF5-65D4AF31E1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690C2-5109-40C5-A80C-B15BA6D4F796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29">
            <a:extLst>
              <a:ext uri="{FF2B5EF4-FFF2-40B4-BE49-F238E27FC236}">
                <a16:creationId xmlns:a16="http://schemas.microsoft.com/office/drawing/2014/main" id="{070738A8-29CB-D73C-D4FA-EFE004C4FA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6004" y="0"/>
            <a:ext cx="10585637" cy="6858000"/>
          </a:xfrm>
          <a:custGeom>
            <a:avLst/>
            <a:gdLst>
              <a:gd name="connsiteX0" fmla="*/ 0 w 10585637"/>
              <a:gd name="connsiteY0" fmla="*/ 0 h 6858000"/>
              <a:gd name="connsiteX1" fmla="*/ 8457914 w 10585637"/>
              <a:gd name="connsiteY1" fmla="*/ 0 h 6858000"/>
              <a:gd name="connsiteX2" fmla="*/ 10585637 w 10585637"/>
              <a:gd name="connsiteY2" fmla="*/ 6858000 h 6858000"/>
              <a:gd name="connsiteX3" fmla="*/ 2134498 w 10585637"/>
              <a:gd name="connsiteY3" fmla="*/ 6858000 h 6858000"/>
              <a:gd name="connsiteX4" fmla="*/ 0 w 10585637"/>
              <a:gd name="connsiteY4" fmla="*/ 147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5637" h="6858000">
                <a:moveTo>
                  <a:pt x="0" y="0"/>
                </a:moveTo>
                <a:lnTo>
                  <a:pt x="8457914" y="0"/>
                </a:lnTo>
                <a:lnTo>
                  <a:pt x="10585637" y="6858000"/>
                </a:lnTo>
                <a:lnTo>
                  <a:pt x="2134498" y="6858000"/>
                </a:lnTo>
                <a:lnTo>
                  <a:pt x="0" y="147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B4F9DA-CD4D-E81A-175D-37FF041FCCE4}"/>
              </a:ext>
            </a:extLst>
          </p:cNvPr>
          <p:cNvCxnSpPr>
            <a:cxnSpLocks/>
          </p:cNvCxnSpPr>
          <p:nvPr userDrawn="1"/>
        </p:nvCxnSpPr>
        <p:spPr>
          <a:xfrm>
            <a:off x="9747272" y="-36947"/>
            <a:ext cx="1720109" cy="5316313"/>
          </a:xfrm>
          <a:prstGeom prst="line">
            <a:avLst/>
          </a:prstGeom>
          <a:ln w="38100" cap="rnd" cmpd="sng" algn="ctr">
            <a:solidFill>
              <a:schemeClr val="accent5"/>
            </a:solidFill>
            <a:prstDash val="dash"/>
            <a:round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D352A49-B338-7CCB-C421-A756EA647348}"/>
              </a:ext>
            </a:extLst>
          </p:cNvPr>
          <p:cNvCxnSpPr>
            <a:cxnSpLocks/>
          </p:cNvCxnSpPr>
          <p:nvPr userDrawn="1"/>
        </p:nvCxnSpPr>
        <p:spPr>
          <a:xfrm>
            <a:off x="724619" y="1492370"/>
            <a:ext cx="1705754" cy="5365629"/>
          </a:xfrm>
          <a:prstGeom prst="line">
            <a:avLst/>
          </a:prstGeom>
          <a:ln w="38100" cap="rnd" cmpd="sng" algn="ctr">
            <a:solidFill>
              <a:schemeClr val="accent5"/>
            </a:solidFill>
            <a:prstDash val="dash"/>
            <a:round/>
            <a:headEnd type="oval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BA39CC4-F1A0-13C4-AA88-242EC8D96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3111549"/>
            <a:ext cx="11338560" cy="646331"/>
          </a:xfrm>
          <a:custGeom>
            <a:avLst/>
            <a:gdLst>
              <a:gd name="connsiteX0" fmla="*/ 0 w 11338560"/>
              <a:gd name="connsiteY0" fmla="*/ 0 h 1097280"/>
              <a:gd name="connsiteX1" fmla="*/ 11338560 w 11338560"/>
              <a:gd name="connsiteY1" fmla="*/ 0 h 1097280"/>
              <a:gd name="connsiteX2" fmla="*/ 11338560 w 11338560"/>
              <a:gd name="connsiteY2" fmla="*/ 1097280 h 1097280"/>
              <a:gd name="connsiteX3" fmla="*/ 0 w 11338560"/>
              <a:gd name="connsiteY3" fmla="*/ 1097280 h 1097280"/>
              <a:gd name="connsiteX4" fmla="*/ 0 w 11338560"/>
              <a:gd name="connsiteY4" fmla="*/ 0 h 1097280"/>
              <a:gd name="connsiteX0" fmla="*/ 0 w 11338560"/>
              <a:gd name="connsiteY0" fmla="*/ 0 h 1108710"/>
              <a:gd name="connsiteX1" fmla="*/ 11338560 w 11338560"/>
              <a:gd name="connsiteY1" fmla="*/ 0 h 1108710"/>
              <a:gd name="connsiteX2" fmla="*/ 11338560 w 11338560"/>
              <a:gd name="connsiteY2" fmla="*/ 1097280 h 1108710"/>
              <a:gd name="connsiteX3" fmla="*/ 285750 w 11338560"/>
              <a:gd name="connsiteY3" fmla="*/ 1108710 h 1108710"/>
              <a:gd name="connsiteX4" fmla="*/ 0 w 11338560"/>
              <a:gd name="connsiteY4" fmla="*/ 0 h 1108710"/>
              <a:gd name="connsiteX0" fmla="*/ 0 w 11338560"/>
              <a:gd name="connsiteY0" fmla="*/ 0 h 1108710"/>
              <a:gd name="connsiteX1" fmla="*/ 11041380 w 11338560"/>
              <a:gd name="connsiteY1" fmla="*/ 0 h 1108710"/>
              <a:gd name="connsiteX2" fmla="*/ 11338560 w 11338560"/>
              <a:gd name="connsiteY2" fmla="*/ 1097280 h 1108710"/>
              <a:gd name="connsiteX3" fmla="*/ 285750 w 11338560"/>
              <a:gd name="connsiteY3" fmla="*/ 1108710 h 1108710"/>
              <a:gd name="connsiteX4" fmla="*/ 0 w 11338560"/>
              <a:gd name="connsiteY4" fmla="*/ 0 h 1108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8560" h="1108710">
                <a:moveTo>
                  <a:pt x="0" y="0"/>
                </a:moveTo>
                <a:lnTo>
                  <a:pt x="11041380" y="0"/>
                </a:lnTo>
                <a:lnTo>
                  <a:pt x="11338560" y="1097280"/>
                </a:lnTo>
                <a:lnTo>
                  <a:pt x="285750" y="110871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6DD95F-EF1F-56A9-BA96-2DDF371B0FA1}"/>
              </a:ext>
            </a:extLst>
          </p:cNvPr>
          <p:cNvSpPr/>
          <p:nvPr userDrawn="1"/>
        </p:nvSpPr>
        <p:spPr>
          <a:xfrm>
            <a:off x="126873" y="6258765"/>
            <a:ext cx="1875809" cy="462710"/>
          </a:xfrm>
          <a:prstGeom prst="rect">
            <a:avLst/>
          </a:prstGeom>
          <a:blipFill dpi="0"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03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E9125-8848-64A0-412B-A203B332B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" y="1634490"/>
            <a:ext cx="11338560" cy="39761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AB346-2E27-4E7A-BF1C-0E1310884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690C2-5109-40C5-A80C-B15BA6D4F796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B52C2119-F0E4-FB80-9A22-36AA965DC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3967"/>
            <a:ext cx="11765280" cy="635099"/>
          </a:xfrm>
          <a:prstGeom prst="rect">
            <a:avLst/>
          </a:prstGeom>
        </p:spPr>
        <p:txBody>
          <a:bodyPr vert="horz" lIns="457200" tIns="45720" rIns="91440" bIns="45720" rtlCol="0" anchor="t" anchorCtr="0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5DFC48-5158-2C4A-A654-30924FEBEA12}"/>
              </a:ext>
            </a:extLst>
          </p:cNvPr>
          <p:cNvSpPr/>
          <p:nvPr userDrawn="1"/>
        </p:nvSpPr>
        <p:spPr>
          <a:xfrm>
            <a:off x="126873" y="6258765"/>
            <a:ext cx="1875809" cy="462710"/>
          </a:xfrm>
          <a:prstGeom prst="rect">
            <a:avLst/>
          </a:prstGeom>
          <a:blipFill dpi="0"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106831-E4B3-276D-7742-6C55976A02A3}"/>
              </a:ext>
            </a:extLst>
          </p:cNvPr>
          <p:cNvSpPr/>
          <p:nvPr userDrawn="1"/>
        </p:nvSpPr>
        <p:spPr>
          <a:xfrm>
            <a:off x="0" y="0"/>
            <a:ext cx="12192000" cy="1365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40BD48-8D3B-98E9-4363-38F4961E1B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6906" y="5651500"/>
            <a:ext cx="11347721" cy="528638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8977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91A26-43A9-1D2B-B5E4-64DC0AE66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720" y="1627933"/>
            <a:ext cx="5570855" cy="877141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DF011F-F67E-81C5-E4DB-7179E33C3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720" y="2505075"/>
            <a:ext cx="5570855" cy="3684588"/>
          </a:xfrm>
        </p:spPr>
        <p:txBody>
          <a:bodyPr/>
          <a:lstStyle>
            <a:lvl2pPr marL="457200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3926BD-BA11-0259-7B3B-A8097D4834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627933"/>
            <a:ext cx="5593079" cy="877141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0F7F59-4BB8-F9D5-C4DC-FD6E54B6CD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59307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61C7D2-795D-53DE-0F06-34C59B467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690C2-5109-40C5-A80C-B15BA6D4F79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CDBA5F-CECB-F35D-9CF6-F9328A7C6B5F}"/>
              </a:ext>
            </a:extLst>
          </p:cNvPr>
          <p:cNvCxnSpPr>
            <a:cxnSpLocks/>
          </p:cNvCxnSpPr>
          <p:nvPr userDrawn="1"/>
        </p:nvCxnSpPr>
        <p:spPr>
          <a:xfrm>
            <a:off x="6086475" y="1627933"/>
            <a:ext cx="0" cy="4606612"/>
          </a:xfrm>
          <a:prstGeom prst="line">
            <a:avLst/>
          </a:prstGeom>
          <a:ln w="50800" cap="rnd">
            <a:solidFill>
              <a:schemeClr val="accent5"/>
            </a:solidFill>
            <a:prstDash val="lgDashDot"/>
            <a:round/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9EFE2F-4615-0260-1F67-4C31E2FB1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3967"/>
            <a:ext cx="11765280" cy="635100"/>
          </a:xfrm>
          <a:prstGeom prst="rect">
            <a:avLst/>
          </a:prstGeom>
        </p:spPr>
        <p:txBody>
          <a:bodyPr vert="horz" lIns="457200" tIns="45720" rIns="91440" bIns="45720" rtlCol="0" anchor="t" anchorCtr="0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DD8F9F-17D8-6565-B77C-E737053239F5}"/>
              </a:ext>
            </a:extLst>
          </p:cNvPr>
          <p:cNvSpPr/>
          <p:nvPr userDrawn="1"/>
        </p:nvSpPr>
        <p:spPr>
          <a:xfrm>
            <a:off x="126873" y="6258765"/>
            <a:ext cx="1875809" cy="462710"/>
          </a:xfrm>
          <a:prstGeom prst="rect">
            <a:avLst/>
          </a:prstGeom>
          <a:blipFill dpi="0"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530491-8754-9EA7-F6EF-FC243EAE673B}"/>
              </a:ext>
            </a:extLst>
          </p:cNvPr>
          <p:cNvSpPr/>
          <p:nvPr userDrawn="1"/>
        </p:nvSpPr>
        <p:spPr>
          <a:xfrm>
            <a:off x="0" y="0"/>
            <a:ext cx="12192000" cy="1365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15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NO dotted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91A26-43A9-1D2B-B5E4-64DC0AE66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720" y="1627933"/>
            <a:ext cx="5570855" cy="877141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DF011F-F67E-81C5-E4DB-7179E33C3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720" y="2505075"/>
            <a:ext cx="5570855" cy="3684588"/>
          </a:xfrm>
        </p:spPr>
        <p:txBody>
          <a:bodyPr/>
          <a:lstStyle>
            <a:lvl2pPr marL="457200"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3926BD-BA11-0259-7B3B-A8097D4834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627933"/>
            <a:ext cx="5593079" cy="877141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0F7F59-4BB8-F9D5-C4DC-FD6E54B6CD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59307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61C7D2-795D-53DE-0F06-34C59B467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690C2-5109-40C5-A80C-B15BA6D4F79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9EFE2F-4615-0260-1F67-4C31E2FB1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3967"/>
            <a:ext cx="11765280" cy="635100"/>
          </a:xfrm>
          <a:prstGeom prst="rect">
            <a:avLst/>
          </a:prstGeom>
        </p:spPr>
        <p:txBody>
          <a:bodyPr vert="horz" lIns="457200" tIns="45720" rIns="91440" bIns="45720" rtlCol="0" anchor="t" anchorCtr="0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DD8F9F-17D8-6565-B77C-E737053239F5}"/>
              </a:ext>
            </a:extLst>
          </p:cNvPr>
          <p:cNvSpPr/>
          <p:nvPr userDrawn="1"/>
        </p:nvSpPr>
        <p:spPr>
          <a:xfrm>
            <a:off x="126873" y="6258765"/>
            <a:ext cx="1875809" cy="462710"/>
          </a:xfrm>
          <a:prstGeom prst="rect">
            <a:avLst/>
          </a:prstGeom>
          <a:blipFill dpi="0"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530491-8754-9EA7-F6EF-FC243EAE673B}"/>
              </a:ext>
            </a:extLst>
          </p:cNvPr>
          <p:cNvSpPr/>
          <p:nvPr userDrawn="1"/>
        </p:nvSpPr>
        <p:spPr>
          <a:xfrm>
            <a:off x="0" y="0"/>
            <a:ext cx="12192000" cy="1365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84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97BB1EA-04B2-92A7-4C26-E4F59F1EEF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0956" y="10539"/>
            <a:ext cx="8580165" cy="6858000"/>
          </a:xfrm>
          <a:custGeom>
            <a:avLst/>
            <a:gdLst>
              <a:gd name="connsiteX0" fmla="*/ 0 w 6283287"/>
              <a:gd name="connsiteY0" fmla="*/ 6858000 h 6858000"/>
              <a:gd name="connsiteX1" fmla="*/ 1570822 w 6283287"/>
              <a:gd name="connsiteY1" fmla="*/ 0 h 6858000"/>
              <a:gd name="connsiteX2" fmla="*/ 6283287 w 6283287"/>
              <a:gd name="connsiteY2" fmla="*/ 0 h 6858000"/>
              <a:gd name="connsiteX3" fmla="*/ 4712465 w 6283287"/>
              <a:gd name="connsiteY3" fmla="*/ 6858000 h 6858000"/>
              <a:gd name="connsiteX4" fmla="*/ 0 w 6283287"/>
              <a:gd name="connsiteY4" fmla="*/ 6858000 h 6858000"/>
              <a:gd name="connsiteX0" fmla="*/ 0 w 6283287"/>
              <a:gd name="connsiteY0" fmla="*/ 6858000 h 6858000"/>
              <a:gd name="connsiteX1" fmla="*/ 6427 w 6283287"/>
              <a:gd name="connsiteY1" fmla="*/ 0 h 6858000"/>
              <a:gd name="connsiteX2" fmla="*/ 6283287 w 6283287"/>
              <a:gd name="connsiteY2" fmla="*/ 0 h 6858000"/>
              <a:gd name="connsiteX3" fmla="*/ 4712465 w 6283287"/>
              <a:gd name="connsiteY3" fmla="*/ 6858000 h 6858000"/>
              <a:gd name="connsiteX4" fmla="*/ 0 w 628328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83287" h="6858000">
                <a:moveTo>
                  <a:pt x="0" y="6858000"/>
                </a:moveTo>
                <a:cubicBezTo>
                  <a:pt x="2142" y="4572000"/>
                  <a:pt x="4285" y="2286000"/>
                  <a:pt x="6427" y="0"/>
                </a:cubicBezTo>
                <a:lnTo>
                  <a:pt x="6283287" y="0"/>
                </a:lnTo>
                <a:lnTo>
                  <a:pt x="4712465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softEdge rad="63500"/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9BDF2C9-F667-41B1-9ADA-C526BF0647C1}"/>
              </a:ext>
            </a:extLst>
          </p:cNvPr>
          <p:cNvCxnSpPr>
            <a:cxnSpLocks/>
          </p:cNvCxnSpPr>
          <p:nvPr userDrawn="1"/>
        </p:nvCxnSpPr>
        <p:spPr>
          <a:xfrm flipH="1">
            <a:off x="6684260" y="4625163"/>
            <a:ext cx="694735" cy="2232837"/>
          </a:xfrm>
          <a:prstGeom prst="line">
            <a:avLst/>
          </a:prstGeom>
          <a:ln w="50800" cap="rnd" cmpd="sng" algn="ctr">
            <a:solidFill>
              <a:schemeClr val="accent5"/>
            </a:solidFill>
            <a:prstDash val="dash"/>
            <a:round/>
            <a:headEnd type="oval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5327643-D30D-68ED-71DB-657312F42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6" y="1076669"/>
            <a:ext cx="11338560" cy="923330"/>
          </a:xfrm>
          <a:custGeom>
            <a:avLst/>
            <a:gdLst>
              <a:gd name="connsiteX0" fmla="*/ 0 w 11338560"/>
              <a:gd name="connsiteY0" fmla="*/ 1097280 h 1097280"/>
              <a:gd name="connsiteX1" fmla="*/ 274320 w 11338560"/>
              <a:gd name="connsiteY1" fmla="*/ 0 h 1097280"/>
              <a:gd name="connsiteX2" fmla="*/ 11338560 w 11338560"/>
              <a:gd name="connsiteY2" fmla="*/ 0 h 1097280"/>
              <a:gd name="connsiteX3" fmla="*/ 11064240 w 11338560"/>
              <a:gd name="connsiteY3" fmla="*/ 1097280 h 1097280"/>
              <a:gd name="connsiteX4" fmla="*/ 0 w 11338560"/>
              <a:gd name="connsiteY4" fmla="*/ 1097280 h 1097280"/>
              <a:gd name="connsiteX0" fmla="*/ 0 w 11338560"/>
              <a:gd name="connsiteY0" fmla="*/ 1108297 h 1108297"/>
              <a:gd name="connsiteX1" fmla="*/ 9915 w 11338560"/>
              <a:gd name="connsiteY1" fmla="*/ 0 h 1108297"/>
              <a:gd name="connsiteX2" fmla="*/ 11338560 w 11338560"/>
              <a:gd name="connsiteY2" fmla="*/ 11017 h 1108297"/>
              <a:gd name="connsiteX3" fmla="*/ 11064240 w 11338560"/>
              <a:gd name="connsiteY3" fmla="*/ 1108297 h 1108297"/>
              <a:gd name="connsiteX4" fmla="*/ 0 w 11338560"/>
              <a:gd name="connsiteY4" fmla="*/ 1108297 h 1108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8560" h="1108297">
                <a:moveTo>
                  <a:pt x="0" y="1108297"/>
                </a:moveTo>
                <a:lnTo>
                  <a:pt x="9915" y="0"/>
                </a:lnTo>
                <a:lnTo>
                  <a:pt x="11338560" y="11017"/>
                </a:lnTo>
                <a:lnTo>
                  <a:pt x="11064240" y="1108297"/>
                </a:lnTo>
                <a:lnTo>
                  <a:pt x="0" y="1108297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0" tIns="45720" rIns="91440" bIns="45720" rtlCol="0" anchor="ctr" anchorCtr="0">
            <a:sp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A logo of a company&#10;&#10;AI-generated content may be incorrect.">
            <a:extLst>
              <a:ext uri="{FF2B5EF4-FFF2-40B4-BE49-F238E27FC236}">
                <a16:creationId xmlns:a16="http://schemas.microsoft.com/office/drawing/2014/main" id="{6C4F0B69-C096-7F22-CCDC-82DEF1E8C5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220" y="5960532"/>
            <a:ext cx="2902445" cy="7175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F7BCBC-B8FF-7477-63D1-208C29AA0264}"/>
              </a:ext>
            </a:extLst>
          </p:cNvPr>
          <p:cNvSpPr/>
          <p:nvPr userDrawn="1"/>
        </p:nvSpPr>
        <p:spPr>
          <a:xfrm>
            <a:off x="9120220" y="5960532"/>
            <a:ext cx="2902445" cy="71754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91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 head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A949512-C551-B6DB-3EBA-EA7BF1EBCC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54776" y="-11430"/>
            <a:ext cx="7457174" cy="6858000"/>
          </a:xfrm>
          <a:prstGeom prst="parallelogram">
            <a:avLst/>
          </a:prstGeom>
          <a:noFill/>
          <a:effectLst>
            <a:softEdge rad="63500"/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0876542-275A-9E55-B6E0-C6ABBE2F99CC}"/>
              </a:ext>
            </a:extLst>
          </p:cNvPr>
          <p:cNvCxnSpPr>
            <a:cxnSpLocks/>
          </p:cNvCxnSpPr>
          <p:nvPr userDrawn="1"/>
        </p:nvCxnSpPr>
        <p:spPr>
          <a:xfrm flipH="1">
            <a:off x="6057900" y="11430"/>
            <a:ext cx="1181025" cy="4515965"/>
          </a:xfrm>
          <a:prstGeom prst="line">
            <a:avLst/>
          </a:prstGeom>
          <a:ln w="50800" cap="rnd" cmpd="sng" algn="ctr">
            <a:solidFill>
              <a:schemeClr val="accent5"/>
            </a:solidFill>
            <a:prstDash val="dash"/>
            <a:round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2139261-F228-D490-A1FF-F4644EFCDC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82261"/>
            <a:ext cx="8155171" cy="923330"/>
          </a:xfrm>
          <a:custGeom>
            <a:avLst/>
            <a:gdLst>
              <a:gd name="connsiteX0" fmla="*/ 0 w 11765280"/>
              <a:gd name="connsiteY0" fmla="*/ 1708972 h 1708972"/>
              <a:gd name="connsiteX1" fmla="*/ 427243 w 11765280"/>
              <a:gd name="connsiteY1" fmla="*/ 0 h 1708972"/>
              <a:gd name="connsiteX2" fmla="*/ 11765280 w 11765280"/>
              <a:gd name="connsiteY2" fmla="*/ 0 h 1708972"/>
              <a:gd name="connsiteX3" fmla="*/ 11338037 w 11765280"/>
              <a:gd name="connsiteY3" fmla="*/ 1708972 h 1708972"/>
              <a:gd name="connsiteX4" fmla="*/ 0 w 11765280"/>
              <a:gd name="connsiteY4" fmla="*/ 1708972 h 1708972"/>
              <a:gd name="connsiteX0" fmla="*/ 41387 w 11806667"/>
              <a:gd name="connsiteY0" fmla="*/ 1708972 h 1708972"/>
              <a:gd name="connsiteX1" fmla="*/ 0 w 11806667"/>
              <a:gd name="connsiteY1" fmla="*/ 0 h 1708972"/>
              <a:gd name="connsiteX2" fmla="*/ 11806667 w 11806667"/>
              <a:gd name="connsiteY2" fmla="*/ 0 h 1708972"/>
              <a:gd name="connsiteX3" fmla="*/ 11379424 w 11806667"/>
              <a:gd name="connsiteY3" fmla="*/ 1708972 h 1708972"/>
              <a:gd name="connsiteX4" fmla="*/ 41387 w 11806667"/>
              <a:gd name="connsiteY4" fmla="*/ 1708972 h 1708972"/>
              <a:gd name="connsiteX0" fmla="*/ 0 w 11765280"/>
              <a:gd name="connsiteY0" fmla="*/ 1708972 h 1708972"/>
              <a:gd name="connsiteX1" fmla="*/ 15763 w 11765280"/>
              <a:gd name="connsiteY1" fmla="*/ 22860 h 1708972"/>
              <a:gd name="connsiteX2" fmla="*/ 11765280 w 11765280"/>
              <a:gd name="connsiteY2" fmla="*/ 0 h 1708972"/>
              <a:gd name="connsiteX3" fmla="*/ 11338037 w 11765280"/>
              <a:gd name="connsiteY3" fmla="*/ 1708972 h 1708972"/>
              <a:gd name="connsiteX4" fmla="*/ 0 w 11765280"/>
              <a:gd name="connsiteY4" fmla="*/ 1708972 h 1708972"/>
              <a:gd name="connsiteX0" fmla="*/ 18527 w 11783807"/>
              <a:gd name="connsiteY0" fmla="*/ 1708972 h 1708972"/>
              <a:gd name="connsiteX1" fmla="*/ 0 w 11783807"/>
              <a:gd name="connsiteY1" fmla="*/ 34290 h 1708972"/>
              <a:gd name="connsiteX2" fmla="*/ 11783807 w 11783807"/>
              <a:gd name="connsiteY2" fmla="*/ 0 h 1708972"/>
              <a:gd name="connsiteX3" fmla="*/ 11356564 w 11783807"/>
              <a:gd name="connsiteY3" fmla="*/ 1708972 h 1708972"/>
              <a:gd name="connsiteX4" fmla="*/ 18527 w 11783807"/>
              <a:gd name="connsiteY4" fmla="*/ 1708972 h 1708972"/>
              <a:gd name="connsiteX0" fmla="*/ 18527 w 11783807"/>
              <a:gd name="connsiteY0" fmla="*/ 1708972 h 1708972"/>
              <a:gd name="connsiteX1" fmla="*/ 0 w 11783807"/>
              <a:gd name="connsiteY1" fmla="*/ 34290 h 1708972"/>
              <a:gd name="connsiteX2" fmla="*/ 11783807 w 11783807"/>
              <a:gd name="connsiteY2" fmla="*/ 0 h 1708972"/>
              <a:gd name="connsiteX3" fmla="*/ 11356564 w 11783807"/>
              <a:gd name="connsiteY3" fmla="*/ 1708972 h 1708972"/>
              <a:gd name="connsiteX4" fmla="*/ 18527 w 11783807"/>
              <a:gd name="connsiteY4" fmla="*/ 1708972 h 1708972"/>
              <a:gd name="connsiteX0" fmla="*/ 7097 w 11772377"/>
              <a:gd name="connsiteY0" fmla="*/ 1708972 h 1708972"/>
              <a:gd name="connsiteX1" fmla="*/ 0 w 11772377"/>
              <a:gd name="connsiteY1" fmla="*/ 68580 h 1708972"/>
              <a:gd name="connsiteX2" fmla="*/ 11772377 w 11772377"/>
              <a:gd name="connsiteY2" fmla="*/ 0 h 1708972"/>
              <a:gd name="connsiteX3" fmla="*/ 11345134 w 11772377"/>
              <a:gd name="connsiteY3" fmla="*/ 1708972 h 1708972"/>
              <a:gd name="connsiteX4" fmla="*/ 7097 w 11772377"/>
              <a:gd name="connsiteY4" fmla="*/ 1708972 h 170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72377" h="1708972">
                <a:moveTo>
                  <a:pt x="7097" y="1708972"/>
                </a:moveTo>
                <a:cubicBezTo>
                  <a:pt x="4731" y="1162175"/>
                  <a:pt x="2366" y="615377"/>
                  <a:pt x="0" y="68580"/>
                </a:cubicBezTo>
                <a:lnTo>
                  <a:pt x="11772377" y="0"/>
                </a:lnTo>
                <a:lnTo>
                  <a:pt x="11345134" y="1708972"/>
                </a:lnTo>
                <a:lnTo>
                  <a:pt x="7097" y="1708972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200" anchor="ctr" anchorCtr="0">
            <a:sp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0F6359-774B-D3E0-DBAC-8642825F3630}"/>
              </a:ext>
            </a:extLst>
          </p:cNvPr>
          <p:cNvSpPr txBox="1"/>
          <p:nvPr userDrawn="1"/>
        </p:nvSpPr>
        <p:spPr>
          <a:xfrm>
            <a:off x="426720" y="5364748"/>
            <a:ext cx="5631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sz="1800" i="1"/>
              <a:t>2300 Wilson Blvd., Suite 230, Arlington, VA 22201</a:t>
            </a:r>
          </a:p>
          <a:p>
            <a:pPr lvl="0" algn="l"/>
            <a:r>
              <a:rPr lang="en-US" sz="1800">
                <a:hlinkClick r:id="rId2"/>
              </a:rPr>
              <a:t>novatransit.org</a:t>
            </a:r>
            <a:r>
              <a:rPr lang="en-US" sz="1800"/>
              <a:t> | @novatransit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DA4F158-EAC5-A4E5-6A91-CAA4217E0CC4}"/>
              </a:ext>
            </a:extLst>
          </p:cNvPr>
          <p:cNvCxnSpPr>
            <a:cxnSpLocks/>
          </p:cNvCxnSpPr>
          <p:nvPr userDrawn="1"/>
        </p:nvCxnSpPr>
        <p:spPr>
          <a:xfrm flipH="1">
            <a:off x="11765280" y="6011079"/>
            <a:ext cx="189601" cy="846921"/>
          </a:xfrm>
          <a:prstGeom prst="line">
            <a:avLst/>
          </a:prstGeom>
          <a:ln w="50800" cap="rnd" cmpd="sng" algn="ctr">
            <a:solidFill>
              <a:schemeClr val="accent5"/>
            </a:solidFill>
            <a:prstDash val="dash"/>
            <a:round/>
            <a:headEnd type="oval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8750586-959C-61A9-C313-98AB69EA20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81840" y="2512992"/>
            <a:ext cx="6062000" cy="1067385"/>
          </a:xfrm>
          <a:custGeom>
            <a:avLst/>
            <a:gdLst>
              <a:gd name="connsiteX0" fmla="*/ 0 w 6057900"/>
              <a:gd name="connsiteY0" fmla="*/ 1067385 h 1067385"/>
              <a:gd name="connsiteX1" fmla="*/ 266846 w 6057900"/>
              <a:gd name="connsiteY1" fmla="*/ 0 h 1067385"/>
              <a:gd name="connsiteX2" fmla="*/ 6057900 w 6057900"/>
              <a:gd name="connsiteY2" fmla="*/ 0 h 1067385"/>
              <a:gd name="connsiteX3" fmla="*/ 5791054 w 6057900"/>
              <a:gd name="connsiteY3" fmla="*/ 1067385 h 1067385"/>
              <a:gd name="connsiteX4" fmla="*/ 0 w 6057900"/>
              <a:gd name="connsiteY4" fmla="*/ 1067385 h 1067385"/>
              <a:gd name="connsiteX0" fmla="*/ 0 w 6057900"/>
              <a:gd name="connsiteY0" fmla="*/ 1067385 h 1067385"/>
              <a:gd name="connsiteX1" fmla="*/ 24475 w 6057900"/>
              <a:gd name="connsiteY1" fmla="*/ 0 h 1067385"/>
              <a:gd name="connsiteX2" fmla="*/ 6057900 w 6057900"/>
              <a:gd name="connsiteY2" fmla="*/ 0 h 1067385"/>
              <a:gd name="connsiteX3" fmla="*/ 5791054 w 6057900"/>
              <a:gd name="connsiteY3" fmla="*/ 1067385 h 1067385"/>
              <a:gd name="connsiteX4" fmla="*/ 0 w 6057900"/>
              <a:gd name="connsiteY4" fmla="*/ 1067385 h 1067385"/>
              <a:gd name="connsiteX0" fmla="*/ 4100 w 6062000"/>
              <a:gd name="connsiteY0" fmla="*/ 1067385 h 1067385"/>
              <a:gd name="connsiteX1" fmla="*/ 0 w 6062000"/>
              <a:gd name="connsiteY1" fmla="*/ 0 h 1067385"/>
              <a:gd name="connsiteX2" fmla="*/ 6062000 w 6062000"/>
              <a:gd name="connsiteY2" fmla="*/ 0 h 1067385"/>
              <a:gd name="connsiteX3" fmla="*/ 5795154 w 6062000"/>
              <a:gd name="connsiteY3" fmla="*/ 1067385 h 1067385"/>
              <a:gd name="connsiteX4" fmla="*/ 4100 w 6062000"/>
              <a:gd name="connsiteY4" fmla="*/ 1067385 h 106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2000" h="1067385">
                <a:moveTo>
                  <a:pt x="4100" y="1067385"/>
                </a:moveTo>
                <a:cubicBezTo>
                  <a:pt x="2733" y="711590"/>
                  <a:pt x="1367" y="355795"/>
                  <a:pt x="0" y="0"/>
                </a:cubicBezTo>
                <a:lnTo>
                  <a:pt x="6062000" y="0"/>
                </a:lnTo>
                <a:lnTo>
                  <a:pt x="5795154" y="1067385"/>
                </a:lnTo>
                <a:lnTo>
                  <a:pt x="4100" y="1067385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4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2400" b="0" i="1"/>
            </a:lvl1pPr>
            <a:lvl2pPr marL="0" indent="0" algn="l">
              <a:spcBef>
                <a:spcPts val="0"/>
              </a:spcBef>
              <a:buNone/>
              <a:defRPr sz="2400" b="0" i="1"/>
            </a:lvl2pPr>
            <a:lvl3pPr marL="0" indent="0">
              <a:spcBef>
                <a:spcPts val="0"/>
              </a:spcBef>
              <a:buNone/>
              <a:defRPr i="1"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Click to add Name, Title, Contact info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6A6F910-D3E9-FF80-2E24-422F89391C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6720" y="2521548"/>
            <a:ext cx="1093608" cy="1050274"/>
          </a:xfrm>
          <a:prstGeom prst="flowChartAlternateProcess">
            <a:avLst/>
          </a:prstGeom>
          <a:noFill/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42DC42-169D-5B24-4629-E74D0317FB03}"/>
              </a:ext>
            </a:extLst>
          </p:cNvPr>
          <p:cNvSpPr/>
          <p:nvPr userDrawn="1"/>
        </p:nvSpPr>
        <p:spPr>
          <a:xfrm>
            <a:off x="461941" y="4638644"/>
            <a:ext cx="2902445" cy="71754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7840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NO head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11CE08C-32A2-0698-1E0C-6588DC8A6D31}"/>
              </a:ext>
            </a:extLst>
          </p:cNvPr>
          <p:cNvCxnSpPr>
            <a:cxnSpLocks/>
          </p:cNvCxnSpPr>
          <p:nvPr userDrawn="1"/>
        </p:nvCxnSpPr>
        <p:spPr>
          <a:xfrm flipH="1">
            <a:off x="6057900" y="11430"/>
            <a:ext cx="1181025" cy="4515965"/>
          </a:xfrm>
          <a:prstGeom prst="line">
            <a:avLst/>
          </a:prstGeom>
          <a:ln w="50800" cap="rnd" cmpd="sng" algn="ctr">
            <a:solidFill>
              <a:schemeClr val="accent5"/>
            </a:solidFill>
            <a:prstDash val="dash"/>
            <a:round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A949512-C551-B6DB-3EBA-EA7BF1EBCC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54776" y="-11430"/>
            <a:ext cx="7457174" cy="6858000"/>
          </a:xfrm>
          <a:prstGeom prst="parallelogram">
            <a:avLst/>
          </a:prstGeom>
          <a:noFill/>
          <a:effectLst>
            <a:softEdge rad="63500"/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139261-F228-D490-A1FF-F4644EFCDC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82261"/>
            <a:ext cx="8155171" cy="923330"/>
          </a:xfrm>
          <a:custGeom>
            <a:avLst/>
            <a:gdLst>
              <a:gd name="connsiteX0" fmla="*/ 0 w 11765280"/>
              <a:gd name="connsiteY0" fmla="*/ 1708972 h 1708972"/>
              <a:gd name="connsiteX1" fmla="*/ 427243 w 11765280"/>
              <a:gd name="connsiteY1" fmla="*/ 0 h 1708972"/>
              <a:gd name="connsiteX2" fmla="*/ 11765280 w 11765280"/>
              <a:gd name="connsiteY2" fmla="*/ 0 h 1708972"/>
              <a:gd name="connsiteX3" fmla="*/ 11338037 w 11765280"/>
              <a:gd name="connsiteY3" fmla="*/ 1708972 h 1708972"/>
              <a:gd name="connsiteX4" fmla="*/ 0 w 11765280"/>
              <a:gd name="connsiteY4" fmla="*/ 1708972 h 1708972"/>
              <a:gd name="connsiteX0" fmla="*/ 41387 w 11806667"/>
              <a:gd name="connsiteY0" fmla="*/ 1708972 h 1708972"/>
              <a:gd name="connsiteX1" fmla="*/ 0 w 11806667"/>
              <a:gd name="connsiteY1" fmla="*/ 0 h 1708972"/>
              <a:gd name="connsiteX2" fmla="*/ 11806667 w 11806667"/>
              <a:gd name="connsiteY2" fmla="*/ 0 h 1708972"/>
              <a:gd name="connsiteX3" fmla="*/ 11379424 w 11806667"/>
              <a:gd name="connsiteY3" fmla="*/ 1708972 h 1708972"/>
              <a:gd name="connsiteX4" fmla="*/ 41387 w 11806667"/>
              <a:gd name="connsiteY4" fmla="*/ 1708972 h 1708972"/>
              <a:gd name="connsiteX0" fmla="*/ 0 w 11765280"/>
              <a:gd name="connsiteY0" fmla="*/ 1708972 h 1708972"/>
              <a:gd name="connsiteX1" fmla="*/ 15763 w 11765280"/>
              <a:gd name="connsiteY1" fmla="*/ 22860 h 1708972"/>
              <a:gd name="connsiteX2" fmla="*/ 11765280 w 11765280"/>
              <a:gd name="connsiteY2" fmla="*/ 0 h 1708972"/>
              <a:gd name="connsiteX3" fmla="*/ 11338037 w 11765280"/>
              <a:gd name="connsiteY3" fmla="*/ 1708972 h 1708972"/>
              <a:gd name="connsiteX4" fmla="*/ 0 w 11765280"/>
              <a:gd name="connsiteY4" fmla="*/ 1708972 h 1708972"/>
              <a:gd name="connsiteX0" fmla="*/ 18527 w 11783807"/>
              <a:gd name="connsiteY0" fmla="*/ 1708972 h 1708972"/>
              <a:gd name="connsiteX1" fmla="*/ 0 w 11783807"/>
              <a:gd name="connsiteY1" fmla="*/ 34290 h 1708972"/>
              <a:gd name="connsiteX2" fmla="*/ 11783807 w 11783807"/>
              <a:gd name="connsiteY2" fmla="*/ 0 h 1708972"/>
              <a:gd name="connsiteX3" fmla="*/ 11356564 w 11783807"/>
              <a:gd name="connsiteY3" fmla="*/ 1708972 h 1708972"/>
              <a:gd name="connsiteX4" fmla="*/ 18527 w 11783807"/>
              <a:gd name="connsiteY4" fmla="*/ 1708972 h 1708972"/>
              <a:gd name="connsiteX0" fmla="*/ 18527 w 11783807"/>
              <a:gd name="connsiteY0" fmla="*/ 1708972 h 1708972"/>
              <a:gd name="connsiteX1" fmla="*/ 0 w 11783807"/>
              <a:gd name="connsiteY1" fmla="*/ 34290 h 1708972"/>
              <a:gd name="connsiteX2" fmla="*/ 11783807 w 11783807"/>
              <a:gd name="connsiteY2" fmla="*/ 0 h 1708972"/>
              <a:gd name="connsiteX3" fmla="*/ 11356564 w 11783807"/>
              <a:gd name="connsiteY3" fmla="*/ 1708972 h 1708972"/>
              <a:gd name="connsiteX4" fmla="*/ 18527 w 11783807"/>
              <a:gd name="connsiteY4" fmla="*/ 1708972 h 1708972"/>
              <a:gd name="connsiteX0" fmla="*/ 7097 w 11772377"/>
              <a:gd name="connsiteY0" fmla="*/ 1708972 h 1708972"/>
              <a:gd name="connsiteX1" fmla="*/ 0 w 11772377"/>
              <a:gd name="connsiteY1" fmla="*/ 68580 h 1708972"/>
              <a:gd name="connsiteX2" fmla="*/ 11772377 w 11772377"/>
              <a:gd name="connsiteY2" fmla="*/ 0 h 1708972"/>
              <a:gd name="connsiteX3" fmla="*/ 11345134 w 11772377"/>
              <a:gd name="connsiteY3" fmla="*/ 1708972 h 1708972"/>
              <a:gd name="connsiteX4" fmla="*/ 7097 w 11772377"/>
              <a:gd name="connsiteY4" fmla="*/ 1708972 h 170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72377" h="1708972">
                <a:moveTo>
                  <a:pt x="7097" y="1708972"/>
                </a:moveTo>
                <a:cubicBezTo>
                  <a:pt x="4731" y="1162175"/>
                  <a:pt x="2366" y="615377"/>
                  <a:pt x="0" y="68580"/>
                </a:cubicBezTo>
                <a:lnTo>
                  <a:pt x="11772377" y="0"/>
                </a:lnTo>
                <a:lnTo>
                  <a:pt x="11345134" y="1708972"/>
                </a:lnTo>
                <a:lnTo>
                  <a:pt x="7097" y="1708972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200" anchor="ctr" anchorCtr="0">
            <a:sp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0F6359-774B-D3E0-DBAC-8642825F3630}"/>
              </a:ext>
            </a:extLst>
          </p:cNvPr>
          <p:cNvSpPr txBox="1"/>
          <p:nvPr userDrawn="1"/>
        </p:nvSpPr>
        <p:spPr>
          <a:xfrm>
            <a:off x="426720" y="5364748"/>
            <a:ext cx="5631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sz="1800" i="1"/>
              <a:t>2300 Wilson Blvd., Suite 230, Arlington, VA 22201</a:t>
            </a:r>
          </a:p>
          <a:p>
            <a:pPr lvl="0" algn="l"/>
            <a:r>
              <a:rPr lang="en-US" sz="1800">
                <a:hlinkClick r:id="rId2"/>
              </a:rPr>
              <a:t>novatransit.org</a:t>
            </a:r>
            <a:r>
              <a:rPr lang="en-US" sz="1800"/>
              <a:t> | @novatransit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8750586-959C-61A9-C313-98AB69EA20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512992"/>
            <a:ext cx="7743840" cy="1067385"/>
          </a:xfrm>
          <a:custGeom>
            <a:avLst/>
            <a:gdLst>
              <a:gd name="connsiteX0" fmla="*/ 0 w 6057900"/>
              <a:gd name="connsiteY0" fmla="*/ 1067385 h 1067385"/>
              <a:gd name="connsiteX1" fmla="*/ 266846 w 6057900"/>
              <a:gd name="connsiteY1" fmla="*/ 0 h 1067385"/>
              <a:gd name="connsiteX2" fmla="*/ 6057900 w 6057900"/>
              <a:gd name="connsiteY2" fmla="*/ 0 h 1067385"/>
              <a:gd name="connsiteX3" fmla="*/ 5791054 w 6057900"/>
              <a:gd name="connsiteY3" fmla="*/ 1067385 h 1067385"/>
              <a:gd name="connsiteX4" fmla="*/ 0 w 6057900"/>
              <a:gd name="connsiteY4" fmla="*/ 1067385 h 1067385"/>
              <a:gd name="connsiteX0" fmla="*/ 0 w 6057900"/>
              <a:gd name="connsiteY0" fmla="*/ 1067385 h 1067385"/>
              <a:gd name="connsiteX1" fmla="*/ 24475 w 6057900"/>
              <a:gd name="connsiteY1" fmla="*/ 0 h 1067385"/>
              <a:gd name="connsiteX2" fmla="*/ 6057900 w 6057900"/>
              <a:gd name="connsiteY2" fmla="*/ 0 h 1067385"/>
              <a:gd name="connsiteX3" fmla="*/ 5791054 w 6057900"/>
              <a:gd name="connsiteY3" fmla="*/ 1067385 h 1067385"/>
              <a:gd name="connsiteX4" fmla="*/ 0 w 6057900"/>
              <a:gd name="connsiteY4" fmla="*/ 1067385 h 1067385"/>
              <a:gd name="connsiteX0" fmla="*/ 0 w 6057900"/>
              <a:gd name="connsiteY0" fmla="*/ 1067385 h 1067385"/>
              <a:gd name="connsiteX1" fmla="*/ 2122 w 6057900"/>
              <a:gd name="connsiteY1" fmla="*/ 19050 h 1067385"/>
              <a:gd name="connsiteX2" fmla="*/ 6057900 w 6057900"/>
              <a:gd name="connsiteY2" fmla="*/ 0 h 1067385"/>
              <a:gd name="connsiteX3" fmla="*/ 5791054 w 6057900"/>
              <a:gd name="connsiteY3" fmla="*/ 1067385 h 1067385"/>
              <a:gd name="connsiteX4" fmla="*/ 0 w 6057900"/>
              <a:gd name="connsiteY4" fmla="*/ 1067385 h 106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900" h="1067385">
                <a:moveTo>
                  <a:pt x="0" y="1067385"/>
                </a:moveTo>
                <a:cubicBezTo>
                  <a:pt x="707" y="717940"/>
                  <a:pt x="1415" y="368495"/>
                  <a:pt x="2122" y="19050"/>
                </a:cubicBezTo>
                <a:lnTo>
                  <a:pt x="6057900" y="0"/>
                </a:lnTo>
                <a:lnTo>
                  <a:pt x="5791054" y="1067385"/>
                </a:lnTo>
                <a:lnTo>
                  <a:pt x="0" y="1067385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4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2400" b="0"/>
            </a:lvl1pPr>
            <a:lvl2pPr marL="0" indent="457200" algn="l">
              <a:spcBef>
                <a:spcPts val="0"/>
              </a:spcBef>
              <a:buNone/>
              <a:defRPr sz="2400" b="0" i="1"/>
            </a:lvl2pPr>
            <a:lvl3pPr marL="0" indent="0">
              <a:spcBef>
                <a:spcPts val="0"/>
              </a:spcBef>
              <a:buNone/>
              <a:defRPr i="1"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  <a:lvl9pPr marL="3657600" indent="0">
              <a:buNone/>
              <a:defRPr/>
            </a:lvl9pPr>
          </a:lstStyle>
          <a:p>
            <a:pPr lvl="1"/>
            <a:r>
              <a:rPr lang="en-US"/>
              <a:t>Click to add Name, Title, Contact info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17A30E-E2CE-68F4-D07A-D353974561E0}"/>
              </a:ext>
            </a:extLst>
          </p:cNvPr>
          <p:cNvSpPr/>
          <p:nvPr userDrawn="1"/>
        </p:nvSpPr>
        <p:spPr>
          <a:xfrm>
            <a:off x="461941" y="4638644"/>
            <a:ext cx="2902445" cy="71754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44C362-80F6-670A-5501-E3FF9F4D0C48}"/>
              </a:ext>
            </a:extLst>
          </p:cNvPr>
          <p:cNvCxnSpPr>
            <a:cxnSpLocks/>
          </p:cNvCxnSpPr>
          <p:nvPr userDrawn="1"/>
        </p:nvCxnSpPr>
        <p:spPr>
          <a:xfrm flipH="1">
            <a:off x="11765280" y="6011079"/>
            <a:ext cx="189601" cy="846921"/>
          </a:xfrm>
          <a:prstGeom prst="line">
            <a:avLst/>
          </a:prstGeom>
          <a:ln w="50800" cap="rnd" cmpd="sng" algn="ctr">
            <a:solidFill>
              <a:schemeClr val="accent5"/>
            </a:solidFill>
            <a:prstDash val="dash"/>
            <a:round/>
            <a:headEnd type="oval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917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E04EAB-5443-4E9B-B695-93F14D2EE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3967"/>
            <a:ext cx="11765280" cy="635100"/>
          </a:xfrm>
          <a:prstGeom prst="rect">
            <a:avLst/>
          </a:prstGeom>
        </p:spPr>
        <p:txBody>
          <a:bodyPr vert="horz" lIns="45720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E63020-751C-4AE1-89A9-9F19EF4A62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720" y="1461247"/>
            <a:ext cx="11338560" cy="4715716"/>
          </a:xfrm>
          <a:prstGeom prst="rect">
            <a:avLst/>
          </a:prstGeom>
        </p:spPr>
        <p:txBody>
          <a:bodyPr vert="horz" lIns="457200" tIns="45720" rIns="91440" bIns="45720" rtlCol="0">
            <a:normAutofit/>
          </a:bodyPr>
          <a:lstStyle/>
          <a:p>
            <a:pPr lvl="1"/>
            <a:r>
              <a:rPr lang="en-US"/>
              <a:t>Click to edit Master text styles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43516-546B-BBB6-0095-BBA947FFC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375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D2690C2-5109-40C5-A80C-B15BA6D4F7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861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9" r:id="rId2"/>
    <p:sldLayoutId id="2147483674" r:id="rId3"/>
    <p:sldLayoutId id="2147483650" r:id="rId4"/>
    <p:sldLayoutId id="2147483653" r:id="rId5"/>
    <p:sldLayoutId id="2147483679" r:id="rId6"/>
    <p:sldLayoutId id="2147483661" r:id="rId7"/>
    <p:sldLayoutId id="2147483660" r:id="rId8"/>
    <p:sldLayoutId id="2147483678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studies.virginiageneralassembly.gov/studies/721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11" Type="http://schemas.openxmlformats.org/officeDocument/2006/relationships/image" Target="../media/image84.svg"/><Relationship Id="rId5" Type="http://schemas.openxmlformats.org/officeDocument/2006/relationships/image" Target="../media/image78.sv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hyperlink" Target="https://novatransit.org/valueoftransit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novatransit.org/valueoftransit/" TargetMode="External"/><Relationship Id="rId11" Type="http://schemas.openxmlformats.org/officeDocument/2006/relationships/image" Target="../media/image31.png"/><Relationship Id="rId5" Type="http://schemas.openxmlformats.org/officeDocument/2006/relationships/image" Target="../media/image26.jpeg"/><Relationship Id="rId10" Type="http://schemas.openxmlformats.org/officeDocument/2006/relationships/image" Target="../media/image30.jpeg"/><Relationship Id="rId4" Type="http://schemas.openxmlformats.org/officeDocument/2006/relationships/image" Target="../media/image25.jpeg"/><Relationship Id="rId9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11" Type="http://schemas.openxmlformats.org/officeDocument/2006/relationships/image" Target="../media/image23.png"/><Relationship Id="rId5" Type="http://schemas.openxmlformats.org/officeDocument/2006/relationships/image" Target="../media/image60.jpeg"/><Relationship Id="rId10" Type="http://schemas.openxmlformats.org/officeDocument/2006/relationships/image" Target="../media/image48.pn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3AB30DA1-F07C-9960-4599-B3D8F110594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9703" y="2793269"/>
            <a:ext cx="2640665" cy="1939058"/>
          </a:xfrm>
        </p:spPr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8866C8C5-4A86-E67C-BE65-BA97959C85B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6198" y="727949"/>
            <a:ext cx="2747677" cy="1980132"/>
          </a:xfrm>
        </p:spPr>
      </p:pic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A954DF8B-9293-01BA-3B7B-E5E1E995D4A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220" y="4849706"/>
            <a:ext cx="2643885" cy="1887862"/>
          </a:xfrm>
        </p:spPr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7D0D72EF-A91D-6132-A245-64FD4DBF168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8225" y="2804555"/>
            <a:ext cx="2651554" cy="1906099"/>
          </a:xfrm>
        </p:spPr>
      </p:pic>
      <p:pic>
        <p:nvPicPr>
          <p:cNvPr id="22" name="Picture Placeholder 21" descr="A white bus parked in front of a building&#10;&#10;AI-generated content may be incorrect.">
            <a:extLst>
              <a:ext uri="{FF2B5EF4-FFF2-40B4-BE49-F238E27FC236}">
                <a16:creationId xmlns:a16="http://schemas.microsoft.com/office/drawing/2014/main" id="{D1552B39-C2C9-3E63-E08F-4A99D033C40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8225" y="736940"/>
            <a:ext cx="2703900" cy="1962150"/>
          </a:xfrm>
        </p:spPr>
      </p:pic>
      <p:pic>
        <p:nvPicPr>
          <p:cNvPr id="84" name="Picture Placeholder 83" descr="A bus parked on the street&#10;&#10;AI-generated content may be incorrect.">
            <a:extLst>
              <a:ext uri="{FF2B5EF4-FFF2-40B4-BE49-F238E27FC236}">
                <a16:creationId xmlns:a16="http://schemas.microsoft.com/office/drawing/2014/main" id="{0EC82A43-9C86-BC4A-3ACA-E78B180AF41A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0869" y="4819193"/>
            <a:ext cx="2685726" cy="1918375"/>
          </a:xfr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8F9847D-3513-57C3-E00A-02521FE2ADC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-198120" y="629586"/>
            <a:ext cx="8019536" cy="125513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3200" dirty="0"/>
              <a:t>Making Northern Virginia’s Public Transit Network Sustainable and Strong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983CB8F-5AD8-1FF7-A19D-FD04FEA98CE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-198121" y="2069385"/>
            <a:ext cx="7463482" cy="1498791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sz="1900" dirty="0"/>
              <a:t>Overview of the </a:t>
            </a:r>
          </a:p>
          <a:p>
            <a:pPr>
              <a:lnSpc>
                <a:spcPct val="110000"/>
              </a:lnSpc>
            </a:pPr>
            <a:r>
              <a:rPr lang="en-US" dirty="0"/>
              <a:t>SJ 28 Joint Subcommittee on the Growing Needs of </a:t>
            </a:r>
            <a:br>
              <a:rPr lang="en-US" dirty="0"/>
            </a:br>
            <a:r>
              <a:rPr lang="en-US" dirty="0"/>
              <a:t>Public Transit in Northern Virginia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4BC8F78F-867D-3C58-5E95-78D5D7617778}"/>
              </a:ext>
            </a:extLst>
          </p:cNvPr>
          <p:cNvSpPr txBox="1">
            <a:spLocks/>
          </p:cNvSpPr>
          <p:nvPr/>
        </p:nvSpPr>
        <p:spPr>
          <a:xfrm>
            <a:off x="-154733" y="3518415"/>
            <a:ext cx="7932762" cy="6731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6075" indent="0">
              <a:buNone/>
            </a:pPr>
            <a:r>
              <a:rPr lang="en-US" sz="2000" dirty="0"/>
              <a:t>Briefing to the House Appropriations Committee</a:t>
            </a:r>
          </a:p>
          <a:p>
            <a:pPr marL="346075" indent="0">
              <a:buNone/>
            </a:pPr>
            <a:r>
              <a:rPr lang="en-US" sz="2000" dirty="0"/>
              <a:t>October 20, 2025</a:t>
            </a:r>
          </a:p>
        </p:txBody>
      </p:sp>
      <p:pic>
        <p:nvPicPr>
          <p:cNvPr id="4" name="Picture Placeholder 3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D20E8C7C-B719-81E1-9C22-88B9F1BBAAA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3" r="3913"/>
          <a:stretch>
            <a:fillRect/>
          </a:stretch>
        </p:blipFill>
        <p:spPr>
          <a:xfrm>
            <a:off x="3731741" y="4834337"/>
            <a:ext cx="1078164" cy="1082321"/>
          </a:xfrm>
          <a:prstGeom prst="flowChartAlternateProcess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453276-22E4-3F43-8B85-1F3043F1C08D}"/>
              </a:ext>
            </a:extLst>
          </p:cNvPr>
          <p:cNvSpPr txBox="1"/>
          <p:nvPr/>
        </p:nvSpPr>
        <p:spPr>
          <a:xfrm>
            <a:off x="3643626" y="5957781"/>
            <a:ext cx="74634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b="1"/>
              <a:t>Kate Mattice</a:t>
            </a:r>
          </a:p>
          <a:p>
            <a:pPr marL="0" indent="0">
              <a:buNone/>
            </a:pPr>
            <a:r>
              <a:rPr lang="en-US" sz="1400"/>
              <a:t>Executive Director</a:t>
            </a:r>
          </a:p>
          <a:p>
            <a:pPr marL="0" indent="0">
              <a:buNone/>
            </a:pPr>
            <a:r>
              <a:rPr lang="en-US" sz="1400"/>
              <a:t>Northern Virginia Transportation Commission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99A175-D5A2-DD7F-8B44-605641708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690C2-5109-40C5-A80C-B15BA6D4F7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505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DF1517-70DE-34B1-A8BD-513701688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13" y="258935"/>
            <a:ext cx="11765280" cy="635099"/>
          </a:xfrm>
        </p:spPr>
        <p:txBody>
          <a:bodyPr/>
          <a:lstStyle/>
          <a:p>
            <a:r>
              <a:rPr lang="en-US" sz="3200" dirty="0">
                <a:solidFill>
                  <a:srgbClr val="C00000"/>
                </a:solidFill>
              </a:rPr>
              <a:t>SJ28 Findings: </a:t>
            </a:r>
            <a:r>
              <a:rPr lang="en-US" sz="3200" dirty="0" err="1"/>
              <a:t>DMV</a:t>
            </a:r>
            <a:r>
              <a:rPr lang="en-US" sz="3200" i="1" dirty="0" err="1"/>
              <a:t>Moves</a:t>
            </a:r>
            <a:r>
              <a:rPr lang="en-US" sz="3200" dirty="0"/>
              <a:t> Vision for WMATA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CF2D9A-AE7A-EEE8-6589-9E972F9817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8542"/>
          <a:stretch>
            <a:fillRect/>
          </a:stretch>
        </p:blipFill>
        <p:spPr>
          <a:xfrm>
            <a:off x="1407116" y="675640"/>
            <a:ext cx="9534499" cy="5506720"/>
          </a:xfrm>
          <a:prstGeom prst="rect">
            <a:avLst/>
          </a:prstGeom>
        </p:spPr>
      </p:pic>
      <p:pic>
        <p:nvPicPr>
          <p:cNvPr id="6" name="Picture 5" descr="A black and red logo&#10;&#10;Description automatically generated">
            <a:extLst>
              <a:ext uri="{FF2B5EF4-FFF2-40B4-BE49-F238E27FC236}">
                <a16:creationId xmlns:a16="http://schemas.microsoft.com/office/drawing/2014/main" id="{094D23DE-943D-B622-315B-A0F41EBFD1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59147" y="2949347"/>
            <a:ext cx="3419062" cy="95930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BFBEFF0-35DA-9159-B879-9EC1BD57C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690C2-5109-40C5-A80C-B15BA6D4F7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58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109">
            <a:extLst>
              <a:ext uri="{FF2B5EF4-FFF2-40B4-BE49-F238E27FC236}">
                <a16:creationId xmlns:a16="http://schemas.microsoft.com/office/drawing/2014/main" id="{B077F391-63A5-DF5E-7667-4EE96F88A63B}"/>
              </a:ext>
            </a:extLst>
          </p:cNvPr>
          <p:cNvGrpSpPr/>
          <p:nvPr/>
        </p:nvGrpSpPr>
        <p:grpSpPr>
          <a:xfrm>
            <a:off x="8239295" y="1445211"/>
            <a:ext cx="3633270" cy="4555840"/>
            <a:chOff x="8239295" y="1636772"/>
            <a:chExt cx="3633270" cy="455584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D71B499-9674-D97A-49DF-A030E50EBEB1}"/>
                </a:ext>
              </a:extLst>
            </p:cNvPr>
            <p:cNvSpPr txBox="1"/>
            <p:nvPr/>
          </p:nvSpPr>
          <p:spPr>
            <a:xfrm>
              <a:off x="8279400" y="1983768"/>
              <a:ext cx="3593165" cy="83099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spcAft>
                  <a:spcPts val="600"/>
                </a:spcAft>
                <a:defRPr sz="2000"/>
              </a:lvl1pPr>
            </a:lstStyle>
            <a:p>
              <a:pPr algn="l"/>
              <a:r>
                <a:rPr lang="en-US" sz="1600" dirty="0"/>
                <a:t>State aid is growing, but cost inflation affects the ability to meet statewide transit needs.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6AFABA9F-198A-1392-5803-63DDC36D824F}"/>
                </a:ext>
              </a:extLst>
            </p:cNvPr>
            <p:cNvSpPr/>
            <p:nvPr/>
          </p:nvSpPr>
          <p:spPr>
            <a:xfrm>
              <a:off x="8239295" y="1842945"/>
              <a:ext cx="3633270" cy="4347061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D334EE32-FB16-61AC-6CC5-B72B8E975141}"/>
                </a:ext>
              </a:extLst>
            </p:cNvPr>
            <p:cNvSpPr txBox="1"/>
            <p:nvPr/>
          </p:nvSpPr>
          <p:spPr>
            <a:xfrm>
              <a:off x="8345863" y="1636772"/>
              <a:ext cx="34602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/>
                <a:t>DRPT MERIT Operating Funding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074640A8-FF27-0684-A11E-013A75C7FB87}"/>
                </a:ext>
              </a:extLst>
            </p:cNvPr>
            <p:cNvSpPr txBox="1"/>
            <p:nvPr/>
          </p:nvSpPr>
          <p:spPr>
            <a:xfrm>
              <a:off x="9912223" y="4150781"/>
              <a:ext cx="10932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</a:rPr>
                <a:t>adjusted for inflation</a:t>
              </a: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5D532A6E-0EFB-970D-4ADF-BFF1EE173BD7}"/>
                </a:ext>
              </a:extLst>
            </p:cNvPr>
            <p:cNvGrpSpPr/>
            <p:nvPr/>
          </p:nvGrpSpPr>
          <p:grpSpPr>
            <a:xfrm>
              <a:off x="8621465" y="3100727"/>
              <a:ext cx="2935705" cy="3091885"/>
              <a:chOff x="8354458" y="3075312"/>
              <a:chExt cx="2935705" cy="3091885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B4CA0065-A8CB-5D15-C1B1-4C5ED0C78DA5}"/>
                  </a:ext>
                </a:extLst>
              </p:cNvPr>
              <p:cNvGrpSpPr/>
              <p:nvPr/>
            </p:nvGrpSpPr>
            <p:grpSpPr>
              <a:xfrm>
                <a:off x="8354458" y="3075312"/>
                <a:ext cx="2935705" cy="3091885"/>
                <a:chOff x="8608565" y="3108899"/>
                <a:chExt cx="2935705" cy="3091885"/>
              </a:xfrm>
            </p:grpSpPr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B49C093F-D216-F4DE-2846-4DFEDF0F1C41}"/>
                    </a:ext>
                  </a:extLst>
                </p:cNvPr>
                <p:cNvSpPr txBox="1"/>
                <p:nvPr/>
              </p:nvSpPr>
              <p:spPr>
                <a:xfrm>
                  <a:off x="8761465" y="5893007"/>
                  <a:ext cx="113578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/>
                    <a:t>FY 2019</a:t>
                  </a: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6168DAAA-08AC-8637-24AA-5A78A5F29742}"/>
                    </a:ext>
                  </a:extLst>
                </p:cNvPr>
                <p:cNvSpPr txBox="1"/>
                <p:nvPr/>
              </p:nvSpPr>
              <p:spPr>
                <a:xfrm>
                  <a:off x="10124544" y="5893007"/>
                  <a:ext cx="113578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/>
                    <a:t>FY 2025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F9992326-6F38-EF0B-F643-69088356594E}"/>
                    </a:ext>
                  </a:extLst>
                </p:cNvPr>
                <p:cNvSpPr/>
                <p:nvPr/>
              </p:nvSpPr>
              <p:spPr>
                <a:xfrm>
                  <a:off x="8807988" y="3801655"/>
                  <a:ext cx="1135782" cy="2044733"/>
                </a:xfrm>
                <a:prstGeom prst="rect">
                  <a:avLst/>
                </a:prstGeom>
                <a:solidFill>
                  <a:schemeClr val="accent6"/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5"/>
                    </a:solidFill>
                  </a:endParaRPr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7A7425F5-ED9D-AAFD-9BAA-B2D6C29F13D7}"/>
                    </a:ext>
                  </a:extLst>
                </p:cNvPr>
                <p:cNvSpPr/>
                <p:nvPr/>
              </p:nvSpPr>
              <p:spPr>
                <a:xfrm>
                  <a:off x="10124544" y="3756592"/>
                  <a:ext cx="1135782" cy="2089795"/>
                </a:xfrm>
                <a:prstGeom prst="rect">
                  <a:avLst/>
                </a:prstGeom>
                <a:solidFill>
                  <a:schemeClr val="accent6"/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5"/>
                    </a:solidFill>
                  </a:endParaRPr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2559DEFB-EB65-887D-4066-5A2D1F9EF9BD}"/>
                    </a:ext>
                  </a:extLst>
                </p:cNvPr>
                <p:cNvSpPr/>
                <p:nvPr/>
              </p:nvSpPr>
              <p:spPr>
                <a:xfrm>
                  <a:off x="10124544" y="3461030"/>
                  <a:ext cx="1135782" cy="268194"/>
                </a:xfrm>
                <a:prstGeom prst="rect">
                  <a:avLst/>
                </a:prstGeom>
                <a:pattFill prst="pct5">
                  <a:fgClr>
                    <a:schemeClr val="accent6"/>
                  </a:fgClr>
                  <a:bgClr>
                    <a:schemeClr val="bg1"/>
                  </a:bgClr>
                </a:patt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5"/>
                    </a:solidFill>
                  </a:endParaRP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E4D990B9-D180-7992-CFBF-EFE2FA918F91}"/>
                    </a:ext>
                  </a:extLst>
                </p:cNvPr>
                <p:cNvSpPr txBox="1"/>
                <p:nvPr/>
              </p:nvSpPr>
              <p:spPr>
                <a:xfrm>
                  <a:off x="8807262" y="3438910"/>
                  <a:ext cx="113578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>
                      <a:solidFill>
                        <a:schemeClr val="accent6"/>
                      </a:solidFill>
                    </a:rPr>
                    <a:t>$90.6M</a:t>
                  </a:r>
                </a:p>
              </p:txBody>
            </p: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C826DD97-F89F-C0C9-63F0-01C01BA4BEEC}"/>
                    </a:ext>
                  </a:extLst>
                </p:cNvPr>
                <p:cNvSpPr txBox="1"/>
                <p:nvPr/>
              </p:nvSpPr>
              <p:spPr>
                <a:xfrm>
                  <a:off x="10123817" y="3108899"/>
                  <a:ext cx="113578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>
                      <a:solidFill>
                        <a:schemeClr val="accent6"/>
                      </a:solidFill>
                    </a:rPr>
                    <a:t>$128.7M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5AF75D83-CEB7-8BF7-3B4A-5E0EA280AAE6}"/>
                    </a:ext>
                  </a:extLst>
                </p:cNvPr>
                <p:cNvSpPr txBox="1"/>
                <p:nvPr/>
              </p:nvSpPr>
              <p:spPr>
                <a:xfrm>
                  <a:off x="10124544" y="3910244"/>
                  <a:ext cx="113578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>
                      <a:solidFill>
                        <a:schemeClr val="bg1"/>
                      </a:solidFill>
                    </a:rPr>
                    <a:t>$102.8M</a:t>
                  </a:r>
                </a:p>
              </p:txBody>
            </p: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5DB3291F-AD25-210C-87C2-FBD52B1B01E7}"/>
                    </a:ext>
                  </a:extLst>
                </p:cNvPr>
                <p:cNvCxnSpPr/>
                <p:nvPr/>
              </p:nvCxnSpPr>
              <p:spPr>
                <a:xfrm>
                  <a:off x="8608565" y="5865637"/>
                  <a:ext cx="29357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3B2D926F-2E69-6BCF-8B4E-02C932D45A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26295" y="3470389"/>
                <a:ext cx="0" cy="224988"/>
              </a:xfrm>
              <a:prstGeom prst="line">
                <a:avLst/>
              </a:prstGeom>
              <a:ln w="38100" cap="rnd">
                <a:solidFill>
                  <a:schemeClr val="accent6"/>
                </a:solidFill>
                <a:prstDash val="solid"/>
                <a:round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D39CBDA5-DB00-70AF-373E-8407993DF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3967"/>
            <a:ext cx="11985812" cy="635099"/>
          </a:xfrm>
        </p:spPr>
        <p:txBody>
          <a:bodyPr/>
          <a:lstStyle/>
          <a:p>
            <a:r>
              <a:rPr lang="en-US" sz="3200" dirty="0">
                <a:solidFill>
                  <a:srgbClr val="C00000"/>
                </a:solidFill>
              </a:rPr>
              <a:t>SJ28 Findings: </a:t>
            </a:r>
            <a:r>
              <a:rPr lang="en-US" sz="3200" dirty="0"/>
              <a:t>Current Funds Not Meeting Other Transit Needs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39238E-48F7-ACCD-2F0B-3A15C4C458C8}"/>
              </a:ext>
            </a:extLst>
          </p:cNvPr>
          <p:cNvSpPr txBox="1"/>
          <p:nvPr/>
        </p:nvSpPr>
        <p:spPr>
          <a:xfrm>
            <a:off x="426720" y="906221"/>
            <a:ext cx="11559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i="1" dirty="0"/>
              <a:t>These trends are consistent across all transit systems and revenue sources.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E6265E4-811D-DC69-69BD-86D4FF11992E}"/>
              </a:ext>
            </a:extLst>
          </p:cNvPr>
          <p:cNvGrpSpPr/>
          <p:nvPr/>
        </p:nvGrpSpPr>
        <p:grpSpPr>
          <a:xfrm>
            <a:off x="492774" y="1445211"/>
            <a:ext cx="3275648" cy="4551161"/>
            <a:chOff x="492467" y="1641451"/>
            <a:chExt cx="3275648" cy="455116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5919AE5-D85A-F6F2-C154-D5674B410652}"/>
                </a:ext>
              </a:extLst>
            </p:cNvPr>
            <p:cNvSpPr txBox="1"/>
            <p:nvPr/>
          </p:nvSpPr>
          <p:spPr>
            <a:xfrm>
              <a:off x="650593" y="2012877"/>
              <a:ext cx="2895208" cy="646331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dirty="0"/>
                <a:t>WMATA Capital funding is not indexed to inflation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6474753-FD32-B0C0-582F-3019CB8B41E2}"/>
                </a:ext>
              </a:extLst>
            </p:cNvPr>
            <p:cNvGrpSpPr/>
            <p:nvPr/>
          </p:nvGrpSpPr>
          <p:grpSpPr>
            <a:xfrm>
              <a:off x="610099" y="2902438"/>
              <a:ext cx="2935705" cy="3290174"/>
              <a:chOff x="4034943" y="2898606"/>
              <a:chExt cx="2935705" cy="3290174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76336C0-7515-C457-F95E-EDA6A23BDEAB}"/>
                  </a:ext>
                </a:extLst>
              </p:cNvPr>
              <p:cNvSpPr/>
              <p:nvPr/>
            </p:nvSpPr>
            <p:spPr>
              <a:xfrm>
                <a:off x="4234366" y="3283689"/>
                <a:ext cx="1135782" cy="2550695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5"/>
                  </a:solidFill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221F6C7-2F09-A491-898B-D02AEB5F5E76}"/>
                  </a:ext>
                </a:extLst>
              </p:cNvPr>
              <p:cNvSpPr/>
              <p:nvPr/>
            </p:nvSpPr>
            <p:spPr>
              <a:xfrm>
                <a:off x="5550922" y="3751656"/>
                <a:ext cx="1135782" cy="2082727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5"/>
                  </a:solidFill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00AF00D-D6A9-DAF1-BC12-6DB96BA92232}"/>
                  </a:ext>
                </a:extLst>
              </p:cNvPr>
              <p:cNvSpPr/>
              <p:nvPr/>
            </p:nvSpPr>
            <p:spPr>
              <a:xfrm>
                <a:off x="5550922" y="3283689"/>
                <a:ext cx="1135782" cy="467966"/>
              </a:xfrm>
              <a:prstGeom prst="rect">
                <a:avLst/>
              </a:prstGeom>
              <a:pattFill prst="pct5">
                <a:fgClr>
                  <a:schemeClr val="accent5"/>
                </a:fgClr>
                <a:bgClr>
                  <a:schemeClr val="bg1"/>
                </a:bgClr>
              </a:pattFill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5"/>
                  </a:solidFill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5DBB732-837B-1814-31DB-0F45CB6649AE}"/>
                  </a:ext>
                </a:extLst>
              </p:cNvPr>
              <p:cNvSpPr txBox="1"/>
              <p:nvPr/>
            </p:nvSpPr>
            <p:spPr>
              <a:xfrm>
                <a:off x="4187843" y="5881003"/>
                <a:ext cx="11357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/>
                  <a:t>FY 2019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6D364B8-DFC9-C96C-A111-C56B06B801D0}"/>
                  </a:ext>
                </a:extLst>
              </p:cNvPr>
              <p:cNvSpPr txBox="1"/>
              <p:nvPr/>
            </p:nvSpPr>
            <p:spPr>
              <a:xfrm>
                <a:off x="5550922" y="5881003"/>
                <a:ext cx="11357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/>
                  <a:t>FY 2025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C60B79A-8FD7-4A8A-9C62-08B0CD0A84D8}"/>
                  </a:ext>
                </a:extLst>
              </p:cNvPr>
              <p:cNvSpPr txBox="1"/>
              <p:nvPr/>
            </p:nvSpPr>
            <p:spPr>
              <a:xfrm>
                <a:off x="4227948" y="2898606"/>
                <a:ext cx="11357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>
                    <a:solidFill>
                      <a:schemeClr val="accent5"/>
                    </a:solidFill>
                  </a:rPr>
                  <a:t>$154.5M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BF51835-CCB0-D7E5-03CC-81FD6A13EB5A}"/>
                  </a:ext>
                </a:extLst>
              </p:cNvPr>
              <p:cNvSpPr txBox="1"/>
              <p:nvPr/>
            </p:nvSpPr>
            <p:spPr>
              <a:xfrm>
                <a:off x="5550922" y="2919297"/>
                <a:ext cx="11357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>
                    <a:solidFill>
                      <a:schemeClr val="accent5"/>
                    </a:solidFill>
                  </a:rPr>
                  <a:t>$154.5M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23BDA30-7882-96EC-D611-4726F056800B}"/>
                  </a:ext>
                </a:extLst>
              </p:cNvPr>
              <p:cNvSpPr txBox="1"/>
              <p:nvPr/>
            </p:nvSpPr>
            <p:spPr>
              <a:xfrm>
                <a:off x="5529303" y="3744352"/>
                <a:ext cx="11357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>
                    <a:solidFill>
                      <a:schemeClr val="bg1"/>
                    </a:solidFill>
                  </a:rPr>
                  <a:t>$123.4M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0969CB3-CC59-6BCF-CF36-1EE559CEE496}"/>
                  </a:ext>
                </a:extLst>
              </p:cNvPr>
              <p:cNvSpPr txBox="1"/>
              <p:nvPr/>
            </p:nvSpPr>
            <p:spPr>
              <a:xfrm>
                <a:off x="5593435" y="4004858"/>
                <a:ext cx="10932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>
                    <a:solidFill>
                      <a:schemeClr val="bg1"/>
                    </a:solidFill>
                  </a:rPr>
                  <a:t>adjusted for inflation</a:t>
                </a:r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4FE8175C-456C-9DED-9DC6-EC143DA2A729}"/>
                  </a:ext>
                </a:extLst>
              </p:cNvPr>
              <p:cNvCxnSpPr/>
              <p:nvPr/>
            </p:nvCxnSpPr>
            <p:spPr>
              <a:xfrm>
                <a:off x="4034943" y="5853633"/>
                <a:ext cx="29357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2379A159-8FE2-AAC8-4646-B023206FBACE}"/>
                </a:ext>
              </a:extLst>
            </p:cNvPr>
            <p:cNvSpPr/>
            <p:nvPr/>
          </p:nvSpPr>
          <p:spPr>
            <a:xfrm>
              <a:off x="492467" y="1847481"/>
              <a:ext cx="3275648" cy="4323767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9A07E27-65A1-7E80-1ED1-61F400216D1F}"/>
                </a:ext>
              </a:extLst>
            </p:cNvPr>
            <p:cNvSpPr txBox="1"/>
            <p:nvPr/>
          </p:nvSpPr>
          <p:spPr>
            <a:xfrm>
              <a:off x="650593" y="1641451"/>
              <a:ext cx="242767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/>
                <a:t>WMATA Capital Fund</a:t>
              </a: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2E8F242-83F8-36E0-20BD-51B8B0968D21}"/>
                </a:ext>
              </a:extLst>
            </p:cNvPr>
            <p:cNvCxnSpPr>
              <a:cxnSpLocks/>
            </p:cNvCxnSpPr>
            <p:nvPr/>
          </p:nvCxnSpPr>
          <p:spPr>
            <a:xfrm>
              <a:off x="3380522" y="3305977"/>
              <a:ext cx="0" cy="413711"/>
            </a:xfrm>
            <a:prstGeom prst="line">
              <a:avLst/>
            </a:prstGeom>
            <a:ln w="38100" cap="rnd">
              <a:solidFill>
                <a:schemeClr val="accent5"/>
              </a:solidFill>
              <a:prstDash val="solid"/>
              <a:round/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81688CC2-09A4-3724-E95F-FBF1958B06E5}"/>
              </a:ext>
            </a:extLst>
          </p:cNvPr>
          <p:cNvGrpSpPr/>
          <p:nvPr/>
        </p:nvGrpSpPr>
        <p:grpSpPr>
          <a:xfrm>
            <a:off x="4374674" y="1445211"/>
            <a:ext cx="3275648" cy="4548556"/>
            <a:chOff x="4374674" y="1641451"/>
            <a:chExt cx="3275648" cy="454855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CCFF005-5928-627A-C196-F99D0F180D42}"/>
                </a:ext>
              </a:extLst>
            </p:cNvPr>
            <p:cNvSpPr txBox="1"/>
            <p:nvPr/>
          </p:nvSpPr>
          <p:spPr>
            <a:xfrm>
              <a:off x="4459306" y="1956872"/>
              <a:ext cx="3191015" cy="92333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spcAft>
                  <a:spcPts val="600"/>
                </a:spcAft>
                <a:defRPr sz="2000"/>
              </a:lvl1pPr>
            </a:lstStyle>
            <a:p>
              <a:pPr algn="l"/>
              <a:r>
                <a:rPr lang="en-US" sz="1800" dirty="0"/>
                <a:t>Regional Gas tax has been affected by diversion and </a:t>
              </a:r>
              <a:br>
                <a:rPr lang="en-US" sz="1800" dirty="0"/>
              </a:br>
              <a:r>
                <a:rPr lang="en-US" sz="1800" dirty="0"/>
                <a:t>fuel-efficient vehicles.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5637F0D5-38BA-DCD0-A5A6-33FFCE25877A}"/>
                </a:ext>
              </a:extLst>
            </p:cNvPr>
            <p:cNvGrpSpPr/>
            <p:nvPr/>
          </p:nvGrpSpPr>
          <p:grpSpPr>
            <a:xfrm>
              <a:off x="4517710" y="3762902"/>
              <a:ext cx="2925771" cy="2301784"/>
              <a:chOff x="4767437" y="2809593"/>
              <a:chExt cx="2925771" cy="3404814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5A5E2F9-2955-AD91-BD5A-4AA44D787211}"/>
                  </a:ext>
                </a:extLst>
              </p:cNvPr>
              <p:cNvSpPr txBox="1"/>
              <p:nvPr/>
            </p:nvSpPr>
            <p:spPr>
              <a:xfrm>
                <a:off x="4920337" y="5906630"/>
                <a:ext cx="11357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/>
                  <a:t>FY 2019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48E9E13-42DC-6347-3890-D7EE90DC09D4}"/>
                  </a:ext>
                </a:extLst>
              </p:cNvPr>
              <p:cNvSpPr txBox="1"/>
              <p:nvPr/>
            </p:nvSpPr>
            <p:spPr>
              <a:xfrm>
                <a:off x="6283416" y="5906630"/>
                <a:ext cx="11357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/>
                  <a:t>FY 2025</a:t>
                </a:r>
              </a:p>
            </p:txBody>
          </p: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B26B55A2-7639-924B-6199-6F579C3A4793}"/>
                  </a:ext>
                </a:extLst>
              </p:cNvPr>
              <p:cNvGrpSpPr/>
              <p:nvPr/>
            </p:nvGrpSpPr>
            <p:grpSpPr>
              <a:xfrm>
                <a:off x="4767437" y="2809593"/>
                <a:ext cx="2925771" cy="3069667"/>
                <a:chOff x="4767437" y="2809593"/>
                <a:chExt cx="2925771" cy="3069667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7D00978D-5409-AFDB-991C-F626F7901088}"/>
                    </a:ext>
                  </a:extLst>
                </p:cNvPr>
                <p:cNvSpPr/>
                <p:nvPr/>
              </p:nvSpPr>
              <p:spPr>
                <a:xfrm>
                  <a:off x="4966860" y="3309316"/>
                  <a:ext cx="1135782" cy="2550695"/>
                </a:xfrm>
                <a:prstGeom prst="rect">
                  <a:avLst/>
                </a:prstGeom>
                <a:solidFill>
                  <a:schemeClr val="accent2"/>
                </a:solidFill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5"/>
                    </a:solidFill>
                  </a:endParaRPr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A5CCCAF9-D76B-7F95-928A-CD66EC1E1832}"/>
                    </a:ext>
                  </a:extLst>
                </p:cNvPr>
                <p:cNvSpPr/>
                <p:nvPr/>
              </p:nvSpPr>
              <p:spPr>
                <a:xfrm>
                  <a:off x="6283416" y="3925334"/>
                  <a:ext cx="1135782" cy="1934676"/>
                </a:xfrm>
                <a:prstGeom prst="rect">
                  <a:avLst/>
                </a:prstGeom>
                <a:solidFill>
                  <a:schemeClr val="accent2"/>
                </a:solidFill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5"/>
                    </a:solidFill>
                  </a:endParaRP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FF4CE181-9A81-BED0-2A6D-D8C6A34CBA4C}"/>
                    </a:ext>
                  </a:extLst>
                </p:cNvPr>
                <p:cNvSpPr/>
                <p:nvPr/>
              </p:nvSpPr>
              <p:spPr>
                <a:xfrm>
                  <a:off x="6283416" y="3429000"/>
                  <a:ext cx="1135782" cy="496333"/>
                </a:xfrm>
                <a:prstGeom prst="rect">
                  <a:avLst/>
                </a:prstGeom>
                <a:pattFill prst="pct5">
                  <a:fgClr>
                    <a:schemeClr val="accent2"/>
                  </a:fgClr>
                  <a:bgClr>
                    <a:schemeClr val="bg1"/>
                  </a:bgClr>
                </a:pattFill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5"/>
                    </a:solidFill>
                  </a:endParaRP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50311070-2768-3349-31A0-E1DE00749942}"/>
                    </a:ext>
                  </a:extLst>
                </p:cNvPr>
                <p:cNvSpPr txBox="1"/>
                <p:nvPr/>
              </p:nvSpPr>
              <p:spPr>
                <a:xfrm>
                  <a:off x="4948542" y="2809593"/>
                  <a:ext cx="113578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>
                      <a:solidFill>
                        <a:schemeClr val="accent2"/>
                      </a:solidFill>
                    </a:rPr>
                    <a:t>$34.4M</a:t>
                  </a: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7925A142-4B0A-9F65-632C-A59DC61CF70F}"/>
                    </a:ext>
                  </a:extLst>
                </p:cNvPr>
                <p:cNvSpPr txBox="1"/>
                <p:nvPr/>
              </p:nvSpPr>
              <p:spPr>
                <a:xfrm>
                  <a:off x="6283416" y="2914714"/>
                  <a:ext cx="113578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>
                      <a:solidFill>
                        <a:schemeClr val="accent2"/>
                      </a:solidFill>
                    </a:rPr>
                    <a:t>$34.2M</a:t>
                  </a: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BE9BBDA2-9BA9-658C-60A0-E647BDF841C5}"/>
                    </a:ext>
                  </a:extLst>
                </p:cNvPr>
                <p:cNvSpPr txBox="1"/>
                <p:nvPr/>
              </p:nvSpPr>
              <p:spPr>
                <a:xfrm>
                  <a:off x="6283416" y="3923867"/>
                  <a:ext cx="113578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>
                      <a:solidFill>
                        <a:schemeClr val="bg1"/>
                      </a:solidFill>
                    </a:rPr>
                    <a:t>$27.3M</a:t>
                  </a:r>
                </a:p>
              </p:txBody>
            </p: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FF5C1F89-CBF3-45C8-346A-953FFD304B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67437" y="5879260"/>
                  <a:ext cx="292577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F5BE1178-BA81-B4D3-CC01-9A99B93AE493}"/>
                </a:ext>
              </a:extLst>
            </p:cNvPr>
            <p:cNvSpPr/>
            <p:nvPr/>
          </p:nvSpPr>
          <p:spPr>
            <a:xfrm>
              <a:off x="4374674" y="1842946"/>
              <a:ext cx="3275648" cy="4347061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F3A0825C-F3C6-5154-EFDD-68A263DE2771}"/>
                </a:ext>
              </a:extLst>
            </p:cNvPr>
            <p:cNvSpPr txBox="1"/>
            <p:nvPr/>
          </p:nvSpPr>
          <p:spPr>
            <a:xfrm>
              <a:off x="4559793" y="1641451"/>
              <a:ext cx="270835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/>
                <a:t>NVTC Regional Gas Tax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2C96F025-7B85-8F2A-7ADF-68147946A33C}"/>
                </a:ext>
              </a:extLst>
            </p:cNvPr>
            <p:cNvSpPr txBox="1"/>
            <p:nvPr/>
          </p:nvSpPr>
          <p:spPr>
            <a:xfrm>
              <a:off x="6050833" y="4765872"/>
              <a:ext cx="10932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</a:rPr>
                <a:t>adjusted for inflation</a:t>
              </a:r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11BD15D-2B92-6F9F-18C6-B2FB90809150}"/>
                </a:ext>
              </a:extLst>
            </p:cNvPr>
            <p:cNvCxnSpPr>
              <a:cxnSpLocks/>
            </p:cNvCxnSpPr>
            <p:nvPr/>
          </p:nvCxnSpPr>
          <p:spPr>
            <a:xfrm>
              <a:off x="7268152" y="4218511"/>
              <a:ext cx="0" cy="297679"/>
            </a:xfrm>
            <a:prstGeom prst="line">
              <a:avLst/>
            </a:prstGeom>
            <a:ln w="38100" cap="rnd">
              <a:solidFill>
                <a:schemeClr val="accent2"/>
              </a:solidFill>
              <a:prstDash val="solid"/>
              <a:round/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C0E3E276-78F6-5EF1-F6F6-DD808941550B}"/>
              </a:ext>
            </a:extLst>
          </p:cNvPr>
          <p:cNvSpPr txBox="1"/>
          <p:nvPr/>
        </p:nvSpPr>
        <p:spPr>
          <a:xfrm>
            <a:off x="2143819" y="6339400"/>
            <a:ext cx="8315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Inflation adjusted number represents purchasing power in FY 2019 dollars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A0762F-2012-5FC9-E77A-A3F131057D3F}"/>
              </a:ext>
            </a:extLst>
          </p:cNvPr>
          <p:cNvSpPr txBox="1"/>
          <p:nvPr/>
        </p:nvSpPr>
        <p:spPr>
          <a:xfrm>
            <a:off x="10179230" y="3968845"/>
            <a:ext cx="1093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adjusted for inflation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1FF81E-CE2F-A2A1-1FBD-C0639A463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690C2-5109-40C5-A80C-B15BA6D4F7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378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DD76B4-BABC-6EFC-DD69-9A7575CFC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SJ 28 Findings: </a:t>
            </a:r>
            <a:r>
              <a:rPr lang="en-US" sz="3200" dirty="0"/>
              <a:t>Sustainable + Reliable Funding is Needed </a:t>
            </a:r>
            <a:br>
              <a:rPr lang="en-US" sz="3200" dirty="0"/>
            </a:br>
            <a:r>
              <a:rPr lang="en-US" sz="3200" dirty="0"/>
              <a:t>for All Northern Virginia’s Transit Systems</a:t>
            </a:r>
          </a:p>
        </p:txBody>
      </p:sp>
      <p:sp>
        <p:nvSpPr>
          <p:cNvPr id="64" name="Flowchart: Alternate Process 63">
            <a:extLst>
              <a:ext uri="{FF2B5EF4-FFF2-40B4-BE49-F238E27FC236}">
                <a16:creationId xmlns:a16="http://schemas.microsoft.com/office/drawing/2014/main" id="{FDB78C06-D205-5CCE-28B2-3D2CB6B486A1}"/>
              </a:ext>
            </a:extLst>
          </p:cNvPr>
          <p:cNvSpPr/>
          <p:nvPr/>
        </p:nvSpPr>
        <p:spPr>
          <a:xfrm>
            <a:off x="2084545" y="3708699"/>
            <a:ext cx="3543723" cy="2297575"/>
          </a:xfrm>
          <a:prstGeom prst="flowChartAlternateProcess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WMATA Capital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Solve for Virginia’s share of </a:t>
            </a:r>
            <a:r>
              <a:rPr lang="en-US" sz="1600" dirty="0" err="1"/>
              <a:t>DMV</a:t>
            </a:r>
            <a:r>
              <a:rPr lang="en-US" sz="1600" i="1" dirty="0" err="1"/>
              <a:t>Moves</a:t>
            </a:r>
            <a:r>
              <a:rPr lang="en-US" sz="1600" i="1" dirty="0"/>
              <a:t>-</a:t>
            </a:r>
            <a:r>
              <a:rPr lang="en-US" sz="1600" dirty="0"/>
              <a:t>identified capital funding in a bondable, indexed solution</a:t>
            </a:r>
          </a:p>
        </p:txBody>
      </p:sp>
      <p:sp>
        <p:nvSpPr>
          <p:cNvPr id="65" name="Flowchart: Alternate Process 64">
            <a:extLst>
              <a:ext uri="{FF2B5EF4-FFF2-40B4-BE49-F238E27FC236}">
                <a16:creationId xmlns:a16="http://schemas.microsoft.com/office/drawing/2014/main" id="{D53B187A-D525-E37C-6479-DC8BDA140FCA}"/>
              </a:ext>
            </a:extLst>
          </p:cNvPr>
          <p:cNvSpPr/>
          <p:nvPr/>
        </p:nvSpPr>
        <p:spPr>
          <a:xfrm>
            <a:off x="2084544" y="1449560"/>
            <a:ext cx="3543727" cy="2156113"/>
          </a:xfrm>
          <a:prstGeom prst="flowChartAlternateProcess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WMATA Operating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Find permanent solution to FY 2025 and FY 2026 General Fund infusion in WMATA’s operating budget  (MD/DC already fixed)</a:t>
            </a:r>
          </a:p>
        </p:txBody>
      </p:sp>
      <p:sp>
        <p:nvSpPr>
          <p:cNvPr id="66" name="Flowchart: Alternate Process 65">
            <a:extLst>
              <a:ext uri="{FF2B5EF4-FFF2-40B4-BE49-F238E27FC236}">
                <a16:creationId xmlns:a16="http://schemas.microsoft.com/office/drawing/2014/main" id="{9D0448E0-D991-FDB7-B025-5765088F1A60}"/>
              </a:ext>
            </a:extLst>
          </p:cNvPr>
          <p:cNvSpPr/>
          <p:nvPr/>
        </p:nvSpPr>
        <p:spPr>
          <a:xfrm>
            <a:off x="5782435" y="1449560"/>
            <a:ext cx="4221128" cy="1659706"/>
          </a:xfrm>
          <a:prstGeom prst="flowChartAlternateProcess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NVTC Local Bus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Address inflationary pressures to state aid + provide reliable and growing fund </a:t>
            </a:r>
            <a:br>
              <a:rPr lang="en-US" sz="1600" dirty="0"/>
            </a:br>
            <a:r>
              <a:rPr lang="en-US" sz="1600" dirty="0"/>
              <a:t>for current service</a:t>
            </a:r>
          </a:p>
        </p:txBody>
      </p:sp>
      <p:sp>
        <p:nvSpPr>
          <p:cNvPr id="67" name="Flowchart: Alternate Process 66">
            <a:extLst>
              <a:ext uri="{FF2B5EF4-FFF2-40B4-BE49-F238E27FC236}">
                <a16:creationId xmlns:a16="http://schemas.microsoft.com/office/drawing/2014/main" id="{CF70FD34-27FA-05DB-FBAD-67C90343293A}"/>
              </a:ext>
            </a:extLst>
          </p:cNvPr>
          <p:cNvSpPr/>
          <p:nvPr/>
        </p:nvSpPr>
        <p:spPr>
          <a:xfrm>
            <a:off x="5782433" y="3221214"/>
            <a:ext cx="4221128" cy="1336555"/>
          </a:xfrm>
          <a:prstGeom prst="flowChartAlternateProcess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VRE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1400" dirty="0"/>
          </a:p>
          <a:p>
            <a:pPr algn="ctr"/>
            <a:r>
              <a:rPr lang="en-US" sz="1600" dirty="0"/>
              <a:t>Address loss of federal COVID-aid , add weekend service and ready VRE for post-Long Bridge service</a:t>
            </a:r>
          </a:p>
        </p:txBody>
      </p:sp>
      <p:sp>
        <p:nvSpPr>
          <p:cNvPr id="68" name="Flowchart: Alternate Process 67">
            <a:extLst>
              <a:ext uri="{FF2B5EF4-FFF2-40B4-BE49-F238E27FC236}">
                <a16:creationId xmlns:a16="http://schemas.microsoft.com/office/drawing/2014/main" id="{43975A36-602E-E020-C671-CBFDDB4E4927}"/>
              </a:ext>
            </a:extLst>
          </p:cNvPr>
          <p:cNvSpPr/>
          <p:nvPr/>
        </p:nvSpPr>
        <p:spPr>
          <a:xfrm>
            <a:off x="5782433" y="4669719"/>
            <a:ext cx="4221128" cy="1336555"/>
          </a:xfrm>
          <a:prstGeom prst="flowChartAlternateProcess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PRTC/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OmniRide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1400" dirty="0"/>
          </a:p>
          <a:p>
            <a:pPr algn="ctr"/>
            <a:r>
              <a:rPr lang="en-US" sz="1600" dirty="0"/>
              <a:t>Address inflationary pressures to state aid + reduce reliance on discretionary funds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754BDB-35A6-23A2-95FF-BC6DC5854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690C2-5109-40C5-A80C-B15BA6D4F7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02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5C98D-2B88-3D59-04E1-7A41F9F16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3BFF73-56CE-223E-13AD-6B79B0A6A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3967"/>
            <a:ext cx="11985812" cy="521034"/>
          </a:xfrm>
        </p:spPr>
        <p:txBody>
          <a:bodyPr/>
          <a:lstStyle/>
          <a:p>
            <a:r>
              <a:rPr lang="en-US" sz="3200" dirty="0">
                <a:solidFill>
                  <a:srgbClr val="C00000"/>
                </a:solidFill>
              </a:rPr>
              <a:t>SJ28 Findings: </a:t>
            </a:r>
            <a:r>
              <a:rPr lang="en-US" sz="3200" dirty="0"/>
              <a:t>WMATA Savings + Efficiencies</a:t>
            </a:r>
            <a:br>
              <a:rPr lang="en-US" sz="3200" dirty="0"/>
            </a:br>
            <a:br>
              <a:rPr lang="en-US" sz="3200" b="0" dirty="0">
                <a:solidFill>
                  <a:prstClr val="black"/>
                </a:solidFill>
                <a:ea typeface="Calibri"/>
                <a:cs typeface="Calibri"/>
              </a:rPr>
            </a:b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5887BD-51EC-19BC-4CFD-9E3A79B4260A}"/>
              </a:ext>
            </a:extLst>
          </p:cNvPr>
          <p:cNvSpPr txBox="1"/>
          <p:nvPr/>
        </p:nvSpPr>
        <p:spPr>
          <a:xfrm>
            <a:off x="371160" y="5253828"/>
            <a:ext cx="11342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New funding formulas for DC, MD and VA that </a:t>
            </a:r>
            <a:br>
              <a:rPr lang="en-US" sz="2400"/>
            </a:br>
            <a:r>
              <a:rPr lang="en-US" sz="2400" b="1"/>
              <a:t>better align jurisdictional subsidies with service received</a:t>
            </a:r>
            <a:r>
              <a:rPr lang="en-US" sz="2400"/>
              <a:t>.</a:t>
            </a:r>
            <a:endParaRPr lang="en-US" sz="2400" b="1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B5DB26A-B45F-8676-4D6C-947095EE7C06}"/>
              </a:ext>
            </a:extLst>
          </p:cNvPr>
          <p:cNvCxnSpPr>
            <a:cxnSpLocks/>
          </p:cNvCxnSpPr>
          <p:nvPr/>
        </p:nvCxnSpPr>
        <p:spPr>
          <a:xfrm>
            <a:off x="478831" y="1521427"/>
            <a:ext cx="11234338" cy="0"/>
          </a:xfrm>
          <a:prstGeom prst="line">
            <a:avLst/>
          </a:prstGeom>
          <a:ln w="5715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B458E19-E8B9-191A-89D8-F3FE00CD97D1}"/>
              </a:ext>
            </a:extLst>
          </p:cNvPr>
          <p:cNvCxnSpPr>
            <a:cxnSpLocks/>
          </p:cNvCxnSpPr>
          <p:nvPr/>
        </p:nvCxnSpPr>
        <p:spPr>
          <a:xfrm>
            <a:off x="478831" y="4994310"/>
            <a:ext cx="11234338" cy="0"/>
          </a:xfrm>
          <a:prstGeom prst="line">
            <a:avLst/>
          </a:prstGeom>
          <a:ln w="5715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83DB12C-1BD3-1510-03B8-0C345F06164D}"/>
              </a:ext>
            </a:extLst>
          </p:cNvPr>
          <p:cNvCxnSpPr>
            <a:cxnSpLocks/>
          </p:cNvCxnSpPr>
          <p:nvPr/>
        </p:nvCxnSpPr>
        <p:spPr>
          <a:xfrm>
            <a:off x="8061987" y="1752433"/>
            <a:ext cx="0" cy="3041583"/>
          </a:xfrm>
          <a:prstGeom prst="line">
            <a:avLst/>
          </a:prstGeom>
          <a:ln w="5715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76070FA-E3BF-6798-E553-8953D858977E}"/>
              </a:ext>
            </a:extLst>
          </p:cNvPr>
          <p:cNvSpPr txBox="1"/>
          <p:nvPr/>
        </p:nvSpPr>
        <p:spPr>
          <a:xfrm>
            <a:off x="8469474" y="1853966"/>
            <a:ext cx="3145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/>
              <a:t>82%</a:t>
            </a:r>
          </a:p>
          <a:p>
            <a:pPr algn="ctr"/>
            <a:r>
              <a:rPr lang="en-US" sz="2000" b="1"/>
              <a:t>reduction in fare evasion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3A7F1E-D98C-F56F-A675-8673DE8B9591}"/>
              </a:ext>
            </a:extLst>
          </p:cNvPr>
          <p:cNvSpPr txBox="1"/>
          <p:nvPr/>
        </p:nvSpPr>
        <p:spPr>
          <a:xfrm>
            <a:off x="3943995" y="2865515"/>
            <a:ext cx="37105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/>
              <a:t>$532M</a:t>
            </a:r>
          </a:p>
          <a:p>
            <a:pPr algn="ctr"/>
            <a:r>
              <a:rPr lang="en-US" sz="2000" b="1"/>
              <a:t>in capital and operating savings between FY 2023 and FY 2025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C83932-49E0-CB9D-3F47-1E4A2F075551}"/>
              </a:ext>
            </a:extLst>
          </p:cNvPr>
          <p:cNvCxnSpPr>
            <a:cxnSpLocks/>
          </p:cNvCxnSpPr>
          <p:nvPr/>
        </p:nvCxnSpPr>
        <p:spPr>
          <a:xfrm>
            <a:off x="3536508" y="1752433"/>
            <a:ext cx="0" cy="3044952"/>
          </a:xfrm>
          <a:prstGeom prst="line">
            <a:avLst/>
          </a:prstGeom>
          <a:ln w="5715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8314992-923B-9461-7063-074C9736E267}"/>
              </a:ext>
            </a:extLst>
          </p:cNvPr>
          <p:cNvSpPr txBox="1"/>
          <p:nvPr/>
        </p:nvSpPr>
        <p:spPr>
          <a:xfrm>
            <a:off x="371160" y="1853966"/>
            <a:ext cx="30510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+mj-lt"/>
              </a:rPr>
              <a:t>93%</a:t>
            </a:r>
          </a:p>
          <a:p>
            <a:pPr algn="ctr"/>
            <a:r>
              <a:rPr lang="en-US" sz="2000" b="1"/>
              <a:t>growth in ridership </a:t>
            </a:r>
            <a:br>
              <a:rPr lang="en-US" sz="2000" b="1"/>
            </a:br>
            <a:r>
              <a:rPr lang="en-US" sz="2000" b="1"/>
              <a:t>since 2022, leading to increased revenue  </a:t>
            </a:r>
          </a:p>
        </p:txBody>
      </p:sp>
      <p:pic>
        <p:nvPicPr>
          <p:cNvPr id="24" name="Picture 23" descr="A white rectangular object with green handle&#10;&#10;AI-generated content may be incorrect.">
            <a:extLst>
              <a:ext uri="{FF2B5EF4-FFF2-40B4-BE49-F238E27FC236}">
                <a16:creationId xmlns:a16="http://schemas.microsoft.com/office/drawing/2014/main" id="{EF74F06C-A767-1302-D2EB-FC578A796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9871" y="3216212"/>
            <a:ext cx="1972440" cy="1972440"/>
          </a:xfrm>
          <a:prstGeom prst="rect">
            <a:avLst/>
          </a:prstGeom>
        </p:spPr>
      </p:pic>
      <p:pic>
        <p:nvPicPr>
          <p:cNvPr id="26" name="Picture 25" descr="A green and white line art&#10;&#10;AI-generated content may be incorrect.">
            <a:extLst>
              <a:ext uri="{FF2B5EF4-FFF2-40B4-BE49-F238E27FC236}">
                <a16:creationId xmlns:a16="http://schemas.microsoft.com/office/drawing/2014/main" id="{15E34DCD-ABDA-04E9-99BC-A44D1067A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428" y="3567192"/>
            <a:ext cx="1391953" cy="1391953"/>
          </a:xfrm>
          <a:prstGeom prst="rect">
            <a:avLst/>
          </a:prstGeom>
        </p:spPr>
      </p:pic>
      <p:pic>
        <p:nvPicPr>
          <p:cNvPr id="28" name="Picture 27" descr="A stack of coins and paper money&#10;&#10;AI-generated content may be incorrect.">
            <a:extLst>
              <a:ext uri="{FF2B5EF4-FFF2-40B4-BE49-F238E27FC236}">
                <a16:creationId xmlns:a16="http://schemas.microsoft.com/office/drawing/2014/main" id="{A19777FA-8F2B-78BA-8386-106E5BBBA1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4981" y="1322449"/>
            <a:ext cx="2038908" cy="203890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1FC49D2-0CF2-B0BB-E0EC-9FF397BA1D4C}"/>
              </a:ext>
            </a:extLst>
          </p:cNvPr>
          <p:cNvSpPr txBox="1"/>
          <p:nvPr/>
        </p:nvSpPr>
        <p:spPr>
          <a:xfrm>
            <a:off x="2223436" y="6565719"/>
            <a:ext cx="85664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/>
              <a:t>Year over year ridership calculated using FY 2023 – FY 2025. Data Source: WMATA.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C4EF6B-C799-CF7E-454B-88944CED4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690C2-5109-40C5-A80C-B15BA6D4F7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31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491A6-9E63-63D6-6964-13BF75B8E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F343823-5B6B-4092-833A-C51442C80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C00000"/>
                </a:solidFill>
              </a:rPr>
              <a:t>SJ 28 Findings: </a:t>
            </a:r>
            <a:r>
              <a:rPr lang="en-US" sz="3200" dirty="0"/>
              <a:t>Revenue Sources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4FE3652-E317-3DDF-E461-6E3231698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865944"/>
            <a:ext cx="7467600" cy="3450178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4FB8DE7-57E6-97E0-4CA7-C94C9D19831F}"/>
              </a:ext>
            </a:extLst>
          </p:cNvPr>
          <p:cNvSpPr txBox="1">
            <a:spLocks/>
          </p:cNvSpPr>
          <p:nvPr/>
        </p:nvSpPr>
        <p:spPr>
          <a:xfrm>
            <a:off x="426720" y="1229020"/>
            <a:ext cx="7330440" cy="4857148"/>
          </a:xfrm>
          <a:prstGeom prst="rect">
            <a:avLst/>
          </a:prstGeom>
        </p:spPr>
        <p:txBody>
          <a:bodyPr vert="horz" lIns="58293" tIns="29146" rIns="58293" bIns="29146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dirty="0">
                <a:latin typeface="Aptos" panose="020B0004020202020204" pitchFamily="34" charset="0"/>
                <a:ea typeface="+mj-ea"/>
                <a:cs typeface="+mj-cs"/>
              </a:rPr>
              <a:t>SJ 28 examined more than 15 revenue sources, many of which already support transit and transportation including the: </a:t>
            </a:r>
          </a:p>
          <a:p>
            <a:pPr>
              <a:lnSpc>
                <a:spcPct val="100000"/>
              </a:lnSpc>
            </a:pPr>
            <a:r>
              <a:rPr lang="en-US" b="1" dirty="0">
                <a:latin typeface="Aptos" panose="020B0004020202020204" pitchFamily="34" charset="0"/>
                <a:ea typeface="+mj-ea"/>
                <a:cs typeface="+mj-cs"/>
              </a:rPr>
              <a:t>retail sales and use tax </a:t>
            </a:r>
          </a:p>
          <a:p>
            <a:pPr>
              <a:lnSpc>
                <a:spcPct val="100000"/>
              </a:lnSpc>
            </a:pPr>
            <a:r>
              <a:rPr lang="en-US" b="1" dirty="0">
                <a:latin typeface="Aptos" panose="020B0004020202020204" pitchFamily="34" charset="0"/>
                <a:ea typeface="+mj-ea"/>
                <a:cs typeface="+mj-cs"/>
              </a:rPr>
              <a:t>vehicle-based taxes and fees</a:t>
            </a:r>
          </a:p>
          <a:p>
            <a:pPr>
              <a:lnSpc>
                <a:spcPct val="100000"/>
              </a:lnSpc>
            </a:pPr>
            <a:r>
              <a:rPr lang="en-US" b="1" dirty="0">
                <a:latin typeface="Aptos" panose="020B0004020202020204" pitchFamily="34" charset="0"/>
                <a:ea typeface="+mj-ea"/>
                <a:cs typeface="+mj-cs"/>
              </a:rPr>
              <a:t>emerging trends, such as a retail delivery fee</a:t>
            </a:r>
            <a:endParaRPr lang="en-US" dirty="0">
              <a:latin typeface="Aptos" panose="020B0004020202020204" pitchFamily="34" charset="0"/>
              <a:ea typeface="+mj-ea"/>
              <a:cs typeface="+mj-cs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latin typeface="Aptos" panose="020B0004020202020204" pitchFamily="34" charset="0"/>
                <a:ea typeface="+mj-ea"/>
                <a:cs typeface="+mj-cs"/>
              </a:rPr>
              <a:t>Each source was estimated at the </a:t>
            </a:r>
            <a:br>
              <a:rPr lang="en-US" dirty="0">
                <a:latin typeface="Aptos" panose="020B0004020202020204" pitchFamily="34" charset="0"/>
                <a:ea typeface="+mj-ea"/>
                <a:cs typeface="+mj-cs"/>
              </a:rPr>
            </a:br>
            <a:r>
              <a:rPr lang="en-US" b="1" dirty="0">
                <a:solidFill>
                  <a:schemeClr val="bg1"/>
                </a:solidFill>
                <a:highlight>
                  <a:srgbClr val="6677CD"/>
                </a:highlight>
                <a:latin typeface="Aptos" panose="020B0004020202020204" pitchFamily="34" charset="0"/>
                <a:ea typeface="+mj-ea"/>
                <a:cs typeface="+mj-cs"/>
              </a:rPr>
              <a:t>NVTC</a:t>
            </a:r>
            <a:r>
              <a:rPr lang="en-US" dirty="0">
                <a:latin typeface="Aptos" panose="020B0004020202020204" pitchFamily="34" charset="0"/>
                <a:ea typeface="+mj-ea"/>
                <a:cs typeface="+mj-cs"/>
              </a:rPr>
              <a:t>, </a:t>
            </a:r>
            <a:r>
              <a:rPr lang="en-US" b="1" dirty="0">
                <a:highlight>
                  <a:srgbClr val="73B2FF"/>
                </a:highlight>
                <a:latin typeface="Aptos" panose="020B0004020202020204" pitchFamily="34" charset="0"/>
                <a:ea typeface="+mj-ea"/>
                <a:cs typeface="+mj-cs"/>
              </a:rPr>
              <a:t>PRTC</a:t>
            </a:r>
            <a:r>
              <a:rPr lang="en-US" dirty="0">
                <a:latin typeface="Aptos" panose="020B0004020202020204" pitchFamily="34" charset="0"/>
                <a:ea typeface="+mj-ea"/>
                <a:cs typeface="+mj-cs"/>
              </a:rPr>
              <a:t> and </a:t>
            </a:r>
            <a:r>
              <a:rPr lang="en-US" b="1" dirty="0">
                <a:highlight>
                  <a:srgbClr val="BED2FF"/>
                </a:highlight>
                <a:latin typeface="Aptos" panose="020B0004020202020204" pitchFamily="34" charset="0"/>
                <a:ea typeface="+mj-ea"/>
                <a:cs typeface="+mj-cs"/>
              </a:rPr>
              <a:t>statewide</a:t>
            </a:r>
            <a:r>
              <a:rPr lang="en-US" dirty="0">
                <a:latin typeface="Aptos" panose="020B0004020202020204" pitchFamily="34" charset="0"/>
                <a:ea typeface="+mj-ea"/>
                <a:cs typeface="+mj-cs"/>
              </a:rPr>
              <a:t> levels</a:t>
            </a:r>
            <a:endParaRPr lang="en-US" b="1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accent2">
                  <a:lumMod val="50000"/>
                </a:schemeClr>
              </a:solidFill>
              <a:latin typeface="Aptos" panose="020B0004020202020204" pitchFamily="34" charset="0"/>
              <a:ea typeface="+mj-ea"/>
              <a:cs typeface="+mj-cs"/>
            </a:endParaRPr>
          </a:p>
          <a:p>
            <a:pPr marL="291464" lvl="1" indent="0">
              <a:buNone/>
            </a:pPr>
            <a:endParaRPr lang="en-US" sz="2000" b="1" dirty="0">
              <a:latin typeface="Aptos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04470C-1CBF-E575-38CC-FE572A5C4B24}"/>
              </a:ext>
            </a:extLst>
          </p:cNvPr>
          <p:cNvSpPr txBox="1"/>
          <p:nvPr/>
        </p:nvSpPr>
        <p:spPr>
          <a:xfrm>
            <a:off x="8782596" y="398901"/>
            <a:ext cx="2543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Transit Agencies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WMATA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Commuter Rail (VRE)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6 local bus agencies </a:t>
            </a:r>
          </a:p>
        </p:txBody>
      </p:sp>
      <p:pic>
        <p:nvPicPr>
          <p:cNvPr id="5" name="Picture 4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37C6A955-A481-BB05-2EDF-18E08D567AF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2465" y="398901"/>
            <a:ext cx="385649" cy="493368"/>
          </a:xfrm>
          <a:prstGeom prst="rect">
            <a:avLst/>
          </a:prstGeom>
        </p:spPr>
      </p:pic>
      <p:pic>
        <p:nvPicPr>
          <p:cNvPr id="7" name="Picture 6" descr="A red and white diamond with black text&#10;&#10;AI-generated content may be incorrect.">
            <a:extLst>
              <a:ext uri="{FF2B5EF4-FFF2-40B4-BE49-F238E27FC236}">
                <a16:creationId xmlns:a16="http://schemas.microsoft.com/office/drawing/2014/main" id="{79CACA06-43AC-2FF8-41F1-0F707F879BB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605" y="999065"/>
            <a:ext cx="493368" cy="4933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F19F97-23F9-2B70-32D8-9ED47A7AF16F}"/>
              </a:ext>
            </a:extLst>
          </p:cNvPr>
          <p:cNvSpPr/>
          <p:nvPr/>
        </p:nvSpPr>
        <p:spPr>
          <a:xfrm>
            <a:off x="8610601" y="281086"/>
            <a:ext cx="3375212" cy="1435957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9F9BA1-DA33-6444-1809-D79143B8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690C2-5109-40C5-A80C-B15BA6D4F7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835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82A33-68E8-D9CC-7FB8-FBF526CE1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122605-B2E8-FCB0-2F9D-7962CB58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SJ 28 Findings: </a:t>
            </a:r>
            <a:r>
              <a:rPr lang="en-US" sz="3200" dirty="0"/>
              <a:t>Immediate and Long-Term Needs</a:t>
            </a:r>
          </a:p>
        </p:txBody>
      </p:sp>
      <p:sp>
        <p:nvSpPr>
          <p:cNvPr id="64" name="Flowchart: Alternate Process 63">
            <a:extLst>
              <a:ext uri="{FF2B5EF4-FFF2-40B4-BE49-F238E27FC236}">
                <a16:creationId xmlns:a16="http://schemas.microsoft.com/office/drawing/2014/main" id="{41D987A4-3151-E8A8-F174-EF84B4F50198}"/>
              </a:ext>
            </a:extLst>
          </p:cNvPr>
          <p:cNvSpPr/>
          <p:nvPr/>
        </p:nvSpPr>
        <p:spPr>
          <a:xfrm>
            <a:off x="2084545" y="3708699"/>
            <a:ext cx="3543723" cy="2297575"/>
          </a:xfrm>
          <a:prstGeom prst="flowChartAlternateProcess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WMATA Capital</a:t>
            </a:r>
          </a:p>
          <a:p>
            <a:pPr algn="ctr"/>
            <a:endParaRPr lang="en-US" sz="1600" dirty="0"/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~$135M - $150M </a:t>
            </a:r>
            <a:br>
              <a:rPr lang="en-US" sz="2800" b="1" dirty="0"/>
            </a:br>
            <a:r>
              <a:rPr lang="en-US" sz="1600" dirty="0"/>
              <a:t>beginning in FY 2028</a:t>
            </a:r>
          </a:p>
        </p:txBody>
      </p:sp>
      <p:sp>
        <p:nvSpPr>
          <p:cNvPr id="65" name="Flowchart: Alternate Process 64">
            <a:extLst>
              <a:ext uri="{FF2B5EF4-FFF2-40B4-BE49-F238E27FC236}">
                <a16:creationId xmlns:a16="http://schemas.microsoft.com/office/drawing/2014/main" id="{93948160-80CD-E1C7-5965-871BBD8D7A20}"/>
              </a:ext>
            </a:extLst>
          </p:cNvPr>
          <p:cNvSpPr/>
          <p:nvPr/>
        </p:nvSpPr>
        <p:spPr>
          <a:xfrm>
            <a:off x="2084544" y="1449560"/>
            <a:ext cx="3543727" cy="2156113"/>
          </a:xfrm>
          <a:prstGeom prst="flowChartAlternateProcess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dirty="0"/>
              <a:t>WMATA Operating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$153M </a:t>
            </a:r>
            <a:br>
              <a:rPr lang="en-US" sz="2800" b="1" dirty="0"/>
            </a:br>
            <a:r>
              <a:rPr lang="en-US" sz="1600" dirty="0"/>
              <a:t>beginning in FY 2027</a:t>
            </a:r>
          </a:p>
        </p:txBody>
      </p:sp>
      <p:sp>
        <p:nvSpPr>
          <p:cNvPr id="66" name="Flowchart: Alternate Process 65">
            <a:extLst>
              <a:ext uri="{FF2B5EF4-FFF2-40B4-BE49-F238E27FC236}">
                <a16:creationId xmlns:a16="http://schemas.microsoft.com/office/drawing/2014/main" id="{56F9E88A-1DC0-4B0E-A954-4BD04A4992C9}"/>
              </a:ext>
            </a:extLst>
          </p:cNvPr>
          <p:cNvSpPr/>
          <p:nvPr/>
        </p:nvSpPr>
        <p:spPr>
          <a:xfrm>
            <a:off x="5782435" y="1449560"/>
            <a:ext cx="4221128" cy="1659706"/>
          </a:xfrm>
          <a:prstGeom prst="flowChartAlternateProcess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dirty="0"/>
              <a:t>NVTC Local Bus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~$35M</a:t>
            </a:r>
          </a:p>
          <a:p>
            <a:pPr algn="ctr"/>
            <a:r>
              <a:rPr lang="en-US" sz="1600" dirty="0"/>
              <a:t>beginning in FY 2028</a:t>
            </a:r>
          </a:p>
        </p:txBody>
      </p:sp>
      <p:sp>
        <p:nvSpPr>
          <p:cNvPr id="67" name="Flowchart: Alternate Process 66">
            <a:extLst>
              <a:ext uri="{FF2B5EF4-FFF2-40B4-BE49-F238E27FC236}">
                <a16:creationId xmlns:a16="http://schemas.microsoft.com/office/drawing/2014/main" id="{55185AAC-5478-9E02-611F-34B7F3D0D3E8}"/>
              </a:ext>
            </a:extLst>
          </p:cNvPr>
          <p:cNvSpPr/>
          <p:nvPr/>
        </p:nvSpPr>
        <p:spPr>
          <a:xfrm>
            <a:off x="5782433" y="3221214"/>
            <a:ext cx="4221128" cy="1336555"/>
          </a:xfrm>
          <a:prstGeom prst="flowChartAlternateProcess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VRE</a:t>
            </a:r>
            <a:endParaRPr lang="en-US" sz="1400" b="1" dirty="0"/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~$35M</a:t>
            </a:r>
          </a:p>
          <a:p>
            <a:pPr algn="ctr"/>
            <a:r>
              <a:rPr lang="en-US" sz="1600" dirty="0"/>
              <a:t>beginning in FY 2028</a:t>
            </a:r>
          </a:p>
        </p:txBody>
      </p:sp>
      <p:sp>
        <p:nvSpPr>
          <p:cNvPr id="68" name="Flowchart: Alternate Process 67">
            <a:extLst>
              <a:ext uri="{FF2B5EF4-FFF2-40B4-BE49-F238E27FC236}">
                <a16:creationId xmlns:a16="http://schemas.microsoft.com/office/drawing/2014/main" id="{9392415E-19A6-8F11-E00E-1770AD6E2B48}"/>
              </a:ext>
            </a:extLst>
          </p:cNvPr>
          <p:cNvSpPr/>
          <p:nvPr/>
        </p:nvSpPr>
        <p:spPr>
          <a:xfrm>
            <a:off x="5782433" y="4669719"/>
            <a:ext cx="4221128" cy="1336555"/>
          </a:xfrm>
          <a:prstGeom prst="flowChartAlternateProcess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PRTC/</a:t>
            </a:r>
            <a:r>
              <a:rPr lang="en-US" sz="2800" b="1" dirty="0" err="1"/>
              <a:t>OmniRide</a:t>
            </a:r>
            <a:endParaRPr lang="en-US" sz="2400" b="1" dirty="0"/>
          </a:p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~$22M</a:t>
            </a:r>
          </a:p>
          <a:p>
            <a:pPr algn="ctr"/>
            <a:r>
              <a:rPr lang="en-US" sz="1400" dirty="0"/>
              <a:t>beginning in FY 2028</a:t>
            </a:r>
            <a:endParaRPr lang="en-US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920ABB-F9A7-48DA-4FC6-4F45A8EE16D5}"/>
              </a:ext>
            </a:extLst>
          </p:cNvPr>
          <p:cNvSpPr txBox="1"/>
          <p:nvPr/>
        </p:nvSpPr>
        <p:spPr>
          <a:xfrm>
            <a:off x="2266123" y="2820725"/>
            <a:ext cx="336214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Narrow" panose="020B0004020202020204" pitchFamily="34" charset="0"/>
              </a:rPr>
              <a:t>In FY 2025, the General Assembly + NVTC localities</a:t>
            </a:r>
            <a:r>
              <a:rPr lang="en-US" sz="1050" kern="0" dirty="0">
                <a:solidFill>
                  <a:schemeClr val="bg1"/>
                </a:solidFill>
                <a:latin typeface="Aptos Narrow" panose="020B0004020202020204" pitchFamily="34" charset="0"/>
              </a:rPr>
              <a:t> provided </a:t>
            </a:r>
            <a:r>
              <a:rPr lang="en-US" sz="1050" kern="0">
                <a:solidFill>
                  <a:schemeClr val="bg1"/>
                </a:solidFill>
                <a:latin typeface="Aptos Narrow" panose="020B0004020202020204" pitchFamily="34" charset="0"/>
              </a:rPr>
              <a:t>a </a:t>
            </a: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Narrow" panose="020B0004020202020204" pitchFamily="34" charset="0"/>
              </a:rPr>
              <a:t>two-year fix</a:t>
            </a:r>
            <a:r>
              <a:rPr kumimoji="0" lang="en-US" sz="105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Narrow" panose="020B0004020202020204" pitchFamily="34" charset="0"/>
              </a:rPr>
              <a:t> for WMATA operating gap. </a:t>
            </a:r>
            <a:r>
              <a:rPr lang="en-US" sz="1050" kern="0" dirty="0">
                <a:solidFill>
                  <a:schemeClr val="bg1"/>
                </a:solidFill>
                <a:latin typeface="Aptos Narrow" panose="020B0004020202020204" pitchFamily="34" charset="0"/>
              </a:rPr>
              <a:t>MD and DC fix was permanent. </a:t>
            </a:r>
            <a:endParaRPr kumimoji="0" lang="en-US" sz="105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 Narrow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8D66E6-D513-4427-81B0-3469CC372C6F}"/>
              </a:ext>
            </a:extLst>
          </p:cNvPr>
          <p:cNvSpPr txBox="1"/>
          <p:nvPr/>
        </p:nvSpPr>
        <p:spPr>
          <a:xfrm>
            <a:off x="10003561" y="3348635"/>
            <a:ext cx="19822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solidFill>
                  <a:schemeClr val="bg2">
                    <a:lumMod val="75000"/>
                  </a:schemeClr>
                </a:solidFill>
              </a:rPr>
              <a:t>After Long Bridge completion, an additional $40M is needed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FCB56FD-7138-D214-0176-B9AB54EAAB23}"/>
              </a:ext>
            </a:extLst>
          </p:cNvPr>
          <p:cNvGrpSpPr/>
          <p:nvPr/>
        </p:nvGrpSpPr>
        <p:grpSpPr>
          <a:xfrm>
            <a:off x="2084544" y="6121989"/>
            <a:ext cx="7919017" cy="369332"/>
            <a:chOff x="2558086" y="3808107"/>
            <a:chExt cx="6244602" cy="52186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6EDCDB2-DF7E-92CD-3D3D-E77A941FBB5D}"/>
                </a:ext>
              </a:extLst>
            </p:cNvPr>
            <p:cNvSpPr/>
            <p:nvPr/>
          </p:nvSpPr>
          <p:spPr>
            <a:xfrm>
              <a:off x="2558086" y="3808107"/>
              <a:ext cx="6244602" cy="521864"/>
            </a:xfrm>
            <a:prstGeom prst="roundRect">
              <a:avLst>
                <a:gd name="adj" fmla="val 20307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dist="76200" dir="2700000" algn="ctr" rotWithShape="0">
                <a:schemeClr val="bg2">
                  <a:lumMod val="5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E4F8DE-C372-56BF-CBB6-5F84556D8791}"/>
                </a:ext>
              </a:extLst>
            </p:cNvPr>
            <p:cNvSpPr txBox="1"/>
            <p:nvPr/>
          </p:nvSpPr>
          <p:spPr>
            <a:xfrm>
              <a:off x="3365274" y="3829851"/>
              <a:ext cx="4592290" cy="47837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600"/>
                <a:t>All growing annually with inflation</a:t>
              </a: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66BED-BD3A-227C-71EF-612512FBE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690C2-5109-40C5-A80C-B15BA6D4F7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596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5B07E-0FBC-839F-74BC-9A9E303F6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98BC9C0-1885-590F-A997-14E968A177D2}"/>
              </a:ext>
            </a:extLst>
          </p:cNvPr>
          <p:cNvGrpSpPr/>
          <p:nvPr/>
        </p:nvGrpSpPr>
        <p:grpSpPr>
          <a:xfrm>
            <a:off x="8778993" y="3540757"/>
            <a:ext cx="3413007" cy="1780699"/>
            <a:chOff x="8541369" y="2932646"/>
            <a:chExt cx="3413007" cy="178069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6672B01-14DA-8FA5-FBDB-132ADF0A4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41369" y="2932646"/>
              <a:ext cx="3413007" cy="178069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AA4134F-C9BC-381B-74EE-4A53FF697FBA}"/>
                </a:ext>
              </a:extLst>
            </p:cNvPr>
            <p:cNvSpPr txBox="1"/>
            <p:nvPr/>
          </p:nvSpPr>
          <p:spPr>
            <a:xfrm>
              <a:off x="9858222" y="3876841"/>
              <a:ext cx="18088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</a:rPr>
                <a:t>Commonwealth of Virginia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516247B6-5579-AD23-5C4D-194EB7563E54}"/>
              </a:ext>
            </a:extLst>
          </p:cNvPr>
          <p:cNvSpPr/>
          <p:nvPr/>
        </p:nvSpPr>
        <p:spPr>
          <a:xfrm>
            <a:off x="6120964" y="3920405"/>
            <a:ext cx="2941163" cy="160108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5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From state transit funds*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874198-90AE-7DC3-0535-8FD878103244}"/>
              </a:ext>
            </a:extLst>
          </p:cNvPr>
          <p:cNvSpPr/>
          <p:nvPr/>
        </p:nvSpPr>
        <p:spPr>
          <a:xfrm>
            <a:off x="2632837" y="3282876"/>
            <a:ext cx="2941163" cy="1327749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From NVTC District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F9B4BC-2108-7115-F3D4-12970A28BAFD}"/>
              </a:ext>
            </a:extLst>
          </p:cNvPr>
          <p:cNvSpPr txBox="1"/>
          <p:nvPr/>
        </p:nvSpPr>
        <p:spPr>
          <a:xfrm>
            <a:off x="5586942" y="4367002"/>
            <a:ext cx="506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58595B"/>
                </a:solidFill>
              </a:rPr>
              <a:t>+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B45514-5A09-BCB8-6E0C-7AF9304D5BDC}"/>
              </a:ext>
            </a:extLst>
          </p:cNvPr>
          <p:cNvSpPr/>
          <p:nvPr/>
        </p:nvSpPr>
        <p:spPr>
          <a:xfrm>
            <a:off x="2632837" y="4811975"/>
            <a:ext cx="2932089" cy="1327748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From PRTC District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48437D-36D1-68AC-92BD-FDC7E0AB264C}"/>
              </a:ext>
            </a:extLst>
          </p:cNvPr>
          <p:cNvSpPr txBox="1"/>
          <p:nvPr/>
        </p:nvSpPr>
        <p:spPr>
          <a:xfrm>
            <a:off x="1470456" y="1052953"/>
            <a:ext cx="9378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A funding concept for WMATA, VRE, NVTC Local Bus and PRTC/OmniRide transit agencies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3315FA1-E12E-DD02-5193-11F5F22D8B56}"/>
              </a:ext>
            </a:extLst>
          </p:cNvPr>
          <p:cNvGrpSpPr/>
          <p:nvPr/>
        </p:nvGrpSpPr>
        <p:grpSpPr>
          <a:xfrm>
            <a:off x="366603" y="3540757"/>
            <a:ext cx="2522572" cy="2563689"/>
            <a:chOff x="1459556" y="2651705"/>
            <a:chExt cx="2522572" cy="256368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F2FD1EE-F3CE-6FF3-EA04-8B81E320C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01095" y="2651705"/>
              <a:ext cx="1981033" cy="256368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5735A05-DA86-1AAF-2F9D-90ACAE4D6B5C}"/>
                </a:ext>
              </a:extLst>
            </p:cNvPr>
            <p:cNvSpPr txBox="1"/>
            <p:nvPr/>
          </p:nvSpPr>
          <p:spPr>
            <a:xfrm>
              <a:off x="1459556" y="3039034"/>
              <a:ext cx="12033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chemeClr val="accent2">
                      <a:lumMod val="75000"/>
                    </a:schemeClr>
                  </a:solidFill>
                </a:rPr>
                <a:t>NVTC District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0DDAB7B-3258-6A55-1C4F-68B740929709}"/>
                </a:ext>
              </a:extLst>
            </p:cNvPr>
            <p:cNvSpPr txBox="1"/>
            <p:nvPr/>
          </p:nvSpPr>
          <p:spPr>
            <a:xfrm>
              <a:off x="1721091" y="3988715"/>
              <a:ext cx="12033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chemeClr val="accent2"/>
                  </a:solidFill>
                </a:rPr>
                <a:t>PRTC  District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2D72633-7860-743B-D246-F97F4A4BBC14}"/>
              </a:ext>
            </a:extLst>
          </p:cNvPr>
          <p:cNvGrpSpPr/>
          <p:nvPr/>
        </p:nvGrpSpPr>
        <p:grpSpPr>
          <a:xfrm>
            <a:off x="2398844" y="1476017"/>
            <a:ext cx="8086652" cy="1317883"/>
            <a:chOff x="2168436" y="1530173"/>
            <a:chExt cx="8086652" cy="131788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6FD409F-B6D8-CADE-2300-FBA4C4F557DF}"/>
                </a:ext>
              </a:extLst>
            </p:cNvPr>
            <p:cNvSpPr txBox="1"/>
            <p:nvPr/>
          </p:nvSpPr>
          <p:spPr>
            <a:xfrm>
              <a:off x="4251301" y="1530173"/>
              <a:ext cx="31756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/>
                <a:t>~$400M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3ED8132-5660-624D-8C9B-1794AF2232E6}"/>
                </a:ext>
              </a:extLst>
            </p:cNvPr>
            <p:cNvSpPr txBox="1"/>
            <p:nvPr/>
          </p:nvSpPr>
          <p:spPr>
            <a:xfrm>
              <a:off x="2232361" y="2478724"/>
              <a:ext cx="76363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2">
                      <a:lumMod val="90000"/>
                    </a:schemeClr>
                  </a:solidFill>
                </a:rPr>
                <a:t>in new revenue starting in FY 2028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1AD2989-B01D-6300-1A8D-682AAB282A8B}"/>
                </a:ext>
              </a:extLst>
            </p:cNvPr>
            <p:cNvGrpSpPr/>
            <p:nvPr/>
          </p:nvGrpSpPr>
          <p:grpSpPr>
            <a:xfrm>
              <a:off x="2168436" y="2254352"/>
              <a:ext cx="8086652" cy="182880"/>
              <a:chOff x="2168436" y="2254352"/>
              <a:chExt cx="8086652" cy="18288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E88D7E39-E7BB-50FF-9C85-306C83D0D0E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68436" y="2342990"/>
                <a:ext cx="8086652" cy="5604"/>
              </a:xfrm>
              <a:prstGeom prst="line">
                <a:avLst/>
              </a:prstGeom>
              <a:ln w="57150" cap="rnd">
                <a:solidFill>
                  <a:schemeClr val="accent5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1E15540-3E3A-9498-EBFC-9211A245D459}"/>
                  </a:ext>
                </a:extLst>
              </p:cNvPr>
              <p:cNvSpPr/>
              <p:nvPr/>
            </p:nvSpPr>
            <p:spPr>
              <a:xfrm>
                <a:off x="5868592" y="2254352"/>
                <a:ext cx="182880" cy="18288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630F63A-9CC1-1637-BB11-E6E82FC76A28}"/>
              </a:ext>
            </a:extLst>
          </p:cNvPr>
          <p:cNvSpPr txBox="1"/>
          <p:nvPr/>
        </p:nvSpPr>
        <p:spPr>
          <a:xfrm>
            <a:off x="366603" y="2823522"/>
            <a:ext cx="54163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97D6"/>
                </a:solidFill>
              </a:rPr>
              <a:t>Generated at the Regional Level</a:t>
            </a:r>
            <a:endParaRPr lang="en-US" sz="2000" dirty="0">
              <a:solidFill>
                <a:srgbClr val="0097D6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8DC4C9-1E06-F511-2F9D-8E49488F8B22}"/>
              </a:ext>
            </a:extLst>
          </p:cNvPr>
          <p:cNvSpPr txBox="1"/>
          <p:nvPr/>
        </p:nvSpPr>
        <p:spPr>
          <a:xfrm>
            <a:off x="5975873" y="2823522"/>
            <a:ext cx="54163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97CB64"/>
                </a:solidFill>
              </a:rPr>
              <a:t>Generated at the State Level</a:t>
            </a:r>
            <a:endParaRPr lang="en-US" sz="2000" dirty="0">
              <a:solidFill>
                <a:srgbClr val="97CB64"/>
              </a:solidFill>
            </a:endParaRPr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id="{705001A9-C519-9349-14BB-40AC59B3D42A}"/>
              </a:ext>
            </a:extLst>
          </p:cNvPr>
          <p:cNvSpPr txBox="1">
            <a:spLocks/>
          </p:cNvSpPr>
          <p:nvPr/>
        </p:nvSpPr>
        <p:spPr>
          <a:xfrm>
            <a:off x="0" y="363967"/>
            <a:ext cx="11765280" cy="635099"/>
          </a:xfrm>
          <a:prstGeom prst="rect">
            <a:avLst/>
          </a:prstGeom>
        </p:spPr>
        <p:txBody>
          <a:bodyPr vert="horz" lIns="45720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C00000"/>
                </a:solidFill>
              </a:rPr>
              <a:t>SJ 28 Findings: </a:t>
            </a:r>
            <a:r>
              <a:rPr lang="en-US" sz="3200" dirty="0"/>
              <a:t>Potential State + Regional Approach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21E010-DA0C-929F-9B77-FA84E204322B}"/>
              </a:ext>
            </a:extLst>
          </p:cNvPr>
          <p:cNvSpPr txBox="1"/>
          <p:nvPr/>
        </p:nvSpPr>
        <p:spPr>
          <a:xfrm>
            <a:off x="9165221" y="5171002"/>
            <a:ext cx="2923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* Statewide solution would benefit </a:t>
            </a:r>
            <a:br>
              <a:rPr lang="en-US" sz="1200" dirty="0"/>
            </a:br>
            <a:r>
              <a:rPr lang="en-US" sz="1200" dirty="0"/>
              <a:t>all transit systems in Virginia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4DDCD28-DA4F-7477-D13A-CB5DA83C0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690C2-5109-40C5-A80C-B15BA6D4F7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19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1A11B-7B7D-830C-BA9E-F97007F42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F392A0E-3843-EF88-D853-275693223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C00000"/>
                </a:solidFill>
              </a:rPr>
              <a:t>SJ28 Next Steps: </a:t>
            </a:r>
            <a:r>
              <a:rPr lang="en-US" sz="3200" dirty="0"/>
              <a:t>Key Meetings + Recommendations</a:t>
            </a:r>
          </a:p>
        </p:txBody>
      </p:sp>
      <p:pic>
        <p:nvPicPr>
          <p:cNvPr id="6" name="Picture 5" descr="A round emblem with a person kneeling on the ground&#10;&#10;AI-generated content may be incorrect.">
            <a:extLst>
              <a:ext uri="{FF2B5EF4-FFF2-40B4-BE49-F238E27FC236}">
                <a16:creationId xmlns:a16="http://schemas.microsoft.com/office/drawing/2014/main" id="{DC7646BE-F1C5-0159-DF26-8C66800A0F2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7503" y="1885348"/>
            <a:ext cx="3069151" cy="30691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A9C4C8-069D-A294-633F-74146D83C3AD}"/>
              </a:ext>
            </a:extLst>
          </p:cNvPr>
          <p:cNvSpPr txBox="1"/>
          <p:nvPr/>
        </p:nvSpPr>
        <p:spPr>
          <a:xfrm>
            <a:off x="481912" y="1142378"/>
            <a:ext cx="6890953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b="1" dirty="0"/>
              <a:t>Tomorrow (Tues, October 21) – Subcommittee Meeting</a:t>
            </a:r>
          </a:p>
          <a:p>
            <a:pPr marL="800100" lvl="2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Finalized agency needs, hear latest from WMATA on cost containment</a:t>
            </a:r>
          </a:p>
          <a:p>
            <a:pPr marL="342900" lvl="1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b="1" dirty="0"/>
              <a:t>Weds, November 5 – Subcommittee Meeting</a:t>
            </a:r>
          </a:p>
          <a:p>
            <a:pPr marL="800100" lvl="2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SJ 28 to present final recommendations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/>
              <a:t>Identify opportunities to address other statewide needs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/>
              <a:t>SJ 28 recommendations seek to inform General Assembly 2026 legislation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EE5744-BE09-1F3F-B780-964C173A2D55}"/>
              </a:ext>
            </a:extLst>
          </p:cNvPr>
          <p:cNvSpPr txBox="1"/>
          <p:nvPr/>
        </p:nvSpPr>
        <p:spPr>
          <a:xfrm>
            <a:off x="2137718" y="6311900"/>
            <a:ext cx="5235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hlinkClick r:id="rId4"/>
              </a:rPr>
              <a:t>https://studies.virginiageneralassembly.gov/studies/721</a:t>
            </a:r>
            <a:endParaRPr lang="en-US" sz="16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6B7B34-E5D4-775B-22D4-EC9BBDB83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690C2-5109-40C5-A80C-B15BA6D4F7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79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ACE0D77-2628-DADE-1774-AA993FD4E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3967"/>
            <a:ext cx="12532093" cy="635099"/>
          </a:xfrm>
        </p:spPr>
        <p:txBody>
          <a:bodyPr/>
          <a:lstStyle/>
          <a:p>
            <a:r>
              <a:rPr lang="en-US" sz="3200" dirty="0"/>
              <a:t>Transit Funding Needs to be Part of Funding Solutions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3413D8D-A7E6-1950-2532-A506246A1448}"/>
              </a:ext>
            </a:extLst>
          </p:cNvPr>
          <p:cNvGrpSpPr/>
          <p:nvPr/>
        </p:nvGrpSpPr>
        <p:grpSpPr>
          <a:xfrm>
            <a:off x="102374" y="1607607"/>
            <a:ext cx="5612625" cy="4140198"/>
            <a:chOff x="2003106" y="1158750"/>
            <a:chExt cx="6756137" cy="5037917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BCFFFF7-F143-F18E-DCA2-C1D58894CCC1}"/>
                </a:ext>
              </a:extLst>
            </p:cNvPr>
            <p:cNvSpPr/>
            <p:nvPr/>
          </p:nvSpPr>
          <p:spPr>
            <a:xfrm rot="5400000">
              <a:off x="2002253" y="1161834"/>
              <a:ext cx="2467050" cy="2465343"/>
            </a:xfrm>
            <a:custGeom>
              <a:avLst/>
              <a:gdLst>
                <a:gd name="connsiteX0" fmla="*/ 1633944 w 1845531"/>
                <a:gd name="connsiteY0" fmla="*/ 454643 h 1846808"/>
                <a:gd name="connsiteX1" fmla="*/ 1432269 w 1845531"/>
                <a:gd name="connsiteY1" fmla="*/ 551322 h 1846808"/>
                <a:gd name="connsiteX2" fmla="*/ 1401563 w 1845531"/>
                <a:gd name="connsiteY2" fmla="*/ 567657 h 1846808"/>
                <a:gd name="connsiteX3" fmla="*/ 1399491 w 1845531"/>
                <a:gd name="connsiteY3" fmla="*/ 567657 h 1846808"/>
                <a:gd name="connsiteX4" fmla="*/ 1362394 w 1845531"/>
                <a:gd name="connsiteY4" fmla="*/ 530560 h 1846808"/>
                <a:gd name="connsiteX5" fmla="*/ 1362394 w 1845531"/>
                <a:gd name="connsiteY5" fmla="*/ 0 h 1846808"/>
                <a:gd name="connsiteX6" fmla="*/ 831834 w 1845531"/>
                <a:gd name="connsiteY6" fmla="*/ 0 h 1846808"/>
                <a:gd name="connsiteX7" fmla="*/ 794736 w 1845531"/>
                <a:gd name="connsiteY7" fmla="*/ 37098 h 1846808"/>
                <a:gd name="connsiteX8" fmla="*/ 794736 w 1845531"/>
                <a:gd name="connsiteY8" fmla="*/ 40394 h 1846808"/>
                <a:gd name="connsiteX9" fmla="*/ 811220 w 1845531"/>
                <a:gd name="connsiteY9" fmla="*/ 71248 h 1846808"/>
                <a:gd name="connsiteX10" fmla="*/ 908262 w 1845531"/>
                <a:gd name="connsiteY10" fmla="*/ 257355 h 1846808"/>
                <a:gd name="connsiteX11" fmla="*/ 666247 w 1845531"/>
                <a:gd name="connsiteY11" fmla="*/ 483936 h 1846808"/>
                <a:gd name="connsiteX12" fmla="*/ 454643 w 1845531"/>
                <a:gd name="connsiteY12" fmla="*/ 272829 h 1846808"/>
                <a:gd name="connsiteX13" fmla="*/ 551322 w 1845531"/>
                <a:gd name="connsiteY13" fmla="*/ 71141 h 1846808"/>
                <a:gd name="connsiteX14" fmla="*/ 567657 w 1845531"/>
                <a:gd name="connsiteY14" fmla="*/ 40435 h 1846808"/>
                <a:gd name="connsiteX15" fmla="*/ 567657 w 1845531"/>
                <a:gd name="connsiteY15" fmla="*/ 37098 h 1846808"/>
                <a:gd name="connsiteX16" fmla="*/ 530560 w 1845531"/>
                <a:gd name="connsiteY16" fmla="*/ 0 h 1846808"/>
                <a:gd name="connsiteX17" fmla="*/ 0 w 1845531"/>
                <a:gd name="connsiteY17" fmla="*/ 0 h 1846808"/>
                <a:gd name="connsiteX18" fmla="*/ 0 w 1845531"/>
                <a:gd name="connsiteY18" fmla="*/ 1362393 h 1846808"/>
                <a:gd name="connsiteX19" fmla="*/ 530560 w 1845531"/>
                <a:gd name="connsiteY19" fmla="*/ 1362393 h 1846808"/>
                <a:gd name="connsiteX20" fmla="*/ 567657 w 1845531"/>
                <a:gd name="connsiteY20" fmla="*/ 1399491 h 1846808"/>
                <a:gd name="connsiteX21" fmla="*/ 567657 w 1845531"/>
                <a:gd name="connsiteY21" fmla="*/ 1402828 h 1846808"/>
                <a:gd name="connsiteX22" fmla="*/ 551322 w 1845531"/>
                <a:gd name="connsiteY22" fmla="*/ 1433534 h 1846808"/>
                <a:gd name="connsiteX23" fmla="*/ 454643 w 1845531"/>
                <a:gd name="connsiteY23" fmla="*/ 1635222 h 1846808"/>
                <a:gd name="connsiteX24" fmla="*/ 666247 w 1845531"/>
                <a:gd name="connsiteY24" fmla="*/ 1846329 h 1846808"/>
                <a:gd name="connsiteX25" fmla="*/ 908262 w 1845531"/>
                <a:gd name="connsiteY25" fmla="*/ 1619748 h 1846808"/>
                <a:gd name="connsiteX26" fmla="*/ 811220 w 1845531"/>
                <a:gd name="connsiteY26" fmla="*/ 1433642 h 1846808"/>
                <a:gd name="connsiteX27" fmla="*/ 794736 w 1845531"/>
                <a:gd name="connsiteY27" fmla="*/ 1402788 h 1846808"/>
                <a:gd name="connsiteX28" fmla="*/ 794736 w 1845531"/>
                <a:gd name="connsiteY28" fmla="*/ 1399491 h 1846808"/>
                <a:gd name="connsiteX29" fmla="*/ 831834 w 1845531"/>
                <a:gd name="connsiteY29" fmla="*/ 1362393 h 1846808"/>
                <a:gd name="connsiteX30" fmla="*/ 1362394 w 1845531"/>
                <a:gd name="connsiteY30" fmla="*/ 1362393 h 1846808"/>
                <a:gd name="connsiteX31" fmla="*/ 1362394 w 1845531"/>
                <a:gd name="connsiteY31" fmla="*/ 831834 h 1846808"/>
                <a:gd name="connsiteX32" fmla="*/ 1399491 w 1845531"/>
                <a:gd name="connsiteY32" fmla="*/ 794736 h 1846808"/>
                <a:gd name="connsiteX33" fmla="*/ 1401523 w 1845531"/>
                <a:gd name="connsiteY33" fmla="*/ 794736 h 1846808"/>
                <a:gd name="connsiteX34" fmla="*/ 1432363 w 1845531"/>
                <a:gd name="connsiteY34" fmla="*/ 811219 h 1846808"/>
                <a:gd name="connsiteX35" fmla="*/ 1618470 w 1845531"/>
                <a:gd name="connsiteY35" fmla="*/ 908262 h 1846808"/>
                <a:gd name="connsiteX36" fmla="*/ 1845051 w 1845531"/>
                <a:gd name="connsiteY36" fmla="*/ 666220 h 1846808"/>
                <a:gd name="connsiteX37" fmla="*/ 1633944 w 1845531"/>
                <a:gd name="connsiteY37" fmla="*/ 454643 h 184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45531" h="1846808">
                  <a:moveTo>
                    <a:pt x="1633944" y="454643"/>
                  </a:moveTo>
                  <a:cubicBezTo>
                    <a:pt x="1550545" y="449112"/>
                    <a:pt x="1476027" y="488686"/>
                    <a:pt x="1432269" y="551322"/>
                  </a:cubicBezTo>
                  <a:cubicBezTo>
                    <a:pt x="1425218" y="561414"/>
                    <a:pt x="1413875" y="567657"/>
                    <a:pt x="1401563" y="567657"/>
                  </a:cubicBezTo>
                  <a:lnTo>
                    <a:pt x="1399491" y="567657"/>
                  </a:lnTo>
                  <a:cubicBezTo>
                    <a:pt x="1378998" y="567657"/>
                    <a:pt x="1362394" y="551053"/>
                    <a:pt x="1362394" y="530560"/>
                  </a:cubicBezTo>
                  <a:lnTo>
                    <a:pt x="1362394" y="0"/>
                  </a:lnTo>
                  <a:lnTo>
                    <a:pt x="831834" y="0"/>
                  </a:lnTo>
                  <a:cubicBezTo>
                    <a:pt x="811341" y="0"/>
                    <a:pt x="794736" y="16604"/>
                    <a:pt x="794736" y="37098"/>
                  </a:cubicBezTo>
                  <a:lnTo>
                    <a:pt x="794736" y="40394"/>
                  </a:lnTo>
                  <a:cubicBezTo>
                    <a:pt x="794736" y="52787"/>
                    <a:pt x="801074" y="64143"/>
                    <a:pt x="811220" y="71248"/>
                  </a:cubicBezTo>
                  <a:cubicBezTo>
                    <a:pt x="869873" y="112288"/>
                    <a:pt x="908262" y="180320"/>
                    <a:pt x="908262" y="257355"/>
                  </a:cubicBezTo>
                  <a:cubicBezTo>
                    <a:pt x="908262" y="387714"/>
                    <a:pt x="798423" y="492413"/>
                    <a:pt x="666247" y="483936"/>
                  </a:cubicBezTo>
                  <a:cubicBezTo>
                    <a:pt x="559167" y="477073"/>
                    <a:pt x="461747" y="379896"/>
                    <a:pt x="454643" y="272829"/>
                  </a:cubicBezTo>
                  <a:cubicBezTo>
                    <a:pt x="449112" y="189416"/>
                    <a:pt x="488686" y="114912"/>
                    <a:pt x="551322" y="71141"/>
                  </a:cubicBezTo>
                  <a:cubicBezTo>
                    <a:pt x="561414" y="64090"/>
                    <a:pt x="567657" y="52760"/>
                    <a:pt x="567657" y="40435"/>
                  </a:cubicBezTo>
                  <a:lnTo>
                    <a:pt x="567657" y="37098"/>
                  </a:lnTo>
                  <a:cubicBezTo>
                    <a:pt x="567657" y="16604"/>
                    <a:pt x="551039" y="0"/>
                    <a:pt x="530560" y="0"/>
                  </a:cubicBezTo>
                  <a:lnTo>
                    <a:pt x="0" y="0"/>
                  </a:lnTo>
                  <a:lnTo>
                    <a:pt x="0" y="1362393"/>
                  </a:lnTo>
                  <a:lnTo>
                    <a:pt x="530560" y="1362393"/>
                  </a:lnTo>
                  <a:cubicBezTo>
                    <a:pt x="551053" y="1362393"/>
                    <a:pt x="567657" y="1378998"/>
                    <a:pt x="567657" y="1399491"/>
                  </a:cubicBezTo>
                  <a:lnTo>
                    <a:pt x="567657" y="1402828"/>
                  </a:lnTo>
                  <a:cubicBezTo>
                    <a:pt x="567657" y="1415140"/>
                    <a:pt x="561414" y="1426470"/>
                    <a:pt x="551322" y="1433534"/>
                  </a:cubicBezTo>
                  <a:cubicBezTo>
                    <a:pt x="488672" y="1477292"/>
                    <a:pt x="449112" y="1551810"/>
                    <a:pt x="454643" y="1635222"/>
                  </a:cubicBezTo>
                  <a:cubicBezTo>
                    <a:pt x="461747" y="1742289"/>
                    <a:pt x="559167" y="1839467"/>
                    <a:pt x="666247" y="1846329"/>
                  </a:cubicBezTo>
                  <a:cubicBezTo>
                    <a:pt x="798423" y="1854793"/>
                    <a:pt x="908262" y="1750093"/>
                    <a:pt x="908262" y="1619748"/>
                  </a:cubicBezTo>
                  <a:cubicBezTo>
                    <a:pt x="908262" y="1542714"/>
                    <a:pt x="869873" y="1474695"/>
                    <a:pt x="811220" y="1433642"/>
                  </a:cubicBezTo>
                  <a:cubicBezTo>
                    <a:pt x="801074" y="1426537"/>
                    <a:pt x="794736" y="1415180"/>
                    <a:pt x="794736" y="1402788"/>
                  </a:cubicBezTo>
                  <a:lnTo>
                    <a:pt x="794736" y="1399491"/>
                  </a:lnTo>
                  <a:cubicBezTo>
                    <a:pt x="794736" y="1378998"/>
                    <a:pt x="811354" y="1362393"/>
                    <a:pt x="831834" y="1362393"/>
                  </a:cubicBezTo>
                  <a:lnTo>
                    <a:pt x="1362394" y="1362393"/>
                  </a:lnTo>
                  <a:lnTo>
                    <a:pt x="1362394" y="831834"/>
                  </a:lnTo>
                  <a:cubicBezTo>
                    <a:pt x="1362394" y="811341"/>
                    <a:pt x="1378998" y="794736"/>
                    <a:pt x="1399491" y="794736"/>
                  </a:cubicBezTo>
                  <a:lnTo>
                    <a:pt x="1401523" y="794736"/>
                  </a:lnTo>
                  <a:cubicBezTo>
                    <a:pt x="1413916" y="794736"/>
                    <a:pt x="1425259" y="801074"/>
                    <a:pt x="1432363" y="811219"/>
                  </a:cubicBezTo>
                  <a:cubicBezTo>
                    <a:pt x="1473403" y="869873"/>
                    <a:pt x="1541436" y="908262"/>
                    <a:pt x="1618470" y="908262"/>
                  </a:cubicBezTo>
                  <a:cubicBezTo>
                    <a:pt x="1748829" y="908262"/>
                    <a:pt x="1853528" y="798410"/>
                    <a:pt x="1845051" y="666220"/>
                  </a:cubicBezTo>
                  <a:cubicBezTo>
                    <a:pt x="1837852" y="553623"/>
                    <a:pt x="1746528" y="462097"/>
                    <a:pt x="1633944" y="454643"/>
                  </a:cubicBezTo>
                  <a:close/>
                </a:path>
              </a:pathLst>
            </a:custGeom>
            <a:solidFill>
              <a:schemeClr val="accent6"/>
            </a:solidFill>
            <a:ln w="134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065E71D-EA90-65CC-3960-CD5CD5DE6BEC}"/>
                </a:ext>
              </a:extLst>
            </p:cNvPr>
            <p:cNvSpPr/>
            <p:nvPr/>
          </p:nvSpPr>
          <p:spPr>
            <a:xfrm>
              <a:off x="2649613" y="2688548"/>
              <a:ext cx="1819946" cy="1096766"/>
            </a:xfrm>
            <a:custGeom>
              <a:avLst/>
              <a:gdLst>
                <a:gd name="connsiteX0" fmla="*/ 674469 w 1362393"/>
                <a:gd name="connsiteY0" fmla="*/ 0 h 821028"/>
                <a:gd name="connsiteX1" fmla="*/ 1362393 w 1362393"/>
                <a:gd name="connsiteY1" fmla="*/ 218884 h 821028"/>
                <a:gd name="connsiteX2" fmla="*/ 681197 w 1362393"/>
                <a:gd name="connsiteY2" fmla="*/ 821029 h 821028"/>
                <a:gd name="connsiteX3" fmla="*/ 0 w 1362393"/>
                <a:gd name="connsiteY3" fmla="*/ 218884 h 821028"/>
                <a:gd name="connsiteX4" fmla="*/ 674469 w 1362393"/>
                <a:gd name="connsiteY4" fmla="*/ 0 h 821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2393" h="821028">
                  <a:moveTo>
                    <a:pt x="674469" y="0"/>
                  </a:moveTo>
                  <a:cubicBezTo>
                    <a:pt x="1050678" y="0"/>
                    <a:pt x="1362393" y="186497"/>
                    <a:pt x="1362393" y="218884"/>
                  </a:cubicBezTo>
                  <a:cubicBezTo>
                    <a:pt x="1362393" y="550394"/>
                    <a:pt x="1057406" y="821029"/>
                    <a:pt x="681197" y="821029"/>
                  </a:cubicBezTo>
                  <a:cubicBezTo>
                    <a:pt x="304988" y="821029"/>
                    <a:pt x="0" y="550407"/>
                    <a:pt x="0" y="218884"/>
                  </a:cubicBezTo>
                  <a:cubicBezTo>
                    <a:pt x="0" y="186497"/>
                    <a:pt x="298247" y="0"/>
                    <a:pt x="674469" y="0"/>
                  </a:cubicBezTo>
                  <a:close/>
                </a:path>
              </a:pathLst>
            </a:custGeom>
            <a:solidFill>
              <a:srgbClr val="737373"/>
            </a:solidFill>
            <a:ln w="134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EEC79934-D930-922A-AA7A-E95D253122B5}"/>
                </a:ext>
              </a:extLst>
            </p:cNvPr>
            <p:cNvSpPr/>
            <p:nvPr/>
          </p:nvSpPr>
          <p:spPr>
            <a:xfrm>
              <a:off x="3667688" y="1158750"/>
              <a:ext cx="1096766" cy="1819946"/>
            </a:xfrm>
            <a:custGeom>
              <a:avLst/>
              <a:gdLst>
                <a:gd name="connsiteX0" fmla="*/ 821029 w 821028"/>
                <a:gd name="connsiteY0" fmla="*/ 674469 h 1362393"/>
                <a:gd name="connsiteX1" fmla="*/ 600260 w 821028"/>
                <a:gd name="connsiteY1" fmla="*/ 1362393 h 1362393"/>
                <a:gd name="connsiteX2" fmla="*/ 0 w 821028"/>
                <a:gd name="connsiteY2" fmla="*/ 681197 h 1362393"/>
                <a:gd name="connsiteX3" fmla="*/ 600260 w 821028"/>
                <a:gd name="connsiteY3" fmla="*/ 0 h 1362393"/>
                <a:gd name="connsiteX4" fmla="*/ 821029 w 821028"/>
                <a:gd name="connsiteY4" fmla="*/ 674469 h 1362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028" h="1362393">
                  <a:moveTo>
                    <a:pt x="821029" y="674469"/>
                  </a:moveTo>
                  <a:cubicBezTo>
                    <a:pt x="821029" y="1050678"/>
                    <a:pt x="632648" y="1362393"/>
                    <a:pt x="600260" y="1362393"/>
                  </a:cubicBezTo>
                  <a:cubicBezTo>
                    <a:pt x="268751" y="1362393"/>
                    <a:pt x="0" y="1057406"/>
                    <a:pt x="0" y="681197"/>
                  </a:cubicBezTo>
                  <a:cubicBezTo>
                    <a:pt x="0" y="304988"/>
                    <a:pt x="268751" y="0"/>
                    <a:pt x="600260" y="0"/>
                  </a:cubicBezTo>
                  <a:cubicBezTo>
                    <a:pt x="632648" y="0"/>
                    <a:pt x="821029" y="298247"/>
                    <a:pt x="821029" y="674469"/>
                  </a:cubicBezTo>
                  <a:close/>
                </a:path>
              </a:pathLst>
            </a:custGeom>
            <a:solidFill>
              <a:srgbClr val="737373"/>
            </a:solidFill>
            <a:ln w="134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597066F-1F60-6913-A30F-075A8CEFAE23}"/>
                </a:ext>
              </a:extLst>
            </p:cNvPr>
            <p:cNvSpPr/>
            <p:nvPr/>
          </p:nvSpPr>
          <p:spPr>
            <a:xfrm>
              <a:off x="2649613" y="1160980"/>
              <a:ext cx="1819946" cy="2467050"/>
            </a:xfrm>
            <a:custGeom>
              <a:avLst/>
              <a:gdLst>
                <a:gd name="connsiteX0" fmla="*/ 1325296 w 1362393"/>
                <a:gd name="connsiteY0" fmla="*/ 794736 h 1846808"/>
                <a:gd name="connsiteX1" fmla="*/ 1320748 w 1362393"/>
                <a:gd name="connsiteY1" fmla="*/ 794736 h 1846808"/>
                <a:gd name="connsiteX2" fmla="*/ 1289908 w 1362393"/>
                <a:gd name="connsiteY2" fmla="*/ 811220 h 1846808"/>
                <a:gd name="connsiteX3" fmla="*/ 1103801 w 1362393"/>
                <a:gd name="connsiteY3" fmla="*/ 908262 h 1846808"/>
                <a:gd name="connsiteX4" fmla="*/ 877220 w 1362393"/>
                <a:gd name="connsiteY4" fmla="*/ 666221 h 1846808"/>
                <a:gd name="connsiteX5" fmla="*/ 1088354 w 1362393"/>
                <a:gd name="connsiteY5" fmla="*/ 454643 h 1846808"/>
                <a:gd name="connsiteX6" fmla="*/ 1290002 w 1362393"/>
                <a:gd name="connsiteY6" fmla="*/ 551322 h 1846808"/>
                <a:gd name="connsiteX7" fmla="*/ 1320708 w 1362393"/>
                <a:gd name="connsiteY7" fmla="*/ 567657 h 1846808"/>
                <a:gd name="connsiteX8" fmla="*/ 1325296 w 1362393"/>
                <a:gd name="connsiteY8" fmla="*/ 567657 h 1846808"/>
                <a:gd name="connsiteX9" fmla="*/ 1362393 w 1362393"/>
                <a:gd name="connsiteY9" fmla="*/ 530560 h 1846808"/>
                <a:gd name="connsiteX10" fmla="*/ 1362393 w 1362393"/>
                <a:gd name="connsiteY10" fmla="*/ 0 h 1846808"/>
                <a:gd name="connsiteX11" fmla="*/ 0 w 1362393"/>
                <a:gd name="connsiteY11" fmla="*/ 0 h 1846808"/>
                <a:gd name="connsiteX12" fmla="*/ 0 w 1362393"/>
                <a:gd name="connsiteY12" fmla="*/ 831834 h 1846808"/>
                <a:gd name="connsiteX13" fmla="*/ 0 w 1362393"/>
                <a:gd name="connsiteY13" fmla="*/ 1362394 h 1846808"/>
                <a:gd name="connsiteX14" fmla="*/ 530560 w 1362393"/>
                <a:gd name="connsiteY14" fmla="*/ 1362394 h 1846808"/>
                <a:gd name="connsiteX15" fmla="*/ 567657 w 1362393"/>
                <a:gd name="connsiteY15" fmla="*/ 1399491 h 1846808"/>
                <a:gd name="connsiteX16" fmla="*/ 567657 w 1362393"/>
                <a:gd name="connsiteY16" fmla="*/ 1402828 h 1846808"/>
                <a:gd name="connsiteX17" fmla="*/ 551322 w 1362393"/>
                <a:gd name="connsiteY17" fmla="*/ 1433534 h 1846808"/>
                <a:gd name="connsiteX18" fmla="*/ 454643 w 1362393"/>
                <a:gd name="connsiteY18" fmla="*/ 1635222 h 1846808"/>
                <a:gd name="connsiteX19" fmla="*/ 666248 w 1362393"/>
                <a:gd name="connsiteY19" fmla="*/ 1846329 h 1846808"/>
                <a:gd name="connsiteX20" fmla="*/ 908262 w 1362393"/>
                <a:gd name="connsiteY20" fmla="*/ 1619748 h 1846808"/>
                <a:gd name="connsiteX21" fmla="*/ 811220 w 1362393"/>
                <a:gd name="connsiteY21" fmla="*/ 1433642 h 1846808"/>
                <a:gd name="connsiteX22" fmla="*/ 794736 w 1362393"/>
                <a:gd name="connsiteY22" fmla="*/ 1402788 h 1846808"/>
                <a:gd name="connsiteX23" fmla="*/ 794736 w 1362393"/>
                <a:gd name="connsiteY23" fmla="*/ 1399491 h 1846808"/>
                <a:gd name="connsiteX24" fmla="*/ 831834 w 1362393"/>
                <a:gd name="connsiteY24" fmla="*/ 1362394 h 1846808"/>
                <a:gd name="connsiteX25" fmla="*/ 1362393 w 1362393"/>
                <a:gd name="connsiteY25" fmla="*/ 1362394 h 1846808"/>
                <a:gd name="connsiteX26" fmla="*/ 1362393 w 1362393"/>
                <a:gd name="connsiteY26" fmla="*/ 831834 h 1846808"/>
                <a:gd name="connsiteX27" fmla="*/ 1325296 w 1362393"/>
                <a:gd name="connsiteY27" fmla="*/ 794736 h 184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62393" h="1846808">
                  <a:moveTo>
                    <a:pt x="1325296" y="794736"/>
                  </a:moveTo>
                  <a:lnTo>
                    <a:pt x="1320748" y="794736"/>
                  </a:lnTo>
                  <a:cubicBezTo>
                    <a:pt x="1308355" y="794736"/>
                    <a:pt x="1297012" y="801074"/>
                    <a:pt x="1289908" y="811220"/>
                  </a:cubicBezTo>
                  <a:cubicBezTo>
                    <a:pt x="1248854" y="869873"/>
                    <a:pt x="1180835" y="908262"/>
                    <a:pt x="1103801" y="908262"/>
                  </a:cubicBezTo>
                  <a:cubicBezTo>
                    <a:pt x="973442" y="908262"/>
                    <a:pt x="868729" y="798410"/>
                    <a:pt x="877220" y="666221"/>
                  </a:cubicBezTo>
                  <a:cubicBezTo>
                    <a:pt x="884096" y="559140"/>
                    <a:pt x="981287" y="461734"/>
                    <a:pt x="1088354" y="454643"/>
                  </a:cubicBezTo>
                  <a:cubicBezTo>
                    <a:pt x="1171753" y="449126"/>
                    <a:pt x="1246244" y="488686"/>
                    <a:pt x="1290002" y="551322"/>
                  </a:cubicBezTo>
                  <a:cubicBezTo>
                    <a:pt x="1297052" y="561414"/>
                    <a:pt x="1308382" y="567657"/>
                    <a:pt x="1320708" y="567657"/>
                  </a:cubicBezTo>
                  <a:lnTo>
                    <a:pt x="1325296" y="567657"/>
                  </a:lnTo>
                  <a:cubicBezTo>
                    <a:pt x="1345789" y="567657"/>
                    <a:pt x="1362393" y="551039"/>
                    <a:pt x="1362393" y="530560"/>
                  </a:cubicBezTo>
                  <a:lnTo>
                    <a:pt x="1362393" y="0"/>
                  </a:lnTo>
                  <a:lnTo>
                    <a:pt x="0" y="0"/>
                  </a:lnTo>
                  <a:cubicBezTo>
                    <a:pt x="0" y="0"/>
                    <a:pt x="0" y="811341"/>
                    <a:pt x="0" y="831834"/>
                  </a:cubicBezTo>
                  <a:lnTo>
                    <a:pt x="0" y="1362394"/>
                  </a:lnTo>
                  <a:lnTo>
                    <a:pt x="530560" y="1362394"/>
                  </a:lnTo>
                  <a:cubicBezTo>
                    <a:pt x="551053" y="1362394"/>
                    <a:pt x="567657" y="1378998"/>
                    <a:pt x="567657" y="1399491"/>
                  </a:cubicBezTo>
                  <a:lnTo>
                    <a:pt x="567657" y="1402828"/>
                  </a:lnTo>
                  <a:cubicBezTo>
                    <a:pt x="567657" y="1415140"/>
                    <a:pt x="561414" y="1426470"/>
                    <a:pt x="551322" y="1433534"/>
                  </a:cubicBezTo>
                  <a:cubicBezTo>
                    <a:pt x="488672" y="1477292"/>
                    <a:pt x="449112" y="1551810"/>
                    <a:pt x="454643" y="1635222"/>
                  </a:cubicBezTo>
                  <a:cubicBezTo>
                    <a:pt x="461747" y="1742289"/>
                    <a:pt x="559167" y="1839467"/>
                    <a:pt x="666248" y="1846329"/>
                  </a:cubicBezTo>
                  <a:cubicBezTo>
                    <a:pt x="798423" y="1854793"/>
                    <a:pt x="908262" y="1750094"/>
                    <a:pt x="908262" y="1619748"/>
                  </a:cubicBezTo>
                  <a:cubicBezTo>
                    <a:pt x="908262" y="1542714"/>
                    <a:pt x="869873" y="1474695"/>
                    <a:pt x="811220" y="1433642"/>
                  </a:cubicBezTo>
                  <a:cubicBezTo>
                    <a:pt x="801074" y="1426537"/>
                    <a:pt x="794736" y="1415180"/>
                    <a:pt x="794736" y="1402788"/>
                  </a:cubicBezTo>
                  <a:lnTo>
                    <a:pt x="794736" y="1399491"/>
                  </a:lnTo>
                  <a:cubicBezTo>
                    <a:pt x="794736" y="1378998"/>
                    <a:pt x="811354" y="1362394"/>
                    <a:pt x="831834" y="1362394"/>
                  </a:cubicBezTo>
                  <a:lnTo>
                    <a:pt x="1362393" y="1362394"/>
                  </a:lnTo>
                  <a:lnTo>
                    <a:pt x="1362393" y="831834"/>
                  </a:lnTo>
                  <a:cubicBezTo>
                    <a:pt x="1362393" y="811354"/>
                    <a:pt x="1345776" y="794736"/>
                    <a:pt x="1325296" y="794736"/>
                  </a:cubicBezTo>
                  <a:close/>
                </a:path>
              </a:pathLst>
            </a:custGeom>
            <a:solidFill>
              <a:schemeClr val="accent6"/>
            </a:solidFill>
            <a:ln w="134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21447F5-CBC2-4DA2-C747-3DD8A4DC3EB3}"/>
                </a:ext>
              </a:extLst>
            </p:cNvPr>
            <p:cNvSpPr/>
            <p:nvPr/>
          </p:nvSpPr>
          <p:spPr>
            <a:xfrm>
              <a:off x="2649596" y="2980943"/>
              <a:ext cx="2465342" cy="2467050"/>
            </a:xfrm>
            <a:custGeom>
              <a:avLst/>
              <a:gdLst>
                <a:gd name="connsiteX0" fmla="*/ 1633944 w 1845531"/>
                <a:gd name="connsiteY0" fmla="*/ 454643 h 1846808"/>
                <a:gd name="connsiteX1" fmla="*/ 1432269 w 1845531"/>
                <a:gd name="connsiteY1" fmla="*/ 551322 h 1846808"/>
                <a:gd name="connsiteX2" fmla="*/ 1401563 w 1845531"/>
                <a:gd name="connsiteY2" fmla="*/ 567657 h 1846808"/>
                <a:gd name="connsiteX3" fmla="*/ 1399491 w 1845531"/>
                <a:gd name="connsiteY3" fmla="*/ 567657 h 1846808"/>
                <a:gd name="connsiteX4" fmla="*/ 1362394 w 1845531"/>
                <a:gd name="connsiteY4" fmla="*/ 530560 h 1846808"/>
                <a:gd name="connsiteX5" fmla="*/ 1362394 w 1845531"/>
                <a:gd name="connsiteY5" fmla="*/ 0 h 1846808"/>
                <a:gd name="connsiteX6" fmla="*/ 831834 w 1845531"/>
                <a:gd name="connsiteY6" fmla="*/ 0 h 1846808"/>
                <a:gd name="connsiteX7" fmla="*/ 794736 w 1845531"/>
                <a:gd name="connsiteY7" fmla="*/ 37098 h 1846808"/>
                <a:gd name="connsiteX8" fmla="*/ 794736 w 1845531"/>
                <a:gd name="connsiteY8" fmla="*/ 40394 h 1846808"/>
                <a:gd name="connsiteX9" fmla="*/ 811220 w 1845531"/>
                <a:gd name="connsiteY9" fmla="*/ 71248 h 1846808"/>
                <a:gd name="connsiteX10" fmla="*/ 908262 w 1845531"/>
                <a:gd name="connsiteY10" fmla="*/ 257355 h 1846808"/>
                <a:gd name="connsiteX11" fmla="*/ 666247 w 1845531"/>
                <a:gd name="connsiteY11" fmla="*/ 483936 h 1846808"/>
                <a:gd name="connsiteX12" fmla="*/ 454643 w 1845531"/>
                <a:gd name="connsiteY12" fmla="*/ 272829 h 1846808"/>
                <a:gd name="connsiteX13" fmla="*/ 551322 w 1845531"/>
                <a:gd name="connsiteY13" fmla="*/ 71141 h 1846808"/>
                <a:gd name="connsiteX14" fmla="*/ 567657 w 1845531"/>
                <a:gd name="connsiteY14" fmla="*/ 40435 h 1846808"/>
                <a:gd name="connsiteX15" fmla="*/ 567657 w 1845531"/>
                <a:gd name="connsiteY15" fmla="*/ 37098 h 1846808"/>
                <a:gd name="connsiteX16" fmla="*/ 530560 w 1845531"/>
                <a:gd name="connsiteY16" fmla="*/ 0 h 1846808"/>
                <a:gd name="connsiteX17" fmla="*/ 0 w 1845531"/>
                <a:gd name="connsiteY17" fmla="*/ 0 h 1846808"/>
                <a:gd name="connsiteX18" fmla="*/ 0 w 1845531"/>
                <a:gd name="connsiteY18" fmla="*/ 1362393 h 1846808"/>
                <a:gd name="connsiteX19" fmla="*/ 530560 w 1845531"/>
                <a:gd name="connsiteY19" fmla="*/ 1362393 h 1846808"/>
                <a:gd name="connsiteX20" fmla="*/ 567657 w 1845531"/>
                <a:gd name="connsiteY20" fmla="*/ 1399491 h 1846808"/>
                <a:gd name="connsiteX21" fmla="*/ 567657 w 1845531"/>
                <a:gd name="connsiteY21" fmla="*/ 1402828 h 1846808"/>
                <a:gd name="connsiteX22" fmla="*/ 551322 w 1845531"/>
                <a:gd name="connsiteY22" fmla="*/ 1433534 h 1846808"/>
                <a:gd name="connsiteX23" fmla="*/ 454643 w 1845531"/>
                <a:gd name="connsiteY23" fmla="*/ 1635222 h 1846808"/>
                <a:gd name="connsiteX24" fmla="*/ 666247 w 1845531"/>
                <a:gd name="connsiteY24" fmla="*/ 1846329 h 1846808"/>
                <a:gd name="connsiteX25" fmla="*/ 908262 w 1845531"/>
                <a:gd name="connsiteY25" fmla="*/ 1619748 h 1846808"/>
                <a:gd name="connsiteX26" fmla="*/ 811220 w 1845531"/>
                <a:gd name="connsiteY26" fmla="*/ 1433642 h 1846808"/>
                <a:gd name="connsiteX27" fmla="*/ 794736 w 1845531"/>
                <a:gd name="connsiteY27" fmla="*/ 1402788 h 1846808"/>
                <a:gd name="connsiteX28" fmla="*/ 794736 w 1845531"/>
                <a:gd name="connsiteY28" fmla="*/ 1399491 h 1846808"/>
                <a:gd name="connsiteX29" fmla="*/ 831834 w 1845531"/>
                <a:gd name="connsiteY29" fmla="*/ 1362393 h 1846808"/>
                <a:gd name="connsiteX30" fmla="*/ 1362394 w 1845531"/>
                <a:gd name="connsiteY30" fmla="*/ 1362393 h 1846808"/>
                <a:gd name="connsiteX31" fmla="*/ 1362394 w 1845531"/>
                <a:gd name="connsiteY31" fmla="*/ 831834 h 1846808"/>
                <a:gd name="connsiteX32" fmla="*/ 1399491 w 1845531"/>
                <a:gd name="connsiteY32" fmla="*/ 794736 h 1846808"/>
                <a:gd name="connsiteX33" fmla="*/ 1401523 w 1845531"/>
                <a:gd name="connsiteY33" fmla="*/ 794736 h 1846808"/>
                <a:gd name="connsiteX34" fmla="*/ 1432363 w 1845531"/>
                <a:gd name="connsiteY34" fmla="*/ 811219 h 1846808"/>
                <a:gd name="connsiteX35" fmla="*/ 1618470 w 1845531"/>
                <a:gd name="connsiteY35" fmla="*/ 908262 h 1846808"/>
                <a:gd name="connsiteX36" fmla="*/ 1845051 w 1845531"/>
                <a:gd name="connsiteY36" fmla="*/ 666220 h 1846808"/>
                <a:gd name="connsiteX37" fmla="*/ 1633944 w 1845531"/>
                <a:gd name="connsiteY37" fmla="*/ 454643 h 184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45531" h="1846808">
                  <a:moveTo>
                    <a:pt x="1633944" y="454643"/>
                  </a:moveTo>
                  <a:cubicBezTo>
                    <a:pt x="1550545" y="449112"/>
                    <a:pt x="1476027" y="488686"/>
                    <a:pt x="1432269" y="551322"/>
                  </a:cubicBezTo>
                  <a:cubicBezTo>
                    <a:pt x="1425218" y="561414"/>
                    <a:pt x="1413875" y="567657"/>
                    <a:pt x="1401563" y="567657"/>
                  </a:cubicBezTo>
                  <a:lnTo>
                    <a:pt x="1399491" y="567657"/>
                  </a:lnTo>
                  <a:cubicBezTo>
                    <a:pt x="1378998" y="567657"/>
                    <a:pt x="1362394" y="551053"/>
                    <a:pt x="1362394" y="530560"/>
                  </a:cubicBezTo>
                  <a:lnTo>
                    <a:pt x="1362394" y="0"/>
                  </a:lnTo>
                  <a:lnTo>
                    <a:pt x="831834" y="0"/>
                  </a:lnTo>
                  <a:cubicBezTo>
                    <a:pt x="811341" y="0"/>
                    <a:pt x="794736" y="16604"/>
                    <a:pt x="794736" y="37098"/>
                  </a:cubicBezTo>
                  <a:lnTo>
                    <a:pt x="794736" y="40394"/>
                  </a:lnTo>
                  <a:cubicBezTo>
                    <a:pt x="794736" y="52787"/>
                    <a:pt x="801074" y="64143"/>
                    <a:pt x="811220" y="71248"/>
                  </a:cubicBezTo>
                  <a:cubicBezTo>
                    <a:pt x="869873" y="112288"/>
                    <a:pt x="908262" y="180320"/>
                    <a:pt x="908262" y="257355"/>
                  </a:cubicBezTo>
                  <a:cubicBezTo>
                    <a:pt x="908262" y="387714"/>
                    <a:pt x="798423" y="492413"/>
                    <a:pt x="666247" y="483936"/>
                  </a:cubicBezTo>
                  <a:cubicBezTo>
                    <a:pt x="559167" y="477073"/>
                    <a:pt x="461747" y="379896"/>
                    <a:pt x="454643" y="272829"/>
                  </a:cubicBezTo>
                  <a:cubicBezTo>
                    <a:pt x="449112" y="189416"/>
                    <a:pt x="488686" y="114912"/>
                    <a:pt x="551322" y="71141"/>
                  </a:cubicBezTo>
                  <a:cubicBezTo>
                    <a:pt x="561414" y="64090"/>
                    <a:pt x="567657" y="52760"/>
                    <a:pt x="567657" y="40435"/>
                  </a:cubicBezTo>
                  <a:lnTo>
                    <a:pt x="567657" y="37098"/>
                  </a:lnTo>
                  <a:cubicBezTo>
                    <a:pt x="567657" y="16604"/>
                    <a:pt x="551039" y="0"/>
                    <a:pt x="530560" y="0"/>
                  </a:cubicBezTo>
                  <a:lnTo>
                    <a:pt x="0" y="0"/>
                  </a:lnTo>
                  <a:lnTo>
                    <a:pt x="0" y="1362393"/>
                  </a:lnTo>
                  <a:lnTo>
                    <a:pt x="530560" y="1362393"/>
                  </a:lnTo>
                  <a:cubicBezTo>
                    <a:pt x="551053" y="1362393"/>
                    <a:pt x="567657" y="1378998"/>
                    <a:pt x="567657" y="1399491"/>
                  </a:cubicBezTo>
                  <a:lnTo>
                    <a:pt x="567657" y="1402828"/>
                  </a:lnTo>
                  <a:cubicBezTo>
                    <a:pt x="567657" y="1415140"/>
                    <a:pt x="561414" y="1426470"/>
                    <a:pt x="551322" y="1433534"/>
                  </a:cubicBezTo>
                  <a:cubicBezTo>
                    <a:pt x="488672" y="1477292"/>
                    <a:pt x="449112" y="1551810"/>
                    <a:pt x="454643" y="1635222"/>
                  </a:cubicBezTo>
                  <a:cubicBezTo>
                    <a:pt x="461747" y="1742289"/>
                    <a:pt x="559167" y="1839467"/>
                    <a:pt x="666247" y="1846329"/>
                  </a:cubicBezTo>
                  <a:cubicBezTo>
                    <a:pt x="798423" y="1854793"/>
                    <a:pt x="908262" y="1750093"/>
                    <a:pt x="908262" y="1619748"/>
                  </a:cubicBezTo>
                  <a:cubicBezTo>
                    <a:pt x="908262" y="1542714"/>
                    <a:pt x="869873" y="1474695"/>
                    <a:pt x="811220" y="1433642"/>
                  </a:cubicBezTo>
                  <a:cubicBezTo>
                    <a:pt x="801074" y="1426537"/>
                    <a:pt x="794736" y="1415180"/>
                    <a:pt x="794736" y="1402788"/>
                  </a:cubicBezTo>
                  <a:lnTo>
                    <a:pt x="794736" y="1399491"/>
                  </a:lnTo>
                  <a:cubicBezTo>
                    <a:pt x="794736" y="1378998"/>
                    <a:pt x="811354" y="1362393"/>
                    <a:pt x="831834" y="1362393"/>
                  </a:cubicBezTo>
                  <a:lnTo>
                    <a:pt x="1362394" y="1362393"/>
                  </a:lnTo>
                  <a:lnTo>
                    <a:pt x="1362394" y="831834"/>
                  </a:lnTo>
                  <a:cubicBezTo>
                    <a:pt x="1362394" y="811341"/>
                    <a:pt x="1378998" y="794736"/>
                    <a:pt x="1399491" y="794736"/>
                  </a:cubicBezTo>
                  <a:lnTo>
                    <a:pt x="1401523" y="794736"/>
                  </a:lnTo>
                  <a:cubicBezTo>
                    <a:pt x="1413916" y="794736"/>
                    <a:pt x="1425259" y="801074"/>
                    <a:pt x="1432363" y="811219"/>
                  </a:cubicBezTo>
                  <a:cubicBezTo>
                    <a:pt x="1473403" y="869873"/>
                    <a:pt x="1541436" y="908262"/>
                    <a:pt x="1618470" y="908262"/>
                  </a:cubicBezTo>
                  <a:cubicBezTo>
                    <a:pt x="1748829" y="908262"/>
                    <a:pt x="1853528" y="798410"/>
                    <a:pt x="1845051" y="666220"/>
                  </a:cubicBezTo>
                  <a:cubicBezTo>
                    <a:pt x="1837852" y="553623"/>
                    <a:pt x="1746528" y="462097"/>
                    <a:pt x="1633944" y="454643"/>
                  </a:cubicBezTo>
                  <a:close/>
                </a:path>
              </a:pathLst>
            </a:custGeom>
            <a:solidFill>
              <a:schemeClr val="accent5"/>
            </a:solidFill>
            <a:ln w="134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4DE42FD-C6C4-CEBC-F49B-A93FCFAF2103}"/>
                </a:ext>
              </a:extLst>
            </p:cNvPr>
            <p:cNvSpPr/>
            <p:nvPr/>
          </p:nvSpPr>
          <p:spPr>
            <a:xfrm>
              <a:off x="3820818" y="1160997"/>
              <a:ext cx="3114087" cy="1819929"/>
            </a:xfrm>
            <a:custGeom>
              <a:avLst/>
              <a:gdLst>
                <a:gd name="connsiteX0" fmla="*/ 2330692 w 2331174"/>
                <a:gd name="connsiteY0" fmla="*/ 666221 h 1362380"/>
                <a:gd name="connsiteX1" fmla="*/ 2119585 w 2331174"/>
                <a:gd name="connsiteY1" fmla="*/ 454643 h 1362380"/>
                <a:gd name="connsiteX2" fmla="*/ 1917910 w 2331174"/>
                <a:gd name="connsiteY2" fmla="*/ 551322 h 1362380"/>
                <a:gd name="connsiteX3" fmla="*/ 1887218 w 2331174"/>
                <a:gd name="connsiteY3" fmla="*/ 567657 h 1362380"/>
                <a:gd name="connsiteX4" fmla="*/ 1885145 w 2331174"/>
                <a:gd name="connsiteY4" fmla="*/ 567657 h 1362380"/>
                <a:gd name="connsiteX5" fmla="*/ 1848048 w 2331174"/>
                <a:gd name="connsiteY5" fmla="*/ 530560 h 1362380"/>
                <a:gd name="connsiteX6" fmla="*/ 1848048 w 2331174"/>
                <a:gd name="connsiteY6" fmla="*/ 0 h 1362380"/>
                <a:gd name="connsiteX7" fmla="*/ 485655 w 2331174"/>
                <a:gd name="connsiteY7" fmla="*/ 0 h 1362380"/>
                <a:gd name="connsiteX8" fmla="*/ 485655 w 2331174"/>
                <a:gd name="connsiteY8" fmla="*/ 0 h 1362380"/>
                <a:gd name="connsiteX9" fmla="*/ 485655 w 2331174"/>
                <a:gd name="connsiteY9" fmla="*/ 530560 h 1362380"/>
                <a:gd name="connsiteX10" fmla="*/ 448557 w 2331174"/>
                <a:gd name="connsiteY10" fmla="*/ 567657 h 1362380"/>
                <a:gd name="connsiteX11" fmla="*/ 443969 w 2331174"/>
                <a:gd name="connsiteY11" fmla="*/ 567657 h 1362380"/>
                <a:gd name="connsiteX12" fmla="*/ 413263 w 2331174"/>
                <a:gd name="connsiteY12" fmla="*/ 551322 h 1362380"/>
                <a:gd name="connsiteX13" fmla="*/ 211615 w 2331174"/>
                <a:gd name="connsiteY13" fmla="*/ 454629 h 1362380"/>
                <a:gd name="connsiteX14" fmla="*/ 481 w 2331174"/>
                <a:gd name="connsiteY14" fmla="*/ 666207 h 1362380"/>
                <a:gd name="connsiteX15" fmla="*/ 227062 w 2331174"/>
                <a:gd name="connsiteY15" fmla="*/ 908249 h 1362380"/>
                <a:gd name="connsiteX16" fmla="*/ 413168 w 2331174"/>
                <a:gd name="connsiteY16" fmla="*/ 811206 h 1362380"/>
                <a:gd name="connsiteX17" fmla="*/ 444009 w 2331174"/>
                <a:gd name="connsiteY17" fmla="*/ 794723 h 1362380"/>
                <a:gd name="connsiteX18" fmla="*/ 448557 w 2331174"/>
                <a:gd name="connsiteY18" fmla="*/ 794723 h 1362380"/>
                <a:gd name="connsiteX19" fmla="*/ 485655 w 2331174"/>
                <a:gd name="connsiteY19" fmla="*/ 831820 h 1362380"/>
                <a:gd name="connsiteX20" fmla="*/ 485655 w 2331174"/>
                <a:gd name="connsiteY20" fmla="*/ 1362380 h 1362380"/>
                <a:gd name="connsiteX21" fmla="*/ 485655 w 2331174"/>
                <a:gd name="connsiteY21" fmla="*/ 1362380 h 1362380"/>
                <a:gd name="connsiteX22" fmla="*/ 487754 w 2331174"/>
                <a:gd name="connsiteY22" fmla="*/ 1362380 h 1362380"/>
                <a:gd name="connsiteX23" fmla="*/ 487754 w 2331174"/>
                <a:gd name="connsiteY23" fmla="*/ 1361088 h 1362380"/>
                <a:gd name="connsiteX24" fmla="*/ 1018313 w 2331174"/>
                <a:gd name="connsiteY24" fmla="*/ 1361088 h 1362380"/>
                <a:gd name="connsiteX25" fmla="*/ 1055411 w 2331174"/>
                <a:gd name="connsiteY25" fmla="*/ 1323991 h 1362380"/>
                <a:gd name="connsiteX26" fmla="*/ 1055411 w 2331174"/>
                <a:gd name="connsiteY26" fmla="*/ 1320694 h 1362380"/>
                <a:gd name="connsiteX27" fmla="*/ 1038928 w 2331174"/>
                <a:gd name="connsiteY27" fmla="*/ 1289854 h 1362380"/>
                <a:gd name="connsiteX28" fmla="*/ 941885 w 2331174"/>
                <a:gd name="connsiteY28" fmla="*/ 1103747 h 1362380"/>
                <a:gd name="connsiteX29" fmla="*/ 1183900 w 2331174"/>
                <a:gd name="connsiteY29" fmla="*/ 877166 h 1362380"/>
                <a:gd name="connsiteX30" fmla="*/ 1395504 w 2331174"/>
                <a:gd name="connsiteY30" fmla="*/ 1088273 h 1362380"/>
                <a:gd name="connsiteX31" fmla="*/ 1298812 w 2331174"/>
                <a:gd name="connsiteY31" fmla="*/ 1289961 h 1362380"/>
                <a:gd name="connsiteX32" fmla="*/ 1282476 w 2331174"/>
                <a:gd name="connsiteY32" fmla="*/ 1320667 h 1362380"/>
                <a:gd name="connsiteX33" fmla="*/ 1282476 w 2331174"/>
                <a:gd name="connsiteY33" fmla="*/ 1324004 h 1362380"/>
                <a:gd name="connsiteX34" fmla="*/ 1319587 w 2331174"/>
                <a:gd name="connsiteY34" fmla="*/ 1361102 h 1362380"/>
                <a:gd name="connsiteX35" fmla="*/ 1848034 w 2331174"/>
                <a:gd name="connsiteY35" fmla="*/ 1361102 h 1362380"/>
                <a:gd name="connsiteX36" fmla="*/ 1848034 w 2331174"/>
                <a:gd name="connsiteY36" fmla="*/ 831834 h 1362380"/>
                <a:gd name="connsiteX37" fmla="*/ 1885132 w 2331174"/>
                <a:gd name="connsiteY37" fmla="*/ 794736 h 1362380"/>
                <a:gd name="connsiteX38" fmla="*/ 1887164 w 2331174"/>
                <a:gd name="connsiteY38" fmla="*/ 794736 h 1362380"/>
                <a:gd name="connsiteX39" fmla="*/ 1918004 w 2331174"/>
                <a:gd name="connsiteY39" fmla="*/ 811220 h 1362380"/>
                <a:gd name="connsiteX40" fmla="*/ 2104111 w 2331174"/>
                <a:gd name="connsiteY40" fmla="*/ 908262 h 1362380"/>
                <a:gd name="connsiteX41" fmla="*/ 2330692 w 2331174"/>
                <a:gd name="connsiteY41" fmla="*/ 666221 h 136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331174" h="1362380">
                  <a:moveTo>
                    <a:pt x="2330692" y="666221"/>
                  </a:moveTo>
                  <a:cubicBezTo>
                    <a:pt x="2323480" y="553623"/>
                    <a:pt x="2232155" y="462097"/>
                    <a:pt x="2119585" y="454643"/>
                  </a:cubicBezTo>
                  <a:cubicBezTo>
                    <a:pt x="2036173" y="449112"/>
                    <a:pt x="1961668" y="488686"/>
                    <a:pt x="1917910" y="551322"/>
                  </a:cubicBezTo>
                  <a:cubicBezTo>
                    <a:pt x="1910873" y="561414"/>
                    <a:pt x="1899530" y="567657"/>
                    <a:pt x="1887218" y="567657"/>
                  </a:cubicBezTo>
                  <a:lnTo>
                    <a:pt x="1885145" y="567657"/>
                  </a:lnTo>
                  <a:cubicBezTo>
                    <a:pt x="1864666" y="567657"/>
                    <a:pt x="1848048" y="551053"/>
                    <a:pt x="1848048" y="530560"/>
                  </a:cubicBezTo>
                  <a:lnTo>
                    <a:pt x="1848048" y="0"/>
                  </a:lnTo>
                  <a:lnTo>
                    <a:pt x="485655" y="0"/>
                  </a:lnTo>
                  <a:lnTo>
                    <a:pt x="485655" y="0"/>
                  </a:lnTo>
                  <a:lnTo>
                    <a:pt x="485655" y="530560"/>
                  </a:lnTo>
                  <a:cubicBezTo>
                    <a:pt x="485655" y="551053"/>
                    <a:pt x="469050" y="567657"/>
                    <a:pt x="448557" y="567657"/>
                  </a:cubicBezTo>
                  <a:lnTo>
                    <a:pt x="443969" y="567657"/>
                  </a:lnTo>
                  <a:cubicBezTo>
                    <a:pt x="431643" y="567657"/>
                    <a:pt x="420313" y="561414"/>
                    <a:pt x="413263" y="551322"/>
                  </a:cubicBezTo>
                  <a:cubicBezTo>
                    <a:pt x="369505" y="488686"/>
                    <a:pt x="295000" y="449112"/>
                    <a:pt x="211615" y="454629"/>
                  </a:cubicBezTo>
                  <a:cubicBezTo>
                    <a:pt x="104548" y="461720"/>
                    <a:pt x="7343" y="559126"/>
                    <a:pt x="481" y="666207"/>
                  </a:cubicBezTo>
                  <a:cubicBezTo>
                    <a:pt x="-7996" y="798396"/>
                    <a:pt x="96703" y="908249"/>
                    <a:pt x="227062" y="908249"/>
                  </a:cubicBezTo>
                  <a:cubicBezTo>
                    <a:pt x="304096" y="908249"/>
                    <a:pt x="372115" y="869860"/>
                    <a:pt x="413168" y="811206"/>
                  </a:cubicBezTo>
                  <a:cubicBezTo>
                    <a:pt x="420273" y="801047"/>
                    <a:pt x="431630" y="794723"/>
                    <a:pt x="444009" y="794723"/>
                  </a:cubicBezTo>
                  <a:lnTo>
                    <a:pt x="448557" y="794723"/>
                  </a:lnTo>
                  <a:cubicBezTo>
                    <a:pt x="469037" y="794723"/>
                    <a:pt x="485655" y="811341"/>
                    <a:pt x="485655" y="831820"/>
                  </a:cubicBezTo>
                  <a:lnTo>
                    <a:pt x="485655" y="1362380"/>
                  </a:lnTo>
                  <a:lnTo>
                    <a:pt x="485655" y="1362380"/>
                  </a:lnTo>
                  <a:lnTo>
                    <a:pt x="487754" y="1362380"/>
                  </a:lnTo>
                  <a:lnTo>
                    <a:pt x="487754" y="1361088"/>
                  </a:lnTo>
                  <a:lnTo>
                    <a:pt x="1018313" y="1361088"/>
                  </a:lnTo>
                  <a:cubicBezTo>
                    <a:pt x="1038806" y="1361088"/>
                    <a:pt x="1055411" y="1344484"/>
                    <a:pt x="1055411" y="1323991"/>
                  </a:cubicBezTo>
                  <a:lnTo>
                    <a:pt x="1055411" y="1320694"/>
                  </a:lnTo>
                  <a:cubicBezTo>
                    <a:pt x="1055411" y="1308301"/>
                    <a:pt x="1049073" y="1296945"/>
                    <a:pt x="1038928" y="1289854"/>
                  </a:cubicBezTo>
                  <a:cubicBezTo>
                    <a:pt x="980274" y="1248800"/>
                    <a:pt x="941885" y="1180781"/>
                    <a:pt x="941885" y="1103747"/>
                  </a:cubicBezTo>
                  <a:cubicBezTo>
                    <a:pt x="941885" y="973388"/>
                    <a:pt x="1051724" y="868689"/>
                    <a:pt x="1183900" y="877166"/>
                  </a:cubicBezTo>
                  <a:cubicBezTo>
                    <a:pt x="1290981" y="884029"/>
                    <a:pt x="1388386" y="981206"/>
                    <a:pt x="1395504" y="1088273"/>
                  </a:cubicBezTo>
                  <a:cubicBezTo>
                    <a:pt x="1401035" y="1171685"/>
                    <a:pt x="1361475" y="1246190"/>
                    <a:pt x="1298812" y="1289961"/>
                  </a:cubicBezTo>
                  <a:cubicBezTo>
                    <a:pt x="1288720" y="1297012"/>
                    <a:pt x="1282476" y="1308342"/>
                    <a:pt x="1282476" y="1320667"/>
                  </a:cubicBezTo>
                  <a:lnTo>
                    <a:pt x="1282476" y="1324004"/>
                  </a:lnTo>
                  <a:cubicBezTo>
                    <a:pt x="1282476" y="1344497"/>
                    <a:pt x="1299081" y="1361102"/>
                    <a:pt x="1319587" y="1361102"/>
                  </a:cubicBezTo>
                  <a:lnTo>
                    <a:pt x="1848034" y="1361102"/>
                  </a:lnTo>
                  <a:lnTo>
                    <a:pt x="1848034" y="831834"/>
                  </a:lnTo>
                  <a:cubicBezTo>
                    <a:pt x="1848034" y="811341"/>
                    <a:pt x="1864639" y="794736"/>
                    <a:pt x="1885132" y="794736"/>
                  </a:cubicBezTo>
                  <a:lnTo>
                    <a:pt x="1887164" y="794736"/>
                  </a:lnTo>
                  <a:cubicBezTo>
                    <a:pt x="1899557" y="794736"/>
                    <a:pt x="1910913" y="801074"/>
                    <a:pt x="1918004" y="811220"/>
                  </a:cubicBezTo>
                  <a:cubicBezTo>
                    <a:pt x="1959058" y="869873"/>
                    <a:pt x="2027077" y="908262"/>
                    <a:pt x="2104111" y="908262"/>
                  </a:cubicBezTo>
                  <a:cubicBezTo>
                    <a:pt x="2234470" y="908262"/>
                    <a:pt x="2339183" y="798410"/>
                    <a:pt x="2330692" y="666221"/>
                  </a:cubicBezTo>
                  <a:close/>
                </a:path>
              </a:pathLst>
            </a:custGeom>
            <a:solidFill>
              <a:schemeClr val="accent1"/>
            </a:solidFill>
            <a:ln w="134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E2EB02A0-D41F-A38A-464C-361F8957FB9A}"/>
                </a:ext>
              </a:extLst>
            </p:cNvPr>
            <p:cNvSpPr/>
            <p:nvPr/>
          </p:nvSpPr>
          <p:spPr>
            <a:xfrm>
              <a:off x="4836066" y="3574074"/>
              <a:ext cx="2624600" cy="2622593"/>
            </a:xfrm>
            <a:custGeom>
              <a:avLst/>
              <a:gdLst>
                <a:gd name="connsiteX0" fmla="*/ 1682775 w 1964749"/>
                <a:gd name="connsiteY0" fmla="*/ 687562 h 1963246"/>
                <a:gd name="connsiteX1" fmla="*/ 1525948 w 1964749"/>
                <a:gd name="connsiteY1" fmla="*/ 827044 h 1963246"/>
                <a:gd name="connsiteX2" fmla="*/ 1500046 w 1964749"/>
                <a:gd name="connsiteY2" fmla="*/ 850551 h 1963246"/>
                <a:gd name="connsiteX3" fmla="*/ 1495632 w 1964749"/>
                <a:gd name="connsiteY3" fmla="*/ 851655 h 1963246"/>
                <a:gd name="connsiteX4" fmla="*/ 1450596 w 1964749"/>
                <a:gd name="connsiteY4" fmla="*/ 824716 h 1963246"/>
                <a:gd name="connsiteX5" fmla="*/ 1321259 w 1964749"/>
                <a:gd name="connsiteY5" fmla="*/ 310155 h 1963246"/>
                <a:gd name="connsiteX6" fmla="*/ 806712 w 1964749"/>
                <a:gd name="connsiteY6" fmla="*/ 439492 h 1963246"/>
                <a:gd name="connsiteX7" fmla="*/ 761676 w 1964749"/>
                <a:gd name="connsiteY7" fmla="*/ 412553 h 1963246"/>
                <a:gd name="connsiteX8" fmla="*/ 760868 w 1964749"/>
                <a:gd name="connsiteY8" fmla="*/ 409324 h 1963246"/>
                <a:gd name="connsiteX9" fmla="*/ 769238 w 1964749"/>
                <a:gd name="connsiteY9" fmla="*/ 375564 h 1963246"/>
                <a:gd name="connsiteX10" fmla="*/ 813830 w 1964749"/>
                <a:gd name="connsiteY10" fmla="*/ 156397 h 1963246"/>
                <a:gd name="connsiteX11" fmla="*/ 557162 w 1964749"/>
                <a:gd name="connsiteY11" fmla="*/ 3230 h 1963246"/>
                <a:gd name="connsiteX12" fmla="*/ 377676 w 1964749"/>
                <a:gd name="connsiteY12" fmla="*/ 281979 h 1963246"/>
                <a:gd name="connsiteX13" fmla="*/ 517171 w 1964749"/>
                <a:gd name="connsiteY13" fmla="*/ 438806 h 1963246"/>
                <a:gd name="connsiteX14" fmla="*/ 540678 w 1964749"/>
                <a:gd name="connsiteY14" fmla="*/ 464708 h 1963246"/>
                <a:gd name="connsiteX15" fmla="*/ 541486 w 1964749"/>
                <a:gd name="connsiteY15" fmla="*/ 467897 h 1963246"/>
                <a:gd name="connsiteX16" fmla="*/ 514561 w 1964749"/>
                <a:gd name="connsiteY16" fmla="*/ 512920 h 1963246"/>
                <a:gd name="connsiteX17" fmla="*/ 0 w 1964749"/>
                <a:gd name="connsiteY17" fmla="*/ 642256 h 1963246"/>
                <a:gd name="connsiteX18" fmla="*/ 0 w 1964749"/>
                <a:gd name="connsiteY18" fmla="*/ 642256 h 1963246"/>
                <a:gd name="connsiteX19" fmla="*/ 1225 w 1964749"/>
                <a:gd name="connsiteY19" fmla="*/ 641947 h 1963246"/>
                <a:gd name="connsiteX20" fmla="*/ 130561 w 1964749"/>
                <a:gd name="connsiteY20" fmla="*/ 1156508 h 1963246"/>
                <a:gd name="connsiteX21" fmla="*/ 175584 w 1964749"/>
                <a:gd name="connsiteY21" fmla="*/ 1183446 h 1963246"/>
                <a:gd name="connsiteX22" fmla="*/ 177589 w 1964749"/>
                <a:gd name="connsiteY22" fmla="*/ 1182949 h 1963246"/>
                <a:gd name="connsiteX23" fmla="*/ 203384 w 1964749"/>
                <a:gd name="connsiteY23" fmla="*/ 1159616 h 1963246"/>
                <a:gd name="connsiteX24" fmla="*/ 375402 w 1964749"/>
                <a:gd name="connsiteY24" fmla="*/ 1016689 h 1963246"/>
                <a:gd name="connsiteX25" fmla="*/ 631733 w 1964749"/>
                <a:gd name="connsiteY25" fmla="*/ 1170421 h 1963246"/>
                <a:gd name="connsiteX26" fmla="*/ 470991 w 1964749"/>
                <a:gd name="connsiteY26" fmla="*/ 1460392 h 1963246"/>
                <a:gd name="connsiteX27" fmla="*/ 266841 w 1964749"/>
                <a:gd name="connsiteY27" fmla="*/ 1411642 h 1963246"/>
                <a:gd name="connsiteX28" fmla="*/ 232905 w 1964749"/>
                <a:gd name="connsiteY28" fmla="*/ 1403165 h 1963246"/>
                <a:gd name="connsiteX29" fmla="*/ 230941 w 1964749"/>
                <a:gd name="connsiteY29" fmla="*/ 1403663 h 1963246"/>
                <a:gd name="connsiteX30" fmla="*/ 204003 w 1964749"/>
                <a:gd name="connsiteY30" fmla="*/ 1448686 h 1963246"/>
                <a:gd name="connsiteX31" fmla="*/ 333339 w 1964749"/>
                <a:gd name="connsiteY31" fmla="*/ 1963247 h 1963246"/>
                <a:gd name="connsiteX32" fmla="*/ 846675 w 1964749"/>
                <a:gd name="connsiteY32" fmla="*/ 1834219 h 1963246"/>
                <a:gd name="connsiteX33" fmla="*/ 873600 w 1964749"/>
                <a:gd name="connsiteY33" fmla="*/ 1789197 h 1963246"/>
                <a:gd name="connsiteX34" fmla="*/ 872793 w 1964749"/>
                <a:gd name="connsiteY34" fmla="*/ 1786008 h 1963246"/>
                <a:gd name="connsiteX35" fmla="*/ 849286 w 1964749"/>
                <a:gd name="connsiteY35" fmla="*/ 1760105 h 1963246"/>
                <a:gd name="connsiteX36" fmla="*/ 709790 w 1964749"/>
                <a:gd name="connsiteY36" fmla="*/ 1603279 h 1963246"/>
                <a:gd name="connsiteX37" fmla="*/ 889276 w 1964749"/>
                <a:gd name="connsiteY37" fmla="*/ 1324529 h 1963246"/>
                <a:gd name="connsiteX38" fmla="*/ 1145945 w 1964749"/>
                <a:gd name="connsiteY38" fmla="*/ 1477696 h 1963246"/>
                <a:gd name="connsiteX39" fmla="*/ 1101352 w 1964749"/>
                <a:gd name="connsiteY39" fmla="*/ 1696863 h 1963246"/>
                <a:gd name="connsiteX40" fmla="*/ 1092983 w 1964749"/>
                <a:gd name="connsiteY40" fmla="*/ 1730624 h 1963246"/>
                <a:gd name="connsiteX41" fmla="*/ 1093790 w 1964749"/>
                <a:gd name="connsiteY41" fmla="*/ 1733853 h 1963246"/>
                <a:gd name="connsiteX42" fmla="*/ 1138826 w 1964749"/>
                <a:gd name="connsiteY42" fmla="*/ 1760792 h 1963246"/>
                <a:gd name="connsiteX43" fmla="*/ 1653374 w 1964749"/>
                <a:gd name="connsiteY43" fmla="*/ 1631455 h 1963246"/>
                <a:gd name="connsiteX44" fmla="*/ 1524037 w 1964749"/>
                <a:gd name="connsiteY44" fmla="*/ 1116894 h 1963246"/>
                <a:gd name="connsiteX45" fmla="*/ 1550976 w 1964749"/>
                <a:gd name="connsiteY45" fmla="*/ 1071871 h 1963246"/>
                <a:gd name="connsiteX46" fmla="*/ 1555429 w 1964749"/>
                <a:gd name="connsiteY46" fmla="*/ 1070754 h 1963246"/>
                <a:gd name="connsiteX47" fmla="*/ 1589190 w 1964749"/>
                <a:gd name="connsiteY47" fmla="*/ 1079110 h 1963246"/>
                <a:gd name="connsiteX48" fmla="*/ 1808330 w 1964749"/>
                <a:gd name="connsiteY48" fmla="*/ 1123716 h 1963246"/>
                <a:gd name="connsiteX49" fmla="*/ 1961524 w 1964749"/>
                <a:gd name="connsiteY49" fmla="*/ 867061 h 1963246"/>
                <a:gd name="connsiteX50" fmla="*/ 1682775 w 1964749"/>
                <a:gd name="connsiteY50" fmla="*/ 687562 h 1963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964749" h="1963246">
                  <a:moveTo>
                    <a:pt x="1682775" y="687562"/>
                  </a:moveTo>
                  <a:cubicBezTo>
                    <a:pt x="1608068" y="706346"/>
                    <a:pt x="1551460" y="760156"/>
                    <a:pt x="1525948" y="827044"/>
                  </a:cubicBezTo>
                  <a:cubicBezTo>
                    <a:pt x="1521535" y="838616"/>
                    <a:pt x="1512062" y="847537"/>
                    <a:pt x="1500046" y="850551"/>
                  </a:cubicBezTo>
                  <a:lnTo>
                    <a:pt x="1495632" y="851655"/>
                  </a:lnTo>
                  <a:cubicBezTo>
                    <a:pt x="1475758" y="856647"/>
                    <a:pt x="1455602" y="844590"/>
                    <a:pt x="1450596" y="824716"/>
                  </a:cubicBezTo>
                  <a:lnTo>
                    <a:pt x="1321259" y="310155"/>
                  </a:lnTo>
                  <a:lnTo>
                    <a:pt x="806712" y="439492"/>
                  </a:lnTo>
                  <a:cubicBezTo>
                    <a:pt x="786838" y="444484"/>
                    <a:pt x="766681" y="432428"/>
                    <a:pt x="761676" y="412553"/>
                  </a:cubicBezTo>
                  <a:lnTo>
                    <a:pt x="760868" y="409324"/>
                  </a:lnTo>
                  <a:cubicBezTo>
                    <a:pt x="757868" y="397375"/>
                    <a:pt x="761151" y="384875"/>
                    <a:pt x="769238" y="375564"/>
                  </a:cubicBezTo>
                  <a:cubicBezTo>
                    <a:pt x="819320" y="317852"/>
                    <a:pt x="839544" y="235934"/>
                    <a:pt x="813830" y="156397"/>
                  </a:cubicBezTo>
                  <a:cubicBezTo>
                    <a:pt x="780850" y="54294"/>
                    <a:pt x="662682" y="-16214"/>
                    <a:pt x="557162" y="3230"/>
                  </a:cubicBezTo>
                  <a:cubicBezTo>
                    <a:pt x="426910" y="27235"/>
                    <a:pt x="345893" y="155562"/>
                    <a:pt x="377676" y="281979"/>
                  </a:cubicBezTo>
                  <a:cubicBezTo>
                    <a:pt x="396460" y="356685"/>
                    <a:pt x="450269" y="413294"/>
                    <a:pt x="517171" y="438806"/>
                  </a:cubicBezTo>
                  <a:cubicBezTo>
                    <a:pt x="528743" y="443219"/>
                    <a:pt x="537651" y="452692"/>
                    <a:pt x="540678" y="464708"/>
                  </a:cubicBezTo>
                  <a:lnTo>
                    <a:pt x="541486" y="467897"/>
                  </a:lnTo>
                  <a:cubicBezTo>
                    <a:pt x="546478" y="487771"/>
                    <a:pt x="534421" y="507928"/>
                    <a:pt x="514561" y="512920"/>
                  </a:cubicBezTo>
                  <a:lnTo>
                    <a:pt x="0" y="642256"/>
                  </a:lnTo>
                  <a:lnTo>
                    <a:pt x="0" y="642256"/>
                  </a:lnTo>
                  <a:lnTo>
                    <a:pt x="1225" y="641947"/>
                  </a:lnTo>
                  <a:lnTo>
                    <a:pt x="130561" y="1156508"/>
                  </a:lnTo>
                  <a:cubicBezTo>
                    <a:pt x="135553" y="1176382"/>
                    <a:pt x="155710" y="1188438"/>
                    <a:pt x="175584" y="1183446"/>
                  </a:cubicBezTo>
                  <a:lnTo>
                    <a:pt x="177589" y="1182949"/>
                  </a:lnTo>
                  <a:cubicBezTo>
                    <a:pt x="189538" y="1179948"/>
                    <a:pt x="199010" y="1171134"/>
                    <a:pt x="203384" y="1159616"/>
                  </a:cubicBezTo>
                  <a:cubicBezTo>
                    <a:pt x="230551" y="1088193"/>
                    <a:pt x="293160" y="1031665"/>
                    <a:pt x="375402" y="1016689"/>
                  </a:cubicBezTo>
                  <a:cubicBezTo>
                    <a:pt x="486398" y="996479"/>
                    <a:pt x="597274" y="1062977"/>
                    <a:pt x="631733" y="1170421"/>
                  </a:cubicBezTo>
                  <a:cubicBezTo>
                    <a:pt x="672181" y="1296555"/>
                    <a:pt x="597408" y="1428610"/>
                    <a:pt x="470991" y="1460392"/>
                  </a:cubicBezTo>
                  <a:cubicBezTo>
                    <a:pt x="396285" y="1479176"/>
                    <a:pt x="320946" y="1458522"/>
                    <a:pt x="266841" y="1411642"/>
                  </a:cubicBezTo>
                  <a:cubicBezTo>
                    <a:pt x="257476" y="1403528"/>
                    <a:pt x="244921" y="1400151"/>
                    <a:pt x="232905" y="1403165"/>
                  </a:cubicBezTo>
                  <a:lnTo>
                    <a:pt x="230941" y="1403663"/>
                  </a:lnTo>
                  <a:cubicBezTo>
                    <a:pt x="211067" y="1408655"/>
                    <a:pt x="199010" y="1428811"/>
                    <a:pt x="204003" y="1448686"/>
                  </a:cubicBezTo>
                  <a:lnTo>
                    <a:pt x="333339" y="1963247"/>
                  </a:lnTo>
                  <a:lnTo>
                    <a:pt x="846675" y="1834219"/>
                  </a:lnTo>
                  <a:cubicBezTo>
                    <a:pt x="866550" y="1829228"/>
                    <a:pt x="878606" y="1809071"/>
                    <a:pt x="873600" y="1789197"/>
                  </a:cubicBezTo>
                  <a:lnTo>
                    <a:pt x="872793" y="1786008"/>
                  </a:lnTo>
                  <a:cubicBezTo>
                    <a:pt x="869765" y="1773992"/>
                    <a:pt x="860871" y="1764519"/>
                    <a:pt x="849286" y="1760105"/>
                  </a:cubicBezTo>
                  <a:cubicBezTo>
                    <a:pt x="782397" y="1734593"/>
                    <a:pt x="728575" y="1677985"/>
                    <a:pt x="709790" y="1603279"/>
                  </a:cubicBezTo>
                  <a:cubicBezTo>
                    <a:pt x="678008" y="1476862"/>
                    <a:pt x="759025" y="1348535"/>
                    <a:pt x="889276" y="1324529"/>
                  </a:cubicBezTo>
                  <a:cubicBezTo>
                    <a:pt x="994796" y="1305073"/>
                    <a:pt x="1112964" y="1375581"/>
                    <a:pt x="1145945" y="1477696"/>
                  </a:cubicBezTo>
                  <a:cubicBezTo>
                    <a:pt x="1171645" y="1557233"/>
                    <a:pt x="1151435" y="1639152"/>
                    <a:pt x="1101352" y="1696863"/>
                  </a:cubicBezTo>
                  <a:cubicBezTo>
                    <a:pt x="1093279" y="1706161"/>
                    <a:pt x="1089982" y="1718675"/>
                    <a:pt x="1092983" y="1730624"/>
                  </a:cubicBezTo>
                  <a:lnTo>
                    <a:pt x="1093790" y="1733853"/>
                  </a:lnTo>
                  <a:cubicBezTo>
                    <a:pt x="1098782" y="1753727"/>
                    <a:pt x="1118952" y="1765783"/>
                    <a:pt x="1138826" y="1760792"/>
                  </a:cubicBezTo>
                  <a:lnTo>
                    <a:pt x="1653374" y="1631455"/>
                  </a:lnTo>
                  <a:lnTo>
                    <a:pt x="1524037" y="1116894"/>
                  </a:lnTo>
                  <a:cubicBezTo>
                    <a:pt x="1519045" y="1097020"/>
                    <a:pt x="1531102" y="1076863"/>
                    <a:pt x="1550976" y="1071871"/>
                  </a:cubicBezTo>
                  <a:lnTo>
                    <a:pt x="1555429" y="1070754"/>
                  </a:lnTo>
                  <a:cubicBezTo>
                    <a:pt x="1567378" y="1067754"/>
                    <a:pt x="1579879" y="1071037"/>
                    <a:pt x="1589190" y="1079110"/>
                  </a:cubicBezTo>
                  <a:cubicBezTo>
                    <a:pt x="1646902" y="1129193"/>
                    <a:pt x="1728807" y="1149403"/>
                    <a:pt x="1808330" y="1123716"/>
                  </a:cubicBezTo>
                  <a:cubicBezTo>
                    <a:pt x="1910446" y="1090736"/>
                    <a:pt x="1980954" y="972581"/>
                    <a:pt x="1961524" y="867061"/>
                  </a:cubicBezTo>
                  <a:cubicBezTo>
                    <a:pt x="1937518" y="736796"/>
                    <a:pt x="1809205" y="655779"/>
                    <a:pt x="1682775" y="687562"/>
                  </a:cubicBezTo>
                  <a:close/>
                </a:path>
              </a:pathLst>
            </a:custGeom>
            <a:solidFill>
              <a:schemeClr val="accent2"/>
            </a:solidFill>
            <a:ln w="134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2E0CC98-B24C-A5E6-353A-ABDC769B7594}"/>
                </a:ext>
              </a:extLst>
            </p:cNvPr>
            <p:cNvSpPr/>
            <p:nvPr/>
          </p:nvSpPr>
          <p:spPr>
            <a:xfrm rot="16200000" flipH="1">
              <a:off x="6293047" y="1161834"/>
              <a:ext cx="2467050" cy="2465343"/>
            </a:xfrm>
            <a:custGeom>
              <a:avLst/>
              <a:gdLst>
                <a:gd name="connsiteX0" fmla="*/ 1633944 w 1845531"/>
                <a:gd name="connsiteY0" fmla="*/ 454643 h 1846808"/>
                <a:gd name="connsiteX1" fmla="*/ 1432269 w 1845531"/>
                <a:gd name="connsiteY1" fmla="*/ 551322 h 1846808"/>
                <a:gd name="connsiteX2" fmla="*/ 1401563 w 1845531"/>
                <a:gd name="connsiteY2" fmla="*/ 567657 h 1846808"/>
                <a:gd name="connsiteX3" fmla="*/ 1399491 w 1845531"/>
                <a:gd name="connsiteY3" fmla="*/ 567657 h 1846808"/>
                <a:gd name="connsiteX4" fmla="*/ 1362394 w 1845531"/>
                <a:gd name="connsiteY4" fmla="*/ 530560 h 1846808"/>
                <a:gd name="connsiteX5" fmla="*/ 1362394 w 1845531"/>
                <a:gd name="connsiteY5" fmla="*/ 0 h 1846808"/>
                <a:gd name="connsiteX6" fmla="*/ 831834 w 1845531"/>
                <a:gd name="connsiteY6" fmla="*/ 0 h 1846808"/>
                <a:gd name="connsiteX7" fmla="*/ 794736 w 1845531"/>
                <a:gd name="connsiteY7" fmla="*/ 37098 h 1846808"/>
                <a:gd name="connsiteX8" fmla="*/ 794736 w 1845531"/>
                <a:gd name="connsiteY8" fmla="*/ 40394 h 1846808"/>
                <a:gd name="connsiteX9" fmla="*/ 811220 w 1845531"/>
                <a:gd name="connsiteY9" fmla="*/ 71248 h 1846808"/>
                <a:gd name="connsiteX10" fmla="*/ 908262 w 1845531"/>
                <a:gd name="connsiteY10" fmla="*/ 257355 h 1846808"/>
                <a:gd name="connsiteX11" fmla="*/ 666247 w 1845531"/>
                <a:gd name="connsiteY11" fmla="*/ 483936 h 1846808"/>
                <a:gd name="connsiteX12" fmla="*/ 454643 w 1845531"/>
                <a:gd name="connsiteY12" fmla="*/ 272829 h 1846808"/>
                <a:gd name="connsiteX13" fmla="*/ 551322 w 1845531"/>
                <a:gd name="connsiteY13" fmla="*/ 71141 h 1846808"/>
                <a:gd name="connsiteX14" fmla="*/ 567657 w 1845531"/>
                <a:gd name="connsiteY14" fmla="*/ 40435 h 1846808"/>
                <a:gd name="connsiteX15" fmla="*/ 567657 w 1845531"/>
                <a:gd name="connsiteY15" fmla="*/ 37098 h 1846808"/>
                <a:gd name="connsiteX16" fmla="*/ 530560 w 1845531"/>
                <a:gd name="connsiteY16" fmla="*/ 0 h 1846808"/>
                <a:gd name="connsiteX17" fmla="*/ 0 w 1845531"/>
                <a:gd name="connsiteY17" fmla="*/ 0 h 1846808"/>
                <a:gd name="connsiteX18" fmla="*/ 0 w 1845531"/>
                <a:gd name="connsiteY18" fmla="*/ 1362393 h 1846808"/>
                <a:gd name="connsiteX19" fmla="*/ 530560 w 1845531"/>
                <a:gd name="connsiteY19" fmla="*/ 1362393 h 1846808"/>
                <a:gd name="connsiteX20" fmla="*/ 567657 w 1845531"/>
                <a:gd name="connsiteY20" fmla="*/ 1399491 h 1846808"/>
                <a:gd name="connsiteX21" fmla="*/ 567657 w 1845531"/>
                <a:gd name="connsiteY21" fmla="*/ 1402828 h 1846808"/>
                <a:gd name="connsiteX22" fmla="*/ 551322 w 1845531"/>
                <a:gd name="connsiteY22" fmla="*/ 1433534 h 1846808"/>
                <a:gd name="connsiteX23" fmla="*/ 454643 w 1845531"/>
                <a:gd name="connsiteY23" fmla="*/ 1635222 h 1846808"/>
                <a:gd name="connsiteX24" fmla="*/ 666247 w 1845531"/>
                <a:gd name="connsiteY24" fmla="*/ 1846329 h 1846808"/>
                <a:gd name="connsiteX25" fmla="*/ 908262 w 1845531"/>
                <a:gd name="connsiteY25" fmla="*/ 1619748 h 1846808"/>
                <a:gd name="connsiteX26" fmla="*/ 811220 w 1845531"/>
                <a:gd name="connsiteY26" fmla="*/ 1433642 h 1846808"/>
                <a:gd name="connsiteX27" fmla="*/ 794736 w 1845531"/>
                <a:gd name="connsiteY27" fmla="*/ 1402788 h 1846808"/>
                <a:gd name="connsiteX28" fmla="*/ 794736 w 1845531"/>
                <a:gd name="connsiteY28" fmla="*/ 1399491 h 1846808"/>
                <a:gd name="connsiteX29" fmla="*/ 831834 w 1845531"/>
                <a:gd name="connsiteY29" fmla="*/ 1362393 h 1846808"/>
                <a:gd name="connsiteX30" fmla="*/ 1362394 w 1845531"/>
                <a:gd name="connsiteY30" fmla="*/ 1362393 h 1846808"/>
                <a:gd name="connsiteX31" fmla="*/ 1362394 w 1845531"/>
                <a:gd name="connsiteY31" fmla="*/ 831834 h 1846808"/>
                <a:gd name="connsiteX32" fmla="*/ 1399491 w 1845531"/>
                <a:gd name="connsiteY32" fmla="*/ 794736 h 1846808"/>
                <a:gd name="connsiteX33" fmla="*/ 1401523 w 1845531"/>
                <a:gd name="connsiteY33" fmla="*/ 794736 h 1846808"/>
                <a:gd name="connsiteX34" fmla="*/ 1432363 w 1845531"/>
                <a:gd name="connsiteY34" fmla="*/ 811219 h 1846808"/>
                <a:gd name="connsiteX35" fmla="*/ 1618470 w 1845531"/>
                <a:gd name="connsiteY35" fmla="*/ 908262 h 1846808"/>
                <a:gd name="connsiteX36" fmla="*/ 1845051 w 1845531"/>
                <a:gd name="connsiteY36" fmla="*/ 666220 h 1846808"/>
                <a:gd name="connsiteX37" fmla="*/ 1633944 w 1845531"/>
                <a:gd name="connsiteY37" fmla="*/ 454643 h 184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45531" h="1846808">
                  <a:moveTo>
                    <a:pt x="1633944" y="454643"/>
                  </a:moveTo>
                  <a:cubicBezTo>
                    <a:pt x="1550545" y="449112"/>
                    <a:pt x="1476027" y="488686"/>
                    <a:pt x="1432269" y="551322"/>
                  </a:cubicBezTo>
                  <a:cubicBezTo>
                    <a:pt x="1425218" y="561414"/>
                    <a:pt x="1413875" y="567657"/>
                    <a:pt x="1401563" y="567657"/>
                  </a:cubicBezTo>
                  <a:lnTo>
                    <a:pt x="1399491" y="567657"/>
                  </a:lnTo>
                  <a:cubicBezTo>
                    <a:pt x="1378998" y="567657"/>
                    <a:pt x="1362394" y="551053"/>
                    <a:pt x="1362394" y="530560"/>
                  </a:cubicBezTo>
                  <a:lnTo>
                    <a:pt x="1362394" y="0"/>
                  </a:lnTo>
                  <a:lnTo>
                    <a:pt x="831834" y="0"/>
                  </a:lnTo>
                  <a:cubicBezTo>
                    <a:pt x="811341" y="0"/>
                    <a:pt x="794736" y="16604"/>
                    <a:pt x="794736" y="37098"/>
                  </a:cubicBezTo>
                  <a:lnTo>
                    <a:pt x="794736" y="40394"/>
                  </a:lnTo>
                  <a:cubicBezTo>
                    <a:pt x="794736" y="52787"/>
                    <a:pt x="801074" y="64143"/>
                    <a:pt x="811220" y="71248"/>
                  </a:cubicBezTo>
                  <a:cubicBezTo>
                    <a:pt x="869873" y="112288"/>
                    <a:pt x="908262" y="180320"/>
                    <a:pt x="908262" y="257355"/>
                  </a:cubicBezTo>
                  <a:cubicBezTo>
                    <a:pt x="908262" y="387714"/>
                    <a:pt x="798423" y="492413"/>
                    <a:pt x="666247" y="483936"/>
                  </a:cubicBezTo>
                  <a:cubicBezTo>
                    <a:pt x="559167" y="477073"/>
                    <a:pt x="461747" y="379896"/>
                    <a:pt x="454643" y="272829"/>
                  </a:cubicBezTo>
                  <a:cubicBezTo>
                    <a:pt x="449112" y="189416"/>
                    <a:pt x="488686" y="114912"/>
                    <a:pt x="551322" y="71141"/>
                  </a:cubicBezTo>
                  <a:cubicBezTo>
                    <a:pt x="561414" y="64090"/>
                    <a:pt x="567657" y="52760"/>
                    <a:pt x="567657" y="40435"/>
                  </a:cubicBezTo>
                  <a:lnTo>
                    <a:pt x="567657" y="37098"/>
                  </a:lnTo>
                  <a:cubicBezTo>
                    <a:pt x="567657" y="16604"/>
                    <a:pt x="551039" y="0"/>
                    <a:pt x="530560" y="0"/>
                  </a:cubicBezTo>
                  <a:lnTo>
                    <a:pt x="0" y="0"/>
                  </a:lnTo>
                  <a:lnTo>
                    <a:pt x="0" y="1362393"/>
                  </a:lnTo>
                  <a:lnTo>
                    <a:pt x="530560" y="1362393"/>
                  </a:lnTo>
                  <a:cubicBezTo>
                    <a:pt x="551053" y="1362393"/>
                    <a:pt x="567657" y="1378998"/>
                    <a:pt x="567657" y="1399491"/>
                  </a:cubicBezTo>
                  <a:lnTo>
                    <a:pt x="567657" y="1402828"/>
                  </a:lnTo>
                  <a:cubicBezTo>
                    <a:pt x="567657" y="1415140"/>
                    <a:pt x="561414" y="1426470"/>
                    <a:pt x="551322" y="1433534"/>
                  </a:cubicBezTo>
                  <a:cubicBezTo>
                    <a:pt x="488672" y="1477292"/>
                    <a:pt x="449112" y="1551810"/>
                    <a:pt x="454643" y="1635222"/>
                  </a:cubicBezTo>
                  <a:cubicBezTo>
                    <a:pt x="461747" y="1742289"/>
                    <a:pt x="559167" y="1839467"/>
                    <a:pt x="666247" y="1846329"/>
                  </a:cubicBezTo>
                  <a:cubicBezTo>
                    <a:pt x="798423" y="1854793"/>
                    <a:pt x="908262" y="1750093"/>
                    <a:pt x="908262" y="1619748"/>
                  </a:cubicBezTo>
                  <a:cubicBezTo>
                    <a:pt x="908262" y="1542714"/>
                    <a:pt x="869873" y="1474695"/>
                    <a:pt x="811220" y="1433642"/>
                  </a:cubicBezTo>
                  <a:cubicBezTo>
                    <a:pt x="801074" y="1426537"/>
                    <a:pt x="794736" y="1415180"/>
                    <a:pt x="794736" y="1402788"/>
                  </a:cubicBezTo>
                  <a:lnTo>
                    <a:pt x="794736" y="1399491"/>
                  </a:lnTo>
                  <a:cubicBezTo>
                    <a:pt x="794736" y="1378998"/>
                    <a:pt x="811354" y="1362393"/>
                    <a:pt x="831834" y="1362393"/>
                  </a:cubicBezTo>
                  <a:lnTo>
                    <a:pt x="1362394" y="1362393"/>
                  </a:lnTo>
                  <a:lnTo>
                    <a:pt x="1362394" y="831834"/>
                  </a:lnTo>
                  <a:cubicBezTo>
                    <a:pt x="1362394" y="811341"/>
                    <a:pt x="1378998" y="794736"/>
                    <a:pt x="1399491" y="794736"/>
                  </a:cubicBezTo>
                  <a:lnTo>
                    <a:pt x="1401523" y="794736"/>
                  </a:lnTo>
                  <a:cubicBezTo>
                    <a:pt x="1413916" y="794736"/>
                    <a:pt x="1425259" y="801074"/>
                    <a:pt x="1432363" y="811219"/>
                  </a:cubicBezTo>
                  <a:cubicBezTo>
                    <a:pt x="1473403" y="869873"/>
                    <a:pt x="1541436" y="908262"/>
                    <a:pt x="1618470" y="908262"/>
                  </a:cubicBezTo>
                  <a:cubicBezTo>
                    <a:pt x="1748829" y="908262"/>
                    <a:pt x="1853528" y="798410"/>
                    <a:pt x="1845051" y="666220"/>
                  </a:cubicBezTo>
                  <a:cubicBezTo>
                    <a:pt x="1837852" y="553623"/>
                    <a:pt x="1746528" y="462097"/>
                    <a:pt x="1633944" y="454643"/>
                  </a:cubicBezTo>
                  <a:close/>
                </a:path>
              </a:pathLst>
            </a:custGeom>
            <a:solidFill>
              <a:schemeClr val="accent5"/>
            </a:solidFill>
            <a:ln w="134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CD1A7C3-21CC-04A6-4C8C-BE78AEE3C9A4}"/>
                </a:ext>
              </a:extLst>
            </p:cNvPr>
            <p:cNvSpPr txBox="1"/>
            <p:nvPr/>
          </p:nvSpPr>
          <p:spPr>
            <a:xfrm rot="20727265">
              <a:off x="4914840" y="4298957"/>
              <a:ext cx="1775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Transit</a:t>
              </a:r>
            </a:p>
          </p:txBody>
        </p:sp>
        <p:pic>
          <p:nvPicPr>
            <p:cNvPr id="67" name="Graphic 66" descr="Bus with solid fill">
              <a:extLst>
                <a:ext uri="{FF2B5EF4-FFF2-40B4-BE49-F238E27FC236}">
                  <a16:creationId xmlns:a16="http://schemas.microsoft.com/office/drawing/2014/main" id="{B4FE5D07-00C5-E447-0D44-FBC9E201C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 rot="20765895">
              <a:off x="5743298" y="4605481"/>
              <a:ext cx="582213" cy="582213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A64F463-C249-5D37-09EF-922230DE0399}"/>
                </a:ext>
              </a:extLst>
            </p:cNvPr>
            <p:cNvSpPr txBox="1"/>
            <p:nvPr/>
          </p:nvSpPr>
          <p:spPr>
            <a:xfrm>
              <a:off x="4478923" y="1301390"/>
              <a:ext cx="18199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Health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69BB7F0-714E-B560-D226-8242158AD3CE}"/>
                </a:ext>
              </a:extLst>
            </p:cNvPr>
            <p:cNvSpPr txBox="1"/>
            <p:nvPr/>
          </p:nvSpPr>
          <p:spPr>
            <a:xfrm>
              <a:off x="6298708" y="1289081"/>
              <a:ext cx="18199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Housing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0BE38B8-217B-AD7F-0C75-321BBCE686BB}"/>
                </a:ext>
              </a:extLst>
            </p:cNvPr>
            <p:cNvSpPr txBox="1"/>
            <p:nvPr/>
          </p:nvSpPr>
          <p:spPr>
            <a:xfrm>
              <a:off x="2647047" y="1301390"/>
              <a:ext cx="18199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Education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23EE2F4-A744-95E0-8065-0D7327E377F9}"/>
                </a:ext>
              </a:extLst>
            </p:cNvPr>
            <p:cNvSpPr txBox="1"/>
            <p:nvPr/>
          </p:nvSpPr>
          <p:spPr>
            <a:xfrm>
              <a:off x="2658977" y="3633035"/>
              <a:ext cx="18199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Food</a:t>
              </a:r>
            </a:p>
          </p:txBody>
        </p:sp>
        <p:pic>
          <p:nvPicPr>
            <p:cNvPr id="72" name="Graphic 71" descr="Medical with solid fill">
              <a:extLst>
                <a:ext uri="{FF2B5EF4-FFF2-40B4-BE49-F238E27FC236}">
                  <a16:creationId xmlns:a16="http://schemas.microsoft.com/office/drawing/2014/main" id="{2BCC99DB-EA8D-B523-F5EE-EC7713950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80411" y="1602559"/>
              <a:ext cx="634890" cy="634890"/>
            </a:xfrm>
            <a:prstGeom prst="rect">
              <a:avLst/>
            </a:prstGeom>
          </p:spPr>
        </p:pic>
        <p:pic>
          <p:nvPicPr>
            <p:cNvPr id="73" name="Graphic 72" descr="Graduation cap with solid fill">
              <a:extLst>
                <a:ext uri="{FF2B5EF4-FFF2-40B4-BE49-F238E27FC236}">
                  <a16:creationId xmlns:a16="http://schemas.microsoft.com/office/drawing/2014/main" id="{CAE3B116-F2B2-D837-EEC5-620EBF9B3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192215" y="1764931"/>
              <a:ext cx="628603" cy="628603"/>
            </a:xfrm>
            <a:prstGeom prst="rect">
              <a:avLst/>
            </a:prstGeom>
          </p:spPr>
        </p:pic>
        <p:pic>
          <p:nvPicPr>
            <p:cNvPr id="74" name="Graphic 73" descr="Table setting with solid fill">
              <a:extLst>
                <a:ext uri="{FF2B5EF4-FFF2-40B4-BE49-F238E27FC236}">
                  <a16:creationId xmlns:a16="http://schemas.microsoft.com/office/drawing/2014/main" id="{E984316C-9A04-FA16-E3F4-391710CD2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219111" y="3922801"/>
              <a:ext cx="693852" cy="693852"/>
            </a:xfrm>
            <a:prstGeom prst="rect">
              <a:avLst/>
            </a:prstGeom>
          </p:spPr>
        </p:pic>
        <p:pic>
          <p:nvPicPr>
            <p:cNvPr id="75" name="Graphic 74" descr="Home with solid fill">
              <a:extLst>
                <a:ext uri="{FF2B5EF4-FFF2-40B4-BE49-F238E27FC236}">
                  <a16:creationId xmlns:a16="http://schemas.microsoft.com/office/drawing/2014/main" id="{31C716BB-81DD-E02E-1173-AE3A0C4B9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973591" y="1833633"/>
              <a:ext cx="470180" cy="47018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75BEC14-A791-F1F3-CB9D-DC18DF646019}"/>
              </a:ext>
            </a:extLst>
          </p:cNvPr>
          <p:cNvSpPr txBox="1"/>
          <p:nvPr/>
        </p:nvSpPr>
        <p:spPr>
          <a:xfrm>
            <a:off x="5747138" y="1437148"/>
            <a:ext cx="623867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200" dirty="0"/>
              <a:t>Northern Virginia’s transit network fuels </a:t>
            </a:r>
            <a:r>
              <a:rPr lang="en-US" sz="2200" b="1" dirty="0"/>
              <a:t>economic growth</a:t>
            </a:r>
            <a:r>
              <a:rPr lang="en-US" sz="2200" dirty="0"/>
              <a:t>.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200" b="1" dirty="0"/>
              <a:t>Transit is STRONG </a:t>
            </a:r>
            <a:r>
              <a:rPr lang="en-US" sz="2200" dirty="0"/>
              <a:t>in Northern Virginia – we need to sustain this momentum.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200" dirty="0"/>
              <a:t>Public transit is a </a:t>
            </a:r>
            <a:r>
              <a:rPr lang="en-US" sz="2200" b="1" dirty="0"/>
              <a:t>people industry </a:t>
            </a:r>
            <a:r>
              <a:rPr lang="en-US" sz="2200" dirty="0"/>
              <a:t>– bus drivers, mechanics, customer service, and back-office staff are necessary for a reliable system.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200" dirty="0"/>
              <a:t>The funding </a:t>
            </a:r>
            <a:r>
              <a:rPr lang="en-US" sz="2200" b="1" dirty="0"/>
              <a:t>solution can be shared </a:t>
            </a:r>
            <a:r>
              <a:rPr lang="en-US" sz="2200" dirty="0"/>
              <a:t>between the State and the Region.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200" b="1" dirty="0"/>
              <a:t>Raising state aid </a:t>
            </a:r>
            <a:r>
              <a:rPr lang="en-US" sz="2200" dirty="0"/>
              <a:t>will also support the additional 30+ transit systems across the Commonwealth.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042A17-4256-0F5A-4AED-2586D5C8896B}"/>
              </a:ext>
            </a:extLst>
          </p:cNvPr>
          <p:cNvSpPr txBox="1"/>
          <p:nvPr/>
        </p:nvSpPr>
        <p:spPr>
          <a:xfrm>
            <a:off x="467139" y="888374"/>
            <a:ext cx="11151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i="1" dirty="0"/>
              <a:t>WMATA, VRE, NVTC Local Bus systems and </a:t>
            </a:r>
            <a:r>
              <a:rPr lang="en-US" b="1" i="1" dirty="0" err="1"/>
              <a:t>OmniRide</a:t>
            </a:r>
            <a:r>
              <a:rPr lang="en-US" b="1" i="1" dirty="0"/>
              <a:t> need reliable and growing funding.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14FA3C-8725-0618-2562-871FC293D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690C2-5109-40C5-A80C-B15BA6D4F7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98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835614B-8B05-F9AD-E3EB-68374196FA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29BC65-ED20-553F-BE13-2AC55CED69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/>
              <a:t>Kate Mattice</a:t>
            </a:r>
          </a:p>
          <a:p>
            <a:r>
              <a:rPr lang="en-US"/>
              <a:t>Executive Director</a:t>
            </a:r>
          </a:p>
          <a:p>
            <a:r>
              <a:rPr lang="en-US"/>
              <a:t>katemattice@novatransit.org</a:t>
            </a:r>
          </a:p>
        </p:txBody>
      </p:sp>
      <p:pic>
        <p:nvPicPr>
          <p:cNvPr id="4" name="Picture Placeholder 3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4D936F31-24A9-1B35-F244-BA49FD8EC82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3" r="3913"/>
          <a:stretch>
            <a:fillRect/>
          </a:stretch>
        </p:blipFill>
        <p:spPr/>
      </p:pic>
      <p:pic>
        <p:nvPicPr>
          <p:cNvPr id="16" name="Picture Placeholder 15" descr="A train in a station&#10;&#10;AI-generated content may be incorrect.">
            <a:extLst>
              <a:ext uri="{FF2B5EF4-FFF2-40B4-BE49-F238E27FC236}">
                <a16:creationId xmlns:a16="http://schemas.microsoft.com/office/drawing/2014/main" id="{3DFD996A-DAC2-CB81-FFF4-240145B129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27" r="92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791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ADA8E331-8448-B45C-C156-F2BA0FC66F65}"/>
              </a:ext>
            </a:extLst>
          </p:cNvPr>
          <p:cNvGrpSpPr/>
          <p:nvPr/>
        </p:nvGrpSpPr>
        <p:grpSpPr>
          <a:xfrm>
            <a:off x="6455409" y="287719"/>
            <a:ext cx="4863926" cy="6696972"/>
            <a:chOff x="3727641" y="161028"/>
            <a:chExt cx="4863926" cy="669697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AE9B537-E990-55F5-5B1B-84F22878C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727641" y="161028"/>
              <a:ext cx="4463077" cy="6696972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D2F2291-C6AF-FBC5-3F3B-9D05406EB347}"/>
                </a:ext>
              </a:extLst>
            </p:cNvPr>
            <p:cNvSpPr txBox="1"/>
            <p:nvPr/>
          </p:nvSpPr>
          <p:spPr>
            <a:xfrm>
              <a:off x="4934057" y="1360024"/>
              <a:ext cx="10405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>
                  <a:solidFill>
                    <a:schemeClr val="bg1"/>
                  </a:solidFill>
                  <a:latin typeface="+mj-lt"/>
                </a:rPr>
                <a:t>Loudoun County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4984E95-4805-9DFD-85A3-25106852D769}"/>
                </a:ext>
              </a:extLst>
            </p:cNvPr>
            <p:cNvSpPr txBox="1"/>
            <p:nvPr/>
          </p:nvSpPr>
          <p:spPr>
            <a:xfrm>
              <a:off x="6373291" y="2169445"/>
              <a:ext cx="6448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>
                  <a:solidFill>
                    <a:schemeClr val="bg1"/>
                  </a:solidFill>
                  <a:latin typeface="+mj-lt"/>
                </a:rPr>
                <a:t>Fairfax </a:t>
              </a:r>
            </a:p>
            <a:p>
              <a:pPr algn="ctr"/>
              <a:r>
                <a:rPr lang="en-US" sz="1000" b="1">
                  <a:solidFill>
                    <a:schemeClr val="bg1"/>
                  </a:solidFill>
                  <a:latin typeface="+mj-lt"/>
                </a:rPr>
                <a:t>County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5FA2F61-FCD1-6152-3781-AEDAD4EE483A}"/>
                </a:ext>
              </a:extLst>
            </p:cNvPr>
            <p:cNvSpPr txBox="1"/>
            <p:nvPr/>
          </p:nvSpPr>
          <p:spPr>
            <a:xfrm>
              <a:off x="7708895" y="2179883"/>
              <a:ext cx="7183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>
                  <a:latin typeface="+mj-lt"/>
                </a:rPr>
                <a:t>Arlington </a:t>
              </a:r>
            </a:p>
            <a:p>
              <a:r>
                <a:rPr lang="en-US" sz="1000" b="1">
                  <a:latin typeface="+mj-lt"/>
                </a:rPr>
                <a:t>County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AEF8BF2-421B-657C-AB3D-98B3028D9E9C}"/>
                </a:ext>
              </a:extLst>
            </p:cNvPr>
            <p:cNvSpPr txBox="1"/>
            <p:nvPr/>
          </p:nvSpPr>
          <p:spPr>
            <a:xfrm>
              <a:off x="7780295" y="2700160"/>
              <a:ext cx="8112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>
                  <a:latin typeface="+mj-lt"/>
                </a:rPr>
                <a:t>City of Alexandria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4CEBF8-5D59-E2FA-E761-125E7641F585}"/>
                </a:ext>
              </a:extLst>
            </p:cNvPr>
            <p:cNvSpPr txBox="1"/>
            <p:nvPr/>
          </p:nvSpPr>
          <p:spPr>
            <a:xfrm>
              <a:off x="7268409" y="1771306"/>
              <a:ext cx="10405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>
                  <a:latin typeface="+mj-lt"/>
                </a:rPr>
                <a:t>City of </a:t>
              </a:r>
            </a:p>
            <a:p>
              <a:r>
                <a:rPr lang="en-US" sz="1000" b="1">
                  <a:latin typeface="+mj-lt"/>
                </a:rPr>
                <a:t>Falls Church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C38BBDE-C18C-0819-6770-794E72CD4F56}"/>
                </a:ext>
              </a:extLst>
            </p:cNvPr>
            <p:cNvSpPr txBox="1"/>
            <p:nvPr/>
          </p:nvSpPr>
          <p:spPr>
            <a:xfrm>
              <a:off x="7782455" y="3188625"/>
              <a:ext cx="6448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>
                  <a:latin typeface="+mj-lt"/>
                </a:rPr>
                <a:t>City of </a:t>
              </a:r>
            </a:p>
            <a:p>
              <a:r>
                <a:rPr lang="en-US" sz="1000" b="1">
                  <a:latin typeface="+mj-lt"/>
                </a:rPr>
                <a:t>Fairfax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EAAF41-49C9-0FCD-D596-E99C2181BBEA}"/>
                </a:ext>
              </a:extLst>
            </p:cNvPr>
            <p:cNvSpPr txBox="1"/>
            <p:nvPr/>
          </p:nvSpPr>
          <p:spPr>
            <a:xfrm>
              <a:off x="5802336" y="3458743"/>
              <a:ext cx="10405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>
                  <a:solidFill>
                    <a:schemeClr val="bg1"/>
                  </a:solidFill>
                  <a:latin typeface="+mj-lt"/>
                </a:rPr>
                <a:t>Prince William County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F044744-5024-F95B-9020-9124F90098EF}"/>
                </a:ext>
              </a:extLst>
            </p:cNvPr>
            <p:cNvSpPr txBox="1"/>
            <p:nvPr/>
          </p:nvSpPr>
          <p:spPr>
            <a:xfrm>
              <a:off x="5623255" y="4455587"/>
              <a:ext cx="10405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>
                  <a:solidFill>
                    <a:schemeClr val="bg1"/>
                  </a:solidFill>
                  <a:latin typeface="+mj-lt"/>
                </a:rPr>
                <a:t>Stafford </a:t>
              </a:r>
            </a:p>
            <a:p>
              <a:pPr algn="ctr"/>
              <a:r>
                <a:rPr lang="en-US" sz="1000" b="1">
                  <a:solidFill>
                    <a:schemeClr val="bg1"/>
                  </a:solidFill>
                  <a:latin typeface="+mj-lt"/>
                </a:rPr>
                <a:t>County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2A069BB-7BAC-11D2-211B-6BBA39848950}"/>
                </a:ext>
              </a:extLst>
            </p:cNvPr>
            <p:cNvSpPr txBox="1"/>
            <p:nvPr/>
          </p:nvSpPr>
          <p:spPr>
            <a:xfrm>
              <a:off x="5055417" y="5582390"/>
              <a:ext cx="10405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>
                  <a:solidFill>
                    <a:schemeClr val="bg1"/>
                  </a:solidFill>
                  <a:latin typeface="+mj-lt"/>
                </a:rPr>
                <a:t>Spotsylvania</a:t>
              </a:r>
            </a:p>
            <a:p>
              <a:pPr algn="ctr"/>
              <a:r>
                <a:rPr lang="en-US" sz="1000" b="1">
                  <a:solidFill>
                    <a:schemeClr val="bg1"/>
                  </a:solidFill>
                  <a:latin typeface="+mj-lt"/>
                </a:rPr>
                <a:t>County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706DE56-3FB6-CB81-7D90-10A8F04A5925}"/>
                </a:ext>
              </a:extLst>
            </p:cNvPr>
            <p:cNvSpPr txBox="1"/>
            <p:nvPr/>
          </p:nvSpPr>
          <p:spPr>
            <a:xfrm>
              <a:off x="4277186" y="2856481"/>
              <a:ext cx="1147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b="1">
                  <a:latin typeface="+mj-lt"/>
                </a:rPr>
                <a:t>City of </a:t>
              </a:r>
            </a:p>
            <a:p>
              <a:pPr algn="r"/>
              <a:r>
                <a:rPr lang="en-US" sz="1000" b="1">
                  <a:latin typeface="+mj-lt"/>
                </a:rPr>
                <a:t>Manassas Park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B752E3E-0674-97A9-A3E8-70E15A815513}"/>
                </a:ext>
              </a:extLst>
            </p:cNvPr>
            <p:cNvSpPr txBox="1"/>
            <p:nvPr/>
          </p:nvSpPr>
          <p:spPr>
            <a:xfrm>
              <a:off x="4395459" y="3290299"/>
              <a:ext cx="11703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b="1">
                  <a:latin typeface="+mj-lt"/>
                </a:rPr>
                <a:t>City of </a:t>
              </a:r>
            </a:p>
            <a:p>
              <a:pPr algn="r"/>
              <a:r>
                <a:rPr lang="en-US" sz="1000" b="1">
                  <a:latin typeface="+mj-lt"/>
                </a:rPr>
                <a:t>Manassas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C8E6D45-95A3-FEEC-BA5F-6636AA0F84D3}"/>
                </a:ext>
              </a:extLst>
            </p:cNvPr>
            <p:cNvSpPr txBox="1"/>
            <p:nvPr/>
          </p:nvSpPr>
          <p:spPr>
            <a:xfrm>
              <a:off x="4284021" y="4577155"/>
              <a:ext cx="11703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b="1">
                  <a:latin typeface="+mj-lt"/>
                </a:rPr>
                <a:t>City of </a:t>
              </a:r>
            </a:p>
            <a:p>
              <a:pPr algn="r"/>
              <a:r>
                <a:rPr lang="en-US" sz="1000" b="1">
                  <a:latin typeface="+mj-lt"/>
                </a:rPr>
                <a:t>Fredericksburg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940CB28-9742-2EAA-6F07-228A63024C08}"/>
                </a:ext>
              </a:extLst>
            </p:cNvPr>
            <p:cNvCxnSpPr>
              <a:cxnSpLocks/>
              <a:endCxn id="7" idx="1"/>
            </p:cNvCxnSpPr>
            <p:nvPr/>
          </p:nvCxnSpPr>
          <p:spPr>
            <a:xfrm flipV="1">
              <a:off x="7186863" y="1971361"/>
              <a:ext cx="81546" cy="543239"/>
            </a:xfrm>
            <a:prstGeom prst="line">
              <a:avLst/>
            </a:prstGeom>
            <a:ln cap="rnd">
              <a:solidFill>
                <a:schemeClr val="bg2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8778DAA-8F16-55C9-EC44-CBD94F8BD234}"/>
                </a:ext>
              </a:extLst>
            </p:cNvPr>
            <p:cNvCxnSpPr>
              <a:cxnSpLocks/>
              <a:endCxn id="4" idx="1"/>
            </p:cNvCxnSpPr>
            <p:nvPr/>
          </p:nvCxnSpPr>
          <p:spPr>
            <a:xfrm flipV="1">
              <a:off x="7494373" y="2379938"/>
              <a:ext cx="214522" cy="200055"/>
            </a:xfrm>
            <a:prstGeom prst="line">
              <a:avLst/>
            </a:prstGeom>
            <a:ln cap="rnd">
              <a:solidFill>
                <a:schemeClr val="bg2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0A2C85A-FACD-3A19-6C01-7F3AE7706394}"/>
                </a:ext>
              </a:extLst>
            </p:cNvPr>
            <p:cNvCxnSpPr>
              <a:cxnSpLocks/>
              <a:endCxn id="6" idx="1"/>
            </p:cNvCxnSpPr>
            <p:nvPr/>
          </p:nvCxnSpPr>
          <p:spPr>
            <a:xfrm>
              <a:off x="7590502" y="2788515"/>
              <a:ext cx="189793" cy="111700"/>
            </a:xfrm>
            <a:prstGeom prst="line">
              <a:avLst/>
            </a:prstGeom>
            <a:ln cap="rnd">
              <a:solidFill>
                <a:schemeClr val="bg2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9E9FB67-444E-50C3-48E6-F180FB9185C7}"/>
                </a:ext>
              </a:extLst>
            </p:cNvPr>
            <p:cNvCxnSpPr>
              <a:cxnSpLocks/>
              <a:stCxn id="36" idx="3"/>
            </p:cNvCxnSpPr>
            <p:nvPr/>
          </p:nvCxnSpPr>
          <p:spPr>
            <a:xfrm>
              <a:off x="5424354" y="3056536"/>
              <a:ext cx="839560" cy="0"/>
            </a:xfrm>
            <a:prstGeom prst="line">
              <a:avLst/>
            </a:prstGeom>
            <a:ln cap="rnd">
              <a:solidFill>
                <a:schemeClr val="bg2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AA55015-9CDB-4453-2984-1B26B15869D9}"/>
                </a:ext>
              </a:extLst>
            </p:cNvPr>
            <p:cNvCxnSpPr>
              <a:cxnSpLocks/>
              <a:stCxn id="38" idx="3"/>
            </p:cNvCxnSpPr>
            <p:nvPr/>
          </p:nvCxnSpPr>
          <p:spPr>
            <a:xfrm flipV="1">
              <a:off x="5565787" y="3208936"/>
              <a:ext cx="530213" cy="281418"/>
            </a:xfrm>
            <a:prstGeom prst="line">
              <a:avLst/>
            </a:prstGeom>
            <a:ln cap="rnd">
              <a:solidFill>
                <a:schemeClr val="bg2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EAC0C34-19B5-4A4E-FCE4-8C247EF107D7}"/>
                </a:ext>
              </a:extLst>
            </p:cNvPr>
            <p:cNvCxnSpPr>
              <a:endCxn id="39" idx="3"/>
            </p:cNvCxnSpPr>
            <p:nvPr/>
          </p:nvCxnSpPr>
          <p:spPr>
            <a:xfrm flipH="1" flipV="1">
              <a:off x="5454349" y="4777210"/>
              <a:ext cx="641651" cy="443023"/>
            </a:xfrm>
            <a:prstGeom prst="line">
              <a:avLst/>
            </a:prstGeom>
            <a:ln cap="rnd">
              <a:solidFill>
                <a:schemeClr val="bg2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1D74D98-EF65-732D-3CBA-E36F918A387C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6782864" y="2688488"/>
              <a:ext cx="999591" cy="700192"/>
            </a:xfrm>
            <a:prstGeom prst="line">
              <a:avLst/>
            </a:prstGeom>
            <a:ln cap="rnd">
              <a:solidFill>
                <a:schemeClr val="bg2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664E543-4F4E-0362-6E19-5FB3EEB925EA}"/>
              </a:ext>
            </a:extLst>
          </p:cNvPr>
          <p:cNvSpPr/>
          <p:nvPr/>
        </p:nvSpPr>
        <p:spPr>
          <a:xfrm>
            <a:off x="446766" y="1360500"/>
            <a:ext cx="1828800" cy="1371600"/>
          </a:xfrm>
          <a:prstGeom prst="roundRect">
            <a:avLst>
              <a:gd name="adj" fmla="val 6595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F4582EA-623A-431B-0EBC-2F2797F153B3}"/>
              </a:ext>
            </a:extLst>
          </p:cNvPr>
          <p:cNvGrpSpPr/>
          <p:nvPr/>
        </p:nvGrpSpPr>
        <p:grpSpPr>
          <a:xfrm>
            <a:off x="10800149" y="1022743"/>
            <a:ext cx="1185663" cy="968769"/>
            <a:chOff x="1760076" y="4173401"/>
            <a:chExt cx="975827" cy="794734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F72A922E-52F5-2714-70A1-A018F69CE5E9}"/>
                </a:ext>
              </a:extLst>
            </p:cNvPr>
            <p:cNvSpPr/>
            <p:nvPr/>
          </p:nvSpPr>
          <p:spPr>
            <a:xfrm>
              <a:off x="1779940" y="4369812"/>
              <a:ext cx="936101" cy="401913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8C0F83E-3148-5CC5-51A3-5611C9DF2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0076" y="4173401"/>
              <a:ext cx="975827" cy="79473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54B03D0-766D-3E35-1E54-E999B9695A72}"/>
              </a:ext>
            </a:extLst>
          </p:cNvPr>
          <p:cNvGrpSpPr/>
          <p:nvPr/>
        </p:nvGrpSpPr>
        <p:grpSpPr>
          <a:xfrm>
            <a:off x="11085190" y="3710389"/>
            <a:ext cx="900622" cy="668054"/>
            <a:chOff x="6318827" y="4290909"/>
            <a:chExt cx="786823" cy="58175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6C8A42C-464F-8E65-F6DD-77D523770271}"/>
                </a:ext>
              </a:extLst>
            </p:cNvPr>
            <p:cNvSpPr/>
            <p:nvPr/>
          </p:nvSpPr>
          <p:spPr>
            <a:xfrm>
              <a:off x="6318827" y="4290909"/>
              <a:ext cx="786823" cy="581750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356BE73-03E0-C6E8-A306-0653AEF5C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8798" y="4390954"/>
              <a:ext cx="579771" cy="368155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43DE48B-9AA2-B05C-E630-351BE213B4FD}"/>
              </a:ext>
            </a:extLst>
          </p:cNvPr>
          <p:cNvGrpSpPr/>
          <p:nvPr/>
        </p:nvGrpSpPr>
        <p:grpSpPr>
          <a:xfrm>
            <a:off x="11267440" y="339860"/>
            <a:ext cx="718372" cy="780856"/>
            <a:chOff x="9036648" y="2823749"/>
            <a:chExt cx="586178" cy="635099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55DAF7B0-09F6-1642-E454-8DADD385A824}"/>
                </a:ext>
              </a:extLst>
            </p:cNvPr>
            <p:cNvSpPr/>
            <p:nvPr/>
          </p:nvSpPr>
          <p:spPr>
            <a:xfrm>
              <a:off x="9036648" y="2823749"/>
              <a:ext cx="586178" cy="635099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0D4B47E-95B4-29C3-D2AC-9AB2AFA96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0019" y="2893737"/>
              <a:ext cx="379438" cy="485422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5C88CBA-E2A1-4C92-0587-C2CBDEE93734}"/>
              </a:ext>
            </a:extLst>
          </p:cNvPr>
          <p:cNvGrpSpPr/>
          <p:nvPr/>
        </p:nvGrpSpPr>
        <p:grpSpPr>
          <a:xfrm>
            <a:off x="11202284" y="4508796"/>
            <a:ext cx="783528" cy="489925"/>
            <a:chOff x="5132531" y="3529872"/>
            <a:chExt cx="869035" cy="54163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05EBDF8-6601-94F6-2AF8-06522F37404F}"/>
                </a:ext>
              </a:extLst>
            </p:cNvPr>
            <p:cNvSpPr/>
            <p:nvPr/>
          </p:nvSpPr>
          <p:spPr>
            <a:xfrm>
              <a:off x="5141964" y="3529872"/>
              <a:ext cx="838200" cy="541630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A logo with blue and yellow letters&#10;&#10;AI-generated content may be incorrect.">
              <a:extLst>
                <a:ext uri="{FF2B5EF4-FFF2-40B4-BE49-F238E27FC236}">
                  <a16:creationId xmlns:a16="http://schemas.microsoft.com/office/drawing/2014/main" id="{F78ECA95-C053-ACD1-A8CB-765B0F514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2531" y="3580125"/>
              <a:ext cx="869035" cy="48542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17C7F13-0777-CEDD-EBE5-8AB8238C7393}"/>
              </a:ext>
            </a:extLst>
          </p:cNvPr>
          <p:cNvGrpSpPr/>
          <p:nvPr/>
        </p:nvGrpSpPr>
        <p:grpSpPr>
          <a:xfrm>
            <a:off x="10406483" y="5159095"/>
            <a:ext cx="1579329" cy="498062"/>
            <a:chOff x="5770613" y="5468641"/>
            <a:chExt cx="1207955" cy="37971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6E41A35-8C70-EA60-AD87-291F61667038}"/>
                </a:ext>
              </a:extLst>
            </p:cNvPr>
            <p:cNvSpPr/>
            <p:nvPr/>
          </p:nvSpPr>
          <p:spPr>
            <a:xfrm>
              <a:off x="5770613" y="5468641"/>
              <a:ext cx="1207955" cy="379710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A blue and green text on a black background&#10;&#10;AI-generated content may be incorrect.">
              <a:extLst>
                <a:ext uri="{FF2B5EF4-FFF2-40B4-BE49-F238E27FC236}">
                  <a16:creationId xmlns:a16="http://schemas.microsoft.com/office/drawing/2014/main" id="{997220FD-DD18-8ED9-E3FB-F2B896A0A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2640" y="5518788"/>
              <a:ext cx="984501" cy="26005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AAF8397-E1E0-8CB7-DC87-C81D1AD22B85}"/>
              </a:ext>
            </a:extLst>
          </p:cNvPr>
          <p:cNvGrpSpPr/>
          <p:nvPr/>
        </p:nvGrpSpPr>
        <p:grpSpPr>
          <a:xfrm>
            <a:off x="11202284" y="1911174"/>
            <a:ext cx="783528" cy="664001"/>
            <a:chOff x="8090566" y="3969326"/>
            <a:chExt cx="751860" cy="635099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80E1E18-7860-6865-5793-165DC2EB4769}"/>
                </a:ext>
              </a:extLst>
            </p:cNvPr>
            <p:cNvSpPr/>
            <p:nvPr/>
          </p:nvSpPr>
          <p:spPr>
            <a:xfrm>
              <a:off x="8090566" y="3969326"/>
              <a:ext cx="751860" cy="635099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ue and green bus with sun behind it&#10;&#10;AI-generated content may be incorrect.">
              <a:extLst>
                <a:ext uri="{FF2B5EF4-FFF2-40B4-BE49-F238E27FC236}">
                  <a16:creationId xmlns:a16="http://schemas.microsoft.com/office/drawing/2014/main" id="{FC936898-8639-A52D-8B09-1966E1E24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9770" y="4007426"/>
              <a:ext cx="555899" cy="477555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889D5AF-1549-5F1C-06B8-C5FD7003564D}"/>
              </a:ext>
            </a:extLst>
          </p:cNvPr>
          <p:cNvGrpSpPr/>
          <p:nvPr/>
        </p:nvGrpSpPr>
        <p:grpSpPr>
          <a:xfrm>
            <a:off x="11230085" y="2731702"/>
            <a:ext cx="755727" cy="786209"/>
            <a:chOff x="6603457" y="4315466"/>
            <a:chExt cx="652286" cy="64685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5E7255B-0CE0-2F67-9D1D-9231A678C0FE}"/>
                </a:ext>
              </a:extLst>
            </p:cNvPr>
            <p:cNvSpPr/>
            <p:nvPr/>
          </p:nvSpPr>
          <p:spPr>
            <a:xfrm>
              <a:off x="6603457" y="4315466"/>
              <a:ext cx="652286" cy="646859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A red and white diamond with black text&#10;&#10;AI-generated content may be incorrect.">
              <a:extLst>
                <a:ext uri="{FF2B5EF4-FFF2-40B4-BE49-F238E27FC236}">
                  <a16:creationId xmlns:a16="http://schemas.microsoft.com/office/drawing/2014/main" id="{E1FF5B05-CE60-8288-2935-04E7560C8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39714" y="4332483"/>
              <a:ext cx="579772" cy="58175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DCFD6A1-AA5C-B97B-1870-DA5A371B5851}"/>
              </a:ext>
            </a:extLst>
          </p:cNvPr>
          <p:cNvGrpSpPr/>
          <p:nvPr/>
        </p:nvGrpSpPr>
        <p:grpSpPr>
          <a:xfrm>
            <a:off x="10040472" y="5777077"/>
            <a:ext cx="1945340" cy="565128"/>
            <a:chOff x="6688683" y="1140673"/>
            <a:chExt cx="1676400" cy="48542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5B0AFA2-22A1-38A1-29F5-5FDF45AA6326}"/>
                </a:ext>
              </a:extLst>
            </p:cNvPr>
            <p:cNvSpPr/>
            <p:nvPr/>
          </p:nvSpPr>
          <p:spPr>
            <a:xfrm>
              <a:off x="6688683" y="1140673"/>
              <a:ext cx="1676400" cy="485422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B64F660-D7B1-CD0E-2BF2-33D8A5C88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8621" y="1200097"/>
              <a:ext cx="1496524" cy="368154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F5A7FE2B-CD2F-CE48-2C08-F338AF5C8048}"/>
              </a:ext>
            </a:extLst>
          </p:cNvPr>
          <p:cNvSpPr txBox="1"/>
          <p:nvPr/>
        </p:nvSpPr>
        <p:spPr>
          <a:xfrm>
            <a:off x="472777" y="1467887"/>
            <a:ext cx="1814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2.9M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people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8C04E4C-0D7C-D3DD-4C25-2FFD279AB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7" y="1059198"/>
            <a:ext cx="4139219" cy="336871"/>
          </a:xfrm>
        </p:spPr>
        <p:txBody>
          <a:bodyPr/>
          <a:lstStyle/>
          <a:p>
            <a:r>
              <a:rPr lang="en-US" sz="1600" dirty="0">
                <a:solidFill>
                  <a:srgbClr val="97CB64"/>
                </a:solidFill>
              </a:rPr>
              <a:t>Serves a region of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D10B2EB-999A-925A-9903-C5A38EF82C28}"/>
              </a:ext>
            </a:extLst>
          </p:cNvPr>
          <p:cNvSpPr/>
          <p:nvPr/>
        </p:nvSpPr>
        <p:spPr>
          <a:xfrm>
            <a:off x="2512623" y="1360500"/>
            <a:ext cx="1828800" cy="1371600"/>
          </a:xfrm>
          <a:prstGeom prst="roundRect">
            <a:avLst>
              <a:gd name="adj" fmla="val 6595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6D3D0A8-14E3-77E9-9C23-EF56EE3222BD}"/>
              </a:ext>
            </a:extLst>
          </p:cNvPr>
          <p:cNvSpPr txBox="1"/>
          <p:nvPr/>
        </p:nvSpPr>
        <p:spPr>
          <a:xfrm>
            <a:off x="2524602" y="1453882"/>
            <a:ext cx="1814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1M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households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1065CDFC-9F96-89AB-1A51-3F901C246C8A}"/>
              </a:ext>
            </a:extLst>
          </p:cNvPr>
          <p:cNvSpPr/>
          <p:nvPr/>
        </p:nvSpPr>
        <p:spPr>
          <a:xfrm>
            <a:off x="4549465" y="1360281"/>
            <a:ext cx="1828800" cy="1371600"/>
          </a:xfrm>
          <a:prstGeom prst="roundRect">
            <a:avLst>
              <a:gd name="adj" fmla="val 6595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322A5A8-947D-C6F1-1FAD-5F5109F98270}"/>
              </a:ext>
            </a:extLst>
          </p:cNvPr>
          <p:cNvSpPr txBox="1"/>
          <p:nvPr/>
        </p:nvSpPr>
        <p:spPr>
          <a:xfrm>
            <a:off x="4540068" y="1481525"/>
            <a:ext cx="1814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1.5M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jobs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69DC64C-A9D9-1D68-B160-90F18AA4937A}"/>
              </a:ext>
            </a:extLst>
          </p:cNvPr>
          <p:cNvSpPr/>
          <p:nvPr/>
        </p:nvSpPr>
        <p:spPr>
          <a:xfrm>
            <a:off x="457955" y="3260672"/>
            <a:ext cx="1828800" cy="1371600"/>
          </a:xfrm>
          <a:prstGeom prst="roundRect">
            <a:avLst>
              <a:gd name="adj" fmla="val 6595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3996B4D-2051-237F-8B5C-9F18FE1F9E97}"/>
              </a:ext>
            </a:extLst>
          </p:cNvPr>
          <p:cNvSpPr txBox="1"/>
          <p:nvPr/>
        </p:nvSpPr>
        <p:spPr>
          <a:xfrm>
            <a:off x="443131" y="3321089"/>
            <a:ext cx="1828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12+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Cities &amp; Counties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2B64B0B5-2636-336A-3E61-199C4D030F54}"/>
              </a:ext>
            </a:extLst>
          </p:cNvPr>
          <p:cNvSpPr/>
          <p:nvPr/>
        </p:nvSpPr>
        <p:spPr>
          <a:xfrm>
            <a:off x="2507047" y="3270331"/>
            <a:ext cx="1828800" cy="1371600"/>
          </a:xfrm>
          <a:prstGeom prst="roundRect">
            <a:avLst>
              <a:gd name="adj" fmla="val 6595"/>
            </a:avLst>
          </a:prstGeom>
          <a:solidFill>
            <a:srgbClr val="0097D6"/>
          </a:solidFill>
          <a:ln>
            <a:solidFill>
              <a:srgbClr val="0097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A6FF4E8-9254-0C68-FC6C-B758920CBCD0}"/>
              </a:ext>
            </a:extLst>
          </p:cNvPr>
          <p:cNvSpPr txBox="1"/>
          <p:nvPr/>
        </p:nvSpPr>
        <p:spPr>
          <a:xfrm>
            <a:off x="2505416" y="3292381"/>
            <a:ext cx="1814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243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Routes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591B16C0-1505-57D9-6659-5D8A9D9AD522}"/>
              </a:ext>
            </a:extLst>
          </p:cNvPr>
          <p:cNvSpPr/>
          <p:nvPr/>
        </p:nvSpPr>
        <p:spPr>
          <a:xfrm>
            <a:off x="4582061" y="3267359"/>
            <a:ext cx="1828800" cy="1371600"/>
          </a:xfrm>
          <a:prstGeom prst="roundRect">
            <a:avLst>
              <a:gd name="adj" fmla="val 6595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7E55C8E-DE9B-10C6-AE81-A0B651DCE973}"/>
              </a:ext>
            </a:extLst>
          </p:cNvPr>
          <p:cNvSpPr txBox="1"/>
          <p:nvPr/>
        </p:nvSpPr>
        <p:spPr>
          <a:xfrm>
            <a:off x="4570964" y="3270331"/>
            <a:ext cx="1828800" cy="1200329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2K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Square Miles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96649B41-0213-92A2-40A0-8FF6530177CC}"/>
              </a:ext>
            </a:extLst>
          </p:cNvPr>
          <p:cNvSpPr/>
          <p:nvPr/>
        </p:nvSpPr>
        <p:spPr>
          <a:xfrm>
            <a:off x="3562906" y="4956549"/>
            <a:ext cx="2829058" cy="1508105"/>
          </a:xfrm>
          <a:prstGeom prst="roundRect">
            <a:avLst>
              <a:gd name="adj" fmla="val 6595"/>
            </a:avLst>
          </a:prstGeom>
          <a:solidFill>
            <a:srgbClr val="005C3C"/>
          </a:solidFill>
          <a:ln>
            <a:solidFill>
              <a:srgbClr val="005C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3967F8B-EC85-31EF-6B47-A0DD1E720694}"/>
              </a:ext>
            </a:extLst>
          </p:cNvPr>
          <p:cNvSpPr txBox="1"/>
          <p:nvPr/>
        </p:nvSpPr>
        <p:spPr>
          <a:xfrm>
            <a:off x="3557335" y="4881637"/>
            <a:ext cx="28346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2.1M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Riders every week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82099E2-A7D5-2B29-2799-E69D9D030914}"/>
              </a:ext>
            </a:extLst>
          </p:cNvPr>
          <p:cNvSpPr txBox="1"/>
          <p:nvPr/>
        </p:nvSpPr>
        <p:spPr>
          <a:xfrm>
            <a:off x="3122011" y="7228362"/>
            <a:ext cx="82581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/>
              <a:t>Source: NVTC </a:t>
            </a:r>
            <a:r>
              <a:rPr lang="en-US" sz="1100" i="1">
                <a:hlinkClick r:id="rId12"/>
              </a:rPr>
              <a:t>Value of Northern Virginia Transit to the Commonwealth</a:t>
            </a:r>
            <a:endParaRPr lang="en-US" sz="1100" i="1"/>
          </a:p>
        </p:txBody>
      </p:sp>
      <p:sp>
        <p:nvSpPr>
          <p:cNvPr id="40" name="Title 4">
            <a:extLst>
              <a:ext uri="{FF2B5EF4-FFF2-40B4-BE49-F238E27FC236}">
                <a16:creationId xmlns:a16="http://schemas.microsoft.com/office/drawing/2014/main" id="{A97BC26E-129D-5AEB-982A-21EDEB31E7CA}"/>
              </a:ext>
            </a:extLst>
          </p:cNvPr>
          <p:cNvSpPr txBox="1">
            <a:spLocks/>
          </p:cNvSpPr>
          <p:nvPr/>
        </p:nvSpPr>
        <p:spPr>
          <a:xfrm>
            <a:off x="11383" y="2953785"/>
            <a:ext cx="4955253" cy="433522"/>
          </a:xfrm>
          <a:prstGeom prst="rect">
            <a:avLst/>
          </a:prstGeom>
        </p:spPr>
        <p:txBody>
          <a:bodyPr vert="horz" lIns="45720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rgbClr val="0097D6"/>
                </a:solidFill>
              </a:rPr>
              <a:t>Transit Service Area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F2904E4-188F-F033-4429-F3E37852C71C}"/>
              </a:ext>
            </a:extLst>
          </p:cNvPr>
          <p:cNvSpPr txBox="1"/>
          <p:nvPr/>
        </p:nvSpPr>
        <p:spPr>
          <a:xfrm>
            <a:off x="352426" y="269184"/>
            <a:ext cx="893595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Northern Virginia’s Transit Network</a:t>
            </a:r>
            <a:endParaRPr lang="en-US" sz="3600" b="1" dirty="0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60D7FE74-B704-2AC2-A1D0-4139C57449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05" b="17215"/>
          <a:stretch>
            <a:fillRect/>
          </a:stretch>
        </p:blipFill>
        <p:spPr>
          <a:xfrm>
            <a:off x="1980191" y="5115500"/>
            <a:ext cx="1446381" cy="1022315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E967464E-52C6-5EC8-9D4B-31323134AAA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92" b="30490"/>
          <a:stretch>
            <a:fillRect/>
          </a:stretch>
        </p:blipFill>
        <p:spPr>
          <a:xfrm>
            <a:off x="830910" y="5612229"/>
            <a:ext cx="1263414" cy="51823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7A4D1E6-E9CD-B028-D522-45DA8CFAFD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545" b="30324"/>
          <a:stretch>
            <a:fillRect/>
          </a:stretch>
        </p:blipFill>
        <p:spPr>
          <a:xfrm>
            <a:off x="209883" y="4953188"/>
            <a:ext cx="1516461" cy="623731"/>
          </a:xfrm>
          <a:prstGeom prst="rect">
            <a:avLst/>
          </a:prstGeom>
        </p:spPr>
      </p:pic>
      <p:sp>
        <p:nvSpPr>
          <p:cNvPr id="62" name="Slide Number Placeholder 61">
            <a:extLst>
              <a:ext uri="{FF2B5EF4-FFF2-40B4-BE49-F238E27FC236}">
                <a16:creationId xmlns:a16="http://schemas.microsoft.com/office/drawing/2014/main" id="{73BFAF0B-08D1-8EC0-A0E4-BBFC00DA7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690C2-5109-40C5-A80C-B15BA6D4F7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050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A850A21-BBBF-988F-FAA7-7F51BC832FDD}"/>
              </a:ext>
            </a:extLst>
          </p:cNvPr>
          <p:cNvGrpSpPr/>
          <p:nvPr/>
        </p:nvGrpSpPr>
        <p:grpSpPr>
          <a:xfrm>
            <a:off x="1008001" y="916225"/>
            <a:ext cx="2908596" cy="2181477"/>
            <a:chOff x="822646" y="928049"/>
            <a:chExt cx="2908596" cy="2181477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43FE387F-4C09-077B-C561-092FDE593353}"/>
                </a:ext>
              </a:extLst>
            </p:cNvPr>
            <p:cNvSpPr/>
            <p:nvPr/>
          </p:nvSpPr>
          <p:spPr>
            <a:xfrm>
              <a:off x="1170922" y="1417886"/>
              <a:ext cx="2560320" cy="1691640"/>
            </a:xfrm>
            <a:prstGeom prst="roundRect">
              <a:avLst>
                <a:gd name="adj" fmla="val 6595"/>
              </a:avLst>
            </a:prstGeom>
            <a:solidFill>
              <a:srgbClr val="005C3C"/>
            </a:solidFill>
            <a:ln>
              <a:solidFill>
                <a:srgbClr val="005C3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7F0E1C-A934-0F47-D058-CB4E0E2593FC}"/>
                </a:ext>
              </a:extLst>
            </p:cNvPr>
            <p:cNvSpPr txBox="1"/>
            <p:nvPr/>
          </p:nvSpPr>
          <p:spPr>
            <a:xfrm>
              <a:off x="1161931" y="1435564"/>
              <a:ext cx="242913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Generates</a:t>
              </a:r>
            </a:p>
            <a:p>
              <a:pPr algn="ctr"/>
              <a:r>
                <a:rPr lang="en-US" sz="5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$28B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in economic activity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4D0B480-05A9-0576-6CFE-68880527DD86}"/>
                </a:ext>
              </a:extLst>
            </p:cNvPr>
            <p:cNvGrpSpPr/>
            <p:nvPr/>
          </p:nvGrpSpPr>
          <p:grpSpPr>
            <a:xfrm>
              <a:off x="822646" y="928049"/>
              <a:ext cx="822960" cy="822960"/>
              <a:chOff x="5733527" y="2367345"/>
              <a:chExt cx="939735" cy="939735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36B18122-A225-7972-1B5E-D9D106B85C40}"/>
                  </a:ext>
                </a:extLst>
              </p:cNvPr>
              <p:cNvSpPr/>
              <p:nvPr/>
            </p:nvSpPr>
            <p:spPr>
              <a:xfrm>
                <a:off x="5791915" y="2425733"/>
                <a:ext cx="822960" cy="8229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009AD09F-6060-B813-7576-C6E2265A46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33527" y="2367345"/>
                <a:ext cx="939735" cy="939735"/>
              </a:xfrm>
              <a:prstGeom prst="rect">
                <a:avLst/>
              </a:prstGeom>
            </p:spPr>
          </p:pic>
        </p:grpSp>
      </p:grpSp>
      <p:pic>
        <p:nvPicPr>
          <p:cNvPr id="57" name="Picture 56" descr="A bus stop with people waiting&#10;&#10;AI-generated content may be incorrect.">
            <a:extLst>
              <a:ext uri="{FF2B5EF4-FFF2-40B4-BE49-F238E27FC236}">
                <a16:creationId xmlns:a16="http://schemas.microsoft.com/office/drawing/2014/main" id="{4BEBB079-9301-F764-3439-9EBFDDC79EF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3303" y="3449989"/>
            <a:ext cx="3517205" cy="234480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1" name="Picture 60" descr="A group of buses on a street&#10;&#10;AI-generated content may be incorrect.">
            <a:extLst>
              <a:ext uri="{FF2B5EF4-FFF2-40B4-BE49-F238E27FC236}">
                <a16:creationId xmlns:a16="http://schemas.microsoft.com/office/drawing/2014/main" id="{4649CB51-EF20-12AE-AD48-67627C713F3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476" y="3429000"/>
            <a:ext cx="3780828" cy="234086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93726204-36C8-1298-FE50-0C32F5559296}"/>
              </a:ext>
            </a:extLst>
          </p:cNvPr>
          <p:cNvSpPr txBox="1"/>
          <p:nvPr/>
        </p:nvSpPr>
        <p:spPr>
          <a:xfrm>
            <a:off x="2115502" y="6494033"/>
            <a:ext cx="82581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/>
              <a:t>Source: NVTC </a:t>
            </a:r>
            <a:r>
              <a:rPr lang="en-US" sz="1100" i="1">
                <a:hlinkClick r:id="rId6"/>
              </a:rPr>
              <a:t>Value of Northern Virginia Transit to the Commonwealth</a:t>
            </a:r>
            <a:endParaRPr lang="en-US" sz="1100" i="1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DC4FFFC6-6161-2524-AE67-F155A80FA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3538"/>
            <a:ext cx="11764963" cy="635000"/>
          </a:xfrm>
        </p:spPr>
        <p:txBody>
          <a:bodyPr/>
          <a:lstStyle/>
          <a:p>
            <a:r>
              <a:rPr lang="en-US" sz="3200" dirty="0"/>
              <a:t>Northern Virginia’s Transit Network is an Economic Engine</a:t>
            </a:r>
            <a:br>
              <a:rPr lang="en-US" sz="3200" dirty="0"/>
            </a:br>
            <a:endParaRPr lang="en-US" sz="32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2F55AAD-597E-CDB3-508C-EF82E217AA9B}"/>
              </a:ext>
            </a:extLst>
          </p:cNvPr>
          <p:cNvGrpSpPr/>
          <p:nvPr/>
        </p:nvGrpSpPr>
        <p:grpSpPr>
          <a:xfrm>
            <a:off x="4452138" y="926975"/>
            <a:ext cx="2926564" cy="2202711"/>
            <a:chOff x="4194252" y="904401"/>
            <a:chExt cx="2926564" cy="2202711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A9AB2055-F71D-81B1-8B11-29EC1E2C7227}"/>
                </a:ext>
              </a:extLst>
            </p:cNvPr>
            <p:cNvSpPr/>
            <p:nvPr/>
          </p:nvSpPr>
          <p:spPr>
            <a:xfrm>
              <a:off x="4560496" y="1383488"/>
              <a:ext cx="2560320" cy="1691640"/>
            </a:xfrm>
            <a:prstGeom prst="roundRect">
              <a:avLst>
                <a:gd name="adj" fmla="val 6595"/>
              </a:avLst>
            </a:prstGeom>
            <a:solidFill>
              <a:srgbClr val="97CB64"/>
            </a:solidFill>
            <a:ln>
              <a:solidFill>
                <a:srgbClr val="97CB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1F5641E-A95E-1781-084F-1A68EC4A1F3A}"/>
                </a:ext>
              </a:extLst>
            </p:cNvPr>
            <p:cNvSpPr txBox="1"/>
            <p:nvPr/>
          </p:nvSpPr>
          <p:spPr>
            <a:xfrm>
              <a:off x="4519824" y="1414341"/>
              <a:ext cx="2563115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Contributes</a:t>
              </a:r>
            </a:p>
            <a:p>
              <a:pPr algn="ctr"/>
              <a:r>
                <a:rPr lang="en-US" sz="5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$1.5B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in revenues to the VA general fund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B427F2F-3875-427F-D0F3-63BEF0D2B31B}"/>
                </a:ext>
              </a:extLst>
            </p:cNvPr>
            <p:cNvGrpSpPr/>
            <p:nvPr/>
          </p:nvGrpSpPr>
          <p:grpSpPr>
            <a:xfrm>
              <a:off x="4194252" y="904401"/>
              <a:ext cx="822960" cy="822960"/>
              <a:chOff x="7661556" y="2276248"/>
              <a:chExt cx="1051560" cy="105156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48A9A52E-0D4C-2280-DCE1-0ED5D59AB520}"/>
                  </a:ext>
                </a:extLst>
              </p:cNvPr>
              <p:cNvSpPr/>
              <p:nvPr/>
            </p:nvSpPr>
            <p:spPr>
              <a:xfrm>
                <a:off x="7661556" y="2307760"/>
                <a:ext cx="1022340" cy="10200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 descr="A stack of coins and paper money&#10;&#10;AI-generated content may be incorrect.">
                <a:extLst>
                  <a:ext uri="{FF2B5EF4-FFF2-40B4-BE49-F238E27FC236}">
                    <a16:creationId xmlns:a16="http://schemas.microsoft.com/office/drawing/2014/main" id="{7E394E6C-C57C-EC58-A987-EEDB7D01D4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61556" y="2276248"/>
                <a:ext cx="1051560" cy="1051560"/>
              </a:xfrm>
              <a:prstGeom prst="rect">
                <a:avLst/>
              </a:prstGeom>
            </p:spPr>
          </p:pic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48D0DBA-40E3-D2F8-87A0-7CE9FFD7EFB9}"/>
              </a:ext>
            </a:extLst>
          </p:cNvPr>
          <p:cNvGrpSpPr/>
          <p:nvPr/>
        </p:nvGrpSpPr>
        <p:grpSpPr>
          <a:xfrm>
            <a:off x="7914243" y="1013418"/>
            <a:ext cx="2919415" cy="2084284"/>
            <a:chOff x="7519724" y="991975"/>
            <a:chExt cx="2919415" cy="208428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C112054-64E3-7629-BFBD-133E8A501A26}"/>
                </a:ext>
              </a:extLst>
            </p:cNvPr>
            <p:cNvSpPr/>
            <p:nvPr/>
          </p:nvSpPr>
          <p:spPr>
            <a:xfrm>
              <a:off x="7878819" y="1414464"/>
              <a:ext cx="2560320" cy="1645920"/>
            </a:xfrm>
            <a:prstGeom prst="roundRect">
              <a:avLst>
                <a:gd name="adj" fmla="val 6595"/>
              </a:avLst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BF272DF-A261-DCA5-2A24-3EB8AEC1418F}"/>
                </a:ext>
              </a:extLst>
            </p:cNvPr>
            <p:cNvSpPr txBox="1"/>
            <p:nvPr/>
          </p:nvSpPr>
          <p:spPr>
            <a:xfrm>
              <a:off x="7835220" y="1383488"/>
              <a:ext cx="2560320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Provides </a:t>
              </a:r>
            </a:p>
            <a:p>
              <a:pPr algn="ctr"/>
              <a:r>
                <a:rPr lang="en-US" sz="5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160%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return on 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state investment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303DEE9-2294-FDD6-397C-22A6108CDDF2}"/>
                </a:ext>
              </a:extLst>
            </p:cNvPr>
            <p:cNvGrpSpPr/>
            <p:nvPr/>
          </p:nvGrpSpPr>
          <p:grpSpPr>
            <a:xfrm>
              <a:off x="7519724" y="991975"/>
              <a:ext cx="822960" cy="822960"/>
              <a:chOff x="2515113" y="1593191"/>
              <a:chExt cx="822960" cy="82296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87394D9-1D51-5E5A-2225-E4B5032D8785}"/>
                  </a:ext>
                </a:extLst>
              </p:cNvPr>
              <p:cNvSpPr/>
              <p:nvPr/>
            </p:nvSpPr>
            <p:spPr>
              <a:xfrm>
                <a:off x="2515113" y="1593191"/>
                <a:ext cx="822960" cy="8229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9A33FAC9-8700-DB31-3CA2-5FE68BB17B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515113" y="1593191"/>
                <a:ext cx="822960" cy="822960"/>
              </a:xfrm>
              <a:prstGeom prst="rect">
                <a:avLst/>
              </a:prstGeom>
            </p:spPr>
          </p:pic>
        </p:grpSp>
      </p:grpSp>
      <p:pic>
        <p:nvPicPr>
          <p:cNvPr id="43" name="Picture 42" descr="A train on the tracks&#10;&#10;AI-generated content may be incorrect.">
            <a:extLst>
              <a:ext uri="{FF2B5EF4-FFF2-40B4-BE49-F238E27FC236}">
                <a16:creationId xmlns:a16="http://schemas.microsoft.com/office/drawing/2014/main" id="{26A96A94-A6FD-FEA8-AAC8-9557B7A5989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65" b="15138"/>
          <a:stretch>
            <a:fillRect/>
          </a:stretch>
        </p:blipFill>
        <p:spPr>
          <a:xfrm>
            <a:off x="4133316" y="3449989"/>
            <a:ext cx="1611975" cy="2319875"/>
          </a:xfrm>
          <a:prstGeom prst="rect">
            <a:avLst/>
          </a:prstGeom>
        </p:spPr>
      </p:pic>
      <p:pic>
        <p:nvPicPr>
          <p:cNvPr id="13" name="Picture 12" descr="A train at a station&#10;&#10;AI-generated content may be incorrect.">
            <a:extLst>
              <a:ext uri="{FF2B5EF4-FFF2-40B4-BE49-F238E27FC236}">
                <a16:creationId xmlns:a16="http://schemas.microsoft.com/office/drawing/2014/main" id="{6B7B7FF1-BF94-6135-2A3C-CB6F9E1BB8D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348"/>
          <a:stretch>
            <a:fillRect/>
          </a:stretch>
        </p:blipFill>
        <p:spPr>
          <a:xfrm>
            <a:off x="9509899" y="3452065"/>
            <a:ext cx="2447626" cy="234272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2428818-5AAF-7F0D-5CB7-0BFF3F879C0F}"/>
              </a:ext>
            </a:extLst>
          </p:cNvPr>
          <p:cNvGrpSpPr/>
          <p:nvPr/>
        </p:nvGrpSpPr>
        <p:grpSpPr>
          <a:xfrm>
            <a:off x="2401667" y="5805945"/>
            <a:ext cx="7315200" cy="731520"/>
            <a:chOff x="603292" y="4074486"/>
            <a:chExt cx="10985415" cy="113036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EA54449-C56C-F845-BE66-4EC4FDB16381}"/>
                </a:ext>
              </a:extLst>
            </p:cNvPr>
            <p:cNvSpPr/>
            <p:nvPr/>
          </p:nvSpPr>
          <p:spPr>
            <a:xfrm>
              <a:off x="603292" y="4074486"/>
              <a:ext cx="4376922" cy="6350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4EF4DDC-1D42-916F-EC8F-14BC6C36A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3292" y="4074486"/>
              <a:ext cx="10985415" cy="1130367"/>
            </a:xfrm>
            <a:prstGeom prst="rect">
              <a:avLst/>
            </a:prstGeom>
          </p:spPr>
        </p:pic>
      </p:grp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7200390-A7E4-AD1C-DD1B-5E3DAF6E1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690C2-5109-40C5-A80C-B15BA6D4F7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41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ED5E38F-FB27-6FFD-3978-3C82994732E5}"/>
              </a:ext>
            </a:extLst>
          </p:cNvPr>
          <p:cNvGrpSpPr>
            <a:grpSpLocks/>
          </p:cNvGrpSpPr>
          <p:nvPr/>
        </p:nvGrpSpPr>
        <p:grpSpPr>
          <a:xfrm>
            <a:off x="2208176" y="1460534"/>
            <a:ext cx="8563318" cy="5041383"/>
            <a:chOff x="2844991" y="2105939"/>
            <a:chExt cx="6753875" cy="410157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F4891C3-3379-E318-24C3-8ED80C6ECE62}"/>
                </a:ext>
              </a:extLst>
            </p:cNvPr>
            <p:cNvGrpSpPr>
              <a:grpSpLocks/>
            </p:cNvGrpSpPr>
            <p:nvPr/>
          </p:nvGrpSpPr>
          <p:grpSpPr>
            <a:xfrm>
              <a:off x="2844991" y="2105939"/>
              <a:ext cx="6753875" cy="4101576"/>
              <a:chOff x="2809889" y="1884281"/>
              <a:chExt cx="6753875" cy="4101576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B237087F-5F75-F6F2-0101-9DD7C491A745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2809889" y="1884281"/>
                <a:ext cx="6753875" cy="4101576"/>
                <a:chOff x="1642351" y="1623068"/>
                <a:chExt cx="8873544" cy="4962789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6A940F50-1944-045F-15A8-122CC388B0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13811" b="13811"/>
                <a:stretch/>
              </p:blipFill>
              <p:spPr>
                <a:xfrm>
                  <a:off x="1642351" y="1623068"/>
                  <a:ext cx="8873544" cy="4962789"/>
                </a:xfrm>
                <a:prstGeom prst="rect">
                  <a:avLst/>
                </a:prstGeom>
              </p:spPr>
            </p:pic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1FF14757-25C7-3CC3-0D9A-A1719019BC4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911431" y="4574506"/>
                  <a:ext cx="1489427" cy="3351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i="1"/>
                    <a:t>Los Angeles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30F8C87-D7FB-F95F-CFC2-E31130DDA70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67389" y="1929649"/>
                  <a:ext cx="1004258" cy="3351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i="1"/>
                    <a:t>Seattle</a:t>
                  </a:r>
                </a:p>
              </p:txBody>
            </p:sp>
          </p:grp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B27D238-5FF5-AEF3-1641-43B1B96FB3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92678" y="3067471"/>
                <a:ext cx="84528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i="1"/>
                  <a:t>Chicago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1F1380B-D89E-A134-E7F3-F65A76C86BF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58416" y="3274856"/>
                <a:ext cx="84528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i="1"/>
                  <a:t>New York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51A7318-D0E6-1AA6-C783-56CA6B7C235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42722" y="3587295"/>
                <a:ext cx="1046271" cy="2253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i="1"/>
                  <a:t>Washington, DC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C8E97F5-2E27-808B-F967-7CD8B9EA923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79030" y="4278938"/>
                <a:ext cx="13615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i="1"/>
                  <a:t>Atlanta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5843A7D-F787-708A-E578-84981C48A0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45592" y="3021592"/>
                <a:ext cx="68371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i="1"/>
                  <a:t>Boston</a:t>
                </a:r>
              </a:p>
            </p:txBody>
          </p: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84E79B6-AE8A-98C5-0F26-DA421CB67052}"/>
                </a:ext>
              </a:extLst>
            </p:cNvPr>
            <p:cNvSpPr txBox="1">
              <a:spLocks/>
            </p:cNvSpPr>
            <p:nvPr/>
          </p:nvSpPr>
          <p:spPr>
            <a:xfrm>
              <a:off x="3380200" y="3935185"/>
              <a:ext cx="12644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/>
                <a:t>San Francisco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BB11386-12BD-66B0-5201-02C2D7AAC60C}"/>
              </a:ext>
            </a:extLst>
          </p:cNvPr>
          <p:cNvSpPr txBox="1"/>
          <p:nvPr/>
        </p:nvSpPr>
        <p:spPr>
          <a:xfrm>
            <a:off x="2115502" y="6494033"/>
            <a:ext cx="82581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/>
              <a:t>Note: Agency ridership includes all modes as reported to the FTA. Source: FTA National Transit Database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055692-FAFE-42B3-7EB7-62CBB3012A44}"/>
              </a:ext>
            </a:extLst>
          </p:cNvPr>
          <p:cNvSpPr txBox="1"/>
          <p:nvPr/>
        </p:nvSpPr>
        <p:spPr>
          <a:xfrm>
            <a:off x="3250313" y="1117753"/>
            <a:ext cx="5691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solidFill>
                  <a:srgbClr val="005C3C"/>
                </a:solidFill>
              </a:rPr>
              <a:t>Change in Transit Ridership from FY 2022 to FY 2025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B9BFC2-1F2D-A395-58D5-C49C11B07DF8}"/>
              </a:ext>
            </a:extLst>
          </p:cNvPr>
          <p:cNvSpPr/>
          <p:nvPr/>
        </p:nvSpPr>
        <p:spPr>
          <a:xfrm>
            <a:off x="9268948" y="4262275"/>
            <a:ext cx="2258422" cy="769441"/>
          </a:xfrm>
          <a:prstGeom prst="roundRect">
            <a:avLst>
              <a:gd name="adj" fmla="val 50000"/>
            </a:avLst>
          </a:prstGeom>
          <a:solidFill>
            <a:srgbClr val="ABE1FA"/>
          </a:solidFill>
          <a:ln w="38100">
            <a:solidFill>
              <a:srgbClr val="0032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F696834-0CB8-0B2B-21A4-DD97C0DA2090}"/>
              </a:ext>
            </a:extLst>
          </p:cNvPr>
          <p:cNvGrpSpPr/>
          <p:nvPr/>
        </p:nvGrpSpPr>
        <p:grpSpPr>
          <a:xfrm>
            <a:off x="9541379" y="4328642"/>
            <a:ext cx="2018560" cy="646331"/>
            <a:chOff x="7360001" y="3510641"/>
            <a:chExt cx="2018560" cy="646331"/>
          </a:xfrm>
          <a:solidFill>
            <a:srgbClr val="ABE1FA"/>
          </a:solidFill>
        </p:grpSpPr>
        <p:pic>
          <p:nvPicPr>
            <p:cNvPr id="14" name="Picture 13" descr="A white letter on a black background&#10;&#10;AI-generated content may be incorrect.">
              <a:extLst>
                <a:ext uri="{FF2B5EF4-FFF2-40B4-BE49-F238E27FC236}">
                  <a16:creationId xmlns:a16="http://schemas.microsoft.com/office/drawing/2014/main" id="{F87A496F-C2D3-4F31-325C-5C64204E4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0001" y="3561769"/>
              <a:ext cx="403916" cy="516737"/>
            </a:xfrm>
            <a:prstGeom prst="rect">
              <a:avLst/>
            </a:prstGeom>
            <a:grpFill/>
            <a:ln>
              <a:solidFill>
                <a:srgbClr val="0032A0"/>
              </a:solidFill>
            </a:ln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98568FA-58CA-781C-A426-FBB4FD435E6E}"/>
                </a:ext>
              </a:extLst>
            </p:cNvPr>
            <p:cNvGrpSpPr/>
            <p:nvPr/>
          </p:nvGrpSpPr>
          <p:grpSpPr>
            <a:xfrm>
              <a:off x="8014571" y="3510641"/>
              <a:ext cx="1363990" cy="646331"/>
              <a:chOff x="10264936" y="5101007"/>
              <a:chExt cx="1363990" cy="646331"/>
            </a:xfrm>
            <a:grpFill/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A6EA2A-B47A-25AB-2139-B344A4082F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60639" y="5101007"/>
                <a:ext cx="126828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600" b="1"/>
                  <a:t>93% </a:t>
                </a:r>
              </a:p>
            </p:txBody>
          </p: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BBE65923-9100-8870-D804-14D9681B72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64936" y="5213607"/>
                <a:ext cx="0" cy="369605"/>
              </a:xfrm>
              <a:prstGeom prst="straightConnector1">
                <a:avLst/>
              </a:prstGeom>
              <a:grpFill/>
              <a:ln w="76200" cap="rnd">
                <a:solidFill>
                  <a:srgbClr val="0032A0"/>
                </a:solidFill>
                <a:round/>
                <a:headEnd type="arrow" w="sm" len="sm"/>
                <a:tailEnd type="non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D76DEA3B-93CF-B722-FC1D-6F4079198B59}"/>
              </a:ext>
            </a:extLst>
          </p:cNvPr>
          <p:cNvSpPr txBox="1"/>
          <p:nvPr/>
        </p:nvSpPr>
        <p:spPr>
          <a:xfrm>
            <a:off x="352425" y="269184"/>
            <a:ext cx="11839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Ridership: WMATA’s Rebound is Exceeding its Peers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06FA61-CDA3-188B-6EE9-33AFBDB7A2BE}"/>
              </a:ext>
            </a:extLst>
          </p:cNvPr>
          <p:cNvGrpSpPr/>
          <p:nvPr/>
        </p:nvGrpSpPr>
        <p:grpSpPr>
          <a:xfrm>
            <a:off x="363803" y="2011434"/>
            <a:ext cx="3255748" cy="782955"/>
            <a:chOff x="575928" y="1848300"/>
            <a:chExt cx="3255748" cy="782955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D91A4E4-74A1-FBFE-31A9-8D7C1A9B8F92}"/>
                </a:ext>
              </a:extLst>
            </p:cNvPr>
            <p:cNvSpPr/>
            <p:nvPr/>
          </p:nvSpPr>
          <p:spPr>
            <a:xfrm>
              <a:off x="575928" y="1848300"/>
              <a:ext cx="3255748" cy="76944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4980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 descr="A black and white text&#10;&#10;AI-generated content may be incorrect.">
              <a:extLst>
                <a:ext uri="{FF2B5EF4-FFF2-40B4-BE49-F238E27FC236}">
                  <a16:creationId xmlns:a16="http://schemas.microsoft.com/office/drawing/2014/main" id="{11628DCC-440A-7C30-9DB6-9A612751B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5822" y="1983325"/>
              <a:ext cx="1406151" cy="499184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485DFEC-1424-54BC-2386-E4D12A092BF9}"/>
                </a:ext>
              </a:extLst>
            </p:cNvPr>
            <p:cNvGrpSpPr/>
            <p:nvPr/>
          </p:nvGrpSpPr>
          <p:grpSpPr>
            <a:xfrm>
              <a:off x="2522995" y="1861814"/>
              <a:ext cx="1209813" cy="769441"/>
              <a:chOff x="1665438" y="2069856"/>
              <a:chExt cx="1392572" cy="769441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EFB5C8C-56D7-9189-3312-3E87AA0FE6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89723" y="2069856"/>
                <a:ext cx="126828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/>
                  <a:t>50%</a:t>
                </a:r>
                <a:r>
                  <a:rPr lang="en-US" sz="4400" b="1"/>
                  <a:t> </a:t>
                </a:r>
              </a:p>
            </p:txBody>
          </p: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E7924F19-60B9-CF2C-854B-630B48AA32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5438" y="2269650"/>
                <a:ext cx="0" cy="369605"/>
              </a:xfrm>
              <a:prstGeom prst="straightConnector1">
                <a:avLst/>
              </a:prstGeom>
              <a:ln w="76200" cap="rnd">
                <a:solidFill>
                  <a:schemeClr val="tx1"/>
                </a:solidFill>
                <a:round/>
                <a:headEnd type="arrow" w="sm" len="sm"/>
                <a:tailEnd type="non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4978A31-EFE0-78E2-CC6D-3957B20D82DE}"/>
              </a:ext>
            </a:extLst>
          </p:cNvPr>
          <p:cNvGrpSpPr/>
          <p:nvPr/>
        </p:nvGrpSpPr>
        <p:grpSpPr>
          <a:xfrm>
            <a:off x="237548" y="3545265"/>
            <a:ext cx="2485383" cy="769441"/>
            <a:chOff x="2175616" y="2994937"/>
            <a:chExt cx="2485383" cy="769441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9640D2B-D783-C3D0-4E88-8BA83DE9086A}"/>
                </a:ext>
              </a:extLst>
            </p:cNvPr>
            <p:cNvSpPr/>
            <p:nvPr/>
          </p:nvSpPr>
          <p:spPr>
            <a:xfrm>
              <a:off x="2175616" y="2994937"/>
              <a:ext cx="2384800" cy="76944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C775EC-F339-09CA-8942-3FD87C7811C5}"/>
                </a:ext>
              </a:extLst>
            </p:cNvPr>
            <p:cNvGrpSpPr>
              <a:grpSpLocks/>
            </p:cNvGrpSpPr>
            <p:nvPr/>
          </p:nvGrpSpPr>
          <p:grpSpPr>
            <a:xfrm>
              <a:off x="3295319" y="3091032"/>
              <a:ext cx="1365680" cy="646331"/>
              <a:chOff x="1610229" y="4749183"/>
              <a:chExt cx="1365680" cy="646331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ED3C88-95EF-DE4A-A668-01EFC881F02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07622" y="4749183"/>
                <a:ext cx="12682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/>
                  <a:t>52% </a:t>
                </a: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8C3D1F1B-8FAC-20AF-68D8-B7B0B05E14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0229" y="4848704"/>
                <a:ext cx="0" cy="369605"/>
              </a:xfrm>
              <a:prstGeom prst="straightConnector1">
                <a:avLst/>
              </a:prstGeom>
              <a:ln w="76200" cap="rnd">
                <a:solidFill>
                  <a:schemeClr val="tx1"/>
                </a:solidFill>
                <a:round/>
                <a:headEnd type="arrow" w="sm" len="sm"/>
                <a:tailEnd type="non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DD10C38-0682-787C-2D9A-97DA7FB9E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00172" y="3231992"/>
              <a:ext cx="609084" cy="37094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3AD72D9-77F0-A12F-35E9-2CA201B0FF88}"/>
              </a:ext>
            </a:extLst>
          </p:cNvPr>
          <p:cNvGrpSpPr/>
          <p:nvPr/>
        </p:nvGrpSpPr>
        <p:grpSpPr>
          <a:xfrm>
            <a:off x="1691442" y="4721023"/>
            <a:ext cx="2518049" cy="769441"/>
            <a:chOff x="1816046" y="4804274"/>
            <a:chExt cx="2518049" cy="769441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C316ACCC-DBA6-D269-FECB-7013405E6D07}"/>
                </a:ext>
              </a:extLst>
            </p:cNvPr>
            <p:cNvSpPr/>
            <p:nvPr/>
          </p:nvSpPr>
          <p:spPr>
            <a:xfrm>
              <a:off x="1816046" y="4804274"/>
              <a:ext cx="2503801" cy="76944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 descr="A white letter on a black background&#10;&#10;AI-generated content may be incorrect.">
              <a:extLst>
                <a:ext uri="{FF2B5EF4-FFF2-40B4-BE49-F238E27FC236}">
                  <a16:creationId xmlns:a16="http://schemas.microsoft.com/office/drawing/2014/main" id="{6A5298EC-632A-D691-1864-7A5A3286A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93853" y="4905566"/>
              <a:ext cx="524715" cy="524715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DE40F07-40CC-4F3F-419F-FDD73F09B08B}"/>
                </a:ext>
              </a:extLst>
            </p:cNvPr>
            <p:cNvGrpSpPr/>
            <p:nvPr/>
          </p:nvGrpSpPr>
          <p:grpSpPr>
            <a:xfrm>
              <a:off x="2896035" y="4879877"/>
              <a:ext cx="1438060" cy="646331"/>
              <a:chOff x="2933819" y="5429847"/>
              <a:chExt cx="1438060" cy="646331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C05F432-9290-A67E-9C6D-F559602CF53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3592" y="5429847"/>
                <a:ext cx="12682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/>
                  <a:t>24% </a:t>
                </a:r>
              </a:p>
            </p:txBody>
          </p: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BAACE397-7719-EEEB-B80C-9B2F0FD251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33819" y="5522960"/>
                <a:ext cx="0" cy="369605"/>
              </a:xfrm>
              <a:prstGeom prst="straightConnector1">
                <a:avLst/>
              </a:prstGeom>
              <a:ln w="76200" cap="rnd">
                <a:solidFill>
                  <a:schemeClr val="tx1"/>
                </a:solidFill>
                <a:round/>
                <a:headEnd type="arrow" w="sm" len="sm"/>
                <a:tailEnd type="non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07090795-A258-CD94-92A5-6EF656FCF867}"/>
              </a:ext>
            </a:extLst>
          </p:cNvPr>
          <p:cNvGrpSpPr/>
          <p:nvPr/>
        </p:nvGrpSpPr>
        <p:grpSpPr>
          <a:xfrm>
            <a:off x="6153483" y="4874623"/>
            <a:ext cx="3216881" cy="769441"/>
            <a:chOff x="8548604" y="4868478"/>
            <a:chExt cx="3216881" cy="769441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D9673D1D-FCCF-3CF2-F084-BF9097E2BC0D}"/>
                </a:ext>
              </a:extLst>
            </p:cNvPr>
            <p:cNvSpPr/>
            <p:nvPr/>
          </p:nvSpPr>
          <p:spPr>
            <a:xfrm>
              <a:off x="8548604" y="4868478"/>
              <a:ext cx="3124897" cy="76944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AE99F294-85D0-5591-E839-BA027DEE972E}"/>
                </a:ext>
              </a:extLst>
            </p:cNvPr>
            <p:cNvGrpSpPr/>
            <p:nvPr/>
          </p:nvGrpSpPr>
          <p:grpSpPr>
            <a:xfrm>
              <a:off x="8669986" y="4952456"/>
              <a:ext cx="3095499" cy="646331"/>
              <a:chOff x="7844152" y="4409352"/>
              <a:chExt cx="3095499" cy="646331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9549938C-3564-8C48-A78B-684DDA7EA79D}"/>
                  </a:ext>
                </a:extLst>
              </p:cNvPr>
              <p:cNvGrpSpPr/>
              <p:nvPr/>
            </p:nvGrpSpPr>
            <p:grpSpPr>
              <a:xfrm>
                <a:off x="9560098" y="4409352"/>
                <a:ext cx="1379553" cy="646331"/>
                <a:chOff x="7566477" y="4570853"/>
                <a:chExt cx="1379553" cy="646331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42F719E4-3E95-8DA5-5A10-BA36DD42915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677743" y="4570853"/>
                  <a:ext cx="126828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/>
                    <a:t>26% </a:t>
                  </a:r>
                </a:p>
              </p:txBody>
            </p:sp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31B0617D-F516-9D8A-32F3-6FCE486B6C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66477" y="4676890"/>
                  <a:ext cx="0" cy="369605"/>
                </a:xfrm>
                <a:prstGeom prst="straightConnector1">
                  <a:avLst/>
                </a:prstGeom>
                <a:ln w="76200" cap="rnd">
                  <a:solidFill>
                    <a:schemeClr val="tx1"/>
                  </a:solidFill>
                  <a:round/>
                  <a:headEnd type="arrow" w="sm" len="sm"/>
                  <a:tailEnd type="non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2" name="Picture 21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30AF8AC2-4F8A-D97C-9533-EA2C500C75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44152" y="4565570"/>
                <a:ext cx="1465744" cy="269103"/>
              </a:xfrm>
              <a:prstGeom prst="rect">
                <a:avLst/>
              </a:prstGeom>
            </p:spPr>
          </p:pic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32FC6A7-0AF6-0BB0-0C48-A6B9943ED9EA}"/>
              </a:ext>
            </a:extLst>
          </p:cNvPr>
          <p:cNvGrpSpPr/>
          <p:nvPr/>
        </p:nvGrpSpPr>
        <p:grpSpPr>
          <a:xfrm>
            <a:off x="9345903" y="3341045"/>
            <a:ext cx="2396688" cy="769441"/>
            <a:chOff x="8137352" y="2323396"/>
            <a:chExt cx="2396688" cy="769441"/>
          </a:xfrm>
          <a:solidFill>
            <a:schemeClr val="tx2"/>
          </a:solidFill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A1FE2812-F327-C5C4-6996-99A9234A7673}"/>
                </a:ext>
              </a:extLst>
            </p:cNvPr>
            <p:cNvSpPr/>
            <p:nvPr/>
          </p:nvSpPr>
          <p:spPr>
            <a:xfrm>
              <a:off x="8137352" y="2323396"/>
              <a:ext cx="2258422" cy="76944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94EA713-3FCF-F03E-98D1-C0F998B8BFE1}"/>
                </a:ext>
              </a:extLst>
            </p:cNvPr>
            <p:cNvGrpSpPr/>
            <p:nvPr/>
          </p:nvGrpSpPr>
          <p:grpSpPr>
            <a:xfrm>
              <a:off x="8315864" y="2375603"/>
              <a:ext cx="2218176" cy="646331"/>
              <a:chOff x="9147371" y="1823959"/>
              <a:chExt cx="2218176" cy="646331"/>
            </a:xfrm>
            <a:grpFill/>
          </p:grpSpPr>
          <p:pic>
            <p:nvPicPr>
              <p:cNvPr id="55" name="Picture 54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4579049E-68F7-EDCB-8831-3F8A9EDB64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47371" y="1866996"/>
                <a:ext cx="524802" cy="576297"/>
              </a:xfrm>
              <a:prstGeom prst="rect">
                <a:avLst/>
              </a:prstGeom>
              <a:noFill/>
              <a:ln w="76200" cap="rnd">
                <a:round/>
                <a:headEnd type="arrow" w="sm" len="sm"/>
                <a:tailEnd type="none"/>
              </a:ln>
            </p:spPr>
          </p:pic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231A5DAB-72C8-B573-78A8-FAAD2893BAE2}"/>
                  </a:ext>
                </a:extLst>
              </p:cNvPr>
              <p:cNvGrpSpPr/>
              <p:nvPr/>
            </p:nvGrpSpPr>
            <p:grpSpPr>
              <a:xfrm>
                <a:off x="9957077" y="1823959"/>
                <a:ext cx="1408470" cy="646331"/>
                <a:chOff x="10112630" y="2159545"/>
                <a:chExt cx="1408470" cy="646331"/>
              </a:xfrm>
              <a:grpFill/>
            </p:grpSpPr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48E98183-A6C4-403D-3772-8791DBE938D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252813" y="2159545"/>
                  <a:ext cx="126828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/>
                    <a:t>42% </a:t>
                  </a:r>
                </a:p>
              </p:txBody>
            </p:sp>
            <p:cxnSp>
              <p:nvCxnSpPr>
                <p:cNvPr id="61" name="Straight Arrow Connector 60">
                  <a:extLst>
                    <a:ext uri="{FF2B5EF4-FFF2-40B4-BE49-F238E27FC236}">
                      <a16:creationId xmlns:a16="http://schemas.microsoft.com/office/drawing/2014/main" id="{EA3A26E8-8C26-62FD-3FCA-AD205ED6D2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112630" y="2254184"/>
                  <a:ext cx="0" cy="369605"/>
                </a:xfrm>
                <a:prstGeom prst="straightConnector1">
                  <a:avLst/>
                </a:prstGeom>
                <a:grpFill/>
                <a:ln w="76200" cap="rnd">
                  <a:solidFill>
                    <a:schemeClr val="tx1"/>
                  </a:solidFill>
                  <a:round/>
                  <a:headEnd type="arrow" w="sm" len="sm"/>
                  <a:tailEnd type="non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74627F3-D78C-25A9-E3BB-AB92B972F5E3}"/>
              </a:ext>
            </a:extLst>
          </p:cNvPr>
          <p:cNvGrpSpPr/>
          <p:nvPr/>
        </p:nvGrpSpPr>
        <p:grpSpPr>
          <a:xfrm>
            <a:off x="5645922" y="2071206"/>
            <a:ext cx="2411383" cy="769441"/>
            <a:chOff x="6692525" y="1831249"/>
            <a:chExt cx="2411383" cy="76944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FB14EE4-639B-0EEA-727D-04FF51785F96}"/>
                </a:ext>
              </a:extLst>
            </p:cNvPr>
            <p:cNvGrpSpPr/>
            <p:nvPr/>
          </p:nvGrpSpPr>
          <p:grpSpPr>
            <a:xfrm>
              <a:off x="6692525" y="1831249"/>
              <a:ext cx="2411383" cy="769441"/>
              <a:chOff x="6692525" y="1831249"/>
              <a:chExt cx="2411383" cy="769441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E6C9C8AA-D835-9234-7095-D5968F35D920}"/>
                  </a:ext>
                </a:extLst>
              </p:cNvPr>
              <p:cNvSpPr/>
              <p:nvPr/>
            </p:nvSpPr>
            <p:spPr>
              <a:xfrm>
                <a:off x="6692525" y="1831249"/>
                <a:ext cx="2258422" cy="76944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691D316-DA39-E401-5B8E-AC5DCCC58988}"/>
                  </a:ext>
                </a:extLst>
              </p:cNvPr>
              <p:cNvGrpSpPr/>
              <p:nvPr/>
            </p:nvGrpSpPr>
            <p:grpSpPr>
              <a:xfrm>
                <a:off x="6916570" y="1881101"/>
                <a:ext cx="2187338" cy="646331"/>
                <a:chOff x="5618717" y="2118511"/>
                <a:chExt cx="2187338" cy="646331"/>
              </a:xfrm>
            </p:grpSpPr>
            <p:pic>
              <p:nvPicPr>
                <p:cNvPr id="58" name="Picture 57" descr="A blue circle with white text&#10;&#10;AI-generated content may be incorrect.">
                  <a:extLst>
                    <a:ext uri="{FF2B5EF4-FFF2-40B4-BE49-F238E27FC236}">
                      <a16:creationId xmlns:a16="http://schemas.microsoft.com/office/drawing/2014/main" id="{A8BCE504-4664-593C-520F-8108F992FA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18717" y="2173721"/>
                  <a:ext cx="535462" cy="535908"/>
                </a:xfrm>
                <a:prstGeom prst="rect">
                  <a:avLst/>
                </a:prstGeom>
              </p:spPr>
            </p:pic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A7AD5ECF-BE96-A359-6A5D-9963D68C607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537768" y="2118511"/>
                  <a:ext cx="126828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/>
                    <a:t>37% </a:t>
                  </a:r>
                </a:p>
              </p:txBody>
            </p:sp>
          </p:grp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1D660E1-EB41-9D8D-3A57-177937964102}"/>
                </a:ext>
              </a:extLst>
            </p:cNvPr>
            <p:cNvCxnSpPr>
              <a:cxnSpLocks/>
            </p:cNvCxnSpPr>
            <p:nvPr/>
          </p:nvCxnSpPr>
          <p:spPr>
            <a:xfrm>
              <a:off x="7744950" y="1973360"/>
              <a:ext cx="0" cy="369605"/>
            </a:xfrm>
            <a:prstGeom prst="straightConnector1">
              <a:avLst/>
            </a:prstGeom>
            <a:solidFill>
              <a:schemeClr val="tx2"/>
            </a:solidFill>
            <a:ln w="76200" cap="rnd">
              <a:solidFill>
                <a:schemeClr val="tx1"/>
              </a:solidFill>
              <a:round/>
              <a:headEnd type="arrow" w="sm" len="sm"/>
              <a:tailEnd type="non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5B050B8-2C37-F22E-2282-D02DDE9FA050}"/>
              </a:ext>
            </a:extLst>
          </p:cNvPr>
          <p:cNvGrpSpPr/>
          <p:nvPr/>
        </p:nvGrpSpPr>
        <p:grpSpPr>
          <a:xfrm>
            <a:off x="9323941" y="1985245"/>
            <a:ext cx="2380259" cy="769441"/>
            <a:chOff x="9595351" y="2271219"/>
            <a:chExt cx="2380259" cy="769441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3909434-0DCF-90D7-6E6F-E0A2992ED413}"/>
                </a:ext>
              </a:extLst>
            </p:cNvPr>
            <p:cNvSpPr/>
            <p:nvPr/>
          </p:nvSpPr>
          <p:spPr>
            <a:xfrm>
              <a:off x="9595351" y="2271219"/>
              <a:ext cx="2258422" cy="76944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36BA90EB-020B-E1F9-348B-F4BE8E83105C}"/>
                </a:ext>
              </a:extLst>
            </p:cNvPr>
            <p:cNvGrpSpPr/>
            <p:nvPr/>
          </p:nvGrpSpPr>
          <p:grpSpPr>
            <a:xfrm>
              <a:off x="9778595" y="2339341"/>
              <a:ext cx="2197015" cy="646331"/>
              <a:chOff x="10037019" y="1678052"/>
              <a:chExt cx="2197015" cy="646331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34648C2-D996-EC9A-CB0C-75B3EAB5FED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965747" y="1678052"/>
                <a:ext cx="12682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/>
                  <a:t>25% </a:t>
                </a:r>
              </a:p>
            </p:txBody>
          </p:sp>
          <p:pic>
            <p:nvPicPr>
              <p:cNvPr id="87" name="Picture 86" descr="A black letter in a white circle&#10;&#10;AI-generated content may be incorrect.">
                <a:extLst>
                  <a:ext uri="{FF2B5EF4-FFF2-40B4-BE49-F238E27FC236}">
                    <a16:creationId xmlns:a16="http://schemas.microsoft.com/office/drawing/2014/main" id="{BD9AAA1A-DE57-5504-11BF-61031F8838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037019" y="1743907"/>
                <a:ext cx="511668" cy="511668"/>
              </a:xfrm>
              <a:prstGeom prst="rect">
                <a:avLst/>
              </a:prstGeom>
            </p:spPr>
          </p:pic>
        </p:grp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B00D90F-0CA3-3925-18F7-57E15B046F59}"/>
                </a:ext>
              </a:extLst>
            </p:cNvPr>
            <p:cNvCxnSpPr>
              <a:cxnSpLocks/>
            </p:cNvCxnSpPr>
            <p:nvPr/>
          </p:nvCxnSpPr>
          <p:spPr>
            <a:xfrm>
              <a:off x="10596325" y="2449040"/>
              <a:ext cx="0" cy="369605"/>
            </a:xfrm>
            <a:prstGeom prst="straightConnector1">
              <a:avLst/>
            </a:prstGeom>
            <a:solidFill>
              <a:schemeClr val="tx2"/>
            </a:solidFill>
            <a:ln w="76200" cap="rnd">
              <a:solidFill>
                <a:schemeClr val="tx1"/>
              </a:solidFill>
              <a:round/>
              <a:headEnd type="arrow" w="sm" len="sm"/>
              <a:tailEnd type="non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E43A57E-CB1D-DCA2-83EE-D1FA33C657F3}"/>
              </a:ext>
            </a:extLst>
          </p:cNvPr>
          <p:cNvCxnSpPr>
            <a:cxnSpLocks/>
          </p:cNvCxnSpPr>
          <p:nvPr/>
        </p:nvCxnSpPr>
        <p:spPr>
          <a:xfrm>
            <a:off x="9095874" y="3740881"/>
            <a:ext cx="173074" cy="906115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B89CD322-1EA5-602F-6ACC-6119C7CC1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690C2-5109-40C5-A80C-B15BA6D4F7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183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51C753-B4C9-1FC5-D5A9-2C554BFEF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Ridership: NVTC/Local Bus Systems Stronger than Before</a:t>
            </a:r>
            <a:br>
              <a:rPr lang="en-US" sz="3200" dirty="0"/>
            </a:br>
            <a:r>
              <a:rPr lang="en-US" sz="1800" i="1" dirty="0"/>
              <a:t>(Ridership exceeds pre-pandemic)</a:t>
            </a:r>
            <a:endParaRPr lang="en-US" sz="3200" i="1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23140FB-5AE0-6CC6-12AE-5E2966152839}"/>
              </a:ext>
            </a:extLst>
          </p:cNvPr>
          <p:cNvGrpSpPr/>
          <p:nvPr/>
        </p:nvGrpSpPr>
        <p:grpSpPr>
          <a:xfrm>
            <a:off x="834780" y="2029131"/>
            <a:ext cx="10171259" cy="4118871"/>
            <a:chOff x="872880" y="1804609"/>
            <a:chExt cx="10171259" cy="411887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48DB452-533B-1FB5-F738-8F43436EFEEA}"/>
                </a:ext>
              </a:extLst>
            </p:cNvPr>
            <p:cNvSpPr/>
            <p:nvPr/>
          </p:nvSpPr>
          <p:spPr>
            <a:xfrm>
              <a:off x="1309154" y="4389955"/>
              <a:ext cx="2971800" cy="1533525"/>
            </a:xfrm>
            <a:prstGeom prst="roundRect">
              <a:avLst>
                <a:gd name="adj" fmla="val 6108"/>
              </a:avLst>
            </a:prstGeom>
            <a:ln w="38100">
              <a:solidFill>
                <a:schemeClr val="bg2"/>
              </a:solidFill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CUE (Fairfax City)</a:t>
              </a:r>
            </a:p>
            <a:p>
              <a:pPr algn="ctr"/>
              <a:r>
                <a:rPr lang="en-US" sz="6000" b="1">
                  <a:solidFill>
                    <a:schemeClr val="accent6"/>
                  </a:solidFill>
                </a:rPr>
                <a:t>53%</a:t>
              </a:r>
              <a:r>
                <a:rPr lang="en-US" b="1">
                  <a:solidFill>
                    <a:schemeClr val="accent6"/>
                  </a:solidFill>
                </a:rPr>
                <a:t> </a:t>
              </a:r>
            </a:p>
            <a:p>
              <a:pPr algn="ctr"/>
              <a:r>
                <a:rPr lang="en-US" b="1"/>
                <a:t>growth over FY 2019</a:t>
              </a:r>
            </a:p>
          </p:txBody>
        </p:sp>
        <p:graphicFrame>
          <p:nvGraphicFramePr>
            <p:cNvPr id="35" name="Chart 34">
              <a:extLst>
                <a:ext uri="{FF2B5EF4-FFF2-40B4-BE49-F238E27FC236}">
                  <a16:creationId xmlns:a16="http://schemas.microsoft.com/office/drawing/2014/main" id="{A7A545A6-21B9-3961-AB0A-29EAB70CA235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872880" y="1804609"/>
            <a:ext cx="10171259" cy="27019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D867D51B-0DFE-0852-9C88-600E1221070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8743" y="999066"/>
            <a:ext cx="1457325" cy="925402"/>
          </a:xfrm>
          <a:prstGeom prst="rect">
            <a:avLst/>
          </a:prstGeom>
        </p:spPr>
      </p:pic>
      <p:pic>
        <p:nvPicPr>
          <p:cNvPr id="43" name="Picture 42" descr="A logo with blue and yellow letters&#10;&#10;AI-generated content may be incorrect.">
            <a:extLst>
              <a:ext uri="{FF2B5EF4-FFF2-40B4-BE49-F238E27FC236}">
                <a16:creationId xmlns:a16="http://schemas.microsoft.com/office/drawing/2014/main" id="{12D21072-3FD3-559A-A571-1EBC6AE452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4755" y="2660382"/>
            <a:ext cx="1923320" cy="1074320"/>
          </a:xfrm>
          <a:prstGeom prst="rect">
            <a:avLst/>
          </a:prstGeom>
        </p:spPr>
      </p:pic>
      <p:pic>
        <p:nvPicPr>
          <p:cNvPr id="44" name="Picture 43" descr="A blue and green bus with sun behind it&#10;&#10;AI-generated content may be incorrect.">
            <a:extLst>
              <a:ext uri="{FF2B5EF4-FFF2-40B4-BE49-F238E27FC236}">
                <a16:creationId xmlns:a16="http://schemas.microsoft.com/office/drawing/2014/main" id="{6245D20C-ECCD-1B18-4B45-A7D69E3E851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7235" y="1355781"/>
            <a:ext cx="1554995" cy="133584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7E28173-192D-28C0-A9DA-5BC632BD0F7E}"/>
              </a:ext>
            </a:extLst>
          </p:cNvPr>
          <p:cNvSpPr/>
          <p:nvPr/>
        </p:nvSpPr>
        <p:spPr>
          <a:xfrm>
            <a:off x="4502865" y="4614475"/>
            <a:ext cx="2971800" cy="1533525"/>
          </a:xfrm>
          <a:prstGeom prst="roundRect">
            <a:avLst>
              <a:gd name="adj" fmla="val 6108"/>
            </a:avLst>
          </a:prstGeom>
          <a:solidFill>
            <a:schemeClr val="accent2"/>
          </a:solidFill>
          <a:ln w="38100">
            <a:solidFill>
              <a:schemeClr val="bg2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DASH (Alexandria)</a:t>
            </a:r>
          </a:p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</a:rPr>
              <a:t>40%</a:t>
            </a:r>
            <a:r>
              <a:rPr lang="en-US" b="1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n-US" b="1"/>
              <a:t>growth over FY 2019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2A3E475-4948-7E53-98E9-29EE7AF1D78E}"/>
              </a:ext>
            </a:extLst>
          </p:cNvPr>
          <p:cNvSpPr/>
          <p:nvPr/>
        </p:nvSpPr>
        <p:spPr>
          <a:xfrm>
            <a:off x="7734677" y="4614475"/>
            <a:ext cx="2971800" cy="1533525"/>
          </a:xfrm>
          <a:prstGeom prst="roundRect">
            <a:avLst>
              <a:gd name="adj" fmla="val 6108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bg2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Fairfax Connector</a:t>
            </a:r>
          </a:p>
          <a:p>
            <a:pPr algn="ctr"/>
            <a:r>
              <a:rPr lang="en-US" sz="6000" b="1">
                <a:solidFill>
                  <a:schemeClr val="accent3"/>
                </a:solidFill>
              </a:rPr>
              <a:t>16%</a:t>
            </a:r>
            <a:r>
              <a:rPr lang="en-US" b="1">
                <a:solidFill>
                  <a:schemeClr val="accent3"/>
                </a:solidFill>
              </a:rPr>
              <a:t> </a:t>
            </a:r>
          </a:p>
          <a:p>
            <a:pPr algn="ctr"/>
            <a:r>
              <a:rPr lang="en-US" b="1"/>
              <a:t>growth over FY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779D37-D5A0-A951-0B95-3ED0FEA8D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690C2-5109-40C5-A80C-B15BA6D4F7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247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DE28E43-A500-86FD-678A-3558C6291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VRE is Being Transformed with Major Investments</a:t>
            </a:r>
          </a:p>
        </p:txBody>
      </p:sp>
      <p:pic>
        <p:nvPicPr>
          <p:cNvPr id="10" name="Content Placeholder 6" descr="A train on the tracks&#10;&#10;AI-generated content may be incorrect.">
            <a:extLst>
              <a:ext uri="{FF2B5EF4-FFF2-40B4-BE49-F238E27FC236}">
                <a16:creationId xmlns:a16="http://schemas.microsoft.com/office/drawing/2014/main" id="{C6264AA5-EADA-C8B9-498F-A6D87D88F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406" y="3838471"/>
            <a:ext cx="3774973" cy="2517878"/>
          </a:xfrm>
          <a:prstGeom prst="rect">
            <a:avLst/>
          </a:prstGeom>
        </p:spPr>
      </p:pic>
      <p:pic>
        <p:nvPicPr>
          <p:cNvPr id="21" name="Picture 20" descr="A train on the tracks&#10;&#10;AI-generated content may be incorrect.">
            <a:extLst>
              <a:ext uri="{FF2B5EF4-FFF2-40B4-BE49-F238E27FC236}">
                <a16:creationId xmlns:a16="http://schemas.microsoft.com/office/drawing/2014/main" id="{C0ADCB7E-6E28-551C-257B-DBDCFD98C62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07" b="16614"/>
          <a:stretch>
            <a:fillRect/>
          </a:stretch>
        </p:blipFill>
        <p:spPr>
          <a:xfrm>
            <a:off x="10296525" y="1159829"/>
            <a:ext cx="1545854" cy="2517877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BBB9B45-4FCE-57D8-F0EA-B377E4EF4F14}"/>
              </a:ext>
            </a:extLst>
          </p:cNvPr>
          <p:cNvSpPr/>
          <p:nvPr/>
        </p:nvSpPr>
        <p:spPr>
          <a:xfrm>
            <a:off x="8067406" y="1159830"/>
            <a:ext cx="2114819" cy="2517876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</a:rPr>
              <a:t>25%</a:t>
            </a:r>
            <a:r>
              <a:rPr lang="en-US" b="1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year-over-year VRE ridership increase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73EB3EE-1ED1-6819-ADDC-9AEE3ADB025D}"/>
              </a:ext>
            </a:extLst>
          </p:cNvPr>
          <p:cNvGrpSpPr/>
          <p:nvPr/>
        </p:nvGrpSpPr>
        <p:grpSpPr>
          <a:xfrm>
            <a:off x="413917" y="4677947"/>
            <a:ext cx="7422951" cy="1228717"/>
            <a:chOff x="266700" y="1266433"/>
            <a:chExt cx="7422951" cy="1228717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74B2AE8-0A0F-E2DE-0D41-0121149DED45}"/>
                </a:ext>
              </a:extLst>
            </p:cNvPr>
            <p:cNvSpPr/>
            <p:nvPr/>
          </p:nvSpPr>
          <p:spPr>
            <a:xfrm>
              <a:off x="266700" y="1433810"/>
              <a:ext cx="7422951" cy="10613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EF88E72-F703-D537-1012-6CFA2CC8883B}"/>
                </a:ext>
              </a:extLst>
            </p:cNvPr>
            <p:cNvSpPr txBox="1"/>
            <p:nvPr/>
          </p:nvSpPr>
          <p:spPr>
            <a:xfrm>
              <a:off x="427368" y="1266433"/>
              <a:ext cx="64167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VRE and the Commonwealth are making major investments to: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D56AE5E-249D-33EC-A473-F64F00EB1CAA}"/>
                </a:ext>
              </a:extLst>
            </p:cNvPr>
            <p:cNvSpPr txBox="1"/>
            <p:nvPr/>
          </p:nvSpPr>
          <p:spPr>
            <a:xfrm>
              <a:off x="6096000" y="1658494"/>
              <a:ext cx="159365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/>
                <a:t>Increase riders</a:t>
              </a:r>
            </a:p>
          </p:txBody>
        </p:sp>
        <p:pic>
          <p:nvPicPr>
            <p:cNvPr id="33" name="Picture 32" descr="A green and white train&#10;&#10;AI-generated content may be incorrect.">
              <a:extLst>
                <a:ext uri="{FF2B5EF4-FFF2-40B4-BE49-F238E27FC236}">
                  <a16:creationId xmlns:a16="http://schemas.microsoft.com/office/drawing/2014/main" id="{491FC05D-5F3D-7FF2-F9D3-87CE329DC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70675" y="1672515"/>
              <a:ext cx="637958" cy="63795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EB9413F-6A89-79A8-0EAA-33B04DF01157}"/>
                </a:ext>
              </a:extLst>
            </p:cNvPr>
            <p:cNvSpPr txBox="1"/>
            <p:nvPr/>
          </p:nvSpPr>
          <p:spPr>
            <a:xfrm>
              <a:off x="3674296" y="1664142"/>
              <a:ext cx="146030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/>
                <a:t>Reinvent the system</a:t>
              </a:r>
            </a:p>
          </p:txBody>
        </p:sp>
        <p:pic>
          <p:nvPicPr>
            <p:cNvPr id="36" name="Picture 35" descr="A white and green train&#10;&#10;AI-generated content may be incorrect.">
              <a:extLst>
                <a:ext uri="{FF2B5EF4-FFF2-40B4-BE49-F238E27FC236}">
                  <a16:creationId xmlns:a16="http://schemas.microsoft.com/office/drawing/2014/main" id="{9E3CF65B-D55D-AD66-FCC2-6EB251624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5667" y="1519293"/>
              <a:ext cx="926162" cy="92616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27F4FEC-8FBF-B01E-AC8F-172BC64C2135}"/>
                </a:ext>
              </a:extLst>
            </p:cNvPr>
            <p:cNvSpPr txBox="1"/>
            <p:nvPr/>
          </p:nvSpPr>
          <p:spPr>
            <a:xfrm>
              <a:off x="1238250" y="1621405"/>
              <a:ext cx="1199616" cy="64633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b="1"/>
                <a:t>Improve service </a:t>
              </a:r>
            </a:p>
          </p:txBody>
        </p:sp>
        <p:pic>
          <p:nvPicPr>
            <p:cNvPr id="38" name="Picture 37" descr="A white and green gear with a pin point in the center&#10;&#10;AI-generated content may be incorrect.">
              <a:extLst>
                <a:ext uri="{FF2B5EF4-FFF2-40B4-BE49-F238E27FC236}">
                  <a16:creationId xmlns:a16="http://schemas.microsoft.com/office/drawing/2014/main" id="{F3B1FB69-6463-B0BD-FAB9-05E50A799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368" y="1576219"/>
              <a:ext cx="810882" cy="810882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5F49EE7C-E7B3-ED61-6440-66A891E6C027}"/>
              </a:ext>
            </a:extLst>
          </p:cNvPr>
          <p:cNvSpPr txBox="1"/>
          <p:nvPr/>
        </p:nvSpPr>
        <p:spPr>
          <a:xfrm>
            <a:off x="413917" y="1091310"/>
            <a:ext cx="772406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i="1">
                <a:ea typeface="+mn-lt"/>
                <a:cs typeface="+mn-lt"/>
              </a:rPr>
              <a:t>VRE is planning for the future of rail in Virginia. </a:t>
            </a:r>
            <a:endParaRPr lang="en-US" sz="2800" i="1">
              <a:ea typeface="+mn-lt"/>
              <a:cs typeface="+mn-l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76C48B1-4047-EE24-FA1C-1F65692BE911}"/>
              </a:ext>
            </a:extLst>
          </p:cNvPr>
          <p:cNvSpPr txBox="1"/>
          <p:nvPr/>
        </p:nvSpPr>
        <p:spPr>
          <a:xfrm>
            <a:off x="509515" y="1706774"/>
            <a:ext cx="713906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By leveraging infrastructure improvements, such as VPRA's Long Bridge project to expand rail capacity across the Potomac, VRE will improve connectivity between DC and Virginia as soon as 2030.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Near-term funding will replace loss of COVID relief funding plus open the opportunity for weekend service.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VRE will be able to move more people, more efficiently—and every dollar invested today helps make that possible.</a:t>
            </a:r>
            <a:endParaRPr lang="en-US"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18B908-8149-B729-7559-416CBEEE6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690C2-5109-40C5-A80C-B15BA6D4F7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59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B4D5C9-971F-D809-9ED5-3CDB5E2A9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" y="1634165"/>
            <a:ext cx="5878830" cy="453771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000" dirty="0"/>
              <a:t>Strong</a:t>
            </a:r>
            <a:r>
              <a:rPr lang="en-US" sz="2000" b="1" dirty="0"/>
              <a:t> </a:t>
            </a:r>
            <a:r>
              <a:rPr lang="en-US" sz="2000" dirty="0"/>
              <a:t>ridership </a:t>
            </a:r>
            <a:r>
              <a:rPr lang="en-US" sz="2000" b="1" dirty="0"/>
              <a:t>growth</a:t>
            </a:r>
          </a:p>
          <a:p>
            <a:pPr marL="457200" lvl="2">
              <a:lnSpc>
                <a:spcPct val="100000"/>
              </a:lnSpc>
            </a:pPr>
            <a:r>
              <a:rPr lang="en-US" sz="1800" dirty="0"/>
              <a:t>Current I-66 and I-95 commuter routes to Pentagon, DC, Tysons at full capacity</a:t>
            </a:r>
          </a:p>
          <a:p>
            <a:pPr marL="457200" lvl="2">
              <a:lnSpc>
                <a:spcPct val="100000"/>
              </a:lnSpc>
            </a:pPr>
            <a:r>
              <a:rPr lang="en-US" sz="1800" dirty="0"/>
              <a:t>Commuter Bus reach now extends to Spotsylvania, Front Royal and Warrenton 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000" b="1" dirty="0"/>
              <a:t>Affordable local bus </a:t>
            </a:r>
            <a:r>
              <a:rPr lang="en-US" sz="2000" dirty="0"/>
              <a:t>offered within Prince William County, Manassas and Manassas Park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000" dirty="0"/>
              <a:t>New </a:t>
            </a:r>
            <a:r>
              <a:rPr lang="en-US" sz="2000" b="1" dirty="0"/>
              <a:t>Microtransit</a:t>
            </a:r>
            <a:r>
              <a:rPr lang="en-US" sz="2000" dirty="0"/>
              <a:t> service providing vital link to key “transit desert” communities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000" dirty="0"/>
              <a:t>Continue to offer </a:t>
            </a:r>
            <a:r>
              <a:rPr lang="en-US" sz="2000" b="1" dirty="0"/>
              <a:t>Vanpool Alliance </a:t>
            </a:r>
            <a:r>
              <a:rPr lang="en-US" sz="2000" dirty="0"/>
              <a:t>program key to commuters outside main destinations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888951-F226-1E59-C539-2A3513DE5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PRTC/</a:t>
            </a:r>
            <a:r>
              <a:rPr lang="en-US" sz="3200" dirty="0" err="1"/>
              <a:t>OmniRide</a:t>
            </a:r>
            <a:r>
              <a:rPr lang="en-US" sz="3200" dirty="0"/>
              <a:t> is Rebounding and Diversifying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56B2C1-802A-2CF3-30F4-2D4853E2F05C}"/>
              </a:ext>
            </a:extLst>
          </p:cNvPr>
          <p:cNvSpPr txBox="1"/>
          <p:nvPr/>
        </p:nvSpPr>
        <p:spPr>
          <a:xfrm>
            <a:off x="426720" y="999066"/>
            <a:ext cx="11174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Note: Large share of </a:t>
            </a:r>
            <a:r>
              <a:rPr lang="en-US" b="1" i="1" dirty="0" err="1"/>
              <a:t>OmniRide’s</a:t>
            </a:r>
            <a:r>
              <a:rPr lang="en-US" b="1" i="1" dirty="0"/>
              <a:t> </a:t>
            </a:r>
            <a:r>
              <a:rPr lang="en-US" b="1" i="1" dirty="0">
                <a:ea typeface="+mn-lt"/>
                <a:cs typeface="+mn-lt"/>
              </a:rPr>
              <a:t>funding</a:t>
            </a:r>
            <a:r>
              <a:rPr lang="en-US" b="1" i="1" dirty="0"/>
              <a:t> comes from discretionary/unreliable sources</a:t>
            </a:r>
          </a:p>
        </p:txBody>
      </p:sp>
      <p:pic>
        <p:nvPicPr>
          <p:cNvPr id="12" name="Picture 11" descr="A person getting into a bus&#10;&#10;AI-generated content may be incorrect.">
            <a:extLst>
              <a:ext uri="{FF2B5EF4-FFF2-40B4-BE49-F238E27FC236}">
                <a16:creationId xmlns:a16="http://schemas.microsoft.com/office/drawing/2014/main" id="{6F32F963-0165-D3DB-8311-492D92157E8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4550" y="3758056"/>
            <a:ext cx="3620729" cy="2413819"/>
          </a:xfrm>
          <a:prstGeom prst="rect">
            <a:avLst/>
          </a:prstGeom>
        </p:spPr>
      </p:pic>
      <p:pic>
        <p:nvPicPr>
          <p:cNvPr id="16" name="Picture 15" descr="A white van with writing on it&#10;&#10;AI-generated content may be incorrect.">
            <a:extLst>
              <a:ext uri="{FF2B5EF4-FFF2-40B4-BE49-F238E27FC236}">
                <a16:creationId xmlns:a16="http://schemas.microsoft.com/office/drawing/2014/main" id="{BFA84BCB-A591-B072-C949-4D7ACEE0EFA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79"/>
          <a:stretch>
            <a:fillRect/>
          </a:stretch>
        </p:blipFill>
        <p:spPr>
          <a:xfrm>
            <a:off x="9097395" y="2026510"/>
            <a:ext cx="2401622" cy="15470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55B5CD4-00A7-66D2-18F7-A6AF359CB09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8552" y="4379422"/>
            <a:ext cx="1581660" cy="2114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7A854B1-F0E4-D376-CE49-0F3EB2B07453}"/>
              </a:ext>
            </a:extLst>
          </p:cNvPr>
          <p:cNvSpPr/>
          <p:nvPr/>
        </p:nvSpPr>
        <p:spPr>
          <a:xfrm>
            <a:off x="6708827" y="1677071"/>
            <a:ext cx="2114819" cy="2517876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</a:rPr>
              <a:t>19%</a:t>
            </a:r>
            <a:r>
              <a:rPr lang="en-US" b="1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year-over-year OmniRide ridership increase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750F7-1AE1-99E9-8AD8-5974B4183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690C2-5109-40C5-A80C-B15BA6D4F7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26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B3EDB-9CDE-D54F-4195-3394FD275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C8A7728-F06B-35B9-8DA4-61D35E5B9C5B}"/>
              </a:ext>
            </a:extLst>
          </p:cNvPr>
          <p:cNvSpPr/>
          <p:nvPr/>
        </p:nvSpPr>
        <p:spPr>
          <a:xfrm>
            <a:off x="298174" y="5318255"/>
            <a:ext cx="6947452" cy="81168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BAFF702-A4D2-111A-3BD8-8ECA257C7597}"/>
              </a:ext>
            </a:extLst>
          </p:cNvPr>
          <p:cNvSpPr/>
          <p:nvPr/>
        </p:nvSpPr>
        <p:spPr>
          <a:xfrm>
            <a:off x="298174" y="1321904"/>
            <a:ext cx="6947452" cy="6350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86C31FA-8858-E66B-24CF-E900DF144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53" y="1445741"/>
            <a:ext cx="7302129" cy="475503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Chair Senator Adam Ebbin | Vice Chair Delegate Mark Sickles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Two-year effort of Virginia Legislators and Local Officials to:</a:t>
            </a:r>
          </a:p>
          <a:p>
            <a:pPr marL="395288" lvl="0" indent="-395288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000" dirty="0"/>
              <a:t>Identify sustainable, dedicated funding sources for </a:t>
            </a:r>
          </a:p>
          <a:p>
            <a:pPr marL="741363" lvl="1" indent="-284163">
              <a:lnSpc>
                <a:spcPct val="100000"/>
              </a:lnSpc>
            </a:pPr>
            <a:r>
              <a:rPr lang="en-US" sz="2000" dirty="0"/>
              <a:t>WMATA </a:t>
            </a:r>
          </a:p>
          <a:p>
            <a:pPr marL="741363" lvl="1" indent="-284163">
              <a:lnSpc>
                <a:spcPct val="100000"/>
              </a:lnSpc>
            </a:pPr>
            <a:r>
              <a:rPr lang="en-US" sz="2000" dirty="0"/>
              <a:t>VRE </a:t>
            </a:r>
          </a:p>
          <a:p>
            <a:pPr marL="347663" lvl="0" indent="-347663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000" dirty="0"/>
              <a:t>Examine WMATA cost-containment strategies</a:t>
            </a:r>
          </a:p>
          <a:p>
            <a:pPr marL="346075" lvl="0" indent="-346075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000" dirty="0"/>
              <a:t>Provide a Virginia-focused solution to DC/MD/VA efforts (</a:t>
            </a:r>
            <a:r>
              <a:rPr lang="en-US" sz="2000" dirty="0" err="1"/>
              <a:t>DMV</a:t>
            </a:r>
            <a:r>
              <a:rPr lang="en-US" sz="2000" i="1" dirty="0" err="1"/>
              <a:t>Moves</a:t>
            </a:r>
            <a:r>
              <a:rPr lang="en-US" sz="2000" i="1" dirty="0"/>
              <a:t>)</a:t>
            </a:r>
            <a:endParaRPr lang="en-US" sz="2000" dirty="0"/>
          </a:p>
          <a:p>
            <a:pPr marL="0" lvl="0" indent="0" algn="ctr">
              <a:lnSpc>
                <a:spcPct val="100000"/>
              </a:lnSpc>
              <a:buNone/>
            </a:pPr>
            <a:endParaRPr lang="en-US" sz="2000" b="1" dirty="0"/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2000" b="1" dirty="0"/>
              <a:t>Recommendations expected November 2025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/>
              <a:t>for 2026 General Assembly consideration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0DBAFA6-62F7-D8D9-C438-379046DB6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Solving Transit Funding Needs</a:t>
            </a:r>
            <a:br>
              <a:rPr lang="en-US" dirty="0"/>
            </a:br>
            <a:r>
              <a:rPr lang="en-US" dirty="0"/>
              <a:t>SJ 28 Joint Subcommittee</a:t>
            </a:r>
          </a:p>
        </p:txBody>
      </p:sp>
      <p:pic>
        <p:nvPicPr>
          <p:cNvPr id="7" name="Picture 6" descr="A group of people icons&#10;&#10;AI-generated content may be incorrect.">
            <a:extLst>
              <a:ext uri="{FF2B5EF4-FFF2-40B4-BE49-F238E27FC236}">
                <a16:creationId xmlns:a16="http://schemas.microsoft.com/office/drawing/2014/main" id="{05BAE27B-785F-ABA6-7685-94F80BC22AE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282" y="1027508"/>
            <a:ext cx="4238599" cy="24840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A black and red logo&#10;&#10;Description automatically generated">
            <a:extLst>
              <a:ext uri="{FF2B5EF4-FFF2-40B4-BE49-F238E27FC236}">
                <a16:creationId xmlns:a16="http://schemas.microsoft.com/office/drawing/2014/main" id="{AB7190EE-81D3-0CCF-7493-6331BDDECF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409" y="4838603"/>
            <a:ext cx="3419062" cy="9593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921D8F-44DC-522E-4C49-893594AC171C}"/>
              </a:ext>
            </a:extLst>
          </p:cNvPr>
          <p:cNvSpPr txBox="1"/>
          <p:nvPr/>
        </p:nvSpPr>
        <p:spPr>
          <a:xfrm>
            <a:off x="2423397" y="3019873"/>
            <a:ext cx="3833519" cy="712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1363" lvl="1" indent="-2841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NVTC Local Bus systems</a:t>
            </a:r>
          </a:p>
          <a:p>
            <a:pPr marL="741363" lvl="1" indent="-2841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PRTC/</a:t>
            </a:r>
            <a:r>
              <a:rPr lang="en-US" sz="2000" dirty="0" err="1"/>
              <a:t>OmniRide</a:t>
            </a:r>
            <a:endParaRPr lang="en-US" sz="2000" dirty="0"/>
          </a:p>
        </p:txBody>
      </p:sp>
      <p:pic>
        <p:nvPicPr>
          <p:cNvPr id="2" name="Picture 1" descr="A round emblem with a person kneeling on the ground&#10;&#10;AI-generated content may be incorrect.">
            <a:extLst>
              <a:ext uri="{FF2B5EF4-FFF2-40B4-BE49-F238E27FC236}">
                <a16:creationId xmlns:a16="http://schemas.microsoft.com/office/drawing/2014/main" id="{C8EFD2CC-C4A1-1165-88E0-B712B415AD7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0030" y="683414"/>
            <a:ext cx="935782" cy="93578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77BC3D7-B1F1-AE94-406B-E36E7B6E56CD}"/>
              </a:ext>
            </a:extLst>
          </p:cNvPr>
          <p:cNvGrpSpPr/>
          <p:nvPr/>
        </p:nvGrpSpPr>
        <p:grpSpPr>
          <a:xfrm>
            <a:off x="8992069" y="3604995"/>
            <a:ext cx="937450" cy="1217127"/>
            <a:chOff x="9189779" y="3259003"/>
            <a:chExt cx="937450" cy="1217127"/>
          </a:xfrm>
        </p:grpSpPr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5990A471-F4D8-D674-EC92-FE65891A25CA}"/>
                </a:ext>
              </a:extLst>
            </p:cNvPr>
            <p:cNvSpPr/>
            <p:nvPr/>
          </p:nvSpPr>
          <p:spPr>
            <a:xfrm rot="16200000">
              <a:off x="9110160" y="3338622"/>
              <a:ext cx="1096687" cy="937450"/>
            </a:xfrm>
            <a:prstGeom prst="rightArrow">
              <a:avLst>
                <a:gd name="adj1" fmla="val 49570"/>
                <a:gd name="adj2" fmla="val 44130"/>
              </a:avLst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Graphic 23" descr="Chevron arrows outline">
              <a:extLst>
                <a:ext uri="{FF2B5EF4-FFF2-40B4-BE49-F238E27FC236}">
                  <a16:creationId xmlns:a16="http://schemas.microsoft.com/office/drawing/2014/main" id="{9F8FC4ED-3D72-A49D-BCBE-8CD90844A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9205136" y="3613034"/>
              <a:ext cx="914400" cy="811792"/>
            </a:xfrm>
            <a:prstGeom prst="rect">
              <a:avLst/>
            </a:prstGeom>
          </p:spPr>
        </p:pic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57B6A01-7AB4-7348-67ED-6060A7785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690C2-5109-40C5-A80C-B15BA6D4F7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625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3D58E66F-5057-9DF5-ED0D-8B3E3C00D3B1}"/>
              </a:ext>
            </a:extLst>
          </p:cNvPr>
          <p:cNvSpPr txBox="1">
            <a:spLocks/>
          </p:cNvSpPr>
          <p:nvPr/>
        </p:nvSpPr>
        <p:spPr>
          <a:xfrm>
            <a:off x="5606663" y="5648431"/>
            <a:ext cx="6339016" cy="635099"/>
          </a:xfrm>
          <a:prstGeom prst="rect">
            <a:avLst/>
          </a:prstGeom>
        </p:spPr>
        <p:txBody>
          <a:bodyPr vert="horz" lIns="45720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79CBD5-7411-C1F6-9182-F4B5BB634577}"/>
              </a:ext>
            </a:extLst>
          </p:cNvPr>
          <p:cNvCxnSpPr>
            <a:cxnSpLocks/>
          </p:cNvCxnSpPr>
          <p:nvPr/>
        </p:nvCxnSpPr>
        <p:spPr>
          <a:xfrm flipH="1">
            <a:off x="6096000" y="892605"/>
            <a:ext cx="27648" cy="558488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65C91EA-FE8F-E16E-BCC3-725049CC419B}"/>
              </a:ext>
            </a:extLst>
          </p:cNvPr>
          <p:cNvGrpSpPr/>
          <p:nvPr/>
        </p:nvGrpSpPr>
        <p:grpSpPr>
          <a:xfrm>
            <a:off x="320268" y="1335615"/>
            <a:ext cx="5349760" cy="4777452"/>
            <a:chOff x="320268" y="1154640"/>
            <a:chExt cx="5349760" cy="477745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6FE4B51-AD94-F211-CCEC-672FB5708F37}"/>
                </a:ext>
              </a:extLst>
            </p:cNvPr>
            <p:cNvSpPr/>
            <p:nvPr/>
          </p:nvSpPr>
          <p:spPr>
            <a:xfrm>
              <a:off x="355565" y="1154640"/>
              <a:ext cx="2813950" cy="536984"/>
            </a:xfrm>
            <a:prstGeom prst="roundRect">
              <a:avLst>
                <a:gd name="adj" fmla="val 6914"/>
              </a:avLst>
            </a:prstGeom>
            <a:solidFill>
              <a:schemeClr val="bg1"/>
            </a:solidFill>
            <a:ln w="38100" cap="rnd">
              <a:solidFill>
                <a:schemeClr val="accent3"/>
              </a:solidFill>
              <a:prstDash val="sysDash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5317" tIns="155317" rIns="155317" bIns="155317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>
                  <a:solidFill>
                    <a:schemeClr val="accent3"/>
                  </a:solidFill>
                </a:rPr>
                <a:t>Federal Formula</a:t>
              </a:r>
              <a:endParaRPr lang="en-US" b="1" kern="1200">
                <a:solidFill>
                  <a:schemeClr val="accent3"/>
                </a:solidFill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00D3751-7B2A-0E68-85CC-79F14EF1E4DF}"/>
                </a:ext>
              </a:extLst>
            </p:cNvPr>
            <p:cNvSpPr/>
            <p:nvPr/>
          </p:nvSpPr>
          <p:spPr>
            <a:xfrm>
              <a:off x="3306332" y="1158466"/>
              <a:ext cx="2333790" cy="536984"/>
            </a:xfrm>
            <a:prstGeom prst="roundRect">
              <a:avLst>
                <a:gd name="adj" fmla="val 6914"/>
              </a:avLst>
            </a:prstGeom>
            <a:solidFill>
              <a:schemeClr val="bg1"/>
            </a:solidFill>
            <a:ln w="38100" cap="rnd">
              <a:solidFill>
                <a:schemeClr val="accent3"/>
              </a:solidFill>
              <a:prstDash val="sysDash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5317" tIns="155317" rIns="155317" bIns="155317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>
                  <a:solidFill>
                    <a:schemeClr val="accent3"/>
                  </a:solidFill>
                </a:rPr>
                <a:t>Federal Discretionary</a:t>
              </a:r>
              <a:endParaRPr lang="en-US" b="1" kern="1200">
                <a:solidFill>
                  <a:schemeClr val="accent3"/>
                </a:solidFill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0DA65B56-E62B-1E27-72AD-34D3A1E16AA5}"/>
                </a:ext>
              </a:extLst>
            </p:cNvPr>
            <p:cNvSpPr/>
            <p:nvPr/>
          </p:nvSpPr>
          <p:spPr>
            <a:xfrm>
              <a:off x="335338" y="1820219"/>
              <a:ext cx="1928315" cy="1399232"/>
            </a:xfrm>
            <a:prstGeom prst="roundRect">
              <a:avLst>
                <a:gd name="adj" fmla="val 6914"/>
              </a:avLst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5317" tIns="155317" rIns="155317" bIns="155317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>
                  <a:solidFill>
                    <a:schemeClr val="accent2"/>
                  </a:solidFill>
                </a:rPr>
                <a:t>State Formula </a:t>
              </a:r>
              <a:r>
                <a:rPr lang="en-US" sz="2000">
                  <a:solidFill>
                    <a:schemeClr val="accent2"/>
                  </a:solidFill>
                </a:rPr>
                <a:t>(DRPT)</a:t>
              </a:r>
              <a:endParaRPr lang="en-US" sz="2800" kern="1200">
                <a:solidFill>
                  <a:schemeClr val="accent2"/>
                </a:solidFill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6A62F2C-1AC7-A219-EDA7-B69E581C37AE}"/>
                </a:ext>
              </a:extLst>
            </p:cNvPr>
            <p:cNvSpPr/>
            <p:nvPr/>
          </p:nvSpPr>
          <p:spPr>
            <a:xfrm>
              <a:off x="2437154" y="1820218"/>
              <a:ext cx="3202968" cy="997708"/>
            </a:xfrm>
            <a:prstGeom prst="roundRect">
              <a:avLst>
                <a:gd name="adj" fmla="val 6914"/>
              </a:avLst>
            </a:prstGeom>
            <a:solidFill>
              <a:schemeClr val="bg1"/>
            </a:solidFill>
            <a:ln w="381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5317" tIns="155317" rIns="155317" bIns="155317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>
                  <a:solidFill>
                    <a:schemeClr val="accent2"/>
                  </a:solidFill>
                </a:rPr>
                <a:t>State Discretionary </a:t>
              </a: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>
                  <a:solidFill>
                    <a:schemeClr val="accent2"/>
                  </a:solidFill>
                </a:rPr>
                <a:t>(DRPT)</a:t>
              </a:r>
              <a:endParaRPr lang="en-US" sz="2000" kern="1200">
                <a:solidFill>
                  <a:schemeClr val="accent2"/>
                </a:solidFill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B91F154B-BDB6-AD90-24AE-CED90F185E83}"/>
                </a:ext>
              </a:extLst>
            </p:cNvPr>
            <p:cNvSpPr/>
            <p:nvPr/>
          </p:nvSpPr>
          <p:spPr>
            <a:xfrm>
              <a:off x="320268" y="4252257"/>
              <a:ext cx="4233771" cy="1679835"/>
            </a:xfrm>
            <a:prstGeom prst="roundRect">
              <a:avLst>
                <a:gd name="adj" fmla="val 6914"/>
              </a:avLst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5317" tIns="155317" rIns="155317" bIns="155317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>
                  <a:solidFill>
                    <a:schemeClr val="accent5"/>
                  </a:solidFill>
                </a:rPr>
                <a:t>Local General Funds + Bonds</a:t>
              </a:r>
              <a:endParaRPr lang="en-US" sz="3200">
                <a:solidFill>
                  <a:schemeClr val="accent6"/>
                </a:solidFill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3926C085-2FC6-758A-D589-CD8EA6ED8452}"/>
                </a:ext>
              </a:extLst>
            </p:cNvPr>
            <p:cNvSpPr/>
            <p:nvPr/>
          </p:nvSpPr>
          <p:spPr>
            <a:xfrm>
              <a:off x="2437154" y="2919204"/>
              <a:ext cx="3232874" cy="1206752"/>
            </a:xfrm>
            <a:prstGeom prst="roundRect">
              <a:avLst>
                <a:gd name="adj" fmla="val 6914"/>
              </a:avLst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5317" tIns="155317" rIns="155317" bIns="155317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>
                  <a:solidFill>
                    <a:schemeClr val="accent6"/>
                  </a:solidFill>
                </a:rPr>
                <a:t>Regional Funds</a:t>
              </a: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>
                  <a:solidFill>
                    <a:schemeClr val="accent6"/>
                  </a:solidFill>
                </a:rPr>
                <a:t>(NVTA, Gas Tax)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4B424E64-761F-43BA-0458-5C372B08ED99}"/>
                </a:ext>
              </a:extLst>
            </p:cNvPr>
            <p:cNvSpPr/>
            <p:nvPr/>
          </p:nvSpPr>
          <p:spPr>
            <a:xfrm>
              <a:off x="335338" y="3345752"/>
              <a:ext cx="1928315" cy="780204"/>
            </a:xfrm>
            <a:prstGeom prst="roundRect">
              <a:avLst>
                <a:gd name="adj" fmla="val 6914"/>
              </a:avLst>
            </a:prstGeom>
            <a:solidFill>
              <a:schemeClr val="bg1"/>
            </a:solidFill>
            <a:ln w="38100" cap="rnd">
              <a:solidFill>
                <a:schemeClr val="accent6"/>
              </a:solidFill>
              <a:prstDash val="sysDash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5317" tIns="155317" rIns="155317" bIns="155317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>
                  <a:solidFill>
                    <a:schemeClr val="accent6"/>
                  </a:solidFill>
                </a:rPr>
                <a:t>Toll Revenues </a:t>
              </a:r>
              <a:endParaRPr lang="en-US" sz="2400" b="1" kern="1200">
                <a:solidFill>
                  <a:schemeClr val="accent6"/>
                </a:solidFill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0E75FB2F-9462-5E2A-C0DF-148F45E0BCEF}"/>
                </a:ext>
              </a:extLst>
            </p:cNvPr>
            <p:cNvSpPr/>
            <p:nvPr/>
          </p:nvSpPr>
          <p:spPr>
            <a:xfrm>
              <a:off x="4687053" y="4252256"/>
              <a:ext cx="982975" cy="1679835"/>
            </a:xfrm>
            <a:prstGeom prst="roundRect">
              <a:avLst>
                <a:gd name="adj" fmla="val 6914"/>
              </a:avLst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155317" tIns="155317" rIns="155317" bIns="155317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>
                  <a:solidFill>
                    <a:schemeClr val="accent5"/>
                  </a:solidFill>
                </a:rPr>
                <a:t>Fares</a:t>
              </a: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EE4C612B-6EA4-D1F2-ED53-B2F4D09D0C0A}"/>
              </a:ext>
            </a:extLst>
          </p:cNvPr>
          <p:cNvSpPr txBox="1"/>
          <p:nvPr/>
        </p:nvSpPr>
        <p:spPr>
          <a:xfrm>
            <a:off x="246321" y="925812"/>
            <a:ext cx="5709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Agencies use a combination of the following sources</a:t>
            </a:r>
          </a:p>
        </p:txBody>
      </p:sp>
      <p:pic>
        <p:nvPicPr>
          <p:cNvPr id="44" name="Picture 43" descr="A white rectangular object with green handle&#10;&#10;AI-generated content may be incorrect.">
            <a:extLst>
              <a:ext uri="{FF2B5EF4-FFF2-40B4-BE49-F238E27FC236}">
                <a16:creationId xmlns:a16="http://schemas.microsoft.com/office/drawing/2014/main" id="{262BAFB7-147E-F934-96E0-DA804FEC6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882" t="8392" r="32096" b="19992"/>
          <a:stretch>
            <a:fillRect/>
          </a:stretch>
        </p:blipFill>
        <p:spPr>
          <a:xfrm>
            <a:off x="11255635" y="873818"/>
            <a:ext cx="690044" cy="1411062"/>
          </a:xfrm>
          <a:prstGeom prst="rect">
            <a:avLst/>
          </a:prstGeom>
        </p:spPr>
      </p:pic>
      <p:pic>
        <p:nvPicPr>
          <p:cNvPr id="34" name="Picture 33" descr="People on a bus&#10;&#10;AI-generated content may be incorrect.">
            <a:extLst>
              <a:ext uri="{FF2B5EF4-FFF2-40B4-BE49-F238E27FC236}">
                <a16:creationId xmlns:a16="http://schemas.microsoft.com/office/drawing/2014/main" id="{45A91C9C-9EDA-3D0C-CA39-84343527B99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18"/>
          <a:stretch>
            <a:fillRect/>
          </a:stretch>
        </p:blipFill>
        <p:spPr>
          <a:xfrm rot="5400000">
            <a:off x="7294999" y="4120532"/>
            <a:ext cx="2121722" cy="2277093"/>
          </a:xfrm>
          <a:prstGeom prst="rect">
            <a:avLst/>
          </a:prstGeom>
        </p:spPr>
      </p:pic>
      <p:pic>
        <p:nvPicPr>
          <p:cNvPr id="36" name="Picture 35" descr="People standing on a platform in a subway station&#10;&#10;AI-generated content may be incorrect.">
            <a:extLst>
              <a:ext uri="{FF2B5EF4-FFF2-40B4-BE49-F238E27FC236}">
                <a16:creationId xmlns:a16="http://schemas.microsoft.com/office/drawing/2014/main" id="{892F731A-8F30-6761-5AD9-DE51C8A137A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35" b="36605"/>
          <a:stretch>
            <a:fillRect/>
          </a:stretch>
        </p:blipFill>
        <p:spPr>
          <a:xfrm>
            <a:off x="8683144" y="892605"/>
            <a:ext cx="2461899" cy="1353775"/>
          </a:xfrm>
          <a:prstGeom prst="rect">
            <a:avLst/>
          </a:prstGeom>
        </p:spPr>
      </p:pic>
      <p:pic>
        <p:nvPicPr>
          <p:cNvPr id="40" name="Picture 39" descr="A train on a bridge over water&#10;&#10;AI-generated content may be incorrect.">
            <a:extLst>
              <a:ext uri="{FF2B5EF4-FFF2-40B4-BE49-F238E27FC236}">
                <a16:creationId xmlns:a16="http://schemas.microsoft.com/office/drawing/2014/main" id="{A701DDEC-878A-C3C3-715E-55B3D7E9D62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857"/>
          <a:stretch>
            <a:fillRect/>
          </a:stretch>
        </p:blipFill>
        <p:spPr>
          <a:xfrm>
            <a:off x="10384917" y="2411218"/>
            <a:ext cx="1532745" cy="1593043"/>
          </a:xfrm>
          <a:prstGeom prst="rect">
            <a:avLst/>
          </a:prstGeom>
        </p:spPr>
      </p:pic>
      <p:pic>
        <p:nvPicPr>
          <p:cNvPr id="50" name="Picture 49" descr="A green bus with a white front&#10;&#10;AI-generated content may be incorrect.">
            <a:extLst>
              <a:ext uri="{FF2B5EF4-FFF2-40B4-BE49-F238E27FC236}">
                <a16:creationId xmlns:a16="http://schemas.microsoft.com/office/drawing/2014/main" id="{4A42E50F-E4D0-BF99-204C-CFC3BE25747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7101" y="2393243"/>
            <a:ext cx="2121724" cy="2121724"/>
          </a:xfrm>
          <a:prstGeom prst="rect">
            <a:avLst/>
          </a:prstGeom>
        </p:spPr>
      </p:pic>
      <p:pic>
        <p:nvPicPr>
          <p:cNvPr id="57" name="Picture 56" descr="A person in a yellow vest driving a bus&#10;&#10;AI-generated content may be incorrect.">
            <a:extLst>
              <a:ext uri="{FF2B5EF4-FFF2-40B4-BE49-F238E27FC236}">
                <a16:creationId xmlns:a16="http://schemas.microsoft.com/office/drawing/2014/main" id="{3A9529ED-2C06-2C02-DD4C-52B56A4540B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667" y="2411218"/>
            <a:ext cx="2389565" cy="1593043"/>
          </a:xfrm>
          <a:prstGeom prst="rect">
            <a:avLst/>
          </a:prstGeom>
        </p:spPr>
      </p:pic>
      <p:pic>
        <p:nvPicPr>
          <p:cNvPr id="59" name="Picture 58" descr="A person getting into a bus&#10;&#10;AI-generated content may be incorrect.">
            <a:extLst>
              <a:ext uri="{FF2B5EF4-FFF2-40B4-BE49-F238E27FC236}">
                <a16:creationId xmlns:a16="http://schemas.microsoft.com/office/drawing/2014/main" id="{E826836F-20A7-19A7-2479-80B76D4A681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667" y="892605"/>
            <a:ext cx="2030663" cy="1353775"/>
          </a:xfrm>
          <a:prstGeom prst="rect">
            <a:avLst/>
          </a:prstGeom>
        </p:spPr>
      </p:pic>
      <p:pic>
        <p:nvPicPr>
          <p:cNvPr id="61" name="Picture 60" descr="A white and green train&#10;&#10;AI-generated content may be incorrect.">
            <a:extLst>
              <a:ext uri="{FF2B5EF4-FFF2-40B4-BE49-F238E27FC236}">
                <a16:creationId xmlns:a16="http://schemas.microsoft.com/office/drawing/2014/main" id="{02E697F6-B1C4-BE29-604C-2A148538B7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057177" y="3978544"/>
            <a:ext cx="1502208" cy="1502208"/>
          </a:xfrm>
          <a:prstGeom prst="rect">
            <a:avLst/>
          </a:prstGeom>
        </p:spPr>
      </p:pic>
      <p:pic>
        <p:nvPicPr>
          <p:cNvPr id="63" name="Picture 62" descr="A green and white train with green doors&#10;&#10;AI-generated content may be incorrect.">
            <a:extLst>
              <a:ext uri="{FF2B5EF4-FFF2-40B4-BE49-F238E27FC236}">
                <a16:creationId xmlns:a16="http://schemas.microsoft.com/office/drawing/2014/main" id="{E20302E6-FFF6-27D6-333A-95438F0470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811"/>
          <a:stretch>
            <a:fillRect/>
          </a:stretch>
        </p:blipFill>
        <p:spPr>
          <a:xfrm rot="16200000">
            <a:off x="6316999" y="5152663"/>
            <a:ext cx="929800" cy="1404752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87014DB8-DF94-D7A5-A5DB-7B9015817AD5}"/>
              </a:ext>
            </a:extLst>
          </p:cNvPr>
          <p:cNvSpPr txBox="1"/>
          <p:nvPr/>
        </p:nvSpPr>
        <p:spPr>
          <a:xfrm>
            <a:off x="320268" y="188987"/>
            <a:ext cx="5361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</a:rPr>
              <a:t>How is Transit Funded?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27A5764-B7A1-BFD3-A23D-A389FC0143CC}"/>
              </a:ext>
            </a:extLst>
          </p:cNvPr>
          <p:cNvSpPr txBox="1"/>
          <p:nvPr/>
        </p:nvSpPr>
        <p:spPr>
          <a:xfrm>
            <a:off x="6329013" y="188987"/>
            <a:ext cx="5361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What Does It Pay For?</a:t>
            </a:r>
          </a:p>
        </p:txBody>
      </p:sp>
      <p:pic>
        <p:nvPicPr>
          <p:cNvPr id="74" name="Picture 73" descr="A group of men in reflective vests&#10;&#10;AI-generated content may be incorrect.">
            <a:extLst>
              <a:ext uri="{FF2B5EF4-FFF2-40B4-BE49-F238E27FC236}">
                <a16:creationId xmlns:a16="http://schemas.microsoft.com/office/drawing/2014/main" id="{6FE48F8A-E2F9-4D6C-B5A2-D8B151F6739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259"/>
          <a:stretch>
            <a:fillRect/>
          </a:stretch>
        </p:blipFill>
        <p:spPr>
          <a:xfrm rot="5400000">
            <a:off x="9732077" y="4132266"/>
            <a:ext cx="2121723" cy="224944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CEA3B2-4DB4-3D86-F96A-765B20820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690C2-5109-40C5-A80C-B15BA6D4F7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35372"/>
      </p:ext>
    </p:extLst>
  </p:cSld>
  <p:clrMapOvr>
    <a:masterClrMapping/>
  </p:clrMapOvr>
</p:sld>
</file>

<file path=ppt/theme/theme1.xml><?xml version="1.0" encoding="utf-8"?>
<a:theme xmlns:a="http://schemas.openxmlformats.org/drawingml/2006/main" name="NVTC 2025">
  <a:themeElements>
    <a:clrScheme name="NVTC 2025 green">
      <a:dk1>
        <a:sysClr val="windowText" lastClr="000000"/>
      </a:dk1>
      <a:lt1>
        <a:sysClr val="window" lastClr="FFFFFF"/>
      </a:lt1>
      <a:dk2>
        <a:srgbClr val="58595B"/>
      </a:dk2>
      <a:lt2>
        <a:srgbClr val="D1D3D4"/>
      </a:lt2>
      <a:accent1>
        <a:srgbClr val="97CB64"/>
      </a:accent1>
      <a:accent2>
        <a:srgbClr val="0097D6"/>
      </a:accent2>
      <a:accent3>
        <a:srgbClr val="7F3F98"/>
      </a:accent3>
      <a:accent4>
        <a:srgbClr val="44C8F5"/>
      </a:accent4>
      <a:accent5>
        <a:srgbClr val="62BB46"/>
      </a:accent5>
      <a:accent6>
        <a:srgbClr val="005C3C"/>
      </a:accent6>
      <a:hlink>
        <a:srgbClr val="005C3C"/>
      </a:hlink>
      <a:folHlink>
        <a:srgbClr val="ABE1FA"/>
      </a:folHlink>
    </a:clrScheme>
    <a:fontScheme name="aptos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AA77B42C-1CDC-4FE6-928A-4C429C7B3272}" vid="{5F59875A-535C-41CA-BD60-CEC53E7424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c065e62-1a88-46a6-9153-c0977b75da81" xsi:nil="true"/>
    <DateCreated xmlns="65360923-195c-4721-a2df-03ac803e5782" xsi:nil="true"/>
    <NOTES xmlns="65360923-195c-4721-a2df-03ac803e5782" xsi:nil="true"/>
    <lcf76f155ced4ddcb4097134ff3c332f xmlns="65360923-195c-4721-a2df-03ac803e5782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B21E7C5E46D744B09FB9EB811970E3" ma:contentTypeVersion="16" ma:contentTypeDescription="Create a new document." ma:contentTypeScope="" ma:versionID="2c51daa89aba15dfd3863f71400e3cf0">
  <xsd:schema xmlns:xsd="http://www.w3.org/2001/XMLSchema" xmlns:xs="http://www.w3.org/2001/XMLSchema" xmlns:p="http://schemas.microsoft.com/office/2006/metadata/properties" xmlns:ns2="65360923-195c-4721-a2df-03ac803e5782" xmlns:ns3="6c065e62-1a88-46a6-9153-c0977b75da81" targetNamespace="http://schemas.microsoft.com/office/2006/metadata/properties" ma:root="true" ma:fieldsID="e53f3463630df03b88ca20623ab8a6e6" ns2:_="" ns3:_="">
    <xsd:import namespace="65360923-195c-4721-a2df-03ac803e5782"/>
    <xsd:import namespace="6c065e62-1a88-46a6-9153-c0977b75da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NOTES" minOccurs="0"/>
                <xsd:element ref="ns2:DateCreated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360923-195c-4721-a2df-03ac803e57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67f74162-1b45-40c8-87db-aadf8e1b26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NOTES" ma:index="21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DateCreated" ma:index="22" nillable="true" ma:displayName="Date Created" ma:format="DateTime" ma:internalName="DateCreated">
      <xsd:simpleType>
        <xsd:restriction base="dms:DateTim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065e62-1a88-46a6-9153-c0977b75da81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c6c90c01-6059-4960-8c81-9231b3135c4b}" ma:internalName="TaxCatchAll" ma:showField="CatchAllData" ma:web="6c065e62-1a88-46a6-9153-c0977b75da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DE54D98-DB98-40B2-9254-7B84E6CFCC8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EDA684-97C5-4228-A8ED-E7F10FA2737A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6c065e62-1a88-46a6-9153-c0977b75da81"/>
    <ds:schemaRef ds:uri="http://purl.org/dc/terms/"/>
    <ds:schemaRef ds:uri="http://www.w3.org/XML/1998/namespace"/>
    <ds:schemaRef ds:uri="65360923-195c-4721-a2df-03ac803e5782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907EC6D-4469-44E8-ABAD-45F4A672E615}">
  <ds:schemaRefs>
    <ds:schemaRef ds:uri="65360923-195c-4721-a2df-03ac803e5782"/>
    <ds:schemaRef ds:uri="6c065e62-1a88-46a6-9153-c0977b75da8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NVTC Powerpoint Template v3</Template>
  <TotalTime>488</TotalTime>
  <Words>1555</Words>
  <Application>Microsoft Office PowerPoint</Application>
  <PresentationFormat>Widescreen</PresentationFormat>
  <Paragraphs>305</Paragraphs>
  <Slides>19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Aptos</vt:lpstr>
      <vt:lpstr>Aptos Narrow</vt:lpstr>
      <vt:lpstr>Arial</vt:lpstr>
      <vt:lpstr>Calibri</vt:lpstr>
      <vt:lpstr>Courier New</vt:lpstr>
      <vt:lpstr>Wingdings</vt:lpstr>
      <vt:lpstr>NVTC 2025</vt:lpstr>
      <vt:lpstr>PowerPoint Presentation</vt:lpstr>
      <vt:lpstr>Serves a region of</vt:lpstr>
      <vt:lpstr>Northern Virginia’s Transit Network is an Economic Engine </vt:lpstr>
      <vt:lpstr>PowerPoint Presentation</vt:lpstr>
      <vt:lpstr>Ridership: NVTC/Local Bus Systems Stronger than Before (Ridership exceeds pre-pandemic)</vt:lpstr>
      <vt:lpstr>VRE is Being Transformed with Major Investments</vt:lpstr>
      <vt:lpstr>PRTC/OmniRide is Rebounding and Diversifying</vt:lpstr>
      <vt:lpstr>Solving Transit Funding Needs SJ 28 Joint Subcommittee</vt:lpstr>
      <vt:lpstr>PowerPoint Presentation</vt:lpstr>
      <vt:lpstr>SJ28 Findings: DMVMoves Vision for WMATA</vt:lpstr>
      <vt:lpstr>SJ28 Findings: Current Funds Not Meeting Other Transit Needs</vt:lpstr>
      <vt:lpstr>SJ 28 Findings: Sustainable + Reliable Funding is Needed  for All Northern Virginia’s Transit Systems</vt:lpstr>
      <vt:lpstr>SJ28 Findings: WMATA Savings + Efficiencies  </vt:lpstr>
      <vt:lpstr>SJ 28 Findings: Revenue Sources</vt:lpstr>
      <vt:lpstr>SJ 28 Findings: Immediate and Long-Term Needs</vt:lpstr>
      <vt:lpstr>PowerPoint Presentation</vt:lpstr>
      <vt:lpstr>SJ28 Next Steps: Key Meetings + Recommendations</vt:lpstr>
      <vt:lpstr>Transit Funding Needs to be Part of Funding Solutions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Kate Mattice</dc:creator>
  <cp:lastModifiedBy>Cathy Hooe</cp:lastModifiedBy>
  <cp:revision>3</cp:revision>
  <dcterms:created xsi:type="dcterms:W3CDTF">2025-10-01T11:33:16Z</dcterms:created>
  <dcterms:modified xsi:type="dcterms:W3CDTF">2025-10-20T15:59:53Z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0x0101006AB21E7C5E46D744B09FB9EB811970E3</vt:lpwstr>
  </property>
  <property fmtid="{D5CDD505-2E9C-101B-9397-08002B2CF9AE}" pid="3" name="MediaServiceImageTags">
    <vt:lpwstr/>
  </property>
</Properties>
</file>