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312" r:id="rId4"/>
    <p:sldId id="313" r:id="rId5"/>
    <p:sldId id="314" r:id="rId6"/>
    <p:sldId id="315" r:id="rId7"/>
    <p:sldId id="317" r:id="rId8"/>
    <p:sldId id="3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E6FA-D49A-AEAE-40E6-09FB18470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83F99-0003-057B-EE31-4A83280A1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21578-E424-3BC4-67FE-C7A65557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2F0D-CC05-4A35-94F6-7EBB5AF923EC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13E69-743D-9723-1F69-73FD1972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56807-6814-6A3B-3FCF-11F507C8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5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8B49-6B9A-3456-016B-38C4D1E3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57F66-2EDA-1A46-2BDD-6511277E0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F233F-4A15-67BE-9B69-AACFF10E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AE6B-F444-4D19-8107-BF9D00489085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41776-845F-D5DD-1129-0CDFCCC2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8F423-D9F3-FF7D-6C68-4BE4581D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4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B4748-E7AB-AEB5-6C00-67024F931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EA607-6365-0696-60B2-DEE8AD9CD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D685C-AA79-9213-564E-A7228A25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2800-82F0-4510-87FE-BDB5241200D2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F834C-0C3A-4E26-7AA3-2243071E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5BF02-7E93-90EA-D777-619F52DF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4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E9C6-87C2-F303-7DF0-BDF56EC20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5433B-FA1B-9A82-978A-BDCA2A62D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BA3F9-DA59-2110-037F-3624E64C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DE1-26E4-4F1F-A19C-9661B865C8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738F4-8ECD-DCB4-6155-4F5D225A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AFB06-81DF-E611-6763-2D73DD6C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005D-9C92-4585-9B23-5BFCF19D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7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B53F-D7E0-752D-F5F3-9103575F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19BAC-0F48-184B-1983-882FE8E75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38191-D500-B72B-7111-6240E950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DE1-26E4-4F1F-A19C-9661B865C8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B6BF-E685-53E2-BBC5-AD62CB7F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41179-EECF-8960-B82D-01FD37F4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005D-9C92-4585-9B23-5BFCF19D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94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40DC-39F6-5109-147C-A23B3404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0EB4B-4E75-D47D-93C4-C4137DD6A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0ECAA-EAB6-E029-2982-F79F928D6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DE1-26E4-4F1F-A19C-9661B865C8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E732D-7DEB-148B-3F39-2AE2A53F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3B50C-4933-A7B6-E89D-EDB463CE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005D-9C92-4585-9B23-5BFCF19D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1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290D-A8A5-5A01-0001-FF3FABD5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E2B6-91CC-A450-406D-B2F115D59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92650-F827-BDF5-57AF-E4002B3BF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537E9-28B1-6A09-0378-800A912A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DE1-26E4-4F1F-A19C-9661B865C8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6B2D4-CA71-C4F4-62A2-5AD1FA81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1D4FF-9614-2689-36D0-4B661F0F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005D-9C92-4585-9B23-5BFCF19D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54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F017-2315-CB56-6397-5E8B0328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D372E-DB22-D01B-84F7-FEB1150D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4D6A7-DBBF-FE71-5C8C-0D004A3A6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DF246-E0BE-86E5-D8E3-8DD039AB6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CF0C48-9CA3-E95F-9EBF-34A2F42B9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44B36-E06F-B552-C456-AEB071A40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DE1-26E4-4F1F-A19C-9661B865C8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A39F2-DED6-172D-239B-F1EE1762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6BEA07-F8D6-408B-9C24-76C59CEE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005D-9C92-4585-9B23-5BFCF19D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6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0A36-1C05-AC6A-4C7C-41BD69AED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87F81-5D96-9BEE-94AF-3FDCE683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DE1-26E4-4F1F-A19C-9661B865C8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6C197-9AC8-3946-9CE8-BBC6F09D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1E079-2099-4016-B13F-55FE306E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005D-9C92-4585-9B23-5BFCF19D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63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E0895-949C-1CD2-B72A-D26D277E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DE1-26E4-4F1F-A19C-9661B865C8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46553-E5CB-0FE6-E2E4-DB9C065F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DA809-48D6-5FF9-52DE-D2B25E1D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005D-9C92-4585-9B23-5BFCF19D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8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21A3-A328-817A-F658-F4D2345B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3E4FF-21BA-F229-A643-551513575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D402D-2815-E475-5332-74353B377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2A83A-595A-8A7A-5B8A-9A538D41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DE1-26E4-4F1F-A19C-9661B865C8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017D-FB11-DF47-F1B2-4A1BF210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DD198-D14F-B4D6-8CDB-62976CC8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005D-9C92-4585-9B23-5BFCF19D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EC27-82D1-4E5E-33E1-9024108E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D82AF-A850-5B63-E5BC-1D6B4416B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68526-6947-253D-147C-AA6904BA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EC2D-6777-485A-9C3A-850764C01E67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AD088-CCEF-4F3D-E5B0-83C43283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D24E-8595-C891-FA1D-BFEDD2B2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15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AEA1-BC25-1302-A725-7B5619C8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3FFAC-E9B7-8294-62B7-731E5E8E8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DD00A-6235-8B8D-A8E9-7DF9373B4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F06FA-B7B9-8A44-93C3-2727CDAA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DE1-26E4-4F1F-A19C-9661B865C8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92878-8A17-9598-6BF0-72816DF9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E21F1-7FDE-C9D0-EE56-1F9FB527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005D-9C92-4585-9B23-5BFCF19D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64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3FD3-4364-976C-E306-FA352488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41680-E66F-6C84-6A3F-197700D27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C2382-2C5B-6C3C-2259-10E8E39B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DE1-26E4-4F1F-A19C-9661B865C8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85B14-0FFD-15EA-E4A9-853E6541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932C0-6B83-66DD-951C-6A35F1A5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005D-9C92-4585-9B23-5BFCF19D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72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8D802-919A-A208-8A1B-45E793C41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E68EA-9918-9E80-EAF7-751390BCE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BB9EF-A6C5-CD8A-0F89-7DA73BD7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8DE1-26E4-4F1F-A19C-9661B865C8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F031A-8642-5A36-AFCD-B228035A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9E88-06CE-73E8-F5CA-163ED72C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005D-9C92-4585-9B23-5BFCF19D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9E61-1261-9CEC-A722-57D41653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352B6-5F6A-3B90-B23E-7DCB3E1AC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A2661-A946-3600-EE7A-977E7D52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D467-E759-4E14-A5CE-E6DC72DF14D3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3D503-3079-66EB-CBE4-DB95B93B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EA5A-EF43-6A99-5D89-AA5F7DBB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0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C773-39AC-242B-0E52-B257A4B2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43840-23FC-7D2E-30C0-E603BFAC4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FAA86-5D28-19AE-6B7A-2C95076F7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34A53-6894-8146-3638-6AE85023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6D442-DD1C-481E-8618-1078C20D2F0A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ECF2-5890-3D8F-8598-1608A8B4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A1007-91C6-ECAE-8526-518B9002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7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B6C0-15ED-1E52-B59E-F65A05CD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C798E-CBAD-005E-2908-8AD8257B2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B8E97-9E26-AF1B-2C0F-D1057D900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A5861-66D1-416D-DEBD-4C9002322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2BD09-5698-F45C-26C0-85E3E175B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E2DB9E-E928-64E8-DA85-9664B3FE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B45C-5EC5-4777-AAF0-D9FD9FD2ED5C}" type="datetime1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5229A-6674-E35B-8A0F-84B5F335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BA600-4B66-C490-DF54-9F085B50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797A-D88A-DAC6-602C-33CA4FD3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CCB32-06D7-0452-F0C2-C11002B8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039F-C9FA-4445-AE04-3E2C46C391BB}" type="datetime1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53A3-69C8-CD18-286E-545A90FE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FDB84-27D2-EF59-CF5E-5846579D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7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EDA2B-5A1B-BAF1-823B-74B74C9B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4E7C-5F3E-4EA5-B9E0-C126F8B15B8A}" type="datetime1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3EBC5-2B6D-8ACA-D919-6ED97472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65E24-11ED-ED71-8AE2-65B946CB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1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EFF1-E155-33ED-42D5-FF3B073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4774-26B2-D702-6C18-0C58ED1B2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88982-5457-EA69-7EB1-012C1D91C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3A87B-D53E-BBF9-34D6-69425C71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E87D-6CBF-4EA5-B396-0714273C9660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CF589-3640-F04F-EC00-64F68044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7FCDA-629A-A49E-1F5B-978E71CB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C9C5-970F-4B7B-B0EC-1C03F2A9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0CC2-E0BF-6B2F-7252-4BD8C7736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22BB9-33B1-56F5-617B-CCFC6B156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016DB-A00A-9926-26E9-8B32BEDC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8052-E85C-4FFE-8A7C-8E9E45BBD2C6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B2DD7-F93A-3067-B276-1C7B17BF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4F4BC-6674-9BB6-501D-DC3FC8CD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3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A7652-8D28-A6D2-3FE3-6A77C592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5DCEB-4687-C106-E4D2-BCD589B09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9A68C-4A2F-6490-D4E4-44E0F1554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9986-D3BC-492A-B6B8-F74FB53D34F4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139A5-C398-96C3-498D-E47C62370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34796-3384-EF51-4B37-67AAFFFF7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5726D-F264-4EBB-8430-9B62B31A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E9F5D-7F49-CC07-8F1D-440294C9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10785-0E73-7380-3B21-5854358F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1553C-7570-AD98-3532-68802A962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8DE1-26E4-4F1F-A19C-9661B865C8E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857F9-A587-BEA6-5F6D-DEC590EDF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F80F1-E441-F02E-3BE3-3C35886E0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005D-9C92-4585-9B23-5BFCF19D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3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2T8BxpIe80U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Shape, square&#10;&#10;AI-generated content may be incorrect.">
            <a:extLst>
              <a:ext uri="{FF2B5EF4-FFF2-40B4-BE49-F238E27FC236}">
                <a16:creationId xmlns:a16="http://schemas.microsoft.com/office/drawing/2014/main" id="{60157172-D258-BA8F-31A4-38FDE0156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319" r="9089" b="10758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2215C-4713-225F-2C06-43F42E0CFF68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 Envelope Program</a:t>
            </a:r>
            <a:b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 Communication Improvement Program (HB2501)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5D10C-4F20-ECC8-0606-9B7EE5C0CD2C}"/>
              </a:ext>
            </a:extLst>
          </p:cNvPr>
          <p:cNvSpPr txBox="1"/>
          <p:nvPr/>
        </p:nvSpPr>
        <p:spPr>
          <a:xfrm>
            <a:off x="477980" y="4612057"/>
            <a:ext cx="3982171" cy="20731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 Adenauer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Senior Portfolio Analyst</a:t>
            </a:r>
            <a:endParaRPr lang="en-US" b="1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Virginia Department of Motor Vehicles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200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en-US" sz="2000" b="1" dirty="0">
              <a:solidFill>
                <a:prstClr val="white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20, 2025</a:t>
            </a:r>
            <a:endParaRPr lang="en-US" dirty="0">
              <a:solidFill>
                <a:prstClr val="white"/>
              </a:solidFill>
              <a:ea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4504C-33D0-2573-D76C-35A7668D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9F5726D-F264-4EBB-8430-9B62B31AB1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3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63C59-135E-9FEC-18BC-223D58EB2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3" title="Drivers with Autism Have a New Tool in Virginia">
            <a:hlinkClick r:id="" action="ppaction://media"/>
            <a:extLst>
              <a:ext uri="{FF2B5EF4-FFF2-40B4-BE49-F238E27FC236}">
                <a16:creationId xmlns:a16="http://schemas.microsoft.com/office/drawing/2014/main" id="{C8B8B17F-2317-0215-7E38-F31E1CFAA1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460828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63C59-135E-9FEC-18BC-223D58EB2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7F2CA0-2DFD-EF28-AA7C-E0D6DA8E671F}"/>
              </a:ext>
            </a:extLst>
          </p:cNvPr>
          <p:cNvSpPr txBox="1">
            <a:spLocks/>
          </p:cNvSpPr>
          <p:nvPr/>
        </p:nvSpPr>
        <p:spPr>
          <a:xfrm>
            <a:off x="381000" y="259719"/>
            <a:ext cx="10715626" cy="49608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C3052"/>
                </a:solidFill>
              </a:rPr>
              <a:t>Why</a:t>
            </a:r>
            <a:r>
              <a:rPr lang="en-US" b="0" dirty="0">
                <a:solidFill>
                  <a:srgbClr val="0C3052"/>
                </a:solidFill>
              </a:rPr>
              <a:t> it was created and </a:t>
            </a:r>
            <a:r>
              <a:rPr lang="en-US" dirty="0">
                <a:solidFill>
                  <a:srgbClr val="0C3052"/>
                </a:solidFill>
              </a:rPr>
              <a:t>How</a:t>
            </a:r>
            <a:r>
              <a:rPr lang="en-US" b="0" dirty="0">
                <a:solidFill>
                  <a:srgbClr val="0C3052"/>
                </a:solidFill>
              </a:rPr>
              <a:t> it Works</a:t>
            </a:r>
            <a:endParaRPr lang="en-US" b="0" dirty="0">
              <a:solidFill>
                <a:srgbClr val="0C3052"/>
              </a:solidFill>
              <a:ea typeface="Calibri Light"/>
              <a:cs typeface="Calibri Light"/>
            </a:endParaRPr>
          </a:p>
        </p:txBody>
      </p:sp>
      <p:pic>
        <p:nvPicPr>
          <p:cNvPr id="11" name="Picture 10" descr="Text, letter&#10;&#10;AI-generated content may be incorrect.">
            <a:extLst>
              <a:ext uri="{FF2B5EF4-FFF2-40B4-BE49-F238E27FC236}">
                <a16:creationId xmlns:a16="http://schemas.microsoft.com/office/drawing/2014/main" id="{4C25A3A3-E6CB-B4E5-F8D1-57338CC2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r="4461" b="-2"/>
          <a:stretch>
            <a:fillRect/>
          </a:stretch>
        </p:blipFill>
        <p:spPr>
          <a:xfrm>
            <a:off x="7192793" y="1459865"/>
            <a:ext cx="4749095" cy="4571483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5C2FEB-8C11-4B22-99D3-20C641DB4493}"/>
              </a:ext>
            </a:extLst>
          </p:cNvPr>
          <p:cNvSpPr txBox="1"/>
          <p:nvPr/>
        </p:nvSpPr>
        <p:spPr>
          <a:xfrm>
            <a:off x="453355" y="1315856"/>
            <a:ext cx="6206660" cy="39816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C3052"/>
                </a:solidFill>
                <a:ea typeface="Calibri"/>
                <a:cs typeface="Calibri"/>
              </a:rPr>
              <a:t>Why it was created</a:t>
            </a:r>
            <a:endParaRPr lang="en-US" b="1" dirty="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rgbClr val="0C3052"/>
                </a:solidFill>
                <a:ea typeface="Calibri"/>
                <a:cs typeface="Calibri"/>
              </a:rPr>
              <a:t>Helps the thousands of drivers who have identified themselves on the autism spectrum communicate during traffic stops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rgbClr val="0C3052"/>
                </a:solidFill>
                <a:ea typeface="Calibri"/>
                <a:cs typeface="Calibri"/>
              </a:rPr>
              <a:t>Launched July 1, 2025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rgbClr val="0C3052"/>
                </a:solidFill>
                <a:ea typeface="Calibri"/>
                <a:cs typeface="Calibri"/>
              </a:rPr>
              <a:t>Created by House Bill 2501 (2025)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C3052"/>
                </a:solidFill>
                <a:ea typeface="Calibri"/>
                <a:cs typeface="Calibri"/>
              </a:rPr>
              <a:t>How it works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rgbClr val="0C3052"/>
                </a:solidFill>
                <a:ea typeface="+mn-lt"/>
                <a:cs typeface="+mn-lt"/>
              </a:rPr>
              <a:t>Free, voluntary, and confidential—no registration or paperwork required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rgbClr val="0C3052"/>
                </a:solidFill>
                <a:ea typeface="Calibri"/>
                <a:cs typeface="Calibri"/>
              </a:rPr>
              <a:t>Envelope holds key documents + emergency contact information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rgbClr val="0C3052"/>
                </a:solidFill>
                <a:ea typeface="Calibri"/>
                <a:cs typeface="Calibri"/>
              </a:rPr>
              <a:t>Available at all DMV CSCs and certain Select offices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8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A9D5A-09CA-7CE2-DF29-239351F97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4D3A1EB-1C52-34E5-AFC0-5345E11B70A2}"/>
              </a:ext>
            </a:extLst>
          </p:cNvPr>
          <p:cNvSpPr txBox="1">
            <a:spLocks/>
          </p:cNvSpPr>
          <p:nvPr/>
        </p:nvSpPr>
        <p:spPr>
          <a:xfrm>
            <a:off x="381000" y="225395"/>
            <a:ext cx="10715626" cy="49608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C3052"/>
                </a:solidFill>
              </a:rPr>
              <a:t>Creation</a:t>
            </a:r>
            <a:r>
              <a:rPr lang="en-US" sz="2800" b="0" dirty="0">
                <a:solidFill>
                  <a:srgbClr val="0C3052"/>
                </a:solidFill>
              </a:rPr>
              <a:t> of the Blue Envelope Program in Virginia </a:t>
            </a:r>
            <a:endParaRPr lang="en-US" b="0" dirty="0">
              <a:solidFill>
                <a:srgbClr val="0057A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761B8C-CDFA-F11F-F340-371EF572CA99}"/>
              </a:ext>
            </a:extLst>
          </p:cNvPr>
          <p:cNvSpPr txBox="1"/>
          <p:nvPr/>
        </p:nvSpPr>
        <p:spPr>
          <a:xfrm>
            <a:off x="685800" y="1645922"/>
            <a:ext cx="10966097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C3052"/>
                </a:solidFill>
                <a:ea typeface="+mn-lt"/>
                <a:cs typeface="+mn-lt"/>
              </a:rPr>
              <a:t>Modeled after programs in Vermont, Arizona, and New Jersey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C3052"/>
                </a:solidFill>
                <a:ea typeface="+mn-lt"/>
                <a:cs typeface="+mn-lt"/>
              </a:rPr>
              <a:t>Partnered with the requesting law enforcement agency on implementation and 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C3052"/>
                </a:solidFill>
                <a:ea typeface="+mn-lt"/>
                <a:cs typeface="+mn-lt"/>
              </a:rPr>
              <a:t>Launched statewide with DMV Law Enforcement and internal teams coordinating training and awareness</a:t>
            </a:r>
            <a:endParaRPr lang="en-US" dirty="0"/>
          </a:p>
        </p:txBody>
      </p:sp>
      <p:pic>
        <p:nvPicPr>
          <p:cNvPr id="31" name="Graphic 30" descr="Envelope with solid fill">
            <a:extLst>
              <a:ext uri="{FF2B5EF4-FFF2-40B4-BE49-F238E27FC236}">
                <a16:creationId xmlns:a16="http://schemas.microsoft.com/office/drawing/2014/main" id="{052B8BA8-FE2F-859C-9736-981F4AB7B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4483791"/>
            <a:ext cx="694510" cy="6945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C0C8A95-5146-D7D5-C8E8-F4A6C679E250}"/>
              </a:ext>
            </a:extLst>
          </p:cNvPr>
          <p:cNvSpPr txBox="1"/>
          <p:nvPr/>
        </p:nvSpPr>
        <p:spPr>
          <a:xfrm>
            <a:off x="1425666" y="4615589"/>
            <a:ext cx="19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3052"/>
                </a:solidFill>
              </a:rPr>
              <a:t>Printing</a:t>
            </a:r>
          </a:p>
        </p:txBody>
      </p:sp>
      <p:pic>
        <p:nvPicPr>
          <p:cNvPr id="33" name="Graphic 32" descr="Briefcase with solid fill">
            <a:extLst>
              <a:ext uri="{FF2B5EF4-FFF2-40B4-BE49-F238E27FC236}">
                <a16:creationId xmlns:a16="http://schemas.microsoft.com/office/drawing/2014/main" id="{FFC36864-F655-6617-A67A-F1AFF0D60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9411" y="4480525"/>
            <a:ext cx="694510" cy="69451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583F185-EECB-E108-2453-352CA0C4E3AE}"/>
              </a:ext>
            </a:extLst>
          </p:cNvPr>
          <p:cNvSpPr txBox="1"/>
          <p:nvPr/>
        </p:nvSpPr>
        <p:spPr>
          <a:xfrm>
            <a:off x="3971110" y="4622472"/>
            <a:ext cx="2017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3052"/>
                </a:solidFill>
              </a:rPr>
              <a:t>Customer Service Management Administration</a:t>
            </a:r>
          </a:p>
        </p:txBody>
      </p:sp>
      <p:pic>
        <p:nvPicPr>
          <p:cNvPr id="35" name="Graphic 34" descr="Document with solid fill">
            <a:extLst>
              <a:ext uri="{FF2B5EF4-FFF2-40B4-BE49-F238E27FC236}">
                <a16:creationId xmlns:a16="http://schemas.microsoft.com/office/drawing/2014/main" id="{DF515DF9-39E9-8A12-B933-6F8BDD767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6530" y="4508826"/>
            <a:ext cx="637907" cy="63790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6EE838C-CBFB-0E9F-F437-606EBB1CD12D}"/>
              </a:ext>
            </a:extLst>
          </p:cNvPr>
          <p:cNvSpPr txBox="1"/>
          <p:nvPr/>
        </p:nvSpPr>
        <p:spPr>
          <a:xfrm>
            <a:off x="7039793" y="4622472"/>
            <a:ext cx="19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3052"/>
                </a:solidFill>
              </a:rPr>
              <a:t>Communications</a:t>
            </a:r>
          </a:p>
        </p:txBody>
      </p:sp>
      <p:pic>
        <p:nvPicPr>
          <p:cNvPr id="37" name="Graphic 36" descr="Police male outline">
            <a:extLst>
              <a:ext uri="{FF2B5EF4-FFF2-40B4-BE49-F238E27FC236}">
                <a16:creationId xmlns:a16="http://schemas.microsoft.com/office/drawing/2014/main" id="{2BEDF6EB-03E2-943F-A8CB-09F341937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16789" y="4508826"/>
            <a:ext cx="637908" cy="63790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D93B15D-3074-B211-08B3-EFF040B4C8AE}"/>
              </a:ext>
            </a:extLst>
          </p:cNvPr>
          <p:cNvSpPr txBox="1"/>
          <p:nvPr/>
        </p:nvSpPr>
        <p:spPr>
          <a:xfrm>
            <a:off x="9837430" y="4615589"/>
            <a:ext cx="19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3052"/>
                </a:solidFill>
              </a:rPr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360590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3D68-482B-161B-DD36-DCD6B3938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2AF255-E7EC-D5BF-1350-7CFE89CEB7E7}"/>
              </a:ext>
            </a:extLst>
          </p:cNvPr>
          <p:cNvSpPr txBox="1">
            <a:spLocks/>
          </p:cNvSpPr>
          <p:nvPr/>
        </p:nvSpPr>
        <p:spPr>
          <a:xfrm>
            <a:off x="381000" y="266584"/>
            <a:ext cx="10715626" cy="49608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C3052"/>
                </a:solidFill>
              </a:rPr>
              <a:t>Benefits</a:t>
            </a:r>
            <a:r>
              <a:rPr lang="en-US" sz="2800" b="0" dirty="0">
                <a:solidFill>
                  <a:srgbClr val="0C3052"/>
                </a:solidFill>
              </a:rPr>
              <a:t> of the Program</a:t>
            </a:r>
            <a:endParaRPr lang="en-US" b="0" dirty="0">
              <a:solidFill>
                <a:srgbClr val="0C3052"/>
              </a:solidFill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84BBF14-E5B3-F1B6-1F8D-EBD5D2C5F599}"/>
              </a:ext>
            </a:extLst>
          </p:cNvPr>
          <p:cNvSpPr txBox="1">
            <a:spLocks/>
          </p:cNvSpPr>
          <p:nvPr/>
        </p:nvSpPr>
        <p:spPr>
          <a:xfrm>
            <a:off x="1095132" y="1629658"/>
            <a:ext cx="5731328" cy="5544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C3052"/>
                </a:solidFill>
              </a:rPr>
              <a:t>Drivers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D3F389F-D6F9-8884-1723-1285F0728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7306" y="1849216"/>
            <a:ext cx="5181600" cy="3689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C3052"/>
                </a:solidFill>
              </a:rPr>
              <a:t>Law Enforcement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AE285-4F6F-EB38-FE55-F586616699A9}"/>
              </a:ext>
            </a:extLst>
          </p:cNvPr>
          <p:cNvSpPr txBox="1"/>
          <p:nvPr/>
        </p:nvSpPr>
        <p:spPr>
          <a:xfrm>
            <a:off x="6096000" y="2597347"/>
            <a:ext cx="44187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3052"/>
                </a:solidFill>
                <a:effectLst/>
              </a:rPr>
              <a:t>Reduces misunderstandings and promotes safer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C305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3052"/>
                </a:solidFill>
                <a:effectLst/>
              </a:rPr>
              <a:t>Provides a clear, consistent tool recognized statewide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C305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3052"/>
                </a:solidFill>
                <a:effectLst/>
              </a:rPr>
              <a:t>Builds trust with the autism community</a:t>
            </a:r>
            <a:endParaRPr lang="en-US" sz="2000" dirty="0">
              <a:solidFill>
                <a:srgbClr val="0C305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832F1-B35F-68D3-64B5-96495A8B35ED}"/>
              </a:ext>
            </a:extLst>
          </p:cNvPr>
          <p:cNvSpPr txBox="1"/>
          <p:nvPr/>
        </p:nvSpPr>
        <p:spPr>
          <a:xfrm>
            <a:off x="618336" y="2728195"/>
            <a:ext cx="44187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3052"/>
                </a:solidFill>
                <a:effectLst/>
              </a:rPr>
              <a:t>Reduces anxiety and improves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C305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3052"/>
                </a:solidFill>
                <a:effectLst/>
              </a:rPr>
              <a:t>Provides a discreet way to signal communication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C305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C3052"/>
                </a:solidFill>
                <a:effectLst/>
              </a:rPr>
              <a:t>Keeps license, registration, insurance, and emergency contacts together</a:t>
            </a:r>
            <a:endParaRPr lang="en-US" sz="2000" dirty="0">
              <a:solidFill>
                <a:srgbClr val="0C3052"/>
              </a:solidFill>
            </a:endParaRPr>
          </a:p>
        </p:txBody>
      </p:sp>
      <p:pic>
        <p:nvPicPr>
          <p:cNvPr id="8" name="Graphic 7" descr="Steering Wheel with solid fill">
            <a:extLst>
              <a:ext uri="{FF2B5EF4-FFF2-40B4-BE49-F238E27FC236}">
                <a16:creationId xmlns:a16="http://schemas.microsoft.com/office/drawing/2014/main" id="{29B7CC6D-79FE-3E8A-A69F-CEE2F26E4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1687491"/>
            <a:ext cx="714132" cy="714132"/>
          </a:xfrm>
          <a:prstGeom prst="rect">
            <a:avLst/>
          </a:prstGeom>
        </p:spPr>
      </p:pic>
      <p:pic>
        <p:nvPicPr>
          <p:cNvPr id="9" name="Graphic 8" descr="Police female with solid fill">
            <a:extLst>
              <a:ext uri="{FF2B5EF4-FFF2-40B4-BE49-F238E27FC236}">
                <a16:creationId xmlns:a16="http://schemas.microsoft.com/office/drawing/2014/main" id="{042ACBE8-631A-001B-7AFB-B937AEBAD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3202" y="1711324"/>
            <a:ext cx="666465" cy="6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8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9DA68-1FDC-BBB9-A9D1-6E7A99509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EA82FD-F25B-C8F0-BA50-573E6B98CF1C}"/>
              </a:ext>
            </a:extLst>
          </p:cNvPr>
          <p:cNvSpPr txBox="1">
            <a:spLocks/>
          </p:cNvSpPr>
          <p:nvPr/>
        </p:nvSpPr>
        <p:spPr>
          <a:xfrm>
            <a:off x="381000" y="266584"/>
            <a:ext cx="10715626" cy="49608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C3052"/>
                </a:solidFill>
              </a:rPr>
              <a:t>Statewide Rollout &amp; Early Response </a:t>
            </a:r>
            <a:endParaRPr lang="en-US" b="0" dirty="0">
              <a:solidFill>
                <a:srgbClr val="0C305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687A30-B778-CAA9-C28D-B4F4330AF2FA}"/>
              </a:ext>
            </a:extLst>
          </p:cNvPr>
          <p:cNvSpPr txBox="1"/>
          <p:nvPr/>
        </p:nvSpPr>
        <p:spPr>
          <a:xfrm>
            <a:off x="763385" y="1330036"/>
            <a:ext cx="110406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Statewide Launch: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All CSCs received guidance and envelopes before July 1 rollout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Law Enforcement Outreach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Partnered with VSP, Sheriffs’ Association, and Chiefs of Police to notify members statewide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Training &amp; Awareness: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DMV available to provide materials and information as needed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Resources: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Program details and FAQs available on DMV website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Positive Response: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Early feedback strong; multiple offices, plus some of our Select offices, have requested additional envelopes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Community Engagement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Distributed envelopes to organizations, law enforcement agencies, and autism advocacy groups to expand awareness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Ongoing Efforts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Continued outreach to educate both drivers and law enforcement on program use</a:t>
            </a:r>
          </a:p>
        </p:txBody>
      </p:sp>
    </p:spTree>
    <p:extLst>
      <p:ext uri="{BB962C8B-B14F-4D97-AF65-F5344CB8AC3E}">
        <p14:creationId xmlns:p14="http://schemas.microsoft.com/office/powerpoint/2010/main" val="98900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E0708-B275-5EAD-A638-11A2DC103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AA2C8F-4C1A-4112-E473-C66E8829BDCA}"/>
              </a:ext>
            </a:extLst>
          </p:cNvPr>
          <p:cNvSpPr txBox="1"/>
          <p:nvPr/>
        </p:nvSpPr>
        <p:spPr>
          <a:xfrm>
            <a:off x="625574" y="461547"/>
            <a:ext cx="879470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C3052"/>
                </a:solidFill>
              </a:rPr>
              <a:t>Learn More about the Blue Envelope Program</a:t>
            </a:r>
            <a:br>
              <a:rPr lang="en-US" sz="3200" b="1" dirty="0">
                <a:solidFill>
                  <a:srgbClr val="0C3052"/>
                </a:solidFill>
              </a:rPr>
            </a:br>
            <a:endParaRPr lang="en-US" sz="3200">
              <a:solidFill>
                <a:srgbClr val="0057A6"/>
              </a:solidFill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68C194-50CA-089F-A436-91ADA3460A44}"/>
              </a:ext>
            </a:extLst>
          </p:cNvPr>
          <p:cNvSpPr txBox="1"/>
          <p:nvPr/>
        </p:nvSpPr>
        <p:spPr>
          <a:xfrm>
            <a:off x="322257" y="5485613"/>
            <a:ext cx="470086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C3052"/>
                </a:solidFill>
                <a:sym typeface="Wingdings" panose="05000000000000000000" pitchFamily="2" charset="2"/>
              </a:rPr>
              <a:t>  </a:t>
            </a:r>
            <a:r>
              <a:rPr lang="en-US" sz="2400" dirty="0">
                <a:solidFill>
                  <a:srgbClr val="0057A6"/>
                </a:solidFill>
              </a:rPr>
              <a:t>ava.adenauer@dmv.virginia.gov</a:t>
            </a:r>
            <a:endParaRPr lang="en-US" sz="2400">
              <a:solidFill>
                <a:srgbClr val="0057A6"/>
              </a:solidFill>
              <a:ea typeface="Calibri"/>
              <a:cs typeface="Calibri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718259B8-035B-1FDE-8CC5-30D973018A01}"/>
              </a:ext>
            </a:extLst>
          </p:cNvPr>
          <p:cNvSpPr txBox="1"/>
          <p:nvPr/>
        </p:nvSpPr>
        <p:spPr>
          <a:xfrm>
            <a:off x="247614" y="5020130"/>
            <a:ext cx="1146336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0057A6"/>
                </a:solidFill>
              </a:rPr>
              <a:t>Need envelopes? </a:t>
            </a:r>
            <a:r>
              <a:rPr lang="en-US" sz="2400" i="1" dirty="0">
                <a:solidFill>
                  <a:srgbClr val="0057A6"/>
                </a:solidFill>
              </a:rPr>
              <a:t>Contact me 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52D28-34D3-7BD1-4D87-082FABC62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7" t="23003" r="23164" b="20462"/>
          <a:stretch>
            <a:fillRect/>
          </a:stretch>
        </p:blipFill>
        <p:spPr>
          <a:xfrm>
            <a:off x="4255651" y="1502189"/>
            <a:ext cx="3447289" cy="309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041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20ae5a9-4ec1-4fa0-8641-5d9f386c7309}" enabled="0" method="" siteId="{620ae5a9-4ec1-4fa0-8641-5d9f386c730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350</Words>
  <Application>Microsoft Office PowerPoint</Application>
  <PresentationFormat>Widescreen</PresentationFormat>
  <Paragraphs>48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Arial,Sans-Serif</vt:lpstr>
      <vt:lpstr>Calibri</vt:lpstr>
      <vt:lpstr>Calibri Light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Adenauer, Ava (DMV)</dc:creator>
  <cp:lastModifiedBy>Adenauer, Ava (DMV)</cp:lastModifiedBy>
  <cp:revision>108</cp:revision>
  <dcterms:created xsi:type="dcterms:W3CDTF">2025-10-10T13:58:03Z</dcterms:created>
  <dcterms:modified xsi:type="dcterms:W3CDTF">2025-10-20T11:38:37Z</dcterms:modified>
</cp:coreProperties>
</file>