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Open Sans 1" panose="020B0604020202020204" charset="0"/>
      <p:regular r:id="rId11"/>
    </p:embeddedFont>
    <p:embeddedFont>
      <p:font typeface="Open Sans 1 Bold" panose="020B0604020202020204" charset="0"/>
      <p:regular r:id="rId12"/>
    </p:embeddedFont>
    <p:embeddedFont>
      <p:font typeface="Open Sans 1 Italics" panose="020B0604020202020204" charset="0"/>
      <p:regular r:id="rId13"/>
    </p:embeddedFont>
    <p:embeddedFont>
      <p:font typeface="Open Sans 2 Bold" panose="020B0604020202020204" charset="0"/>
      <p:regular r:id="rId14"/>
    </p:embeddedFont>
    <p:embeddedFont>
      <p:font typeface="Open Sans 2 Bold Italics" panose="020B0604020202020204" charset="0"/>
      <p:regular r:id="rId15"/>
    </p:embeddedFont>
    <p:embeddedFont>
      <p:font typeface="Open Sans 2 Italics" panose="020B0604020202020204" charset="0"/>
      <p:regular r:id="rId16"/>
    </p:embeddedFont>
    <p:embeddedFont>
      <p:font typeface="Oswald Bold" panose="020B0604020202020204" charset="0"/>
      <p:regular r:id="rId17"/>
    </p:embeddedFont>
    <p:embeddedFont>
      <p:font typeface="Raleway" pitchFamily="2" charset="0"/>
      <p:regular r:id="rId18"/>
    </p:embeddedFont>
    <p:embeddedFont>
      <p:font typeface="Raleway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erin@vbcf.org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-547699"/>
            <a:ext cx="18288000" cy="6376999"/>
          </a:xfrm>
          <a:prstGeom prst="rect">
            <a:avLst/>
          </a:prstGeom>
          <a:solidFill>
            <a:srgbClr val="EC008C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084177" y="6394285"/>
            <a:ext cx="4403837" cy="3060667"/>
          </a:xfrm>
          <a:custGeom>
            <a:avLst/>
            <a:gdLst/>
            <a:ahLst/>
            <a:cxnLst/>
            <a:rect l="l" t="t" r="r" b="b"/>
            <a:pathLst>
              <a:path w="4403837" h="3060667">
                <a:moveTo>
                  <a:pt x="0" y="0"/>
                </a:moveTo>
                <a:lnTo>
                  <a:pt x="4403837" y="0"/>
                </a:lnTo>
                <a:lnTo>
                  <a:pt x="4403837" y="3060667"/>
                </a:lnTo>
                <a:lnTo>
                  <a:pt x="0" y="30606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68680" y="2114275"/>
            <a:ext cx="14272572" cy="3626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238"/>
              </a:lnSpc>
            </a:pPr>
            <a:r>
              <a:rPr lang="en-US" sz="12600" b="1" dirty="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Breast Cancer Initiatives in Virginia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8680" y="6330625"/>
            <a:ext cx="8061106" cy="3124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3"/>
              </a:lnSpc>
            </a:pPr>
            <a:r>
              <a:rPr lang="en-US" sz="2799" b="1" spc="27">
                <a:solidFill>
                  <a:srgbClr val="323663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Virginia Breast Cancer Foundation:</a:t>
            </a:r>
          </a:p>
          <a:p>
            <a:pPr algn="l">
              <a:lnSpc>
                <a:spcPts val="3583"/>
              </a:lnSpc>
            </a:pPr>
            <a:endParaRPr lang="en-US" sz="2799" b="1" spc="27">
              <a:solidFill>
                <a:srgbClr val="323663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l">
              <a:lnSpc>
                <a:spcPts val="3583"/>
              </a:lnSpc>
            </a:pPr>
            <a:r>
              <a:rPr lang="en-US" sz="2799" spc="27">
                <a:solidFill>
                  <a:srgbClr val="323663"/>
                </a:solidFill>
                <a:latin typeface="Open Sans 1"/>
                <a:ea typeface="Open Sans 1"/>
                <a:cs typeface="Open Sans 1"/>
                <a:sym typeface="Open Sans 1"/>
              </a:rPr>
              <a:t>Erin Steigleder, MSW</a:t>
            </a:r>
          </a:p>
          <a:p>
            <a:pPr algn="l">
              <a:lnSpc>
                <a:spcPts val="3583"/>
              </a:lnSpc>
            </a:pPr>
            <a:r>
              <a:rPr lang="en-US" sz="2799" spc="27">
                <a:solidFill>
                  <a:srgbClr val="323663"/>
                </a:solidFill>
                <a:latin typeface="Open Sans 1"/>
                <a:ea typeface="Open Sans 1"/>
                <a:cs typeface="Open Sans 1"/>
                <a:sym typeface="Open Sans 1"/>
              </a:rPr>
              <a:t>Director of Programs</a:t>
            </a:r>
          </a:p>
          <a:p>
            <a:pPr algn="l">
              <a:lnSpc>
                <a:spcPts val="3583"/>
              </a:lnSpc>
            </a:pPr>
            <a:endParaRPr lang="en-US" sz="2799" spc="27">
              <a:solidFill>
                <a:srgbClr val="323663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583"/>
              </a:lnSpc>
            </a:pPr>
            <a:r>
              <a:rPr lang="en-US" sz="2799" spc="27">
                <a:solidFill>
                  <a:srgbClr val="323663"/>
                </a:solidFill>
                <a:latin typeface="Open Sans 1"/>
                <a:ea typeface="Open Sans 1"/>
                <a:cs typeface="Open Sans 1"/>
                <a:sym typeface="Open Sans 1"/>
              </a:rPr>
              <a:t>Kirsta Millar, MA</a:t>
            </a:r>
          </a:p>
          <a:p>
            <a:pPr algn="l">
              <a:lnSpc>
                <a:spcPts val="3583"/>
              </a:lnSpc>
            </a:pPr>
            <a:r>
              <a:rPr lang="en-US" sz="2799" spc="27">
                <a:solidFill>
                  <a:srgbClr val="323663"/>
                </a:solidFill>
                <a:latin typeface="Open Sans 1"/>
                <a:ea typeface="Open Sans 1"/>
                <a:cs typeface="Open Sans 1"/>
                <a:sym typeface="Open Sans 1"/>
              </a:rPr>
              <a:t>Director of Policy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-140732"/>
            <a:ext cx="8610600" cy="8001000"/>
          </a:xfrm>
          <a:prstGeom prst="rect">
            <a:avLst/>
          </a:prstGeom>
          <a:solidFill>
            <a:srgbClr val="EC008C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981200" y="1028700"/>
            <a:ext cx="8305800" cy="8229600"/>
          </a:xfrm>
          <a:custGeom>
            <a:avLst/>
            <a:gdLst/>
            <a:ahLst/>
            <a:cxnLst/>
            <a:rect l="l" t="t" r="r" b="b"/>
            <a:pathLst>
              <a:path w="8305800" h="8229600">
                <a:moveTo>
                  <a:pt x="0" y="0"/>
                </a:moveTo>
                <a:lnTo>
                  <a:pt x="8305800" y="0"/>
                </a:lnTo>
                <a:lnTo>
                  <a:pt x="83058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970" r="-2697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900522" y="1841444"/>
            <a:ext cx="7387478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20"/>
              </a:lnSpc>
            </a:pPr>
            <a:r>
              <a:rPr lang="en-US" sz="7600" b="1">
                <a:solidFill>
                  <a:srgbClr val="EC008C"/>
                </a:solidFill>
                <a:latin typeface="Oswald Bold"/>
                <a:ea typeface="Oswald Bold"/>
                <a:cs typeface="Oswald Bold"/>
                <a:sym typeface="Oswald Bold"/>
              </a:rPr>
              <a:t>Who We Are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900522" y="3426142"/>
            <a:ext cx="6698983" cy="3339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3599" spc="35">
                <a:solidFill>
                  <a:srgbClr val="323663"/>
                </a:solidFill>
                <a:latin typeface="Open Sans 1"/>
                <a:ea typeface="Open Sans 1"/>
                <a:cs typeface="Open Sans 1"/>
                <a:sym typeface="Open Sans 1"/>
              </a:rPr>
              <a:t>VBCF’s mission is to empower Virginians impacted by breast cancer through access, advocacy, education, and community action.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900522" y="8104505"/>
            <a:ext cx="669898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i="1" spc="22">
                <a:solidFill>
                  <a:srgbClr val="323663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This painting by Virginia artist Parks P. Duffey, III, commemorates VBCF’s founding and depicts several of VBCF’s early events at Virginia’s State Capitol.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-730552"/>
            <a:ext cx="18288000" cy="5188252"/>
          </a:xfrm>
          <a:prstGeom prst="rect">
            <a:avLst/>
          </a:prstGeom>
          <a:solidFill>
            <a:srgbClr val="EC008C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97386">
            <a:off x="9072332" y="2131543"/>
            <a:ext cx="5663507" cy="7237708"/>
          </a:xfrm>
          <a:custGeom>
            <a:avLst/>
            <a:gdLst/>
            <a:ahLst/>
            <a:cxnLst/>
            <a:rect l="l" t="t" r="r" b="b"/>
            <a:pathLst>
              <a:path w="5663507" h="7237708">
                <a:moveTo>
                  <a:pt x="0" y="0"/>
                </a:moveTo>
                <a:lnTo>
                  <a:pt x="5663507" y="0"/>
                </a:lnTo>
                <a:lnTo>
                  <a:pt x="5663507" y="7237708"/>
                </a:lnTo>
                <a:lnTo>
                  <a:pt x="0" y="7237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99811">
            <a:off x="14688366" y="1926675"/>
            <a:ext cx="3352220" cy="7284502"/>
          </a:xfrm>
          <a:custGeom>
            <a:avLst/>
            <a:gdLst/>
            <a:ahLst/>
            <a:cxnLst/>
            <a:rect l="l" t="t" r="r" b="b"/>
            <a:pathLst>
              <a:path w="3352220" h="7284502">
                <a:moveTo>
                  <a:pt x="0" y="0"/>
                </a:moveTo>
                <a:lnTo>
                  <a:pt x="3352220" y="0"/>
                </a:lnTo>
                <a:lnTo>
                  <a:pt x="3352220" y="7284503"/>
                </a:lnTo>
                <a:lnTo>
                  <a:pt x="0" y="7284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14141" y="5519788"/>
            <a:ext cx="8478622" cy="3544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2787" lvl="1" indent="-296394" algn="l">
              <a:lnSpc>
                <a:spcPts val="4118"/>
              </a:lnSpc>
              <a:buFont typeface="Arial"/>
              <a:buChar char="•"/>
            </a:pPr>
            <a:r>
              <a:rPr lang="en-US" sz="2745" spc="27">
                <a:solidFill>
                  <a:srgbClr val="050707"/>
                </a:solidFill>
                <a:latin typeface="Raleway"/>
                <a:ea typeface="Raleway"/>
                <a:cs typeface="Raleway"/>
                <a:sym typeface="Raleway"/>
              </a:rPr>
              <a:t>Free Breast Health Materials (English &amp; Spanish)</a:t>
            </a:r>
          </a:p>
          <a:p>
            <a:pPr marL="592787" lvl="1" indent="-296394" algn="l">
              <a:lnSpc>
                <a:spcPts val="4118"/>
              </a:lnSpc>
              <a:buFont typeface="Arial"/>
              <a:buChar char="•"/>
            </a:pPr>
            <a:r>
              <a:rPr lang="en-US" sz="2745" spc="27">
                <a:solidFill>
                  <a:srgbClr val="050707"/>
                </a:solidFill>
                <a:latin typeface="Raleway"/>
                <a:ea typeface="Raleway"/>
                <a:cs typeface="Raleway"/>
                <a:sym typeface="Raleway"/>
              </a:rPr>
              <a:t>Support Kits for the Newly Diagnosed, Survivors, Thrivers, &amp; Caregivers</a:t>
            </a:r>
          </a:p>
          <a:p>
            <a:pPr marL="592787" lvl="1" indent="-296394" algn="l">
              <a:lnSpc>
                <a:spcPts val="4118"/>
              </a:lnSpc>
              <a:buFont typeface="Arial"/>
              <a:buChar char="•"/>
            </a:pPr>
            <a:r>
              <a:rPr lang="en-US" sz="2745" spc="27">
                <a:solidFill>
                  <a:srgbClr val="050707"/>
                </a:solidFill>
                <a:latin typeface="Raleway"/>
                <a:ea typeface="Raleway"/>
                <a:cs typeface="Raleway"/>
                <a:sym typeface="Raleway"/>
              </a:rPr>
              <a:t>Community Education Events</a:t>
            </a:r>
          </a:p>
          <a:p>
            <a:pPr marL="592787" lvl="1" indent="-296394" algn="l">
              <a:lnSpc>
                <a:spcPts val="4118"/>
              </a:lnSpc>
              <a:buFont typeface="Arial"/>
              <a:buChar char="•"/>
            </a:pPr>
            <a:r>
              <a:rPr lang="en-US" sz="2745" spc="27">
                <a:solidFill>
                  <a:srgbClr val="050707"/>
                </a:solidFill>
                <a:latin typeface="Raleway"/>
                <a:ea typeface="Raleway"/>
                <a:cs typeface="Raleway"/>
                <a:sym typeface="Raleway"/>
              </a:rPr>
              <a:t>Online Resources and Webinars</a:t>
            </a:r>
          </a:p>
          <a:p>
            <a:pPr marL="592787" lvl="1" indent="-296394" algn="l">
              <a:lnSpc>
                <a:spcPts val="4118"/>
              </a:lnSpc>
              <a:buFont typeface="Arial"/>
              <a:buChar char="•"/>
            </a:pPr>
            <a:r>
              <a:rPr lang="en-US" sz="2745" spc="27">
                <a:solidFill>
                  <a:srgbClr val="050707"/>
                </a:solidFill>
                <a:latin typeface="Raleway"/>
                <a:ea typeface="Raleway"/>
                <a:cs typeface="Raleway"/>
                <a:sym typeface="Raleway"/>
              </a:rPr>
              <a:t>Connections to Community Resources</a:t>
            </a:r>
          </a:p>
          <a:p>
            <a:pPr algn="l">
              <a:lnSpc>
                <a:spcPts val="3603"/>
              </a:lnSpc>
            </a:pPr>
            <a:endParaRPr lang="en-US" sz="2745" spc="27">
              <a:solidFill>
                <a:srgbClr val="05070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70959" y="1927178"/>
            <a:ext cx="7921804" cy="2191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87"/>
              </a:lnSpc>
            </a:pPr>
            <a:r>
              <a:rPr lang="en-US" sz="7599" b="1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Breast Health </a:t>
            </a:r>
          </a:p>
          <a:p>
            <a:pPr algn="l">
              <a:lnSpc>
                <a:spcPts val="8587"/>
              </a:lnSpc>
            </a:pPr>
            <a:r>
              <a:rPr lang="en-US" sz="7599" b="1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Education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-730552"/>
            <a:ext cx="18288000" cy="5267450"/>
          </a:xfrm>
          <a:prstGeom prst="rect">
            <a:avLst/>
          </a:prstGeom>
          <a:solidFill>
            <a:srgbClr val="EC008C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32335">
            <a:off x="8195034" y="5577686"/>
            <a:ext cx="9771381" cy="4225233"/>
          </a:xfrm>
          <a:custGeom>
            <a:avLst/>
            <a:gdLst/>
            <a:ahLst/>
            <a:cxnLst/>
            <a:rect l="l" t="t" r="r" b="b"/>
            <a:pathLst>
              <a:path w="9771381" h="4225233">
                <a:moveTo>
                  <a:pt x="0" y="0"/>
                </a:moveTo>
                <a:lnTo>
                  <a:pt x="9771380" y="0"/>
                </a:lnTo>
                <a:lnTo>
                  <a:pt x="9771380" y="4225233"/>
                </a:lnTo>
                <a:lnTo>
                  <a:pt x="0" y="42252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904746" y="4834060"/>
            <a:ext cx="10667119" cy="499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3599" b="1" spc="35">
                <a:solidFill>
                  <a:srgbClr val="EC008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Lack of Affordability</a:t>
            </a:r>
          </a:p>
          <a:p>
            <a:pPr marL="1381761" lvl="2" indent="-460587" algn="l">
              <a:lnSpc>
                <a:spcPts val="4800"/>
              </a:lnSpc>
              <a:buFont typeface="Arial"/>
              <a:buChar char="⚬"/>
            </a:pPr>
            <a:r>
              <a:rPr lang="en-US" sz="3200" spc="32">
                <a:solidFill>
                  <a:srgbClr val="323663"/>
                </a:solidFill>
                <a:latin typeface="Open Sans 1"/>
                <a:ea typeface="Open Sans 1"/>
                <a:cs typeface="Open Sans 1"/>
                <a:sym typeface="Open Sans 1"/>
              </a:rPr>
              <a:t>Women in their 50s can’t afford $500/month in health insurance</a:t>
            </a:r>
          </a:p>
          <a:p>
            <a:pPr algn="l">
              <a:lnSpc>
                <a:spcPts val="2304"/>
              </a:lnSpc>
            </a:pPr>
            <a:endParaRPr lang="en-US" sz="3200" spc="32">
              <a:solidFill>
                <a:srgbClr val="323663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5399"/>
              </a:lnSpc>
            </a:pPr>
            <a:r>
              <a:rPr lang="en-US" sz="3599" b="1" spc="35">
                <a:solidFill>
                  <a:srgbClr val="EC008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Lack of Knowledge</a:t>
            </a:r>
          </a:p>
          <a:p>
            <a:pPr marL="1381761" lvl="2" indent="-460587" algn="l">
              <a:lnSpc>
                <a:spcPts val="4800"/>
              </a:lnSpc>
              <a:buFont typeface="Arial"/>
              <a:buChar char="⚬"/>
            </a:pPr>
            <a:r>
              <a:rPr lang="en-US" sz="3200" spc="32">
                <a:solidFill>
                  <a:srgbClr val="323663"/>
                </a:solidFill>
                <a:latin typeface="Open Sans 1"/>
                <a:ea typeface="Open Sans 1"/>
                <a:cs typeface="Open Sans 1"/>
                <a:sym typeface="Open Sans 1"/>
              </a:rPr>
              <a:t>Importance of mammograms, clinical trials, genetic testing</a:t>
            </a:r>
          </a:p>
          <a:p>
            <a:pPr algn="l">
              <a:lnSpc>
                <a:spcPts val="2304"/>
              </a:lnSpc>
            </a:pPr>
            <a:endParaRPr lang="en-US" sz="3200" spc="32">
              <a:solidFill>
                <a:srgbClr val="323663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5399"/>
              </a:lnSpc>
            </a:pPr>
            <a:r>
              <a:rPr lang="en-US" sz="3599" b="1" spc="35">
                <a:solidFill>
                  <a:srgbClr val="EC008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Fear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04746" y="2974575"/>
            <a:ext cx="15760386" cy="1105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87"/>
              </a:lnSpc>
            </a:pPr>
            <a:r>
              <a:rPr lang="en-US" sz="7599" b="1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What We Hear from Our Community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4101" y="5974310"/>
            <a:ext cx="1719096" cy="2019496"/>
          </a:xfrm>
          <a:custGeom>
            <a:avLst/>
            <a:gdLst/>
            <a:ahLst/>
            <a:cxnLst/>
            <a:rect l="l" t="t" r="r" b="b"/>
            <a:pathLst>
              <a:path w="1719096" h="2019496">
                <a:moveTo>
                  <a:pt x="0" y="0"/>
                </a:moveTo>
                <a:lnTo>
                  <a:pt x="1719096" y="0"/>
                </a:lnTo>
                <a:lnTo>
                  <a:pt x="1719096" y="2019496"/>
                </a:lnTo>
                <a:lnTo>
                  <a:pt x="0" y="20194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2007237"/>
            <a:ext cx="1489774" cy="2132056"/>
          </a:xfrm>
          <a:custGeom>
            <a:avLst/>
            <a:gdLst/>
            <a:ahLst/>
            <a:cxnLst/>
            <a:rect l="l" t="t" r="r" b="b"/>
            <a:pathLst>
              <a:path w="1489774" h="2132056">
                <a:moveTo>
                  <a:pt x="0" y="0"/>
                </a:moveTo>
                <a:lnTo>
                  <a:pt x="1489774" y="0"/>
                </a:lnTo>
                <a:lnTo>
                  <a:pt x="1489774" y="2132057"/>
                </a:lnTo>
                <a:lnTo>
                  <a:pt x="0" y="21320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667122" y="1907763"/>
            <a:ext cx="2231531" cy="2231531"/>
          </a:xfrm>
          <a:custGeom>
            <a:avLst/>
            <a:gdLst/>
            <a:ahLst/>
            <a:cxnLst/>
            <a:rect l="l" t="t" r="r" b="b"/>
            <a:pathLst>
              <a:path w="2231531" h="2231531">
                <a:moveTo>
                  <a:pt x="0" y="0"/>
                </a:moveTo>
                <a:lnTo>
                  <a:pt x="2231531" y="0"/>
                </a:lnTo>
                <a:lnTo>
                  <a:pt x="2231531" y="2231531"/>
                </a:lnTo>
                <a:lnTo>
                  <a:pt x="0" y="22315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051178" y="1791954"/>
            <a:ext cx="2214331" cy="2343208"/>
          </a:xfrm>
          <a:custGeom>
            <a:avLst/>
            <a:gdLst/>
            <a:ahLst/>
            <a:cxnLst/>
            <a:rect l="l" t="t" r="r" b="b"/>
            <a:pathLst>
              <a:path w="2214331" h="2343208">
                <a:moveTo>
                  <a:pt x="0" y="0"/>
                </a:moveTo>
                <a:lnTo>
                  <a:pt x="2214331" y="0"/>
                </a:lnTo>
                <a:lnTo>
                  <a:pt x="2214331" y="2343208"/>
                </a:lnTo>
                <a:lnTo>
                  <a:pt x="0" y="23432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900522" y="825484"/>
            <a:ext cx="7387478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 b="1">
                <a:solidFill>
                  <a:srgbClr val="EC008C"/>
                </a:solidFill>
                <a:latin typeface="Oswald Bold"/>
                <a:ea typeface="Oswald Bold"/>
                <a:cs typeface="Oswald Bold"/>
                <a:sym typeface="Oswald Bold"/>
              </a:rPr>
              <a:t>VBCF’s Screening &amp; Diagnostic Services Fund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05323" y="3478402"/>
            <a:ext cx="6918598" cy="6808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4815"/>
              </a:lnSpc>
              <a:buFont typeface="Arial"/>
              <a:buChar char="•"/>
            </a:pPr>
            <a:r>
              <a:rPr lang="en-US" sz="2799" spc="27">
                <a:solidFill>
                  <a:srgbClr val="323663"/>
                </a:solidFill>
                <a:latin typeface="Open Sans 1"/>
                <a:ea typeface="Open Sans 1"/>
                <a:cs typeface="Open Sans 1"/>
                <a:sym typeface="Open Sans 1"/>
              </a:rPr>
              <a:t>Served </a:t>
            </a:r>
            <a:r>
              <a:rPr lang="en-US" sz="2799" b="1" spc="27">
                <a:solidFill>
                  <a:srgbClr val="323663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1,044 Virginians</a:t>
            </a:r>
            <a:r>
              <a:rPr lang="en-US" sz="2799" spc="27">
                <a:solidFill>
                  <a:srgbClr val="323663"/>
                </a:solidFill>
                <a:latin typeface="Open Sans 1"/>
                <a:ea typeface="Open Sans 1"/>
                <a:cs typeface="Open Sans 1"/>
                <a:sym typeface="Open Sans 1"/>
              </a:rPr>
              <a:t> from 2022-2024, spent $311,842.35</a:t>
            </a:r>
          </a:p>
          <a:p>
            <a:pPr marL="604519" lvl="1" indent="-302260" algn="l">
              <a:lnSpc>
                <a:spcPts val="4815"/>
              </a:lnSpc>
              <a:buFont typeface="Arial"/>
              <a:buChar char="•"/>
            </a:pPr>
            <a:r>
              <a:rPr lang="en-US" sz="2799" spc="27">
                <a:solidFill>
                  <a:srgbClr val="323663"/>
                </a:solidFill>
                <a:latin typeface="Open Sans 1"/>
                <a:ea typeface="Open Sans 1"/>
                <a:cs typeface="Open Sans 1"/>
                <a:sym typeface="Open Sans 1"/>
              </a:rPr>
              <a:t>Screening mammograms and diagnostic imaging tests provided, including biopsy and pathology</a:t>
            </a:r>
          </a:p>
          <a:p>
            <a:pPr marL="604519" lvl="1" indent="-302260" algn="l">
              <a:lnSpc>
                <a:spcPts val="4815"/>
              </a:lnSpc>
              <a:buFont typeface="Arial"/>
              <a:buChar char="•"/>
            </a:pPr>
            <a:r>
              <a:rPr lang="en-US" sz="2799" spc="27">
                <a:solidFill>
                  <a:srgbClr val="323663"/>
                </a:solidFill>
                <a:latin typeface="Open Sans 1"/>
                <a:ea typeface="Open Sans 1"/>
                <a:cs typeface="Open Sans 1"/>
                <a:sym typeface="Open Sans 1"/>
              </a:rPr>
              <a:t>Partners: </a:t>
            </a:r>
            <a:r>
              <a:rPr lang="en-US" sz="2799" b="1" spc="27">
                <a:solidFill>
                  <a:srgbClr val="323663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Augusta Health</a:t>
            </a:r>
            <a:r>
              <a:rPr lang="en-US" sz="2799" spc="27">
                <a:solidFill>
                  <a:srgbClr val="323663"/>
                </a:solidFill>
                <a:latin typeface="Open Sans 1"/>
                <a:ea typeface="Open Sans 1"/>
                <a:cs typeface="Open Sans 1"/>
                <a:sym typeface="Open Sans 1"/>
              </a:rPr>
              <a:t>, </a:t>
            </a:r>
            <a:r>
              <a:rPr lang="en-US" sz="2799" b="1" spc="27">
                <a:solidFill>
                  <a:srgbClr val="323663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Ballad</a:t>
            </a:r>
            <a:r>
              <a:rPr lang="en-US" sz="2799" spc="27">
                <a:solidFill>
                  <a:srgbClr val="323663"/>
                </a:solidFill>
                <a:latin typeface="Open Sans 1"/>
                <a:ea typeface="Open Sans 1"/>
                <a:cs typeface="Open Sans 1"/>
                <a:sym typeface="Open Sans 1"/>
              </a:rPr>
              <a:t>, </a:t>
            </a:r>
            <a:r>
              <a:rPr lang="en-US" sz="2799" b="1" spc="27">
                <a:solidFill>
                  <a:srgbClr val="323663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Carilion Medical Center</a:t>
            </a:r>
            <a:r>
              <a:rPr lang="en-US" sz="2799" spc="27">
                <a:solidFill>
                  <a:srgbClr val="323663"/>
                </a:solidFill>
                <a:latin typeface="Open Sans 1"/>
                <a:ea typeface="Open Sans 1"/>
                <a:cs typeface="Open Sans 1"/>
                <a:sym typeface="Open Sans 1"/>
              </a:rPr>
              <a:t>, </a:t>
            </a:r>
            <a:r>
              <a:rPr lang="en-US" sz="2799" b="1" spc="27">
                <a:solidFill>
                  <a:srgbClr val="323663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Centra Lynchburg</a:t>
            </a:r>
            <a:r>
              <a:rPr lang="en-US" sz="2799" spc="27">
                <a:solidFill>
                  <a:srgbClr val="323663"/>
                </a:solidFill>
                <a:latin typeface="Open Sans 1"/>
                <a:ea typeface="Open Sans 1"/>
                <a:cs typeface="Open Sans 1"/>
                <a:sym typeface="Open Sans 1"/>
              </a:rPr>
              <a:t>, </a:t>
            </a:r>
            <a:r>
              <a:rPr lang="en-US" sz="2799" b="1" spc="27">
                <a:solidFill>
                  <a:srgbClr val="323663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VCU</a:t>
            </a:r>
          </a:p>
          <a:p>
            <a:pPr marL="604519" lvl="1" indent="-302260" algn="l">
              <a:lnSpc>
                <a:spcPts val="4815"/>
              </a:lnSpc>
              <a:buFont typeface="Arial"/>
              <a:buChar char="•"/>
            </a:pPr>
            <a:r>
              <a:rPr lang="en-US" sz="2799" b="1" spc="27">
                <a:solidFill>
                  <a:srgbClr val="323663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3 pending/potential partnerships</a:t>
            </a:r>
            <a:r>
              <a:rPr lang="en-US" sz="2799" spc="27">
                <a:solidFill>
                  <a:srgbClr val="323663"/>
                </a:solidFill>
                <a:latin typeface="Open Sans 1"/>
                <a:ea typeface="Open Sans 1"/>
                <a:cs typeface="Open Sans 1"/>
                <a:sym typeface="Open Sans 1"/>
              </a:rPr>
              <a:t>, 2 in Southwest, 1 in Hampton Roads</a:t>
            </a:r>
          </a:p>
          <a:p>
            <a:pPr algn="l">
              <a:lnSpc>
                <a:spcPts val="6191"/>
              </a:lnSpc>
            </a:pPr>
            <a:endParaRPr lang="en-US" sz="2799" spc="27">
              <a:solidFill>
                <a:srgbClr val="323663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00522" y="2542198"/>
            <a:ext cx="7387478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i="1">
                <a:solidFill>
                  <a:srgbClr val="323663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Serving Southwest &amp; Central Virginia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4101" y="768334"/>
            <a:ext cx="8088467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EC008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This fund provides: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6554" y="4645001"/>
            <a:ext cx="3053682" cy="662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8"/>
              </a:lnSpc>
            </a:pPr>
            <a:r>
              <a:rPr lang="en-US" sz="2400" b="1">
                <a:solidFill>
                  <a:srgbClr val="EC008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SCREENING</a:t>
            </a:r>
          </a:p>
          <a:p>
            <a:pPr algn="ctr">
              <a:lnSpc>
                <a:spcPts val="2688"/>
              </a:lnSpc>
            </a:pPr>
            <a:r>
              <a:rPr lang="en-US" sz="2400" b="1">
                <a:solidFill>
                  <a:srgbClr val="EC008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MAMMOGRAMS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46092" y="4645001"/>
            <a:ext cx="3053682" cy="662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8"/>
              </a:lnSpc>
            </a:pPr>
            <a:r>
              <a:rPr lang="en-US" sz="2400" b="1">
                <a:solidFill>
                  <a:srgbClr val="EC008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DIAGNOSTIC </a:t>
            </a:r>
          </a:p>
          <a:p>
            <a:pPr algn="ctr">
              <a:lnSpc>
                <a:spcPts val="2688"/>
              </a:lnSpc>
            </a:pPr>
            <a:r>
              <a:rPr lang="en-US" sz="2400" b="1">
                <a:solidFill>
                  <a:srgbClr val="EC008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MAMMOGAMS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733124" y="4544737"/>
            <a:ext cx="3053682" cy="396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1">
                <a:solidFill>
                  <a:srgbClr val="EC008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MRIs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6554" y="8372041"/>
            <a:ext cx="3053682" cy="396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1">
                <a:solidFill>
                  <a:srgbClr val="EC008C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ULTRASOUNDS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84533" y="6082102"/>
            <a:ext cx="5902273" cy="250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3"/>
              </a:lnSpc>
            </a:pPr>
            <a:r>
              <a:rPr lang="en-US" sz="2599" b="1" i="1">
                <a:solidFill>
                  <a:srgbClr val="323663"/>
                </a:solidFill>
                <a:latin typeface="Open Sans 2 Bold Italics"/>
                <a:ea typeface="Open Sans 2 Bold Italics"/>
                <a:cs typeface="Open Sans 2 Bold Italics"/>
                <a:sym typeface="Open Sans 2 Bold Italics"/>
              </a:rPr>
              <a:t>and other services to </a:t>
            </a:r>
            <a:r>
              <a:rPr lang="en-US" sz="2599" b="1" i="1">
                <a:solidFill>
                  <a:srgbClr val="EC008C"/>
                </a:solidFill>
                <a:latin typeface="Open Sans 2 Bold Italics"/>
                <a:ea typeface="Open Sans 2 Bold Italics"/>
                <a:cs typeface="Open Sans 2 Bold Italics"/>
                <a:sym typeface="Open Sans 2 Bold Italics"/>
              </a:rPr>
              <a:t>uninsured and underinsured Virginians earning up to 400% of the Federal Poverty Level</a:t>
            </a:r>
            <a:r>
              <a:rPr lang="en-US" sz="2599" b="1" i="1">
                <a:solidFill>
                  <a:srgbClr val="323663"/>
                </a:solidFill>
                <a:latin typeface="Open Sans 2 Bold Italics"/>
                <a:ea typeface="Open Sans 2 Bold Italics"/>
                <a:cs typeface="Open Sans 2 Bold Italics"/>
                <a:sym typeface="Open Sans 2 Bold Italics"/>
              </a:rPr>
              <a:t>—about $62,600 for one person or $128,600 for a family of four.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521780"/>
            <a:ext cx="18288000" cy="3433914"/>
          </a:xfrm>
          <a:prstGeom prst="rect">
            <a:avLst/>
          </a:prstGeom>
          <a:solidFill>
            <a:srgbClr val="EC008C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90335">
            <a:off x="12646630" y="4176688"/>
            <a:ext cx="4612011" cy="5731933"/>
          </a:xfrm>
          <a:custGeom>
            <a:avLst/>
            <a:gdLst/>
            <a:ahLst/>
            <a:cxnLst/>
            <a:rect l="l" t="t" r="r" b="b"/>
            <a:pathLst>
              <a:path w="4612011" h="5731933">
                <a:moveTo>
                  <a:pt x="0" y="0"/>
                </a:moveTo>
                <a:lnTo>
                  <a:pt x="4612011" y="0"/>
                </a:lnTo>
                <a:lnTo>
                  <a:pt x="4612011" y="5731932"/>
                </a:lnTo>
                <a:lnTo>
                  <a:pt x="0" y="57319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25107">
            <a:off x="10987240" y="379142"/>
            <a:ext cx="6059064" cy="4544298"/>
          </a:xfrm>
          <a:custGeom>
            <a:avLst/>
            <a:gdLst/>
            <a:ahLst/>
            <a:cxnLst/>
            <a:rect l="l" t="t" r="r" b="b"/>
            <a:pathLst>
              <a:path w="6059064" h="4544298">
                <a:moveTo>
                  <a:pt x="0" y="0"/>
                </a:moveTo>
                <a:lnTo>
                  <a:pt x="6059064" y="0"/>
                </a:lnTo>
                <a:lnTo>
                  <a:pt x="6059064" y="4544298"/>
                </a:lnTo>
                <a:lnTo>
                  <a:pt x="0" y="4544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1489241"/>
            <a:ext cx="6759246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20"/>
              </a:lnSpc>
            </a:pPr>
            <a:r>
              <a:rPr lang="en-US" sz="7600" b="1" spc="76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VBCF Advocacy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178834"/>
            <a:ext cx="13923936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b="1">
                <a:solidFill>
                  <a:srgbClr val="EC008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State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5978" y="7743325"/>
            <a:ext cx="13923936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b="1">
                <a:solidFill>
                  <a:srgbClr val="EC008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National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916180"/>
            <a:ext cx="9368155" cy="3636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spc="27">
                <a:solidFill>
                  <a:srgbClr val="323663"/>
                </a:solidFill>
                <a:latin typeface="Open Sans 1"/>
                <a:ea typeface="Open Sans 1"/>
                <a:cs typeface="Open Sans 1"/>
                <a:sym typeface="Open Sans 1"/>
              </a:rPr>
              <a:t>Ended “drive-through” mastectomies </a:t>
            </a: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spc="27">
                <a:solidFill>
                  <a:srgbClr val="323663"/>
                </a:solidFill>
                <a:latin typeface="Open Sans 1"/>
                <a:ea typeface="Open Sans 1"/>
                <a:cs typeface="Open Sans 1"/>
                <a:sym typeface="Open Sans 1"/>
              </a:rPr>
              <a:t>Breast Density Notification Law - 3rd in the Nation</a:t>
            </a: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spc="27">
                <a:solidFill>
                  <a:srgbClr val="323663"/>
                </a:solidFill>
                <a:latin typeface="Open Sans 1"/>
                <a:ea typeface="Open Sans 1"/>
                <a:cs typeface="Open Sans 1"/>
                <a:sym typeface="Open Sans 1"/>
              </a:rPr>
              <a:t>Oral Chemotherapy Drug Parity</a:t>
            </a: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spc="27">
                <a:solidFill>
                  <a:srgbClr val="323663"/>
                </a:solidFill>
                <a:latin typeface="Open Sans 1"/>
                <a:ea typeface="Open Sans 1"/>
                <a:cs typeface="Open Sans 1"/>
                <a:sym typeface="Open Sans 1"/>
              </a:rPr>
              <a:t>Medicaid Expansion</a:t>
            </a: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spc="27">
                <a:solidFill>
                  <a:srgbClr val="323663"/>
                </a:solidFill>
                <a:latin typeface="Open Sans 1"/>
                <a:ea typeface="Open Sans 1"/>
                <a:cs typeface="Open Sans 1"/>
                <a:sym typeface="Open Sans 1"/>
              </a:rPr>
              <a:t>Medical Debt Reform</a:t>
            </a: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b="1" spc="27">
                <a:solidFill>
                  <a:srgbClr val="EC008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2025: No-Cost Diagnostic &amp; Supplemental Imaging Law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8623435"/>
            <a:ext cx="9368155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spc="27">
                <a:solidFill>
                  <a:srgbClr val="323663"/>
                </a:solidFill>
                <a:latin typeface="Open Sans 1"/>
                <a:ea typeface="Open Sans 1"/>
                <a:cs typeface="Open Sans 1"/>
                <a:sym typeface="Open Sans 1"/>
              </a:rPr>
              <a:t>Breast cancer research dollars brought to VA research institutions since 1993: </a:t>
            </a:r>
            <a:r>
              <a:rPr lang="en-US" sz="2799" b="1" spc="27">
                <a:solidFill>
                  <a:srgbClr val="EC008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$53.4 million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521779"/>
            <a:ext cx="18288000" cy="3473728"/>
          </a:xfrm>
          <a:prstGeom prst="rect">
            <a:avLst/>
          </a:prstGeom>
          <a:solidFill>
            <a:srgbClr val="EC008C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062852" y="8408043"/>
            <a:ext cx="4456123" cy="1106156"/>
          </a:xfrm>
          <a:custGeom>
            <a:avLst/>
            <a:gdLst/>
            <a:ahLst/>
            <a:cxnLst/>
            <a:rect l="l" t="t" r="r" b="b"/>
            <a:pathLst>
              <a:path w="4456123" h="1106156">
                <a:moveTo>
                  <a:pt x="0" y="0"/>
                </a:moveTo>
                <a:lnTo>
                  <a:pt x="4456123" y="0"/>
                </a:lnTo>
                <a:lnTo>
                  <a:pt x="4456123" y="1106156"/>
                </a:lnTo>
                <a:lnTo>
                  <a:pt x="0" y="11061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1489241"/>
            <a:ext cx="6759246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20"/>
              </a:lnSpc>
            </a:pPr>
            <a:r>
              <a:rPr lang="en-US" sz="7600" b="1" spc="76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VBCF Advocacy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383832"/>
            <a:ext cx="13923936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b="1">
                <a:solidFill>
                  <a:srgbClr val="EC008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New Virginia Law Eliminates All Out of Pocket Costs for Diagnostic and Supplemental Breast Imaging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067300"/>
            <a:ext cx="15314665" cy="4684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799" spc="27">
                <a:solidFill>
                  <a:srgbClr val="323663"/>
                </a:solidFill>
                <a:latin typeface="Open Sans 1"/>
                <a:ea typeface="Open Sans 1"/>
                <a:cs typeface="Open Sans 1"/>
                <a:sym typeface="Open Sans 1"/>
              </a:rPr>
              <a:t>As of </a:t>
            </a:r>
            <a:r>
              <a:rPr lang="en-US" sz="2799" b="1" spc="27">
                <a:solidFill>
                  <a:srgbClr val="EC008C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January 1, 2026</a:t>
            </a:r>
            <a:r>
              <a:rPr lang="en-US" sz="2799" spc="27">
                <a:solidFill>
                  <a:srgbClr val="323663"/>
                </a:solidFill>
                <a:latin typeface="Open Sans 1"/>
                <a:ea typeface="Open Sans 1"/>
                <a:cs typeface="Open Sans 1"/>
                <a:sym typeface="Open Sans 1"/>
              </a:rPr>
              <a:t>, all state-regulated individual and group insurance plans will be prohibited from imposing cost-sharing requirements for diagnostic and supplemental breast examinations. Patients who are insured under Virginia law cannot be charged coinsurance, copayments, or a deductible for:</a:t>
            </a:r>
          </a:p>
          <a:p>
            <a:pPr algn="l">
              <a:lnSpc>
                <a:spcPts val="4199"/>
              </a:lnSpc>
            </a:pPr>
            <a:endParaRPr lang="en-US" sz="2799" spc="27">
              <a:solidFill>
                <a:srgbClr val="323663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spc="27">
                <a:solidFill>
                  <a:srgbClr val="323663"/>
                </a:solidFill>
                <a:latin typeface="Open Sans 1"/>
                <a:ea typeface="Open Sans 1"/>
                <a:cs typeface="Open Sans 1"/>
                <a:sym typeface="Open Sans 1"/>
              </a:rPr>
              <a:t>diagnostic mammograms</a:t>
            </a: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spc="27">
                <a:solidFill>
                  <a:srgbClr val="323663"/>
                </a:solidFill>
                <a:latin typeface="Open Sans 1"/>
                <a:ea typeface="Open Sans 1"/>
                <a:cs typeface="Open Sans 1"/>
                <a:sym typeface="Open Sans 1"/>
              </a:rPr>
              <a:t>breast ultrasounds</a:t>
            </a: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spc="27">
                <a:solidFill>
                  <a:srgbClr val="323663"/>
                </a:solidFill>
                <a:latin typeface="Open Sans 1"/>
                <a:ea typeface="Open Sans 1"/>
                <a:cs typeface="Open Sans 1"/>
                <a:sym typeface="Open Sans 1"/>
              </a:rPr>
              <a:t>breast magnetic resonance imaging (MRI)</a:t>
            </a:r>
          </a:p>
          <a:p>
            <a:pPr algn="l">
              <a:lnSpc>
                <a:spcPts val="4199"/>
              </a:lnSpc>
            </a:pPr>
            <a:endParaRPr lang="en-US" sz="2799" spc="27">
              <a:solidFill>
                <a:srgbClr val="323663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-730552"/>
            <a:ext cx="18288000" cy="5035852"/>
          </a:xfrm>
          <a:prstGeom prst="rect">
            <a:avLst/>
          </a:prstGeom>
          <a:solidFill>
            <a:srgbClr val="EC008C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63926" y="5468189"/>
            <a:ext cx="16882347" cy="302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800"/>
              </a:lnSpc>
              <a:buFont typeface="Arial"/>
              <a:buChar char="•"/>
            </a:pPr>
            <a:r>
              <a:rPr lang="en-US" sz="3200" b="1" spc="32">
                <a:solidFill>
                  <a:srgbClr val="323663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State investment in Every Woman’s Life (EWL)</a:t>
            </a:r>
            <a:r>
              <a:rPr lang="en-US" sz="3200" spc="32">
                <a:solidFill>
                  <a:srgbClr val="323663"/>
                </a:solidFill>
                <a:latin typeface="Open Sans 1"/>
                <a:ea typeface="Open Sans 1"/>
                <a:cs typeface="Open Sans 1"/>
                <a:sym typeface="Open Sans 1"/>
              </a:rPr>
              <a:t> to address unmet need</a:t>
            </a:r>
          </a:p>
          <a:p>
            <a:pPr marL="690881" lvl="1" indent="-345440" algn="l">
              <a:lnSpc>
                <a:spcPts val="4800"/>
              </a:lnSpc>
              <a:buFont typeface="Arial"/>
              <a:buChar char="•"/>
            </a:pPr>
            <a:r>
              <a:rPr lang="en-US" sz="3200" b="1" spc="32">
                <a:solidFill>
                  <a:srgbClr val="323663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Incentives to train and recruit more oncologists</a:t>
            </a:r>
            <a:r>
              <a:rPr lang="en-US" sz="3200" spc="32">
                <a:solidFill>
                  <a:srgbClr val="323663"/>
                </a:solidFill>
                <a:latin typeface="Open Sans 1"/>
                <a:ea typeface="Open Sans 1"/>
                <a:cs typeface="Open Sans 1"/>
                <a:sym typeface="Open Sans 1"/>
              </a:rPr>
              <a:t> to work in Virginia</a:t>
            </a:r>
          </a:p>
          <a:p>
            <a:pPr marL="690881" lvl="1" indent="-345440" algn="l">
              <a:lnSpc>
                <a:spcPts val="4800"/>
              </a:lnSpc>
              <a:buFont typeface="Arial"/>
              <a:buChar char="•"/>
            </a:pPr>
            <a:r>
              <a:rPr lang="en-US" sz="3200" b="1" spc="32">
                <a:solidFill>
                  <a:srgbClr val="323663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State investment in the Research &amp; Clinical Trail Cancer Consortium Initiative </a:t>
            </a:r>
            <a:r>
              <a:rPr lang="en-US" sz="3200" i="1" spc="32">
                <a:solidFill>
                  <a:srgbClr val="323663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(passed in 2025)</a:t>
            </a:r>
          </a:p>
          <a:p>
            <a:pPr marL="690881" lvl="1" indent="-345440" algn="l">
              <a:lnSpc>
                <a:spcPts val="4800"/>
              </a:lnSpc>
              <a:buFont typeface="Arial"/>
              <a:buChar char="•"/>
            </a:pPr>
            <a:r>
              <a:rPr lang="en-US" sz="3200" b="1" spc="32">
                <a:solidFill>
                  <a:srgbClr val="323663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Paid Family and Medical Leave and Paid Sick Days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70959" y="1927178"/>
            <a:ext cx="15760386" cy="3277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87"/>
              </a:lnSpc>
            </a:pPr>
            <a:r>
              <a:rPr lang="en-US" sz="7599" b="1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Opportunities to Improve Breast Cancer Outcomes in Virginia:</a:t>
            </a:r>
          </a:p>
          <a:p>
            <a:pPr algn="l">
              <a:lnSpc>
                <a:spcPts val="8587"/>
              </a:lnSpc>
            </a:pPr>
            <a:endParaRPr lang="en-US" sz="7599" b="1">
              <a:solidFill>
                <a:srgbClr val="FFFFFF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78451" y="2242071"/>
            <a:ext cx="3431974" cy="2385222"/>
          </a:xfrm>
          <a:custGeom>
            <a:avLst/>
            <a:gdLst/>
            <a:ahLst/>
            <a:cxnLst/>
            <a:rect l="l" t="t" r="r" b="b"/>
            <a:pathLst>
              <a:path w="3431974" h="2385222">
                <a:moveTo>
                  <a:pt x="0" y="0"/>
                </a:moveTo>
                <a:lnTo>
                  <a:pt x="3431974" y="0"/>
                </a:lnTo>
                <a:lnTo>
                  <a:pt x="3431974" y="2385222"/>
                </a:lnTo>
                <a:lnTo>
                  <a:pt x="0" y="2385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744637" y="2242071"/>
            <a:ext cx="2208008" cy="220800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612014" y="5784534"/>
            <a:ext cx="2208008" cy="220800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t="-16747" b="-1674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878451" y="4557713"/>
            <a:ext cx="5458209" cy="231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20"/>
              </a:lnSpc>
            </a:pPr>
            <a:r>
              <a:rPr lang="en-US" sz="7600" b="1" spc="76">
                <a:solidFill>
                  <a:srgbClr val="EC008C"/>
                </a:solidFill>
                <a:latin typeface="Oswald Bold"/>
                <a:ea typeface="Oswald Bold"/>
                <a:cs typeface="Oswald Bold"/>
                <a:sym typeface="Oswald Bold"/>
              </a:rPr>
              <a:t>Contact Information: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537977" y="1737302"/>
            <a:ext cx="5721323" cy="3131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endParaRPr/>
          </a:p>
          <a:p>
            <a:pPr algn="l">
              <a:lnSpc>
                <a:spcPts val="4199"/>
              </a:lnSpc>
            </a:pPr>
            <a:r>
              <a:rPr lang="en-US" sz="2799" b="1" spc="27">
                <a:solidFill>
                  <a:srgbClr val="EC008C"/>
                </a:solidFill>
                <a:latin typeface="Raleway Bold"/>
                <a:ea typeface="Raleway Bold"/>
                <a:cs typeface="Raleway Bold"/>
                <a:sym typeface="Raleway Bold"/>
              </a:rPr>
              <a:t>Erin Steigleder, </a:t>
            </a:r>
          </a:p>
          <a:p>
            <a:pPr algn="l">
              <a:lnSpc>
                <a:spcPts val="4199"/>
              </a:lnSpc>
            </a:pPr>
            <a:r>
              <a:rPr lang="en-US" sz="2799" b="1" spc="27">
                <a:solidFill>
                  <a:srgbClr val="EC008C"/>
                </a:solidFill>
                <a:latin typeface="Raleway Bold"/>
                <a:ea typeface="Raleway Bold"/>
                <a:cs typeface="Raleway Bold"/>
                <a:sym typeface="Raleway Bold"/>
              </a:rPr>
              <a:t>Director of Programs</a:t>
            </a:r>
          </a:p>
          <a:p>
            <a:pPr algn="l">
              <a:lnSpc>
                <a:spcPts val="4199"/>
              </a:lnSpc>
            </a:pPr>
            <a:r>
              <a:rPr lang="en-US" sz="2799" u="sng" spc="27">
                <a:solidFill>
                  <a:srgbClr val="323663"/>
                </a:solidFill>
                <a:latin typeface="Raleway"/>
                <a:ea typeface="Raleway"/>
                <a:cs typeface="Raleway"/>
                <a:sym typeface="Raleway"/>
                <a:hlinkClick r:id="rId5" tooltip="mailto:erin@vbcf.org"/>
              </a:rPr>
              <a:t>erin@vbcf.org</a:t>
            </a:r>
          </a:p>
          <a:p>
            <a:pPr algn="l">
              <a:lnSpc>
                <a:spcPts val="4199"/>
              </a:lnSpc>
            </a:pPr>
            <a:r>
              <a:rPr lang="en-US" sz="2799" spc="27">
                <a:solidFill>
                  <a:srgbClr val="323663"/>
                </a:solidFill>
                <a:latin typeface="Raleway"/>
                <a:ea typeface="Raleway"/>
                <a:cs typeface="Raleway"/>
                <a:sym typeface="Raleway"/>
              </a:rPr>
              <a:t>804-285-1200 ext. 202</a:t>
            </a:r>
          </a:p>
          <a:p>
            <a:pPr algn="l">
              <a:lnSpc>
                <a:spcPts val="4200"/>
              </a:lnSpc>
            </a:pPr>
            <a:endParaRPr lang="en-US" sz="2799" spc="27">
              <a:solidFill>
                <a:srgbClr val="32366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405354" y="5856028"/>
            <a:ext cx="5721323" cy="260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799" b="1" spc="27">
                <a:solidFill>
                  <a:srgbClr val="EC008C"/>
                </a:solidFill>
                <a:latin typeface="Raleway Bold"/>
                <a:ea typeface="Raleway Bold"/>
                <a:cs typeface="Raleway Bold"/>
                <a:sym typeface="Raleway Bold"/>
              </a:rPr>
              <a:t>Kirsta Millar, </a:t>
            </a:r>
          </a:p>
          <a:p>
            <a:pPr algn="l">
              <a:lnSpc>
                <a:spcPts val="4199"/>
              </a:lnSpc>
            </a:pPr>
            <a:r>
              <a:rPr lang="en-US" sz="2799" b="1" spc="27">
                <a:solidFill>
                  <a:srgbClr val="EC008C"/>
                </a:solidFill>
                <a:latin typeface="Raleway Bold"/>
                <a:ea typeface="Raleway Bold"/>
                <a:cs typeface="Raleway Bold"/>
                <a:sym typeface="Raleway Bold"/>
              </a:rPr>
              <a:t>Director of Policy</a:t>
            </a:r>
          </a:p>
          <a:p>
            <a:pPr algn="l">
              <a:lnSpc>
                <a:spcPts val="4199"/>
              </a:lnSpc>
            </a:pPr>
            <a:r>
              <a:rPr lang="en-US" sz="2799" u="sng" spc="27">
                <a:solidFill>
                  <a:srgbClr val="323663"/>
                </a:solidFill>
                <a:latin typeface="Raleway"/>
                <a:ea typeface="Raleway"/>
                <a:cs typeface="Raleway"/>
                <a:sym typeface="Raleway"/>
                <a:hlinkClick r:id="rId5" tooltip="mailto:erin@vbcf.org"/>
              </a:rPr>
              <a:t>kirsta@vbcf.org</a:t>
            </a:r>
          </a:p>
          <a:p>
            <a:pPr algn="l">
              <a:lnSpc>
                <a:spcPts val="4199"/>
              </a:lnSpc>
            </a:pPr>
            <a:r>
              <a:rPr lang="en-US" sz="2799" spc="27">
                <a:solidFill>
                  <a:srgbClr val="323663"/>
                </a:solidFill>
                <a:latin typeface="Raleway"/>
                <a:ea typeface="Raleway"/>
                <a:cs typeface="Raleway"/>
                <a:sym typeface="Raleway"/>
              </a:rPr>
              <a:t>804-285-1200 ext. 203</a:t>
            </a:r>
          </a:p>
          <a:p>
            <a:pPr algn="l">
              <a:lnSpc>
                <a:spcPts val="4200"/>
              </a:lnSpc>
            </a:pPr>
            <a:endParaRPr lang="en-US" sz="2799" spc="27">
              <a:solidFill>
                <a:srgbClr val="32366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467</Words>
  <Application>Microsoft Office PowerPoint</Application>
  <PresentationFormat>Custom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Open Sans 1 Italics</vt:lpstr>
      <vt:lpstr>Open Sans 2 Italics</vt:lpstr>
      <vt:lpstr>Raleway Bold</vt:lpstr>
      <vt:lpstr>Oswald Bold</vt:lpstr>
      <vt:lpstr>Calibri</vt:lpstr>
      <vt:lpstr>Open Sans 1</vt:lpstr>
      <vt:lpstr>Open Sans 1 Bold</vt:lpstr>
      <vt:lpstr>Arial</vt:lpstr>
      <vt:lpstr>Raleway</vt:lpstr>
      <vt:lpstr>Open Sans 2 Bold Italics</vt:lpstr>
      <vt:lpstr>Open Sans 2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and White Social Media Strategy Presentation</dc:title>
  <cp:lastModifiedBy>Kirsta Millar</cp:lastModifiedBy>
  <cp:revision>2</cp:revision>
  <dcterms:created xsi:type="dcterms:W3CDTF">2006-08-16T00:00:00Z</dcterms:created>
  <dcterms:modified xsi:type="dcterms:W3CDTF">2025-11-05T18:31:45Z</dcterms:modified>
  <dc:identifier>DAG315XysXI</dc:identifier>
</cp:coreProperties>
</file>