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DM Serif Text" pitchFamily="2" charset="0"/>
      <p:regular r:id="rId32"/>
      <p:italic r:id="rId33"/>
    </p:embeddedFont>
    <p:embeddedFont>
      <p:font typeface="Inter" panose="020B0604020202020204" charset="0"/>
      <p:regular r:id="rId34"/>
      <p:bold r:id="rId35"/>
      <p:italic r:id="rId36"/>
      <p:boldItalic r:id="rId37"/>
    </p:embeddedFont>
    <p:embeddedFont>
      <p:font typeface="Inter Black" panose="020B0604020202020204" charset="0"/>
      <p:bold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a6887fd22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a6887fd22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a6887fd22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a6887fd22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a6887fd22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a6887fd22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a6887fd223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a6887fd223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a6887fd22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a6887fd22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a6887fd22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a6887fd223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a6887fd22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a6887fd223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a6887fd22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a6887fd22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6887fd22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a6887fd22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a6887fd22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a6887fd223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a6887fd223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a6887fd223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a6887fd223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a6887fd223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a6887fd223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a6887fd223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a6887fd223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a6887fd223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a6887fd223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a6887fd223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a6887fd223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a6887fd223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a6887fd223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a6887fd223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a6887fd223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a6887fd223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a6887fd223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a6887fd223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a6887fd223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a6887fd223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a6887fd223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a6887fd223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a6887fd223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a6887fd223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6887fd2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a6887fd2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6887fd22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a6887fd22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a6887fd223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a6887fd223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6887fd22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a6887fd22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Anderson-McCormick Act of 1884 first mention of registrars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a6887fd223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a6887fd223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6887fd223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a6887fd223_2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a6887fd223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a6887fd223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.state.co.us/pubs/newsRoom/pressReleases/2022/CO-AVRAnalysisRoddenGrimmer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.state.co.us/pubs/newsRoom/pressReleases/2022/CO-AVRAnalysisRoddenGrimmer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papers.ssrn.com/sol3/papers.cfm?abstract_id=3933442" TargetMode="External"/><Relationship Id="rId4" Type="http://schemas.openxmlformats.org/officeDocument/2006/relationships/hyperlink" Target="https://sos.oregon.gov/elections/Pages/electionsstatistics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.state.co.us/pubs/newsRoom/pressReleases/2022/CO-AVRAnalysisRoddenGrimmer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is.gov/sites/default/files/document/policy-manual-updates/20210527-VoterRegistration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3933442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responsivegov.org/research/how-avr-helps-organizer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ponsivegov.org/research/voter-registration-a-very-short-history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responsivegov.org/research/comparative-voter-registration-lessons-from-abroad-for-improving-access-and-accuracy-in-the-united-state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824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 title="ResponsiveGovAction_Prim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725" y="395100"/>
            <a:ext cx="1686600" cy="168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4"/>
          <p:cNvCxnSpPr/>
          <p:nvPr/>
        </p:nvCxnSpPr>
        <p:spPr>
          <a:xfrm>
            <a:off x="404500" y="395100"/>
            <a:ext cx="0" cy="435570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4"/>
          <p:cNvCxnSpPr/>
          <p:nvPr/>
        </p:nvCxnSpPr>
        <p:spPr>
          <a:xfrm>
            <a:off x="8748900" y="395100"/>
            <a:ext cx="0" cy="435060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4"/>
          <p:cNvCxnSpPr/>
          <p:nvPr/>
        </p:nvCxnSpPr>
        <p:spPr>
          <a:xfrm>
            <a:off x="-9400" y="3951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4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4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FFFDF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1</a:t>
            </a:fld>
            <a:endParaRPr sz="600" b="1">
              <a:solidFill>
                <a:srgbClr val="FFFDF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267550" y="2676675"/>
            <a:ext cx="5938500" cy="14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80">
                <a:solidFill>
                  <a:srgbClr val="FFFDF3"/>
                </a:solidFill>
                <a:latin typeface="Inter Black"/>
                <a:ea typeface="Inter Black"/>
                <a:cs typeface="Inter Black"/>
                <a:sym typeface="Inter Black"/>
              </a:rPr>
              <a:t>VIRGINIA’S AVR SYSTEM</a:t>
            </a:r>
            <a:endParaRPr sz="5780">
              <a:solidFill>
                <a:srgbClr val="FFFDF3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63" name="Google Shape;63;p14"/>
          <p:cNvCxnSpPr/>
          <p:nvPr/>
        </p:nvCxnSpPr>
        <p:spPr>
          <a:xfrm>
            <a:off x="2090900" y="395100"/>
            <a:ext cx="0" cy="435570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4"/>
          <p:cNvCxnSpPr/>
          <p:nvPr/>
        </p:nvCxnSpPr>
        <p:spPr>
          <a:xfrm>
            <a:off x="404725" y="2081710"/>
            <a:ext cx="1686600" cy="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 txBox="1"/>
          <p:nvPr/>
        </p:nvSpPr>
        <p:spPr>
          <a:xfrm>
            <a:off x="2305025" y="4060875"/>
            <a:ext cx="396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DF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002601" y="4228275"/>
            <a:ext cx="160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November 20, 2025</a:t>
            </a:r>
            <a:endParaRPr sz="1000" b="1">
              <a:solidFill>
                <a:srgbClr val="FFFDF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PARTIAL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196" name="Google Shape;196;p23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3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3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23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10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01" name="Google Shape;201;p23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23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203;p23"/>
          <p:cNvSpPr txBox="1"/>
          <p:nvPr/>
        </p:nvSpPr>
        <p:spPr>
          <a:xfrm>
            <a:off x="641950" y="115725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RELIES ON CUSTOMER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4" name="Google Shape;204;p23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 title="IMG_5675-c.jpg"/>
          <p:cNvPicPr preferRelativeResize="0"/>
          <p:nvPr/>
        </p:nvPicPr>
        <p:blipFill rotWithShape="1">
          <a:blip r:embed="rId4">
            <a:alphaModFix/>
          </a:blip>
          <a:srcRect t="15761"/>
          <a:stretch/>
        </p:blipFill>
        <p:spPr>
          <a:xfrm rot="4">
            <a:off x="2157950" y="1679928"/>
            <a:ext cx="4663598" cy="2946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PARTIAL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211" name="Google Shape;211;p24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4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4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" name="Google Shape;214;p24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11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16" name="Google Shape;216;p24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217;p24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24"/>
          <p:cNvSpPr txBox="1"/>
          <p:nvPr/>
        </p:nvSpPr>
        <p:spPr>
          <a:xfrm>
            <a:off x="641950" y="115725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RELIES ON CUSTOMER CONT.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19" name="Google Shape;219;p24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 title="IMG_5676-c.jpg"/>
          <p:cNvPicPr preferRelativeResize="0"/>
          <p:nvPr/>
        </p:nvPicPr>
        <p:blipFill rotWithShape="1">
          <a:blip r:embed="rId4">
            <a:alphaModFix/>
          </a:blip>
          <a:srcRect l="4995" t="25249" r="4995" b="2895"/>
          <a:stretch/>
        </p:blipFill>
        <p:spPr>
          <a:xfrm>
            <a:off x="2136263" y="1631050"/>
            <a:ext cx="4706977" cy="294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PARTIAL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226" name="Google Shape;226;p25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25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25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Google Shape;229;p25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12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31" name="Google Shape;231;p25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25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3" name="Google Shape;233;p25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/>
          <p:nvPr/>
        </p:nvSpPr>
        <p:spPr>
          <a:xfrm>
            <a:off x="404500" y="922825"/>
            <a:ext cx="774600" cy="3830100"/>
          </a:xfrm>
          <a:prstGeom prst="rect">
            <a:avLst/>
          </a:prstGeom>
          <a:solidFill>
            <a:srgbClr val="0C28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5"/>
          <p:cNvSpPr txBox="1"/>
          <p:nvPr/>
        </p:nvSpPr>
        <p:spPr>
          <a:xfrm>
            <a:off x="1953400" y="1278075"/>
            <a:ext cx="54591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Why do &gt; 40% of eligible people decline in the transaction?</a:t>
            </a:r>
            <a:endParaRPr b="1" i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36" name="Google Shape;236;p25"/>
          <p:cNvCxnSpPr/>
          <p:nvPr/>
        </p:nvCxnSpPr>
        <p:spPr>
          <a:xfrm>
            <a:off x="1178962" y="922825"/>
            <a:ext cx="0" cy="3830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25"/>
          <p:cNvSpPr txBox="1"/>
          <p:nvPr/>
        </p:nvSpPr>
        <p:spPr>
          <a:xfrm>
            <a:off x="590475" y="1841598"/>
            <a:ext cx="482100" cy="24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4F4EE"/>
                </a:solidFill>
                <a:latin typeface="DM Serif Text"/>
                <a:ea typeface="DM Serif Text"/>
                <a:cs typeface="DM Serif Text"/>
                <a:sym typeface="DM Serif Text"/>
              </a:rPr>
              <a:t>01</a:t>
            </a:r>
            <a:endParaRPr i="1">
              <a:solidFill>
                <a:srgbClr val="F4F4EE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4F4EE"/>
                </a:solidFill>
                <a:latin typeface="DM Serif Text"/>
                <a:ea typeface="DM Serif Text"/>
                <a:cs typeface="DM Serif Text"/>
                <a:sym typeface="DM Serif Text"/>
              </a:rPr>
              <a:t>02</a:t>
            </a:r>
            <a:endParaRPr i="1">
              <a:solidFill>
                <a:srgbClr val="F4F4EE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4F4EE"/>
                </a:solidFill>
                <a:latin typeface="DM Serif Text"/>
                <a:ea typeface="DM Serif Text"/>
                <a:cs typeface="DM Serif Text"/>
                <a:sym typeface="DM Serif Text"/>
              </a:rPr>
              <a:t>03</a:t>
            </a:r>
            <a:endParaRPr i="1">
              <a:solidFill>
                <a:srgbClr val="F4F4EE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4F4EE"/>
                </a:solidFill>
                <a:latin typeface="DM Serif Text"/>
                <a:ea typeface="DM Serif Text"/>
                <a:cs typeface="DM Serif Text"/>
                <a:sym typeface="DM Serif Text"/>
              </a:rPr>
              <a:t>04</a:t>
            </a:r>
            <a:endParaRPr i="1">
              <a:solidFill>
                <a:srgbClr val="F4F4EE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4F4EE"/>
                </a:solidFill>
                <a:latin typeface="DM Serif Text"/>
                <a:ea typeface="DM Serif Text"/>
                <a:cs typeface="DM Serif Text"/>
                <a:sym typeface="DM Serif Text"/>
              </a:rPr>
              <a:t>05</a:t>
            </a:r>
            <a:endParaRPr i="1">
              <a:solidFill>
                <a:srgbClr val="F4F4EE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4F4EE"/>
                </a:solidFill>
                <a:latin typeface="DM Serif Text"/>
                <a:ea typeface="DM Serif Text"/>
                <a:cs typeface="DM Serif Text"/>
                <a:sym typeface="DM Serif Text"/>
              </a:rPr>
              <a:t>06</a:t>
            </a:r>
            <a:endParaRPr sz="850" b="1">
              <a:solidFill>
                <a:srgbClr val="F4F4EE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850" b="1">
              <a:solidFill>
                <a:srgbClr val="F4F4EE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800" b="1">
              <a:solidFill>
                <a:srgbClr val="F4F4EE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800" b="1">
              <a:solidFill>
                <a:srgbClr val="F4F4EE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800" b="1">
              <a:solidFill>
                <a:srgbClr val="F4F4E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1345888" y="1841610"/>
            <a:ext cx="39750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Incorrectly believe they are already registered </a:t>
            </a:r>
            <a:endParaRPr sz="10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9" name="Google Shape;239;p25"/>
          <p:cNvSpPr txBox="1"/>
          <p:nvPr/>
        </p:nvSpPr>
        <p:spPr>
          <a:xfrm>
            <a:off x="1345888" y="2405114"/>
            <a:ext cx="39750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Path of least resistance (work, childcare responsibilities)</a:t>
            </a:r>
            <a:endParaRPr sz="10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1345888" y="2916763"/>
            <a:ext cx="39750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Long, complicated forms</a:t>
            </a:r>
            <a:endParaRPr sz="10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1345888" y="3482808"/>
            <a:ext cx="39750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Confusion about eligibility (ex: young voters)</a:t>
            </a:r>
            <a:endParaRPr sz="10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1345888" y="4053404"/>
            <a:ext cx="39750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“Why am I being asked about voter registration at the DMV?”</a:t>
            </a:r>
            <a:endParaRPr sz="10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PARTIAL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248" name="Google Shape;248;p26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26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26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26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13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53" name="Google Shape;253;p26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26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26"/>
          <p:cNvSpPr txBox="1"/>
          <p:nvPr/>
        </p:nvSpPr>
        <p:spPr>
          <a:xfrm>
            <a:off x="641950" y="115860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LOST ADDRESS UPDATES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Millions of registered voters decline the chance to update their voter registration at the DMV each year with Partial AVR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Many of these people actually need an update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May not realize their registration is out of date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CO: </a:t>
            </a:r>
            <a:r>
              <a:rPr lang="en" sz="15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33%</a:t>
            </a: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 of people who decline an update actually need one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Hundreds of thousands of missing updates each year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Missed updates hurt voters and add costs for election officials 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6" name="Google Shape;256;p26" title="ResponsiveGovAction_Secondary_DarkGree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PARTIAL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262" name="Google Shape;262;p27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Google Shape;263;p27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27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p27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14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67" name="Google Shape;267;p27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27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9" name="Google Shape;269;p27"/>
          <p:cNvSpPr txBox="1"/>
          <p:nvPr/>
        </p:nvSpPr>
        <p:spPr>
          <a:xfrm>
            <a:off x="641950" y="115860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RISK TO NON-CITIZENS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Onus is on many non-citizens to affirmatively opt-out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Non-citizen can falsely indicate citizenship and register due to limited English proficiency, confusion, inattention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Catastrophic immigration consequences: Deportation, denial of a naturalization application, or criminal prosecution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70" name="Google Shape;270;p27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PARTIAL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276" name="Google Shape;276;p28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28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28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28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15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81" name="Google Shape;281;p28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28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28"/>
          <p:cNvSpPr txBox="1"/>
          <p:nvPr/>
        </p:nvSpPr>
        <p:spPr>
          <a:xfrm>
            <a:off x="641950" y="115860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RISK TO NON-CITIZENS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84" name="Google Shape;284;p28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00" y="1536975"/>
            <a:ext cx="6814735" cy="8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5175" y="2528550"/>
            <a:ext cx="6253351" cy="9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400" y="3589729"/>
            <a:ext cx="5643982" cy="1001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PARTIAL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293" name="Google Shape;293;p29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29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29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29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7" name="Google Shape;297;p29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16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98" name="Google Shape;298;p29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29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0" name="Google Shape;300;p29"/>
          <p:cNvSpPr txBox="1"/>
          <p:nvPr/>
        </p:nvSpPr>
        <p:spPr>
          <a:xfrm>
            <a:off x="641950" y="115860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RISK TO U.S. CITIZENS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01" name="Google Shape;301;p29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9" title="Screenshot 2025-11-19 at 4.32.1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100" y="1813075"/>
            <a:ext cx="8555776" cy="221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4BB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/>
          <p:nvPr/>
        </p:nvSpPr>
        <p:spPr>
          <a:xfrm>
            <a:off x="404500" y="-3450"/>
            <a:ext cx="961500" cy="926100"/>
          </a:xfrm>
          <a:prstGeom prst="rect">
            <a:avLst/>
          </a:prstGeom>
          <a:solidFill>
            <a:srgbClr val="0C28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8" name="Google Shape;308;p30"/>
          <p:cNvCxnSpPr/>
          <p:nvPr/>
        </p:nvCxnSpPr>
        <p:spPr>
          <a:xfrm>
            <a:off x="404500" y="-2675"/>
            <a:ext cx="0" cy="47535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30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0" name="Google Shape;310;p30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1" name="Google Shape;311;p30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Virginia’s AVR System</a:t>
            </a: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17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572150" y="2903600"/>
            <a:ext cx="5452800" cy="1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SECURE AVR</a:t>
            </a:r>
            <a:endParaRPr sz="450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395335" y="-24634"/>
            <a:ext cx="9555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i="1">
                <a:solidFill>
                  <a:srgbClr val="B1C4BB"/>
                </a:solidFill>
                <a:latin typeface="DM Serif Text"/>
                <a:ea typeface="DM Serif Text"/>
                <a:cs typeface="DM Serif Text"/>
                <a:sym typeface="DM Serif Text"/>
              </a:rPr>
              <a:t>3</a:t>
            </a:r>
            <a:endParaRPr sz="415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5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15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10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0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0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cxnSp>
        <p:nvCxnSpPr>
          <p:cNvPr id="314" name="Google Shape;314;p30"/>
          <p:cNvCxnSpPr/>
          <p:nvPr/>
        </p:nvCxnSpPr>
        <p:spPr>
          <a:xfrm>
            <a:off x="1365775" y="-3450"/>
            <a:ext cx="0" cy="9213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30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30"/>
          <p:cNvCxnSpPr/>
          <p:nvPr/>
        </p:nvCxnSpPr>
        <p:spPr>
          <a:xfrm>
            <a:off x="404950" y="919700"/>
            <a:ext cx="83427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0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8" name="Google Shape;318;p30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SECURE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324" name="Google Shape;324;p31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31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31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" name="Google Shape;327;p31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8" name="Google Shape;328;p31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18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29" name="Google Shape;329;p31"/>
          <p:cNvCxnSpPr/>
          <p:nvPr/>
        </p:nvCxnSpPr>
        <p:spPr>
          <a:xfrm>
            <a:off x="406675" y="919700"/>
            <a:ext cx="83409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31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1" name="Google Shape;331;p31"/>
          <p:cNvSpPr txBox="1"/>
          <p:nvPr/>
        </p:nvSpPr>
        <p:spPr>
          <a:xfrm>
            <a:off x="641950" y="1158600"/>
            <a:ext cx="44472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700"/>
              <a:buFont typeface="Inter"/>
              <a:buChar char="●"/>
            </a:pPr>
            <a:r>
              <a:rPr lang="en" sz="17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Best practices from other states</a:t>
            </a:r>
            <a:endParaRPr sz="17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700"/>
              <a:buFont typeface="Inter"/>
              <a:buChar char="●"/>
            </a:pPr>
            <a:r>
              <a:rPr lang="en" sz="17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Three main components</a:t>
            </a:r>
            <a:endParaRPr sz="17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700"/>
              <a:buFont typeface="Inter"/>
              <a:buChar char="○"/>
            </a:pPr>
            <a:r>
              <a:rPr lang="en" sz="17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Register clearly eligible people</a:t>
            </a:r>
            <a:endParaRPr sz="17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700"/>
              <a:buFont typeface="Inter"/>
              <a:buChar char="○"/>
            </a:pPr>
            <a:r>
              <a:rPr lang="en" sz="17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Automatically update registration records based on agency data</a:t>
            </a:r>
            <a:endParaRPr sz="17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700"/>
              <a:buFont typeface="Inter"/>
              <a:buChar char="○"/>
            </a:pPr>
            <a:r>
              <a:rPr lang="en" sz="17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Protect non-citizens from a mistake</a:t>
            </a:r>
            <a:endParaRPr sz="17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700"/>
              <a:buFont typeface="Inter"/>
              <a:buChar char="●"/>
            </a:pPr>
            <a:r>
              <a:rPr lang="en" sz="17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Adopted by 10 states and DC</a:t>
            </a:r>
            <a:endParaRPr sz="17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32" name="Google Shape;332;p31"/>
          <p:cNvCxnSpPr/>
          <p:nvPr/>
        </p:nvCxnSpPr>
        <p:spPr>
          <a:xfrm>
            <a:off x="6066050" y="922825"/>
            <a:ext cx="0" cy="3830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3" name="Google Shape;333;p31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2750" y="922825"/>
            <a:ext cx="3064825" cy="383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SECURE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340" name="Google Shape;340;p32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Google Shape;341;p32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Google Shape;342;p32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3" name="Google Shape;343;p32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4" name="Google Shape;344;p32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19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45" name="Google Shape;345;p32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Google Shape;346;p32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7" name="Google Shape;347;p32"/>
          <p:cNvSpPr txBox="1"/>
          <p:nvPr/>
        </p:nvSpPr>
        <p:spPr>
          <a:xfrm>
            <a:off x="641950" y="115860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STREAMLINING REGISTRATION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Voter registration is the default for clearly eligible people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Clearly eligible people (demonstrated U.S. citizens) applying for a license automatically filtered into voter registration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Relies on existing verification processes at DMV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Data on eligible people automatically sent to SOS and counties to be used for voter registration purposes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Counties send mailer that can be used to decline registration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48" name="Google Shape;348;p32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82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601010" y="274785"/>
            <a:ext cx="19938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FFFDF3"/>
                </a:solidFill>
                <a:latin typeface="Inter Black"/>
                <a:ea typeface="Inter Black"/>
                <a:cs typeface="Inter Black"/>
                <a:sym typeface="Inter Black"/>
              </a:rPr>
              <a:t>CONTENTS</a:t>
            </a:r>
            <a:endParaRPr sz="2280">
              <a:solidFill>
                <a:srgbClr val="FFFDF3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72" name="Google Shape;72;p15"/>
          <p:cNvCxnSpPr/>
          <p:nvPr/>
        </p:nvCxnSpPr>
        <p:spPr>
          <a:xfrm>
            <a:off x="5871525" y="921900"/>
            <a:ext cx="0" cy="383010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5"/>
          <p:cNvSpPr txBox="1"/>
          <p:nvPr/>
        </p:nvSpPr>
        <p:spPr>
          <a:xfrm>
            <a:off x="3688375" y="1555500"/>
            <a:ext cx="1993800" cy="27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FFFDF3"/>
                </a:solidFill>
                <a:latin typeface="DM Serif Text"/>
                <a:ea typeface="DM Serif Text"/>
                <a:cs typeface="DM Serif Text"/>
                <a:sym typeface="DM Serif Text"/>
              </a:rPr>
              <a:t>Who We Are</a:t>
            </a:r>
            <a:endParaRPr sz="1600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FFFDF3"/>
                </a:solidFill>
                <a:latin typeface="DM Serif Text"/>
                <a:ea typeface="DM Serif Text"/>
                <a:cs typeface="DM Serif Text"/>
                <a:sym typeface="DM Serif Text"/>
              </a:rPr>
              <a:t>Registration in Virginia</a:t>
            </a:r>
            <a:endParaRPr sz="1600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Partial AVR</a:t>
            </a:r>
            <a:endParaRPr sz="1600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FFFDF3"/>
                </a:solidFill>
                <a:latin typeface="DM Serif Text"/>
                <a:ea typeface="DM Serif Text"/>
                <a:cs typeface="DM Serif Text"/>
                <a:sym typeface="DM Serif Text"/>
              </a:rPr>
              <a:t>Secure AVR</a:t>
            </a:r>
            <a:endParaRPr sz="1600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rgbClr val="FFFDF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850">
              <a:solidFill>
                <a:srgbClr val="FFFDF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800">
              <a:solidFill>
                <a:srgbClr val="FFFDF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DF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DF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969825" y="1555493"/>
            <a:ext cx="482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>
                <a:solidFill>
                  <a:srgbClr val="FFFDF3"/>
                </a:solidFill>
                <a:latin typeface="DM Serif Text"/>
                <a:ea typeface="DM Serif Text"/>
                <a:cs typeface="DM Serif Text"/>
                <a:sym typeface="DM Serif Text"/>
              </a:rPr>
              <a:t>03</a:t>
            </a:r>
            <a:endParaRPr sz="1650" b="1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b="1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50" b="1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b="1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969825" y="2904284"/>
            <a:ext cx="482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>
                <a:solidFill>
                  <a:srgbClr val="FFFDF3"/>
                </a:solidFill>
                <a:latin typeface="DM Serif Text"/>
                <a:ea typeface="DM Serif Text"/>
                <a:cs typeface="DM Serif Text"/>
                <a:sym typeface="DM Serif Text"/>
              </a:rPr>
              <a:t>17</a:t>
            </a:r>
            <a:endParaRPr sz="1650" b="1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b="1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50" b="1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b="1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cxnSp>
        <p:nvCxnSpPr>
          <p:cNvPr id="76" name="Google Shape;76;p15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5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5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5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FFFDF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2</a:t>
            </a:fld>
            <a:endParaRPr sz="600" b="1">
              <a:solidFill>
                <a:srgbClr val="FFFDF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81" name="Google Shape;81;p15"/>
          <p:cNvCxnSpPr/>
          <p:nvPr/>
        </p:nvCxnSpPr>
        <p:spPr>
          <a:xfrm>
            <a:off x="411550" y="919700"/>
            <a:ext cx="8336100" cy="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5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3" name="Google Shape;83;p15" title="ResponsiveGovAction_Secondary_Off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5969825" y="2178605"/>
            <a:ext cx="482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>
                <a:solidFill>
                  <a:srgbClr val="FFFDF3"/>
                </a:solidFill>
                <a:latin typeface="DM Serif Text"/>
                <a:ea typeface="DM Serif Text"/>
                <a:cs typeface="DM Serif Text"/>
                <a:sym typeface="DM Serif Text"/>
              </a:rPr>
              <a:t>05</a:t>
            </a:r>
            <a:endParaRPr sz="1600" b="1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FFFDF3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SECURE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354" name="Google Shape;354;p33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Google Shape;355;p33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33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7" name="Google Shape;357;p33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8" name="Google Shape;358;p33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20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59" name="Google Shape;359;p33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33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1" name="Google Shape;361;p33"/>
          <p:cNvSpPr txBox="1"/>
          <p:nvPr/>
        </p:nvSpPr>
        <p:spPr>
          <a:xfrm>
            <a:off x="641950" y="115860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STREAMLINING REGISTRATION CONT.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Dramatically increases registration rates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CO: </a:t>
            </a:r>
            <a:r>
              <a:rPr lang="en" sz="15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0.6%</a:t>
            </a: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 decline; DE: 1.4% decline, OR: </a:t>
            </a:r>
            <a:r>
              <a:rPr lang="en" sz="15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2.5%</a:t>
            </a: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 decline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Stanford Study</a:t>
            </a: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: Doubled registration rates at the Colorado DMV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Particularly large impact for 16- and 17-year-olds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McGhee, Romero</a:t>
            </a: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, Hill: 8.1% increase in registration rates with Secure AVR, compared to 2.9% increase from Partial AVR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Delaware: Registrations up 26.1% (report on our website)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62" name="Google Shape;362;p33" title="ResponsiveGovAction_Secondary_DarkGreen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SECURE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368" name="Google Shape;368;p34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34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34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1" name="Google Shape;371;p34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2" name="Google Shape;372;p34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21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73" name="Google Shape;373;p34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34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5" name="Google Shape;375;p34"/>
          <p:cNvSpPr txBox="1"/>
          <p:nvPr/>
        </p:nvSpPr>
        <p:spPr>
          <a:xfrm>
            <a:off x="641950" y="115860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STREAMLINING UPDATES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Name and address from license/ID transactions is automatically shared with State Board and counties 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Election officials use info to update registration records for anyone who is already registered to vote in Virginia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Voter is mailed a notice of the change, with information on how to correct if needed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Colorado saw </a:t>
            </a:r>
            <a:r>
              <a:rPr lang="en" sz="15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200,000 additional</a:t>
            </a: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 updates each year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Keeps the voter rolls current to protect voters, save money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76" name="Google Shape;376;p34" title="ResponsiveGovAction_Secondary_DarkGree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SECURE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382" name="Google Shape;382;p35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35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384;p35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5" name="Google Shape;385;p35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6" name="Google Shape;386;p35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22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87" name="Google Shape;387;p35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35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35"/>
          <p:cNvSpPr txBox="1"/>
          <p:nvPr/>
        </p:nvSpPr>
        <p:spPr>
          <a:xfrm>
            <a:off x="641950" y="1158600"/>
            <a:ext cx="433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NON-CITIZEN PROTECTIONS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Clear non-citizens (e.g. green card holders) automatically filtered out of voter registration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Uses information already provided to protect non-citizens from error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People with ambiguous citizenship get a yes/no voter registration question at DMV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Required to comply with federal law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Minimizing the risk of a mistake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90" name="Google Shape;390;p35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1875" y="1737713"/>
            <a:ext cx="2642700" cy="1668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SECURE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397" name="Google Shape;397;p36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8" name="Google Shape;398;p36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36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0" name="Google Shape;400;p36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1" name="Google Shape;401;p36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23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02" name="Google Shape;402;p36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3" name="Google Shape;403;p36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4" name="Google Shape;404;p36"/>
          <p:cNvSpPr txBox="1"/>
          <p:nvPr/>
        </p:nvSpPr>
        <p:spPr>
          <a:xfrm>
            <a:off x="641950" y="115860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PROTECTING NON-CITIZENS CONT.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Uses existing agency verification procedures for citizenship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People are automatically filtered in (and out) of registration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Removes risk of error by the non-citizen customer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Even if an error occurs, non-citizen is still protected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No false claim of citizenship (protected under </a:t>
            </a:r>
            <a:r>
              <a:rPr lang="en" sz="15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USCIS policy</a:t>
            </a: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State bears the risk of the error (federal case law)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05" name="Google Shape;405;p36" title="ResponsiveGovAction_Secondary_DarkGree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SECURE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411" name="Google Shape;411;p37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37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37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4" name="Google Shape;414;p37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15" name="Google Shape;415;p37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24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16" name="Google Shape;416;p37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37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37"/>
          <p:cNvSpPr txBox="1"/>
          <p:nvPr/>
        </p:nvSpPr>
        <p:spPr>
          <a:xfrm>
            <a:off x="641950" y="115860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MAKING AVR EVEN STRONGER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19" name="Google Shape;419;p37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5625" y="1668225"/>
            <a:ext cx="5388251" cy="32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SECURE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426" name="Google Shape;426;p38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7" name="Google Shape;427;p38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38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9" name="Google Shape;429;p38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0" name="Google Shape;430;p38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25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31" name="Google Shape;431;p38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2" name="Google Shape;432;p38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3" name="Google Shape;433;p38"/>
          <p:cNvSpPr txBox="1"/>
          <p:nvPr/>
        </p:nvSpPr>
        <p:spPr>
          <a:xfrm>
            <a:off x="641950" y="115860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A GROWING TREND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34" name="Google Shape;434;p38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8" title="Screenshot 2025-11-19 at 4.59.5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475" y="1051924"/>
            <a:ext cx="4754092" cy="356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SECURE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441" name="Google Shape;441;p39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39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39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4" name="Google Shape;444;p39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5" name="Google Shape;445;p39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26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46" name="Google Shape;446;p39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39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8" name="Google Shape;448;p39"/>
          <p:cNvSpPr txBox="1"/>
          <p:nvPr/>
        </p:nvSpPr>
        <p:spPr>
          <a:xfrm>
            <a:off x="641950" y="115860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WILL PEOPLE ACTUALLY VOTE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Triple the turnout effect of Partial AVR (</a:t>
            </a:r>
            <a:r>
              <a:rPr lang="en" sz="15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McGhee, Romero, Hill</a:t>
            </a: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3.3% boost in turnout, compared to 1.1% for Partial AVR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44% among Secure AVR registrants in Oregon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When people are registered, it’s </a:t>
            </a:r>
            <a:r>
              <a:rPr lang="en" sz="15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much easier</a:t>
            </a: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 to get them to vote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Campaigns, organizers, election official outreach matters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Not being registered is most common reason for not voting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Helping people past this burden makes participation easier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49" name="Google Shape;449;p39" title="ResponsiveGovAction_Secondary_DarkGree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0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SECURE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455" name="Google Shape;455;p40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40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7" name="Google Shape;457;p40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8" name="Google Shape;458;p40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9" name="Google Shape;459;p40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27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60" name="Google Shape;460;p40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" name="Google Shape;461;p40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2" name="Google Shape;462;p40"/>
          <p:cNvSpPr txBox="1"/>
          <p:nvPr/>
        </p:nvSpPr>
        <p:spPr>
          <a:xfrm>
            <a:off x="641950" y="115860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STREAMLINING REGISTRATION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Not forcing anyone to be registered to vote or vote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People can still decline if they wish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Just prioritizes registration for clearly eligible people, allowing them to participate if they wish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Have not seen complaints in other states from people who don’t want to be registered – they can just decline if they are unhappy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Oregon hotline shut down when no one complained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People with a confidential address are automatically filtered out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63" name="Google Shape;463;p40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1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SECURE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469" name="Google Shape;469;p41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41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41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2" name="Google Shape;472;p41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28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74" name="Google Shape;474;p41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41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6" name="Google Shape;476;p41"/>
          <p:cNvSpPr txBox="1"/>
          <p:nvPr/>
        </p:nvSpPr>
        <p:spPr>
          <a:xfrm>
            <a:off x="641950" y="115860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CLOSING REGISTRATION GAPS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Voter registration created partially as an </a:t>
            </a:r>
            <a:r>
              <a:rPr lang="en" sz="15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intentional barrier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Secure AVR: State has burden of registering eligible people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More consistent with </a:t>
            </a:r>
            <a:r>
              <a:rPr lang="en" sz="15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other countries</a:t>
            </a: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 (Germany, Australia)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77" name="Google Shape;477;p41" title="ResponsiveGovAction_Secondary_DarkGree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824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42" title="ResponsiveGovAction_Prim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2300" y="3064200"/>
            <a:ext cx="1686600" cy="168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3" name="Google Shape;483;p42"/>
          <p:cNvCxnSpPr/>
          <p:nvPr/>
        </p:nvCxnSpPr>
        <p:spPr>
          <a:xfrm>
            <a:off x="404500" y="395100"/>
            <a:ext cx="0" cy="435570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4" name="Google Shape;484;p42"/>
          <p:cNvCxnSpPr/>
          <p:nvPr/>
        </p:nvCxnSpPr>
        <p:spPr>
          <a:xfrm>
            <a:off x="8748900" y="395100"/>
            <a:ext cx="0" cy="435060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5" name="Google Shape;485;p42"/>
          <p:cNvCxnSpPr/>
          <p:nvPr/>
        </p:nvCxnSpPr>
        <p:spPr>
          <a:xfrm>
            <a:off x="-9400" y="3951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6" name="Google Shape;486;p42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7" name="Google Shape;487;p42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FFFDF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8" name="Google Shape;488;p42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29</a:t>
            </a:fld>
            <a:endParaRPr sz="600" b="1">
              <a:solidFill>
                <a:srgbClr val="FFFDF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89" name="Google Shape;489;p42"/>
          <p:cNvCxnSpPr/>
          <p:nvPr/>
        </p:nvCxnSpPr>
        <p:spPr>
          <a:xfrm>
            <a:off x="7062300" y="395100"/>
            <a:ext cx="0" cy="435570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42"/>
          <p:cNvCxnSpPr/>
          <p:nvPr/>
        </p:nvCxnSpPr>
        <p:spPr>
          <a:xfrm>
            <a:off x="7062300" y="3076695"/>
            <a:ext cx="1686600" cy="0"/>
          </a:xfrm>
          <a:prstGeom prst="straightConnector1">
            <a:avLst/>
          </a:prstGeom>
          <a:noFill/>
          <a:ln w="9525" cap="flat" cmpd="sng">
            <a:solidFill>
              <a:srgbClr val="FFFD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1" name="Google Shape;491;p42"/>
          <p:cNvSpPr txBox="1"/>
          <p:nvPr/>
        </p:nvSpPr>
        <p:spPr>
          <a:xfrm>
            <a:off x="497600" y="2416825"/>
            <a:ext cx="6483900" cy="21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i="1">
                <a:solidFill>
                  <a:srgbClr val="FFFDF3"/>
                </a:solidFill>
                <a:latin typeface="DM Serif Text"/>
                <a:ea typeface="DM Serif Text"/>
                <a:cs typeface="DM Serif Text"/>
                <a:sym typeface="DM Serif Text"/>
              </a:rPr>
              <a:t>Thank </a:t>
            </a:r>
            <a:r>
              <a:rPr lang="en" sz="4500">
                <a:solidFill>
                  <a:srgbClr val="FFFDF3"/>
                </a:solidFill>
                <a:latin typeface="Inter Black"/>
                <a:ea typeface="Inter Black"/>
                <a:cs typeface="Inter Black"/>
                <a:sym typeface="Inter Black"/>
              </a:rPr>
              <a:t>YOU</a:t>
            </a:r>
            <a:endParaRPr sz="4500">
              <a:solidFill>
                <a:srgbClr val="FFFDF3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>
              <a:solidFill>
                <a:srgbClr val="FFFDF3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i="1">
                <a:solidFill>
                  <a:srgbClr val="FFFDF3"/>
                </a:solidFill>
                <a:latin typeface="DM Serif Text"/>
                <a:ea typeface="DM Serif Text"/>
                <a:cs typeface="DM Serif Text"/>
                <a:sym typeface="DM Serif Text"/>
              </a:rPr>
              <a:t>Questions? jess@responsivegovaction.org</a:t>
            </a:r>
            <a:endParaRPr sz="2900" i="1">
              <a:solidFill>
                <a:srgbClr val="FFFDF3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4BB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404500" y="-3450"/>
            <a:ext cx="961500" cy="926100"/>
          </a:xfrm>
          <a:prstGeom prst="rect">
            <a:avLst/>
          </a:prstGeom>
          <a:solidFill>
            <a:srgbClr val="0C28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" name="Google Shape;90;p16"/>
          <p:cNvCxnSpPr/>
          <p:nvPr/>
        </p:nvCxnSpPr>
        <p:spPr>
          <a:xfrm>
            <a:off x="404500" y="-2675"/>
            <a:ext cx="0" cy="47535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6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6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Virginia’s AVR System</a:t>
            </a: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3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72150" y="2903600"/>
            <a:ext cx="5027700" cy="1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RESPONSIVE GOV ACTION: WHO WE ARE</a:t>
            </a:r>
            <a:endParaRPr sz="450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95335" y="-24634"/>
            <a:ext cx="9555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i="1">
                <a:solidFill>
                  <a:srgbClr val="B1C4BB"/>
                </a:solidFill>
                <a:latin typeface="DM Serif Text"/>
                <a:ea typeface="DM Serif Text"/>
                <a:cs typeface="DM Serif Text"/>
                <a:sym typeface="DM Serif Text"/>
              </a:rPr>
              <a:t>1</a:t>
            </a:r>
            <a:endParaRPr sz="415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5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15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10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0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0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cxnSp>
        <p:nvCxnSpPr>
          <p:cNvPr id="96" name="Google Shape;96;p16"/>
          <p:cNvCxnSpPr/>
          <p:nvPr/>
        </p:nvCxnSpPr>
        <p:spPr>
          <a:xfrm>
            <a:off x="1365775" y="-3450"/>
            <a:ext cx="0" cy="9213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16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/>
          <p:cNvCxnSpPr/>
          <p:nvPr/>
        </p:nvCxnSpPr>
        <p:spPr>
          <a:xfrm>
            <a:off x="404950" y="919700"/>
            <a:ext cx="83427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6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0" name="Google Shape;100;p16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WHO WE ARE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106" name="Google Shape;106;p17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7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7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9;p17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4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11" name="Google Shape;111;p17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7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113;p17"/>
          <p:cNvSpPr txBox="1"/>
          <p:nvPr/>
        </p:nvSpPr>
        <p:spPr>
          <a:xfrm>
            <a:off x="641950" y="1158600"/>
            <a:ext cx="7821600" cy="3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Our mission is to help policy makers find solutions that make government more efficient, accessible, and responsive to the needs of real human beings.</a:t>
            </a:r>
            <a:endParaRPr sz="20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Policy areas:</a:t>
            </a:r>
            <a:endParaRPr sz="20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2000"/>
              <a:buFont typeface="Inter"/>
              <a:buChar char="●"/>
            </a:pPr>
            <a:r>
              <a:rPr lang="en" sz="20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Making participation possible &amp; powerful</a:t>
            </a:r>
            <a:endParaRPr sz="20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2000"/>
              <a:buFont typeface="Inter"/>
              <a:buChar char="●"/>
            </a:pPr>
            <a:r>
              <a:rPr lang="en" sz="20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Democracy that delivers</a:t>
            </a:r>
            <a:endParaRPr sz="20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4" name="Google Shape;114;p17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4BB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/>
          <p:nvPr/>
        </p:nvSpPr>
        <p:spPr>
          <a:xfrm>
            <a:off x="404500" y="-3450"/>
            <a:ext cx="961500" cy="926100"/>
          </a:xfrm>
          <a:prstGeom prst="rect">
            <a:avLst/>
          </a:prstGeom>
          <a:solidFill>
            <a:srgbClr val="0C28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0" name="Google Shape;120;p18"/>
          <p:cNvCxnSpPr/>
          <p:nvPr/>
        </p:nvCxnSpPr>
        <p:spPr>
          <a:xfrm>
            <a:off x="404500" y="-2675"/>
            <a:ext cx="0" cy="47535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18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Virginia’s AVR System</a:t>
            </a: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5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572150" y="2903600"/>
            <a:ext cx="5452800" cy="1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REGISTRATION: HISTORY IN VIRGINIA</a:t>
            </a:r>
            <a:endParaRPr sz="450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395335" y="-24634"/>
            <a:ext cx="9555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i="1">
                <a:solidFill>
                  <a:srgbClr val="B1C4BB"/>
                </a:solidFill>
                <a:latin typeface="DM Serif Text"/>
                <a:ea typeface="DM Serif Text"/>
                <a:cs typeface="DM Serif Text"/>
                <a:sym typeface="DM Serif Text"/>
              </a:rPr>
              <a:t>2</a:t>
            </a:r>
            <a:endParaRPr sz="415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5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15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10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0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100" i="1">
              <a:solidFill>
                <a:srgbClr val="B1C4BB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cxnSp>
        <p:nvCxnSpPr>
          <p:cNvPr id="126" name="Google Shape;126;p18"/>
          <p:cNvCxnSpPr/>
          <p:nvPr/>
        </p:nvCxnSpPr>
        <p:spPr>
          <a:xfrm>
            <a:off x="1365775" y="-3450"/>
            <a:ext cx="0" cy="9213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8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8"/>
          <p:cNvCxnSpPr/>
          <p:nvPr/>
        </p:nvCxnSpPr>
        <p:spPr>
          <a:xfrm>
            <a:off x="404950" y="919700"/>
            <a:ext cx="83427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8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0" name="Google Shape;130;p18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REGISTRATION: HISTORY IN VIRGINIA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136" name="Google Shape;136;p19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9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9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9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6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41" name="Google Shape;141;p19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19"/>
          <p:cNvSpPr txBox="1"/>
          <p:nvPr/>
        </p:nvSpPr>
        <p:spPr>
          <a:xfrm>
            <a:off x="641950" y="1158600"/>
            <a:ext cx="7821600" cy="3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2000"/>
              <a:buFont typeface="Inter"/>
              <a:buChar char="●"/>
            </a:pPr>
            <a:r>
              <a:rPr lang="en" sz="20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Registration first adopted alongside other franchise-limiting measures in the Jim Crow era (Keyssar 2000)</a:t>
            </a:r>
            <a:endParaRPr sz="20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2000"/>
              <a:buFont typeface="Inter"/>
              <a:buChar char="●"/>
            </a:pPr>
            <a:r>
              <a:rPr lang="en" sz="20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20th century civil rights movement secures Voting Rights Act of 1965, begins to curtail discriminatory practices in voter registration.</a:t>
            </a:r>
            <a:endParaRPr sz="20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2000"/>
              <a:buFont typeface="Inter"/>
              <a:buChar char="●"/>
            </a:pPr>
            <a:r>
              <a:rPr lang="en" sz="20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1993 National Voter Registration Act requires voter registration services at Department of Motor Vehicles and other public assistance agencies.</a:t>
            </a:r>
            <a:endParaRPr sz="20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2000"/>
              <a:buFont typeface="Inter"/>
              <a:buChar char="●"/>
            </a:pPr>
            <a:r>
              <a:rPr lang="en" sz="20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Partial AVR adopted in 2020; builds on NVRA foundation.</a:t>
            </a:r>
            <a:endParaRPr sz="20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4" name="Google Shape;144;p19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E5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20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20"/>
          <p:cNvCxnSpPr/>
          <p:nvPr/>
        </p:nvCxnSpPr>
        <p:spPr>
          <a:xfrm>
            <a:off x="87489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0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0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7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572150" y="3298005"/>
            <a:ext cx="4757100" cy="12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PARTIAL AVR</a:t>
            </a:r>
            <a:endParaRPr sz="450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155" name="Google Shape;155;p20"/>
          <p:cNvCxnSpPr/>
          <p:nvPr/>
        </p:nvCxnSpPr>
        <p:spPr>
          <a:xfrm>
            <a:off x="404450" y="2709549"/>
            <a:ext cx="83460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0"/>
          <p:cNvSpPr txBox="1"/>
          <p:nvPr/>
        </p:nvSpPr>
        <p:spPr>
          <a:xfrm>
            <a:off x="643350" y="2896927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0C2824"/>
                </a:solidFill>
                <a:latin typeface="DM Serif Text"/>
                <a:ea typeface="DM Serif Text"/>
                <a:cs typeface="DM Serif Text"/>
                <a:sym typeface="DM Serif Text"/>
              </a:rPr>
              <a:t>Registration in Virginia </a:t>
            </a:r>
            <a:endParaRPr sz="1600" i="1">
              <a:solidFill>
                <a:srgbClr val="0C2824"/>
              </a:solidFill>
              <a:latin typeface="DM Serif Text"/>
              <a:ea typeface="DM Serif Text"/>
              <a:cs typeface="DM Serif Text"/>
              <a:sym typeface="DM Serif Text"/>
            </a:endParaRPr>
          </a:p>
        </p:txBody>
      </p:sp>
      <p:cxnSp>
        <p:nvCxnSpPr>
          <p:cNvPr id="157" name="Google Shape;157;p20"/>
          <p:cNvCxnSpPr/>
          <p:nvPr/>
        </p:nvCxnSpPr>
        <p:spPr>
          <a:xfrm>
            <a:off x="406675" y="919700"/>
            <a:ext cx="83409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0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9" name="Google Shape;159;p20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PARTIAL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165" name="Google Shape;165;p21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1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1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1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8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70" name="Google Shape;170;p21"/>
          <p:cNvCxnSpPr/>
          <p:nvPr/>
        </p:nvCxnSpPr>
        <p:spPr>
          <a:xfrm>
            <a:off x="407175" y="919700"/>
            <a:ext cx="83406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21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21"/>
          <p:cNvSpPr txBox="1"/>
          <p:nvPr/>
        </p:nvSpPr>
        <p:spPr>
          <a:xfrm>
            <a:off x="641950" y="1158600"/>
            <a:ext cx="76956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C2824"/>
                </a:solidFill>
                <a:latin typeface="Inter"/>
                <a:ea typeface="Inter"/>
                <a:cs typeface="Inter"/>
                <a:sym typeface="Inter"/>
              </a:rPr>
              <a:t>AREAS FOR IMPROVEMENT</a:t>
            </a:r>
            <a:endParaRPr sz="1700" b="1">
              <a:solidFill>
                <a:srgbClr val="0C2824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Partial AVR (“good, but not great”)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System relies on customer input during the agency transaction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Agency customers attest to U.S. citizenship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Agency customers can opt-out during the transaction 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Three central Issues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Registers fewer people than it could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Updates fewer people than it could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Creates risks for non-citizens and US citizens if they make a mistake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3" name="Google Shape;173;p21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/>
          <p:nvPr/>
        </p:nvSpPr>
        <p:spPr>
          <a:xfrm>
            <a:off x="6066050" y="919700"/>
            <a:ext cx="2682900" cy="3836700"/>
          </a:xfrm>
          <a:prstGeom prst="rect">
            <a:avLst/>
          </a:prstGeom>
          <a:solidFill>
            <a:srgbClr val="0C28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2"/>
          <p:cNvSpPr txBox="1"/>
          <p:nvPr/>
        </p:nvSpPr>
        <p:spPr>
          <a:xfrm>
            <a:off x="600976" y="274775"/>
            <a:ext cx="6614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>
                <a:solidFill>
                  <a:srgbClr val="0C2824"/>
                </a:solidFill>
                <a:latin typeface="Inter Black"/>
                <a:ea typeface="Inter Black"/>
                <a:cs typeface="Inter Black"/>
                <a:sym typeface="Inter Black"/>
              </a:rPr>
              <a:t>PARTIAL AVR</a:t>
            </a:r>
            <a:endParaRPr sz="2280">
              <a:solidFill>
                <a:srgbClr val="0C2824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cxnSp>
        <p:nvCxnSpPr>
          <p:cNvPr id="180" name="Google Shape;180;p22"/>
          <p:cNvCxnSpPr/>
          <p:nvPr/>
        </p:nvCxnSpPr>
        <p:spPr>
          <a:xfrm>
            <a:off x="404500" y="0"/>
            <a:ext cx="0" cy="47508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2"/>
          <p:cNvCxnSpPr/>
          <p:nvPr/>
        </p:nvCxnSpPr>
        <p:spPr>
          <a:xfrm>
            <a:off x="8748900" y="0"/>
            <a:ext cx="0" cy="4745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2"/>
          <p:cNvCxnSpPr/>
          <p:nvPr/>
        </p:nvCxnSpPr>
        <p:spPr>
          <a:xfrm>
            <a:off x="-9400" y="4750800"/>
            <a:ext cx="91533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" name="Google Shape;183;p22"/>
          <p:cNvSpPr txBox="1"/>
          <p:nvPr/>
        </p:nvSpPr>
        <p:spPr>
          <a:xfrm>
            <a:off x="67617" y="4816100"/>
            <a:ext cx="108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Responsive Gov Action</a:t>
            </a:r>
            <a:endParaRPr sz="600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5803995" y="4816005"/>
            <a:ext cx="324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Virginia’s AVR System  |  </a:t>
            </a:r>
            <a:fld id="{00000000-1234-1234-1234-123412341234}" type="slidenum">
              <a:rPr lang="en" sz="600" b="1">
                <a:solidFill>
                  <a:srgbClr val="353535"/>
                </a:solidFill>
                <a:latin typeface="Inter"/>
                <a:ea typeface="Inter"/>
                <a:cs typeface="Inter"/>
                <a:sym typeface="Inter"/>
              </a:rPr>
              <a:t>9</a:t>
            </a:fld>
            <a:endParaRPr sz="600" b="1">
              <a:solidFill>
                <a:srgbClr val="3535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85" name="Google Shape;185;p22"/>
          <p:cNvCxnSpPr/>
          <p:nvPr/>
        </p:nvCxnSpPr>
        <p:spPr>
          <a:xfrm>
            <a:off x="406675" y="919700"/>
            <a:ext cx="8340900" cy="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2"/>
          <p:cNvCxnSpPr/>
          <p:nvPr/>
        </p:nvCxnSpPr>
        <p:spPr>
          <a:xfrm>
            <a:off x="7412625" y="0"/>
            <a:ext cx="0" cy="9186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22"/>
          <p:cNvSpPr txBox="1"/>
          <p:nvPr/>
        </p:nvSpPr>
        <p:spPr>
          <a:xfrm>
            <a:off x="641950" y="1158600"/>
            <a:ext cx="4447200" cy="26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Large share of eligible people decline DMV voter registration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Opt-Out Rates: 55% in CA, 70% in ME, 60% in CO (pre-2020)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●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~750,000 unregistered eligible Virginians 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Partial AVR is an less efficient way to register these people 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1920"/>
              </a:buClr>
              <a:buSzPts val="1500"/>
              <a:buFont typeface="Inter"/>
              <a:buChar char="○"/>
            </a:pPr>
            <a:r>
              <a:rPr lang="en" sz="1500">
                <a:solidFill>
                  <a:srgbClr val="171920"/>
                </a:solidFill>
                <a:latin typeface="Inter"/>
                <a:ea typeface="Inter"/>
                <a:cs typeface="Inter"/>
                <a:sym typeface="Inter"/>
              </a:rPr>
              <a:t>Missing a crucial opportunity to easily register more clearly eligible people who interact with the DMV</a:t>
            </a:r>
            <a:endParaRPr sz="15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17192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88" name="Google Shape;188;p22"/>
          <p:cNvCxnSpPr/>
          <p:nvPr/>
        </p:nvCxnSpPr>
        <p:spPr>
          <a:xfrm>
            <a:off x="6066050" y="922825"/>
            <a:ext cx="0" cy="3830100"/>
          </a:xfrm>
          <a:prstGeom prst="straightConnector1">
            <a:avLst/>
          </a:prstGeom>
          <a:noFill/>
          <a:ln w="9525" cap="flat" cmpd="sng">
            <a:solidFill>
              <a:srgbClr val="0C28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22"/>
          <p:cNvSpPr txBox="1"/>
          <p:nvPr/>
        </p:nvSpPr>
        <p:spPr>
          <a:xfrm>
            <a:off x="6376375" y="3107850"/>
            <a:ext cx="2062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1">
                <a:solidFill>
                  <a:srgbClr val="FFFDF3"/>
                </a:solidFill>
                <a:latin typeface="Inter"/>
                <a:ea typeface="Inter"/>
                <a:cs typeface="Inter"/>
                <a:sym typeface="Inter"/>
              </a:rPr>
              <a:t>The majority of eligible voters decline registration in a partial AVR system.</a:t>
            </a:r>
            <a:endParaRPr sz="1500" b="1">
              <a:solidFill>
                <a:srgbClr val="FFFDF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0" name="Google Shape;190;p22" title="ResponsiveGovAction_Secondary_Dark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058" y="162088"/>
            <a:ext cx="779402" cy="59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</Words>
  <Application>Microsoft Office PowerPoint</Application>
  <PresentationFormat>On-screen Show (16:9)</PresentationFormat>
  <Paragraphs>270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Inter Black</vt:lpstr>
      <vt:lpstr>Inter</vt:lpstr>
      <vt:lpstr>DM Serif Text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Cathy Hooe</dc:creator>
  <cp:lastModifiedBy>Cathy Hooe</cp:lastModifiedBy>
  <cp:revision>1</cp:revision>
  <dcterms:modified xsi:type="dcterms:W3CDTF">2025-11-20T16:44:23Z</dcterms:modified>
</cp:coreProperties>
</file>