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5" r:id="rId7"/>
    <p:sldId id="261" r:id="rId8"/>
    <p:sldId id="259" r:id="rId9"/>
    <p:sldId id="260"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0" autoAdjust="0"/>
    <p:restoredTop sz="94660"/>
  </p:normalViewPr>
  <p:slideViewPr>
    <p:cSldViewPr snapToGrid="0">
      <p:cViewPr varScale="1">
        <p:scale>
          <a:sx n="84" d="100"/>
          <a:sy n="84" d="100"/>
        </p:scale>
        <p:origin x="108"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97A0C3-AA05-4422-B0AB-2031BC0DB5A3}"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58505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7A0C3-AA05-4422-B0AB-2031BC0DB5A3}"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17197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7A0C3-AA05-4422-B0AB-2031BC0DB5A3}"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29986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7A0C3-AA05-4422-B0AB-2031BC0DB5A3}"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7421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839546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97A0C3-AA05-4422-B0AB-2031BC0DB5A3}"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418050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7A0C3-AA05-4422-B0AB-2031BC0DB5A3}"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5536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7A0C3-AA05-4422-B0AB-2031BC0DB5A3}"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364146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7A0C3-AA05-4422-B0AB-2031BC0DB5A3}"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2883507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97A0C3-AA05-4422-B0AB-2031BC0DB5A3}"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27805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97A0C3-AA05-4422-B0AB-2031BC0DB5A3}"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775174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97A0C3-AA05-4422-B0AB-2031BC0DB5A3}" type="datetimeFigureOut">
              <a:rPr lang="en-US" smtClean="0"/>
              <a:t>5/20/2026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298B72-7843-4894-BD78-F659C263F1B4}" type="slidenum">
              <a:rPr lang="en-US" smtClean="0"/>
              <a:t>‹#›</a:t>
            </a:fld>
            <a:endParaRPr lang="en-US"/>
          </a:p>
        </p:txBody>
      </p:sp>
    </p:spTree>
    <p:extLst>
      <p:ext uri="{BB962C8B-B14F-4D97-AF65-F5344CB8AC3E}">
        <p14:creationId xmlns:p14="http://schemas.microsoft.com/office/powerpoint/2010/main" val="35440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415097"/>
          </a:xfrm>
        </p:spPr>
        <p:txBody>
          <a:bodyPr/>
          <a:lstStyle/>
          <a:p>
            <a:r>
              <a:rPr lang="en-US" dirty="0" smtClean="0"/>
              <a:t>Autism Advisory Council</a:t>
            </a:r>
            <a:br>
              <a:rPr lang="en-US" dirty="0" smtClean="0"/>
            </a:br>
            <a:endParaRPr lang="en-US" sz="2000" dirty="0"/>
          </a:p>
        </p:txBody>
      </p:sp>
      <p:sp>
        <p:nvSpPr>
          <p:cNvPr id="3" name="Subtitle 2"/>
          <p:cNvSpPr>
            <a:spLocks noGrp="1"/>
          </p:cNvSpPr>
          <p:nvPr>
            <p:ph type="subTitle" idx="1"/>
          </p:nvPr>
        </p:nvSpPr>
        <p:spPr>
          <a:xfrm>
            <a:off x="1524000" y="4343400"/>
            <a:ext cx="9144000" cy="914400"/>
          </a:xfrm>
        </p:spPr>
        <p:txBody>
          <a:bodyPr>
            <a:normAutofit/>
          </a:bodyPr>
          <a:lstStyle/>
          <a:p>
            <a:r>
              <a:rPr lang="en-US" sz="4000" dirty="0" smtClean="0"/>
              <a:t>2026 Legislation Overview</a:t>
            </a:r>
            <a:endParaRPr lang="en-US" sz="4000" dirty="0"/>
          </a:p>
        </p:txBody>
      </p:sp>
      <p:sp>
        <p:nvSpPr>
          <p:cNvPr id="4" name="TextBox 3"/>
          <p:cNvSpPr txBox="1"/>
          <p:nvPr/>
        </p:nvSpPr>
        <p:spPr>
          <a:xfrm>
            <a:off x="10542270" y="6400800"/>
            <a:ext cx="1687830" cy="369332"/>
          </a:xfrm>
          <a:prstGeom prst="rect">
            <a:avLst/>
          </a:prstGeom>
          <a:noFill/>
        </p:spPr>
        <p:txBody>
          <a:bodyPr wrap="square" rtlCol="0">
            <a:spAutoFit/>
          </a:bodyPr>
          <a:lstStyle/>
          <a:p>
            <a:r>
              <a:rPr lang="en-US" dirty="0" smtClean="0"/>
              <a:t>May 21, 2026</a:t>
            </a:r>
            <a:endParaRPr lang="en-US" dirty="0"/>
          </a:p>
        </p:txBody>
      </p:sp>
    </p:spTree>
    <p:extLst>
      <p:ext uri="{BB962C8B-B14F-4D97-AF65-F5344CB8AC3E}">
        <p14:creationId xmlns:p14="http://schemas.microsoft.com/office/powerpoint/2010/main" val="1207606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 198</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Admissibility of statements by individuals with developmental or intellectual disabilities in certain cases.</a:t>
            </a:r>
            <a:r>
              <a:rPr lang="en-US" dirty="0"/>
              <a:t> </a:t>
            </a:r>
            <a:endParaRPr lang="en-US" dirty="0" smtClean="0"/>
          </a:p>
          <a:p>
            <a:r>
              <a:rPr lang="en-US" dirty="0" smtClean="0"/>
              <a:t>Prohibits </a:t>
            </a:r>
            <a:r>
              <a:rPr lang="en-US" dirty="0"/>
              <a:t>admission of any evidence from an individual with developmental disabilities or intellectual disabilities, as defined in relevant law, in certain criminal prosecutions unless the court finds by a preponderance of the evidence that such individual's decision to speak to law enforcement was not caused by and did not have a direct and substantial relationship to such individual's disability. The bill requires notice be given to the attorney for the Commonwealth if a defendant intends to introduce expert testimony regarding his disability. The bill prohibits any statements made by a defendant during an examination by an expert witness from being used against him except for impeachment or perjury. The provisions of the bill do not become effective unless reenacted by a subsequent regular or special session of the General Assembly. </a:t>
            </a:r>
          </a:p>
        </p:txBody>
      </p:sp>
      <p:sp>
        <p:nvSpPr>
          <p:cNvPr id="4" name="TextBox 3"/>
          <p:cNvSpPr txBox="1"/>
          <p:nvPr/>
        </p:nvSpPr>
        <p:spPr>
          <a:xfrm>
            <a:off x="9643110" y="843240"/>
            <a:ext cx="3421380" cy="369332"/>
          </a:xfrm>
          <a:prstGeom prst="rect">
            <a:avLst/>
          </a:prstGeom>
          <a:noFill/>
        </p:spPr>
        <p:txBody>
          <a:bodyPr wrap="square" rtlCol="0">
            <a:spAutoFit/>
          </a:bodyPr>
          <a:lstStyle/>
          <a:p>
            <a:r>
              <a:rPr lang="en-US" dirty="0" smtClean="0"/>
              <a:t>Status: Failed</a:t>
            </a:r>
            <a:endParaRPr lang="en-US" dirty="0"/>
          </a:p>
        </p:txBody>
      </p:sp>
    </p:spTree>
    <p:extLst>
      <p:ext uri="{BB962C8B-B14F-4D97-AF65-F5344CB8AC3E}">
        <p14:creationId xmlns:p14="http://schemas.microsoft.com/office/powerpoint/2010/main" val="235308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Relevant Legislation</a:t>
            </a:r>
            <a:endParaRPr lang="en-US" dirty="0"/>
          </a:p>
        </p:txBody>
      </p:sp>
      <p:sp>
        <p:nvSpPr>
          <p:cNvPr id="4" name="TextBox 3"/>
          <p:cNvSpPr txBox="1"/>
          <p:nvPr/>
        </p:nvSpPr>
        <p:spPr>
          <a:xfrm>
            <a:off x="838200" y="1690688"/>
            <a:ext cx="3985260" cy="954107"/>
          </a:xfrm>
          <a:prstGeom prst="rect">
            <a:avLst/>
          </a:prstGeom>
          <a:noFill/>
        </p:spPr>
        <p:txBody>
          <a:bodyPr wrap="square" rtlCol="0">
            <a:spAutoFit/>
          </a:bodyPr>
          <a:lstStyle/>
          <a:p>
            <a:r>
              <a:rPr lang="en-US" sz="2800" u="sng" dirty="0" smtClean="0"/>
              <a:t>Administration</a:t>
            </a:r>
          </a:p>
          <a:p>
            <a:r>
              <a:rPr lang="en-US" sz="2800" dirty="0" smtClean="0"/>
              <a:t>HB 231/SB 280</a:t>
            </a:r>
            <a:endParaRPr lang="en-US" sz="2800" dirty="0"/>
          </a:p>
        </p:txBody>
      </p:sp>
      <p:sp>
        <p:nvSpPr>
          <p:cNvPr id="5" name="TextBox 4"/>
          <p:cNvSpPr txBox="1"/>
          <p:nvPr/>
        </p:nvSpPr>
        <p:spPr>
          <a:xfrm>
            <a:off x="5749290" y="1690687"/>
            <a:ext cx="3299460" cy="954107"/>
          </a:xfrm>
          <a:prstGeom prst="rect">
            <a:avLst/>
          </a:prstGeom>
          <a:noFill/>
        </p:spPr>
        <p:txBody>
          <a:bodyPr wrap="square" rtlCol="0">
            <a:spAutoFit/>
          </a:bodyPr>
          <a:lstStyle/>
          <a:p>
            <a:r>
              <a:rPr lang="en-US" sz="2800" u="sng" dirty="0" smtClean="0"/>
              <a:t>Health Care</a:t>
            </a:r>
          </a:p>
          <a:p>
            <a:r>
              <a:rPr lang="en-US" sz="2800" dirty="0" smtClean="0"/>
              <a:t>HB 469</a:t>
            </a:r>
            <a:endParaRPr lang="en-US" sz="2800" dirty="0"/>
          </a:p>
        </p:txBody>
      </p:sp>
      <p:sp>
        <p:nvSpPr>
          <p:cNvPr id="7" name="Content Placeholder 6"/>
          <p:cNvSpPr>
            <a:spLocks noGrp="1"/>
          </p:cNvSpPr>
          <p:nvPr>
            <p:ph idx="1"/>
          </p:nvPr>
        </p:nvSpPr>
        <p:spPr>
          <a:xfrm flipV="1">
            <a:off x="838200" y="6176962"/>
            <a:ext cx="10515600" cy="98107"/>
          </a:xfrm>
        </p:spPr>
        <p:txBody>
          <a:bodyPr>
            <a:normAutofit fontScale="25000" lnSpcReduction="20000"/>
          </a:bodyPr>
          <a:lstStyle/>
          <a:p>
            <a:endParaRPr lang="en-US" dirty="0"/>
          </a:p>
        </p:txBody>
      </p:sp>
      <p:sp>
        <p:nvSpPr>
          <p:cNvPr id="8" name="TextBox 7"/>
          <p:cNvSpPr txBox="1"/>
          <p:nvPr/>
        </p:nvSpPr>
        <p:spPr>
          <a:xfrm>
            <a:off x="838200" y="3126465"/>
            <a:ext cx="4099560" cy="1815882"/>
          </a:xfrm>
          <a:prstGeom prst="rect">
            <a:avLst/>
          </a:prstGeom>
          <a:noFill/>
        </p:spPr>
        <p:txBody>
          <a:bodyPr wrap="square" rtlCol="0">
            <a:spAutoFit/>
          </a:bodyPr>
          <a:lstStyle/>
          <a:p>
            <a:r>
              <a:rPr lang="en-US" sz="2800" u="sng" dirty="0" smtClean="0"/>
              <a:t>Education/Training</a:t>
            </a:r>
          </a:p>
          <a:p>
            <a:r>
              <a:rPr lang="en-US" sz="2800" dirty="0" smtClean="0"/>
              <a:t>HB 517</a:t>
            </a:r>
          </a:p>
          <a:p>
            <a:r>
              <a:rPr lang="en-US" sz="2800" dirty="0" smtClean="0"/>
              <a:t>HB 1097</a:t>
            </a:r>
          </a:p>
          <a:p>
            <a:r>
              <a:rPr lang="en-US" sz="2800" dirty="0" smtClean="0"/>
              <a:t>SB 309</a:t>
            </a:r>
            <a:endParaRPr lang="en-US" sz="2800" dirty="0"/>
          </a:p>
        </p:txBody>
      </p:sp>
      <p:sp>
        <p:nvSpPr>
          <p:cNvPr id="9" name="TextBox 8"/>
          <p:cNvSpPr txBox="1"/>
          <p:nvPr/>
        </p:nvSpPr>
        <p:spPr>
          <a:xfrm>
            <a:off x="5749290" y="3126465"/>
            <a:ext cx="5303520" cy="1815882"/>
          </a:xfrm>
          <a:prstGeom prst="rect">
            <a:avLst/>
          </a:prstGeom>
          <a:noFill/>
        </p:spPr>
        <p:txBody>
          <a:bodyPr wrap="square" rtlCol="0">
            <a:spAutoFit/>
          </a:bodyPr>
          <a:lstStyle/>
          <a:p>
            <a:r>
              <a:rPr lang="en-US" sz="2800" u="sng" dirty="0" smtClean="0"/>
              <a:t>Criminal Justice</a:t>
            </a:r>
          </a:p>
          <a:p>
            <a:r>
              <a:rPr lang="en-US" sz="2800" dirty="0" smtClean="0"/>
              <a:t>HB 246/SB 335</a:t>
            </a:r>
          </a:p>
          <a:p>
            <a:r>
              <a:rPr lang="en-US" sz="2800" dirty="0" smtClean="0"/>
              <a:t>HB 247/SB 416</a:t>
            </a:r>
          </a:p>
          <a:p>
            <a:r>
              <a:rPr lang="en-US" sz="2800" dirty="0" smtClean="0"/>
              <a:t>SB 198</a:t>
            </a:r>
            <a:endParaRPr lang="en-US" sz="2800" dirty="0"/>
          </a:p>
        </p:txBody>
      </p:sp>
    </p:spTree>
    <p:extLst>
      <p:ext uri="{BB962C8B-B14F-4D97-AF65-F5344CB8AC3E}">
        <p14:creationId xmlns:p14="http://schemas.microsoft.com/office/powerpoint/2010/main" val="169774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019550" cy="1325563"/>
          </a:xfrm>
        </p:spPr>
        <p:txBody>
          <a:bodyPr/>
          <a:lstStyle/>
          <a:p>
            <a:r>
              <a:rPr lang="en-US" dirty="0" smtClean="0"/>
              <a:t>HB 231/SB 280	</a:t>
            </a:r>
            <a:endParaRPr lang="en-US" dirty="0"/>
          </a:p>
        </p:txBody>
      </p:sp>
      <p:sp>
        <p:nvSpPr>
          <p:cNvPr id="3" name="Content Placeholder 2"/>
          <p:cNvSpPr>
            <a:spLocks noGrp="1"/>
          </p:cNvSpPr>
          <p:nvPr>
            <p:ph idx="1"/>
          </p:nvPr>
        </p:nvSpPr>
        <p:spPr/>
        <p:txBody>
          <a:bodyPr>
            <a:normAutofit lnSpcReduction="10000"/>
          </a:bodyPr>
          <a:lstStyle/>
          <a:p>
            <a:r>
              <a:rPr lang="en-US" b="1" dirty="0"/>
              <a:t>Autism Advisory Council; name change; membership; staffing; powers and duties. </a:t>
            </a:r>
            <a:endParaRPr lang="en-US" b="1" dirty="0" smtClean="0"/>
          </a:p>
          <a:p>
            <a:r>
              <a:rPr lang="en-US" dirty="0" smtClean="0"/>
              <a:t>Provides </a:t>
            </a:r>
            <a:r>
              <a:rPr lang="en-US" dirty="0"/>
              <a:t>for the Autism Advisory Council to be reconstituted as a permanent, independently staffed agency in the legislative branch of state government. Currently, the Autism Advisory Council is set to expire on July 1, 2027. The bill repeals the expiration date and renames the agency as the Autism Commission. The bill also modifies the membership of the Commission to more closely align with the membership makeup of other independently staffed legislative agencies and directs the Commission to appoint and employ an executive director and other staff to assist in carrying out the duties of the Commission.</a:t>
            </a:r>
          </a:p>
        </p:txBody>
      </p:sp>
      <p:sp>
        <p:nvSpPr>
          <p:cNvPr id="4" name="TextBox 3"/>
          <p:cNvSpPr txBox="1"/>
          <p:nvPr/>
        </p:nvSpPr>
        <p:spPr>
          <a:xfrm>
            <a:off x="9568815" y="843240"/>
            <a:ext cx="5246370" cy="369332"/>
          </a:xfrm>
          <a:prstGeom prst="rect">
            <a:avLst/>
          </a:prstGeom>
          <a:noFill/>
        </p:spPr>
        <p:txBody>
          <a:bodyPr wrap="square" rtlCol="0">
            <a:spAutoFit/>
          </a:bodyPr>
          <a:lstStyle/>
          <a:p>
            <a:r>
              <a:rPr lang="en-US" dirty="0" smtClean="0"/>
              <a:t>Status: Failed</a:t>
            </a:r>
            <a:endParaRPr lang="en-US" dirty="0"/>
          </a:p>
        </p:txBody>
      </p:sp>
    </p:spTree>
    <p:extLst>
      <p:ext uri="{BB962C8B-B14F-4D97-AF65-F5344CB8AC3E}">
        <p14:creationId xmlns:p14="http://schemas.microsoft.com/office/powerpoint/2010/main" val="353163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2340"/>
            <a:ext cx="10515600" cy="1325563"/>
          </a:xfrm>
        </p:spPr>
        <p:txBody>
          <a:bodyPr/>
          <a:lstStyle/>
          <a:p>
            <a:r>
              <a:rPr lang="en-US" dirty="0" smtClean="0"/>
              <a:t>HB 517</a:t>
            </a:r>
            <a:endParaRPr lang="en-US" dirty="0"/>
          </a:p>
        </p:txBody>
      </p:sp>
      <p:sp>
        <p:nvSpPr>
          <p:cNvPr id="3" name="Content Placeholder 2"/>
          <p:cNvSpPr>
            <a:spLocks noGrp="1"/>
          </p:cNvSpPr>
          <p:nvPr>
            <p:ph idx="1"/>
          </p:nvPr>
        </p:nvSpPr>
        <p:spPr/>
        <p:txBody>
          <a:bodyPr>
            <a:normAutofit lnSpcReduction="10000"/>
          </a:bodyPr>
          <a:lstStyle/>
          <a:p>
            <a:r>
              <a:rPr lang="en-US" b="1" dirty="0"/>
              <a:t>Department of Motor Vehicles; driver communication improvement program.</a:t>
            </a:r>
            <a:r>
              <a:rPr lang="en-US" dirty="0"/>
              <a:t> </a:t>
            </a:r>
            <a:endParaRPr lang="en-US" dirty="0" smtClean="0"/>
          </a:p>
          <a:p>
            <a:r>
              <a:rPr lang="en-US" dirty="0" smtClean="0"/>
              <a:t>Expands </a:t>
            </a:r>
            <a:r>
              <a:rPr lang="en-US" dirty="0"/>
              <a:t>the driver communication improvement plan for the promotion, printing, and distribution of envelopes for use by drivers diagnosed with autism spectrum disorder to allow use by drivers with a disability that can impair communication, which, as defined by current law, includes persons diagnosed with autism spectrum disorder. The bill requires the Department of Motor vehicles to (</a:t>
            </a:r>
            <a:r>
              <a:rPr lang="en-US" dirty="0" err="1"/>
              <a:t>i</a:t>
            </a:r>
            <a:r>
              <a:rPr lang="en-US" dirty="0"/>
              <a:t>) meet certain specifications for such envelopes, (ii) provide such envelopes on request without requiring a person to identify or provide proof of a disability, and (iii) notify certain persons of the program and provide instructions for requesting such envelopes.</a:t>
            </a:r>
          </a:p>
        </p:txBody>
      </p:sp>
      <p:sp>
        <p:nvSpPr>
          <p:cNvPr id="4" name="TextBox 3"/>
          <p:cNvSpPr txBox="1"/>
          <p:nvPr/>
        </p:nvSpPr>
        <p:spPr>
          <a:xfrm>
            <a:off x="9704070" y="790455"/>
            <a:ext cx="4126230" cy="369332"/>
          </a:xfrm>
          <a:prstGeom prst="rect">
            <a:avLst/>
          </a:prstGeom>
          <a:noFill/>
        </p:spPr>
        <p:txBody>
          <a:bodyPr wrap="square" rtlCol="0">
            <a:spAutoFit/>
          </a:bodyPr>
          <a:lstStyle/>
          <a:p>
            <a:r>
              <a:rPr lang="en-US" dirty="0" smtClean="0"/>
              <a:t>Status: Failed</a:t>
            </a:r>
            <a:endParaRPr lang="en-US" dirty="0"/>
          </a:p>
        </p:txBody>
      </p:sp>
    </p:spTree>
    <p:extLst>
      <p:ext uri="{BB962C8B-B14F-4D97-AF65-F5344CB8AC3E}">
        <p14:creationId xmlns:p14="http://schemas.microsoft.com/office/powerpoint/2010/main" val="2722895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 1097</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Driver communication improvement program for drivers diagnosed with autism spectrum disorder; education for law-enforcement officers and emergency medical services providers; educational materials for driver training schools.</a:t>
            </a:r>
            <a:r>
              <a:rPr lang="en-US" dirty="0"/>
              <a:t> </a:t>
            </a:r>
            <a:endParaRPr lang="en-US" dirty="0" smtClean="0"/>
          </a:p>
          <a:p>
            <a:r>
              <a:rPr lang="en-US" dirty="0" smtClean="0"/>
              <a:t>Requires </a:t>
            </a:r>
            <a:r>
              <a:rPr lang="en-US" dirty="0"/>
              <a:t>law-enforcement officers and emergency medical service providers, as a condition of such providers' certification and recertification, to undergo education on the driver communication improvement program for drivers diagnosed with autism spectrum disorder. The bill directs the Department of Motor Vehicles to display information about the driver communication improvement program on its website and distribute educational materials to all driver training schools licensed by the Department of Motor Vehicles. As introduced, this bill is a recommendation of the Virginia Disability Commission.</a:t>
            </a:r>
          </a:p>
        </p:txBody>
      </p:sp>
      <p:sp>
        <p:nvSpPr>
          <p:cNvPr id="4" name="TextBox 3"/>
          <p:cNvSpPr txBox="1"/>
          <p:nvPr/>
        </p:nvSpPr>
        <p:spPr>
          <a:xfrm>
            <a:off x="8183880" y="843240"/>
            <a:ext cx="5189220" cy="369332"/>
          </a:xfrm>
          <a:prstGeom prst="rect">
            <a:avLst/>
          </a:prstGeom>
          <a:noFill/>
        </p:spPr>
        <p:txBody>
          <a:bodyPr wrap="square" rtlCol="0">
            <a:spAutoFit/>
          </a:bodyPr>
          <a:lstStyle/>
          <a:p>
            <a:r>
              <a:rPr lang="en-US" dirty="0" smtClean="0"/>
              <a:t>Status: Approved by Governor</a:t>
            </a:r>
            <a:endParaRPr lang="en-US" dirty="0"/>
          </a:p>
        </p:txBody>
      </p:sp>
    </p:spTree>
    <p:extLst>
      <p:ext uri="{BB962C8B-B14F-4D97-AF65-F5344CB8AC3E}">
        <p14:creationId xmlns:p14="http://schemas.microsoft.com/office/powerpoint/2010/main" val="2796695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 309</a:t>
            </a:r>
            <a:endParaRPr lang="en-US" dirty="0"/>
          </a:p>
        </p:txBody>
      </p:sp>
      <p:sp>
        <p:nvSpPr>
          <p:cNvPr id="3" name="Content Placeholder 2"/>
          <p:cNvSpPr>
            <a:spLocks noGrp="1"/>
          </p:cNvSpPr>
          <p:nvPr>
            <p:ph idx="1"/>
          </p:nvPr>
        </p:nvSpPr>
        <p:spPr/>
        <p:txBody>
          <a:bodyPr/>
          <a:lstStyle/>
          <a:p>
            <a:r>
              <a:rPr lang="en-US" b="1" dirty="0"/>
              <a:t>Driver education programs; voluntary initiatives for drivers with autism spectrum disorder.</a:t>
            </a:r>
            <a:r>
              <a:rPr lang="en-US" dirty="0"/>
              <a:t> </a:t>
            </a:r>
            <a:endParaRPr lang="en-US" dirty="0" smtClean="0"/>
          </a:p>
          <a:p>
            <a:r>
              <a:rPr lang="en-US" dirty="0" smtClean="0"/>
              <a:t>Requires </a:t>
            </a:r>
            <a:r>
              <a:rPr lang="en-US" dirty="0"/>
              <a:t>driver education programs to include information about voluntary initiatives for drivers with autism spectrum disorder, including the driver communication improvement program, the driver's license indicator option, and the registration indicator option. The bill also directs the Board of Education to prepare, publish, and distribute instructional materials about these voluntary initiatives.</a:t>
            </a:r>
          </a:p>
        </p:txBody>
      </p:sp>
      <p:sp>
        <p:nvSpPr>
          <p:cNvPr id="4" name="TextBox 3"/>
          <p:cNvSpPr txBox="1"/>
          <p:nvPr/>
        </p:nvSpPr>
        <p:spPr>
          <a:xfrm>
            <a:off x="8157210" y="843240"/>
            <a:ext cx="5383530" cy="369332"/>
          </a:xfrm>
          <a:prstGeom prst="rect">
            <a:avLst/>
          </a:prstGeom>
          <a:noFill/>
        </p:spPr>
        <p:txBody>
          <a:bodyPr wrap="square" rtlCol="0">
            <a:spAutoFit/>
          </a:bodyPr>
          <a:lstStyle/>
          <a:p>
            <a:r>
              <a:rPr lang="en-US" dirty="0" smtClean="0"/>
              <a:t>Status: Approved by Governor</a:t>
            </a:r>
            <a:endParaRPr lang="en-US" dirty="0"/>
          </a:p>
        </p:txBody>
      </p:sp>
    </p:spTree>
    <p:extLst>
      <p:ext uri="{BB962C8B-B14F-4D97-AF65-F5344CB8AC3E}">
        <p14:creationId xmlns:p14="http://schemas.microsoft.com/office/powerpoint/2010/main" val="3564461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 469</a:t>
            </a:r>
            <a:endParaRPr lang="en-US" dirty="0"/>
          </a:p>
        </p:txBody>
      </p:sp>
      <p:sp>
        <p:nvSpPr>
          <p:cNvPr id="3" name="Content Placeholder 2"/>
          <p:cNvSpPr>
            <a:spLocks noGrp="1"/>
          </p:cNvSpPr>
          <p:nvPr>
            <p:ph idx="1"/>
          </p:nvPr>
        </p:nvSpPr>
        <p:spPr/>
        <p:txBody>
          <a:bodyPr/>
          <a:lstStyle/>
          <a:p>
            <a:r>
              <a:rPr lang="en-US" b="1" dirty="0"/>
              <a:t>Department of Medical Assistance Services; Autism Competencies Checklist; positive behavior support facilitators; training. </a:t>
            </a:r>
            <a:endParaRPr lang="en-US" b="1" dirty="0" smtClean="0"/>
          </a:p>
          <a:p>
            <a:r>
              <a:rPr lang="en-US" dirty="0" smtClean="0"/>
              <a:t>Directs </a:t>
            </a:r>
            <a:r>
              <a:rPr lang="en-US" dirty="0"/>
              <a:t>the Department of Medical Assistance Services to amend its regulations relating to the Autism Competencies Checklist to allow positive behavior support facilitators to conduct training sessions on such competencies for direct support professionals and direct support professional supervisors who provide support for individuals with developmental disabilities.</a:t>
            </a:r>
          </a:p>
        </p:txBody>
      </p:sp>
      <p:sp>
        <p:nvSpPr>
          <p:cNvPr id="4" name="TextBox 3"/>
          <p:cNvSpPr txBox="1"/>
          <p:nvPr/>
        </p:nvSpPr>
        <p:spPr>
          <a:xfrm>
            <a:off x="8023860" y="843240"/>
            <a:ext cx="5372100" cy="369332"/>
          </a:xfrm>
          <a:prstGeom prst="rect">
            <a:avLst/>
          </a:prstGeom>
          <a:noFill/>
        </p:spPr>
        <p:txBody>
          <a:bodyPr wrap="square" rtlCol="0">
            <a:spAutoFit/>
          </a:bodyPr>
          <a:lstStyle/>
          <a:p>
            <a:r>
              <a:rPr lang="en-US" smtClean="0"/>
              <a:t>Status: Approved by Governor</a:t>
            </a:r>
            <a:endParaRPr lang="en-US" dirty="0"/>
          </a:p>
        </p:txBody>
      </p:sp>
    </p:spTree>
    <p:extLst>
      <p:ext uri="{BB962C8B-B14F-4D97-AF65-F5344CB8AC3E}">
        <p14:creationId xmlns:p14="http://schemas.microsoft.com/office/powerpoint/2010/main" val="172551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 246/SB 335</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Affirmative defense or reduced penalty for mental illness, neurocognitive disorder, or intellectual or developmental disability.</a:t>
            </a:r>
            <a:r>
              <a:rPr lang="en-US" dirty="0"/>
              <a:t> </a:t>
            </a:r>
            <a:endParaRPr lang="en-US" dirty="0" smtClean="0"/>
          </a:p>
          <a:p>
            <a:r>
              <a:rPr lang="en-US" dirty="0" smtClean="0"/>
              <a:t>Provides </a:t>
            </a:r>
            <a:r>
              <a:rPr lang="en-US" dirty="0"/>
              <a:t>an affirmative defense to prosecution of a person for assault or assault and battery against certain specified persons for which the enhanced Class 6 felony and six-month mandatory minimum apply if such person proves, by a preponderance of the evidence, that at the time of the assault or assault and battery (</a:t>
            </a:r>
            <a:r>
              <a:rPr lang="en-US" dirty="0" err="1"/>
              <a:t>i</a:t>
            </a:r>
            <a:r>
              <a:rPr lang="en-US" dirty="0"/>
              <a:t>) the person's behaviors were a result of (a) mental illness or (b) a neurocognitive disorder, including dementia, or an intellectual disability or a developmental disability such as autism spectrum disorder, as defined in the most recent edition of the Diagnostic and Statistical Manual of Mental Disorders of the American Psychiatric Association, or (ii) the person met the criteria for issuance of an emergency custody order.</a:t>
            </a:r>
          </a:p>
        </p:txBody>
      </p:sp>
      <p:sp>
        <p:nvSpPr>
          <p:cNvPr id="4" name="TextBox 3"/>
          <p:cNvSpPr txBox="1"/>
          <p:nvPr/>
        </p:nvSpPr>
        <p:spPr>
          <a:xfrm>
            <a:off x="8618220" y="843240"/>
            <a:ext cx="4400550" cy="369332"/>
          </a:xfrm>
          <a:prstGeom prst="rect">
            <a:avLst/>
          </a:prstGeom>
          <a:noFill/>
        </p:spPr>
        <p:txBody>
          <a:bodyPr wrap="square" rtlCol="0">
            <a:spAutoFit/>
          </a:bodyPr>
          <a:lstStyle/>
          <a:p>
            <a:r>
              <a:rPr lang="en-US" dirty="0" smtClean="0"/>
              <a:t>Status: Governor’s Veto</a:t>
            </a:r>
            <a:endParaRPr lang="en-US" dirty="0"/>
          </a:p>
        </p:txBody>
      </p:sp>
    </p:spTree>
    <p:extLst>
      <p:ext uri="{BB962C8B-B14F-4D97-AF65-F5344CB8AC3E}">
        <p14:creationId xmlns:p14="http://schemas.microsoft.com/office/powerpoint/2010/main" val="2559578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 247/SB 416</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Deferred disposition in a criminal case; persons with autism, intellectual disabilities, or developmental disabilities; expungement. </a:t>
            </a:r>
            <a:endParaRPr lang="en-US" b="1" dirty="0" smtClean="0"/>
          </a:p>
          <a:p>
            <a:r>
              <a:rPr lang="en-US" dirty="0" smtClean="0"/>
              <a:t>Adds </a:t>
            </a:r>
            <a:r>
              <a:rPr lang="en-US" dirty="0"/>
              <a:t>developmental disabilities to the autism and intellectual disability deferred disposition statute. The bill also provides that when a court defers and dismisses a charge pursuant to the autism, intellectual disability, or developmental disability deferred disposition statute, such charge may be considered as otherwise dismissed for purposes of expungement of police and court records. The bill also (</a:t>
            </a:r>
            <a:r>
              <a:rPr lang="en-US" dirty="0" err="1"/>
              <a:t>i</a:t>
            </a:r>
            <a:r>
              <a:rPr lang="en-US" dirty="0"/>
              <a:t>) clarifies that the defendant may request a hearing to determine the appropriateness of a deferred disposition at any time before or after any plea and (ii) provides that no statement made by the defendant at such a hearing is admissible in any criminal proceeding, except that any such statement made under oath may be admissible in a criminal proceeding for perjury or for purposes of impeachment in a criminal matter. </a:t>
            </a:r>
          </a:p>
        </p:txBody>
      </p:sp>
      <p:sp>
        <p:nvSpPr>
          <p:cNvPr id="4" name="TextBox 3"/>
          <p:cNvSpPr txBox="1"/>
          <p:nvPr/>
        </p:nvSpPr>
        <p:spPr>
          <a:xfrm>
            <a:off x="8046720" y="843240"/>
            <a:ext cx="5109210" cy="369332"/>
          </a:xfrm>
          <a:prstGeom prst="rect">
            <a:avLst/>
          </a:prstGeom>
          <a:noFill/>
        </p:spPr>
        <p:txBody>
          <a:bodyPr wrap="square" rtlCol="0">
            <a:spAutoFit/>
          </a:bodyPr>
          <a:lstStyle/>
          <a:p>
            <a:r>
              <a:rPr lang="en-US" smtClean="0"/>
              <a:t>Status: Approved by Governor</a:t>
            </a:r>
            <a:endParaRPr lang="en-US" dirty="0"/>
          </a:p>
        </p:txBody>
      </p:sp>
    </p:spTree>
    <p:extLst>
      <p:ext uri="{BB962C8B-B14F-4D97-AF65-F5344CB8AC3E}">
        <p14:creationId xmlns:p14="http://schemas.microsoft.com/office/powerpoint/2010/main" val="25982307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1359</TotalTime>
  <Words>1059</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Autism Advisory Council </vt:lpstr>
      <vt:lpstr>Relevant Legislation</vt:lpstr>
      <vt:lpstr>HB 231/SB 280 </vt:lpstr>
      <vt:lpstr>HB 517</vt:lpstr>
      <vt:lpstr>HB 1097</vt:lpstr>
      <vt:lpstr>SB 309</vt:lpstr>
      <vt:lpstr>HB 469</vt:lpstr>
      <vt:lpstr>HB 246/SB 335</vt:lpstr>
      <vt:lpstr>HB 247/SB 416</vt:lpstr>
      <vt:lpstr>SB 198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Advisory Council</dc:title>
  <dc:creator>Lucas Childers</dc:creator>
  <cp:lastModifiedBy>Lucas Childers</cp:lastModifiedBy>
  <cp:revision>9</cp:revision>
  <dcterms:created xsi:type="dcterms:W3CDTF">2026-05-20T17:25:00Z</dcterms:created>
  <dcterms:modified xsi:type="dcterms:W3CDTF">2026-05-21T16:04:34Z</dcterms:modified>
</cp:coreProperties>
</file>