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4"/>
  </p:sldMasterIdLst>
  <p:notesMasterIdLst>
    <p:notesMasterId r:id="rId23"/>
  </p:notesMasterIdLst>
  <p:sldIdLst>
    <p:sldId id="256" r:id="rId5"/>
    <p:sldId id="258" r:id="rId6"/>
    <p:sldId id="259" r:id="rId7"/>
    <p:sldId id="267" r:id="rId8"/>
    <p:sldId id="263" r:id="rId9"/>
    <p:sldId id="261" r:id="rId10"/>
    <p:sldId id="268" r:id="rId11"/>
    <p:sldId id="269" r:id="rId12"/>
    <p:sldId id="264" r:id="rId13"/>
    <p:sldId id="270" r:id="rId14"/>
    <p:sldId id="271" r:id="rId15"/>
    <p:sldId id="272" r:id="rId16"/>
    <p:sldId id="273" r:id="rId17"/>
    <p:sldId id="274" r:id="rId18"/>
    <p:sldId id="275" r:id="rId19"/>
    <p:sldId id="276" r:id="rId20"/>
    <p:sldId id="277" r:id="rId21"/>
    <p:sldId id="27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2" autoAdjust="0"/>
    <p:restoredTop sz="94660"/>
  </p:normalViewPr>
  <p:slideViewPr>
    <p:cSldViewPr snapToGrid="0">
      <p:cViewPr varScale="1">
        <p:scale>
          <a:sx n="76" d="100"/>
          <a:sy n="76" d="100"/>
        </p:scale>
        <p:origin x="282" y="96"/>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BEB7BC-E7B7-4575-9112-6E1F8FFB069E}" type="datetimeFigureOut">
              <a:rPr lang="en-US" smtClean="0"/>
              <a:t>6/11/2026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D563E5-3F3B-4F78-9C71-DC2608869805}" type="slidenum">
              <a:rPr lang="en-US" smtClean="0"/>
              <a:t>‹#›</a:t>
            </a:fld>
            <a:endParaRPr lang="en-US" dirty="0"/>
          </a:p>
        </p:txBody>
      </p:sp>
    </p:spTree>
    <p:extLst>
      <p:ext uri="{BB962C8B-B14F-4D97-AF65-F5344CB8AC3E}">
        <p14:creationId xmlns:p14="http://schemas.microsoft.com/office/powerpoint/2010/main" val="3303684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Date Placeholder 3"/>
          <p:cNvSpPr>
            <a:spLocks noGrp="1"/>
          </p:cNvSpPr>
          <p:nvPr>
            <p:ph type="dt" sz="half" idx="10"/>
          </p:nvPr>
        </p:nvSpPr>
        <p:spPr>
          <a:xfrm>
            <a:off x="8973319" y="6442524"/>
            <a:ext cx="2743200" cy="365125"/>
          </a:xfrm>
        </p:spPr>
        <p:txBody>
          <a:bodyPr/>
          <a:lstStyle/>
          <a:p>
            <a:fld id="{244793A9-7C6C-4D08-92F6-F1F92C238736}" type="datetime1">
              <a:rPr lang="en-US" smtClean="0"/>
              <a:t>6/11/2026</a:t>
            </a:fld>
            <a:endParaRPr lang="en-US" dirty="0"/>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FAEF9944-A4F6-4C59-AEBD-678D6480B8EA}" type="slidenum">
              <a:rPr lang="en-US" dirty="0"/>
              <a:pPr/>
              <a:t>‹#›</a:t>
            </a:fld>
            <a:endParaRPr lang="en-US" dirty="0"/>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272F62-41D9-41B4-A742-F07D327A573D}" type="datetime1">
              <a:rPr lang="en-US" smtClean="0"/>
              <a:t>6/11/2026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title="Feather"/>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2EF911B4-2B8A-4B9C-8112-6F5C986D46F7}" type="datetime1">
              <a:rPr lang="en-US" smtClean="0"/>
              <a:t>6/11/2026</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dirty="0"/>
              <a:pPr/>
              <a:t>‹#›</a:t>
            </a:fld>
            <a:endParaRPr lang="en-US" dirty="0"/>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E782438-B4B8-4A3B-81C9-F825F3AAC376}" type="datetime1">
              <a:rPr lang="en-US" smtClean="0"/>
              <a:t>6/11/2026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0" name="Freeform 5" title="Feather Background"/>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00E4997B-1FE4-47A8-9028-DEF54467F1A4}" type="datetime1">
              <a:rPr lang="en-US" smtClean="0"/>
              <a:t>6/11/2026</a:t>
            </a:fld>
            <a:endParaRPr lang="en-US" dirty="0"/>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dirty="0"/>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FAEF9944-A4F6-4C59-AEBD-678D6480B8EA}" type="slidenum">
              <a:rPr lang="en-US" dirty="0"/>
              <a:pPr/>
              <a:t>‹#›</a:t>
            </a:fld>
            <a:endParaRPr lang="en-US" dirty="0"/>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D33E2A4-FC2B-4C62-99D1-22A122804089}" type="datetime1">
              <a:rPr lang="en-US" smtClean="0"/>
              <a:t>6/11/2026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B178FDE-D23B-4B1F-9C84-7727D2CE25D7}" type="datetime1">
              <a:rPr lang="en-US" smtClean="0"/>
              <a:t>6/11/2026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B1E6DC1-AD37-4838-9FEB-59E5E9793810}" type="datetime1">
              <a:rPr lang="en-US" smtClean="0"/>
              <a:t>6/11/2026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1D4326B5-3923-4825-B39D-26824402D2D6}" type="datetime1">
              <a:rPr lang="en-US" smtClean="0"/>
              <a:t>6/11/2026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8"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smtClean="0"/>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7F77A073-F441-4A2C-AEED-DA5AB371EE5F}" type="datetime1">
              <a:rPr lang="en-US" smtClean="0"/>
              <a:t>6/11/2026</a:t>
            </a:fld>
            <a:endParaRPr lang="en-US" dirty="0"/>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FAEF9944-A4F6-4C59-AEBD-678D6480B8EA}" type="slidenum">
              <a:rPr lang="en-US" dirty="0"/>
              <a:pPr/>
              <a:t>‹#›</a:t>
            </a:fld>
            <a:endParaRPr lang="en-US" dirty="0"/>
          </a:p>
        </p:txBody>
      </p:sp>
    </p:spTree>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2"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D59920AA-4634-43CD-9C1A-EA35C3EB9627}" type="datetime1">
              <a:rPr lang="en-US" smtClean="0"/>
              <a:t>6/11/2026</a:t>
            </a:fld>
            <a:endParaRPr lang="en-US" dirty="0"/>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FAEF9944-A4F6-4C59-AEBD-678D6480B8EA}"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title="Feathers"/>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A5D330AF-CDB6-4B06-9433-B8653C157AA0}" type="datetime1">
              <a:rPr lang="en-US" smtClean="0"/>
              <a:t>6/11/2026</a:t>
            </a:fld>
            <a:endParaRPr lang="en-US" dirty="0"/>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FAEF9944-A4F6-4C59-AEBD-678D6480B8EA}" type="slidenum">
              <a:rPr lang="en-US" dirty="0"/>
              <a:pPr/>
              <a:t>‹#›</a:t>
            </a:fld>
            <a:endParaRPr lang="en-US" dirty="0"/>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1" name="Rectangle 50">
            <a:extLst>
              <a:ext uri="{FF2B5EF4-FFF2-40B4-BE49-F238E27FC236}">
                <a16:creationId xmlns:a16="http://schemas.microsoft.com/office/drawing/2014/main" id="{36E27C40-104A-4C05-A382-21A40999A1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3" name="Group 52">
            <a:extLst>
              <a:ext uri="{FF2B5EF4-FFF2-40B4-BE49-F238E27FC236}">
                <a16:creationId xmlns:a16="http://schemas.microsoft.com/office/drawing/2014/main" id="{C1D78633-7222-4BD8-9B43-C5A3FE3FB16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175"/>
            <a:ext cx="12198350" cy="6875463"/>
            <a:chOff x="0" y="3175"/>
            <a:chExt cx="12198350" cy="6875463"/>
          </a:xfrm>
        </p:grpSpPr>
        <p:sp>
          <p:nvSpPr>
            <p:cNvPr id="54" name="Freeform 5">
              <a:extLst>
                <a:ext uri="{FF2B5EF4-FFF2-40B4-BE49-F238E27FC236}">
                  <a16:creationId xmlns:a16="http://schemas.microsoft.com/office/drawing/2014/main" id="{64A62ED5-69F8-4A9A-959F-BDFA4CB00620}"/>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val="1"/>
                </p:ext>
              </p:extLst>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1">
                <a:lumMod val="40000"/>
                <a:lumOff val="60000"/>
              </a:schemeClr>
            </a:solidFill>
            <a:ln>
              <a:noFill/>
            </a:ln>
          </p:spPr>
        </p:sp>
        <p:sp>
          <p:nvSpPr>
            <p:cNvPr id="55" name="Freeform 9">
              <a:extLst>
                <a:ext uri="{FF2B5EF4-FFF2-40B4-BE49-F238E27FC236}">
                  <a16:creationId xmlns:a16="http://schemas.microsoft.com/office/drawing/2014/main" id="{1E1E0581-3B45-45FA-909D-956C5BA8C38D}"/>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val="1"/>
                </p:ext>
              </p:extLst>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lumMod val="40000"/>
                <a:lumOff val="60000"/>
              </a:schemeClr>
            </a:solidFill>
            <a:ln>
              <a:noFill/>
            </a:ln>
          </p:spPr>
        </p:sp>
        <p:sp>
          <p:nvSpPr>
            <p:cNvPr id="56" name="Freeform 13">
              <a:extLst>
                <a:ext uri="{FF2B5EF4-FFF2-40B4-BE49-F238E27FC236}">
                  <a16:creationId xmlns:a16="http://schemas.microsoft.com/office/drawing/2014/main" id="{05474103-4A93-4198-B2FA-45EC74FD528A}"/>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val="1"/>
                </p:ext>
              </p:extLst>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1">
                <a:lumMod val="20000"/>
                <a:lumOff val="80000"/>
              </a:schemeClr>
            </a:solidFill>
            <a:ln>
              <a:noFill/>
            </a:ln>
          </p:spPr>
        </p:sp>
      </p:grpSp>
      <p:grpSp>
        <p:nvGrpSpPr>
          <p:cNvPr id="58" name="Group 57">
            <a:extLst>
              <a:ext uri="{FF2B5EF4-FFF2-40B4-BE49-F238E27FC236}">
                <a16:creationId xmlns:a16="http://schemas.microsoft.com/office/drawing/2014/main" id="{AD746CED-0567-4DF8-AB5A-955539059A3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452688" y="1262063"/>
            <a:ext cx="7286625" cy="4333875"/>
            <a:chOff x="2452688" y="1262063"/>
            <a:chExt cx="7286625" cy="4333875"/>
          </a:xfrm>
        </p:grpSpPr>
        <p:sp useBgFill="1">
          <p:nvSpPr>
            <p:cNvPr id="59" name="Freeform 159">
              <a:extLst>
                <a:ext uri="{FF2B5EF4-FFF2-40B4-BE49-F238E27FC236}">
                  <a16:creationId xmlns:a16="http://schemas.microsoft.com/office/drawing/2014/main" id="{ADA5E076-A7C5-4275-A6C5-D0949C89B1B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ln w="0">
              <a:noFill/>
              <a:prstDash val="solid"/>
              <a:round/>
              <a:headEnd/>
              <a:tailEnd/>
            </a:ln>
          </p:spPr>
        </p:sp>
        <p:sp>
          <p:nvSpPr>
            <p:cNvPr id="60" name="Freeform 164">
              <a:extLst>
                <a:ext uri="{FF2B5EF4-FFF2-40B4-BE49-F238E27FC236}">
                  <a16:creationId xmlns:a16="http://schemas.microsoft.com/office/drawing/2014/main" id="{8DA0B687-0059-4D26-A341-3533C07D86DA}"/>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val="1"/>
                </p:ext>
              </p:extLst>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tx2">
                <a:lumMod val="75000"/>
                <a:lumOff val="25000"/>
              </a:schemeClr>
            </a:solidFill>
            <a:ln w="0">
              <a:noFill/>
              <a:prstDash val="solid"/>
              <a:round/>
              <a:headEnd/>
              <a:tailEnd/>
            </a:ln>
          </p:spPr>
        </p:sp>
        <p:cxnSp>
          <p:nvCxnSpPr>
            <p:cNvPr id="61" name="Straight Connector 60">
              <a:extLst>
                <a:ext uri="{FF2B5EF4-FFF2-40B4-BE49-F238E27FC236}">
                  <a16:creationId xmlns:a16="http://schemas.microsoft.com/office/drawing/2014/main" id="{B3CFF822-5B88-4257-86DB-464E3C755FE2}"/>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val="1"/>
                </p:ext>
              </p:extLst>
            </p:nvPr>
          </p:nvCxnSpPr>
          <p:spPr>
            <a:xfrm>
              <a:off x="5410200" y="3862794"/>
              <a:ext cx="1371600" cy="0"/>
            </a:xfrm>
            <a:prstGeom prst="line">
              <a:avLst/>
            </a:prstGeom>
            <a:ln w="38100">
              <a:solidFill>
                <a:schemeClr val="tx2">
                  <a:lumMod val="75000"/>
                  <a:lumOff val="25000"/>
                </a:schemeClr>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465AC2A1-33AB-498F-9481-456EE428A8BA}"/>
              </a:ext>
            </a:extLst>
          </p:cNvPr>
          <p:cNvSpPr>
            <a:spLocks noGrp="1"/>
          </p:cNvSpPr>
          <p:nvPr>
            <p:ph type="ctrTitle"/>
          </p:nvPr>
        </p:nvSpPr>
        <p:spPr>
          <a:xfrm>
            <a:off x="3162301" y="1830579"/>
            <a:ext cx="5860821" cy="1829015"/>
          </a:xfrm>
        </p:spPr>
        <p:txBody>
          <a:bodyPr anchor="ctr">
            <a:normAutofit fontScale="90000"/>
          </a:bodyPr>
          <a:lstStyle/>
          <a:p>
            <a:pPr algn="ctr"/>
            <a:r>
              <a:rPr lang="en-US" dirty="0" smtClean="0">
                <a:solidFill>
                  <a:schemeClr val="tx2">
                    <a:lumMod val="75000"/>
                    <a:lumOff val="25000"/>
                  </a:schemeClr>
                </a:solidFill>
              </a:rPr>
              <a:t>Overview of Relevant Legislation – 2026 Regular Session</a:t>
            </a:r>
            <a:endParaRPr lang="en-US" dirty="0">
              <a:solidFill>
                <a:schemeClr val="tx2">
                  <a:lumMod val="75000"/>
                  <a:lumOff val="25000"/>
                </a:schemeClr>
              </a:solidFill>
            </a:endParaRPr>
          </a:p>
        </p:txBody>
      </p:sp>
      <p:sp>
        <p:nvSpPr>
          <p:cNvPr id="3" name="Subtitle 2">
            <a:extLst>
              <a:ext uri="{FF2B5EF4-FFF2-40B4-BE49-F238E27FC236}">
                <a16:creationId xmlns:a16="http://schemas.microsoft.com/office/drawing/2014/main" id="{244B152B-31E5-418B-BA48-A3361253FE01}"/>
              </a:ext>
            </a:extLst>
          </p:cNvPr>
          <p:cNvSpPr>
            <a:spLocks noGrp="1"/>
          </p:cNvSpPr>
          <p:nvPr>
            <p:ph type="subTitle" idx="1"/>
          </p:nvPr>
        </p:nvSpPr>
        <p:spPr>
          <a:xfrm>
            <a:off x="3162301" y="3862794"/>
            <a:ext cx="5860821" cy="1266767"/>
          </a:xfrm>
        </p:spPr>
        <p:txBody>
          <a:bodyPr numCol="1">
            <a:normAutofit fontScale="92500" lnSpcReduction="20000"/>
          </a:bodyPr>
          <a:lstStyle/>
          <a:p>
            <a:pPr algn="ctr"/>
            <a:r>
              <a:rPr lang="en-US" i="1" dirty="0" smtClean="0">
                <a:solidFill>
                  <a:schemeClr val="tx2">
                    <a:lumMod val="75000"/>
                    <a:lumOff val="25000"/>
                  </a:schemeClr>
                </a:solidFill>
              </a:rPr>
              <a:t>Commission on Women’s Health</a:t>
            </a:r>
          </a:p>
          <a:p>
            <a:pPr algn="ctr">
              <a:spcBef>
                <a:spcPts val="600"/>
              </a:spcBef>
            </a:pPr>
            <a:r>
              <a:rPr lang="en-US" i="1" dirty="0" smtClean="0">
                <a:solidFill>
                  <a:schemeClr val="tx2">
                    <a:lumMod val="75000"/>
                    <a:lumOff val="25000"/>
                  </a:schemeClr>
                </a:solidFill>
              </a:rPr>
              <a:t>Life Experiences Subcommittee</a:t>
            </a:r>
          </a:p>
          <a:p>
            <a:pPr algn="ctr"/>
            <a:r>
              <a:rPr lang="en-US" dirty="0" smtClean="0">
                <a:solidFill>
                  <a:schemeClr val="tx2">
                    <a:lumMod val="75000"/>
                    <a:lumOff val="25000"/>
                  </a:schemeClr>
                </a:solidFill>
              </a:rPr>
              <a:t>Monday, June 15, 2026</a:t>
            </a:r>
          </a:p>
        </p:txBody>
      </p:sp>
    </p:spTree>
    <p:extLst>
      <p:ext uri="{BB962C8B-B14F-4D97-AF65-F5344CB8AC3E}">
        <p14:creationId xmlns:p14="http://schemas.microsoft.com/office/powerpoint/2010/main" val="1074360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HB822 (</a:t>
            </a:r>
            <a:r>
              <a:rPr lang="en-US" dirty="0" err="1" smtClean="0"/>
              <a:t>Carr</a:t>
            </a:r>
            <a:r>
              <a:rPr lang="en-US" dirty="0" smtClean="0"/>
              <a:t>) – stricken</a:t>
            </a:r>
            <a:endParaRPr lang="en-US" dirty="0"/>
          </a:p>
        </p:txBody>
      </p:sp>
      <p:sp>
        <p:nvSpPr>
          <p:cNvPr id="3" name="Content Placeholder 2"/>
          <p:cNvSpPr>
            <a:spLocks noGrp="1"/>
          </p:cNvSpPr>
          <p:nvPr>
            <p:ph idx="1"/>
          </p:nvPr>
        </p:nvSpPr>
        <p:spPr/>
        <p:txBody>
          <a:bodyPr/>
          <a:lstStyle/>
          <a:p>
            <a:r>
              <a:rPr lang="en-US" dirty="0" smtClean="0"/>
              <a:t>Topic/category: fetal mortality</a:t>
            </a:r>
          </a:p>
          <a:p>
            <a:r>
              <a:rPr lang="en-US" dirty="0" smtClean="0"/>
              <a:t>Bill provides that any fetal death report relating to a miscarriage shall not include a patient’s name or any other personally identifiable information.</a:t>
            </a:r>
          </a:p>
          <a:p>
            <a:r>
              <a:rPr lang="en-US" dirty="0" smtClean="0"/>
              <a:t>Stricken from docket by House Health &amp; Human Services Committee.</a:t>
            </a:r>
            <a:endParaRPr lang="en-US" dirty="0"/>
          </a:p>
        </p:txBody>
      </p:sp>
    </p:spTree>
    <p:extLst>
      <p:ext uri="{BB962C8B-B14F-4D97-AF65-F5344CB8AC3E}">
        <p14:creationId xmlns:p14="http://schemas.microsoft.com/office/powerpoint/2010/main" val="4051621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SB188 (Williams Graves) – stricken</a:t>
            </a:r>
            <a:endParaRPr lang="en-US" dirty="0"/>
          </a:p>
        </p:txBody>
      </p:sp>
      <p:sp>
        <p:nvSpPr>
          <p:cNvPr id="3" name="Content Placeholder 2"/>
          <p:cNvSpPr>
            <a:spLocks noGrp="1"/>
          </p:cNvSpPr>
          <p:nvPr>
            <p:ph idx="1"/>
          </p:nvPr>
        </p:nvSpPr>
        <p:spPr/>
        <p:txBody>
          <a:bodyPr/>
          <a:lstStyle/>
          <a:p>
            <a:r>
              <a:rPr lang="en-US" dirty="0" smtClean="0"/>
              <a:t>Topic/category: infant mortality</a:t>
            </a:r>
          </a:p>
          <a:p>
            <a:r>
              <a:rPr lang="en-US" dirty="0" smtClean="0"/>
              <a:t>Establishes the Stillbirth Support Grant Program to provide grants to individuals who deliver a stillborn child. The bill authorizes the Board of Health to administer Grant Program and establish procedures/issue guidelines for administration. </a:t>
            </a:r>
          </a:p>
          <a:p>
            <a:r>
              <a:rPr lang="en-US" dirty="0" smtClean="0"/>
              <a:t>Stricken from the docket at the request of the patron in Senate Ed. &amp; Health </a:t>
            </a:r>
            <a:endParaRPr lang="en-US" dirty="0"/>
          </a:p>
        </p:txBody>
      </p:sp>
    </p:spTree>
    <p:extLst>
      <p:ext uri="{BB962C8B-B14F-4D97-AF65-F5344CB8AC3E}">
        <p14:creationId xmlns:p14="http://schemas.microsoft.com/office/powerpoint/2010/main" val="2807137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SB193 (Williams Graves) – stricken</a:t>
            </a:r>
            <a:endParaRPr lang="en-US" dirty="0"/>
          </a:p>
        </p:txBody>
      </p:sp>
      <p:sp>
        <p:nvSpPr>
          <p:cNvPr id="3" name="Content Placeholder 2"/>
          <p:cNvSpPr>
            <a:spLocks noGrp="1"/>
          </p:cNvSpPr>
          <p:nvPr>
            <p:ph idx="1"/>
          </p:nvPr>
        </p:nvSpPr>
        <p:spPr/>
        <p:txBody>
          <a:bodyPr/>
          <a:lstStyle/>
          <a:p>
            <a:r>
              <a:rPr lang="en-US" dirty="0" smtClean="0"/>
              <a:t>Topic/category: maternal health</a:t>
            </a:r>
          </a:p>
          <a:p>
            <a:r>
              <a:rPr lang="en-US" dirty="0" smtClean="0"/>
              <a:t>Requires “unregulated pregnancy clinics” (defined term in the bill) to have a qualified medical provider to supervise and take responsibility for the medical care provided by such clinics and to notify the Board of Health of the name and contact info of such qualified medical providers. </a:t>
            </a:r>
          </a:p>
          <a:p>
            <a:r>
              <a:rPr lang="en-US" dirty="0" smtClean="0"/>
              <a:t>Creates a civil penalty for violations - $3,000 for first violation, up to $10,000 for second or subsequent violation.</a:t>
            </a:r>
          </a:p>
          <a:p>
            <a:r>
              <a:rPr lang="en-US" dirty="0" smtClean="0"/>
              <a:t>Stricken at the request of patron in Senate Ed. &amp; Health.</a:t>
            </a:r>
            <a:endParaRPr lang="en-US" dirty="0"/>
          </a:p>
        </p:txBody>
      </p:sp>
    </p:spTree>
    <p:extLst>
      <p:ext uri="{BB962C8B-B14F-4D97-AF65-F5344CB8AC3E}">
        <p14:creationId xmlns:p14="http://schemas.microsoft.com/office/powerpoint/2010/main" val="1417226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SB721 (Carroll Foy)—continued to 2027</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Topic/category: maternal health</a:t>
            </a:r>
          </a:p>
          <a:p>
            <a:r>
              <a:rPr lang="en-US" dirty="0" smtClean="0"/>
              <a:t>Directs DMAS to implement the Maternal Health Monitoring Pilot Program for remote patient monitoring for gestational hypertension and diabetes in eligible participants (as defined in the bill). Also requires DMAS to select an MCO and technology vendor to administer pilot program. </a:t>
            </a:r>
          </a:p>
          <a:p>
            <a:pPr lvl="1"/>
            <a:r>
              <a:rPr lang="en-US" dirty="0" smtClean="0"/>
              <a:t>Note that introduced version of bill required VDH to implement; substitute changed to DMAS.</a:t>
            </a:r>
          </a:p>
          <a:p>
            <a:r>
              <a:rPr lang="en-US" dirty="0" smtClean="0"/>
              <a:t>Reported unanimously from Senate Ed. &amp; Health with a substitute and referred to SFAC. Continued to 2027 in SFAC.</a:t>
            </a:r>
          </a:p>
          <a:p>
            <a:r>
              <a:rPr lang="en-US" dirty="0" smtClean="0"/>
              <a:t>FIS from DPB = $1.25 million in additional DMAS funds (not currently appropriated).</a:t>
            </a:r>
            <a:endParaRPr lang="en-US" dirty="0"/>
          </a:p>
        </p:txBody>
      </p:sp>
    </p:spTree>
    <p:extLst>
      <p:ext uri="{BB962C8B-B14F-4D97-AF65-F5344CB8AC3E}">
        <p14:creationId xmlns:p14="http://schemas.microsoft.com/office/powerpoint/2010/main" val="1862267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HB600 (Simonds) &amp; SB182 (Williams Graves) - failed</a:t>
            </a:r>
            <a:endParaRPr lang="en-US" dirty="0"/>
          </a:p>
        </p:txBody>
      </p:sp>
      <p:sp>
        <p:nvSpPr>
          <p:cNvPr id="3" name="Content Placeholder 2"/>
          <p:cNvSpPr>
            <a:spLocks noGrp="1"/>
          </p:cNvSpPr>
          <p:nvPr>
            <p:ph idx="1"/>
          </p:nvPr>
        </p:nvSpPr>
        <p:spPr/>
        <p:txBody>
          <a:bodyPr/>
          <a:lstStyle/>
          <a:p>
            <a:r>
              <a:rPr lang="en-US" dirty="0" smtClean="0"/>
              <a:t>Topic/category: human trafficking</a:t>
            </a:r>
          </a:p>
          <a:p>
            <a:r>
              <a:rPr lang="en-US" dirty="0" smtClean="0"/>
              <a:t>Requires short-term rental operators (defined term) and employees to complete DCJS-approved training course on recognizing and reporting instances of suspected human trafficking.</a:t>
            </a:r>
          </a:p>
          <a:p>
            <a:r>
              <a:rPr lang="en-US" dirty="0" smtClean="0"/>
              <a:t>FIS from DPB = $25,000 to develop course, and $255,000/year beginning in FY2027 for staffing and implementation (estimated by DCJS).</a:t>
            </a:r>
          </a:p>
          <a:p>
            <a:pPr marL="0" indent="0">
              <a:buNone/>
            </a:pPr>
            <a:endParaRPr lang="en-US" dirty="0"/>
          </a:p>
        </p:txBody>
      </p:sp>
    </p:spTree>
    <p:extLst>
      <p:ext uri="{BB962C8B-B14F-4D97-AF65-F5344CB8AC3E}">
        <p14:creationId xmlns:p14="http://schemas.microsoft.com/office/powerpoint/2010/main" val="16530305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HB600 &amp; SB182, cont.</a:t>
            </a:r>
            <a:endParaRPr lang="en-US" dirty="0"/>
          </a:p>
        </p:txBody>
      </p:sp>
      <p:sp>
        <p:nvSpPr>
          <p:cNvPr id="3" name="Text Placeholder 2"/>
          <p:cNvSpPr>
            <a:spLocks noGrp="1"/>
          </p:cNvSpPr>
          <p:nvPr>
            <p:ph type="body" idx="1"/>
          </p:nvPr>
        </p:nvSpPr>
        <p:spPr>
          <a:xfrm>
            <a:off x="2933699" y="2456408"/>
            <a:ext cx="4160520" cy="515392"/>
          </a:xfrm>
        </p:spPr>
        <p:txBody>
          <a:bodyPr/>
          <a:lstStyle/>
          <a:p>
            <a:r>
              <a:rPr lang="en-US" dirty="0" smtClean="0"/>
              <a:t>HB600</a:t>
            </a:r>
            <a:endParaRPr lang="en-US" dirty="0"/>
          </a:p>
        </p:txBody>
      </p:sp>
      <p:sp>
        <p:nvSpPr>
          <p:cNvPr id="4" name="Content Placeholder 3"/>
          <p:cNvSpPr>
            <a:spLocks noGrp="1"/>
          </p:cNvSpPr>
          <p:nvPr>
            <p:ph sz="half" idx="2"/>
          </p:nvPr>
        </p:nvSpPr>
        <p:spPr>
          <a:xfrm>
            <a:off x="2933698" y="3067051"/>
            <a:ext cx="4160520" cy="2933700"/>
          </a:xfrm>
        </p:spPr>
        <p:txBody>
          <a:bodyPr>
            <a:normAutofit/>
          </a:bodyPr>
          <a:lstStyle/>
          <a:p>
            <a:r>
              <a:rPr lang="en-US" dirty="0" smtClean="0"/>
              <a:t>Reported unanimously from House Gen. Laws w/ a substitute and referred to House </a:t>
            </a:r>
            <a:r>
              <a:rPr lang="en-US" dirty="0" err="1" smtClean="0"/>
              <a:t>Approps</a:t>
            </a:r>
            <a:r>
              <a:rPr lang="en-US" dirty="0" smtClean="0"/>
              <a:t>.</a:t>
            </a:r>
          </a:p>
          <a:p>
            <a:pPr lvl="1"/>
            <a:r>
              <a:rPr lang="en-US" dirty="0" smtClean="0"/>
              <a:t>Substitute removed “hotels” and expanded definition of “short-term rental operator” to exclude certain entities </a:t>
            </a:r>
          </a:p>
          <a:p>
            <a:r>
              <a:rPr lang="en-US" dirty="0" smtClean="0"/>
              <a:t>Left in House </a:t>
            </a:r>
            <a:r>
              <a:rPr lang="en-US" dirty="0" err="1" smtClean="0"/>
              <a:t>Approps</a:t>
            </a:r>
            <a:r>
              <a:rPr lang="en-US" dirty="0" smtClean="0"/>
              <a:t>.</a:t>
            </a:r>
            <a:endParaRPr lang="en-US" dirty="0"/>
          </a:p>
        </p:txBody>
      </p:sp>
      <p:sp>
        <p:nvSpPr>
          <p:cNvPr id="5" name="Text Placeholder 4"/>
          <p:cNvSpPr>
            <a:spLocks noGrp="1"/>
          </p:cNvSpPr>
          <p:nvPr>
            <p:ph type="body" sz="quarter" idx="3"/>
          </p:nvPr>
        </p:nvSpPr>
        <p:spPr>
          <a:xfrm>
            <a:off x="7543751" y="2456408"/>
            <a:ext cx="4160520" cy="515392"/>
          </a:xfrm>
        </p:spPr>
        <p:txBody>
          <a:bodyPr/>
          <a:lstStyle/>
          <a:p>
            <a:r>
              <a:rPr lang="en-US" dirty="0" smtClean="0"/>
              <a:t>SB182</a:t>
            </a:r>
            <a:endParaRPr lang="en-US" dirty="0"/>
          </a:p>
        </p:txBody>
      </p:sp>
      <p:sp>
        <p:nvSpPr>
          <p:cNvPr id="6" name="Content Placeholder 5"/>
          <p:cNvSpPr>
            <a:spLocks noGrp="1"/>
          </p:cNvSpPr>
          <p:nvPr>
            <p:ph sz="quarter" idx="4"/>
          </p:nvPr>
        </p:nvSpPr>
        <p:spPr>
          <a:xfrm>
            <a:off x="7543751" y="2971801"/>
            <a:ext cx="4160520" cy="3124200"/>
          </a:xfrm>
        </p:spPr>
        <p:txBody>
          <a:bodyPr>
            <a:normAutofit lnSpcReduction="10000"/>
          </a:bodyPr>
          <a:lstStyle/>
          <a:p>
            <a:r>
              <a:rPr lang="en-US" dirty="0" smtClean="0"/>
              <a:t>Reported unanimously from Senate Gen. Laws w/ substitute (identical to HGL substitute for HB600) and referred to SFAC; reported unanimously from SFAC; passed Senate unanimously</a:t>
            </a:r>
          </a:p>
          <a:p>
            <a:r>
              <a:rPr lang="en-US" dirty="0" smtClean="0"/>
              <a:t>Reported from HGL unanimously and referred to House </a:t>
            </a:r>
            <a:r>
              <a:rPr lang="en-US" dirty="0" err="1" smtClean="0"/>
              <a:t>Approps</a:t>
            </a:r>
            <a:r>
              <a:rPr lang="en-US" dirty="0" smtClean="0"/>
              <a:t>.</a:t>
            </a:r>
          </a:p>
          <a:p>
            <a:r>
              <a:rPr lang="en-US" dirty="0" smtClean="0"/>
              <a:t>Left in </a:t>
            </a:r>
            <a:r>
              <a:rPr lang="en-US" dirty="0" err="1" smtClean="0"/>
              <a:t>Approps</a:t>
            </a:r>
            <a:r>
              <a:rPr lang="en-US" dirty="0" smtClean="0"/>
              <a:t>.</a:t>
            </a:r>
            <a:endParaRPr lang="en-US" dirty="0"/>
          </a:p>
        </p:txBody>
      </p:sp>
    </p:spTree>
    <p:extLst>
      <p:ext uri="{BB962C8B-B14F-4D97-AF65-F5344CB8AC3E}">
        <p14:creationId xmlns:p14="http://schemas.microsoft.com/office/powerpoint/2010/main" val="3808932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HB1173 (Tran) &amp; SB258 (</a:t>
            </a:r>
            <a:r>
              <a:rPr lang="en-US" dirty="0" err="1" smtClean="0"/>
              <a:t>Pekarsky</a:t>
            </a:r>
            <a:r>
              <a:rPr lang="en-US" dirty="0" smtClean="0"/>
              <a:t>) - vetoed</a:t>
            </a:r>
            <a:endParaRPr lang="en-US" dirty="0"/>
          </a:p>
        </p:txBody>
      </p:sp>
      <p:sp>
        <p:nvSpPr>
          <p:cNvPr id="3" name="Content Placeholder 2"/>
          <p:cNvSpPr>
            <a:spLocks noGrp="1"/>
          </p:cNvSpPr>
          <p:nvPr>
            <p:ph idx="1"/>
          </p:nvPr>
        </p:nvSpPr>
        <p:spPr>
          <a:xfrm>
            <a:off x="2933700" y="2311400"/>
            <a:ext cx="8770571" cy="4025900"/>
          </a:xfrm>
        </p:spPr>
        <p:txBody>
          <a:bodyPr>
            <a:normAutofit fontScale="92500" lnSpcReduction="10000"/>
          </a:bodyPr>
          <a:lstStyle/>
          <a:p>
            <a:r>
              <a:rPr lang="en-US" dirty="0" smtClean="0"/>
              <a:t>Topic/category: menopause/perimenopause</a:t>
            </a:r>
          </a:p>
          <a:p>
            <a:r>
              <a:rPr lang="en-US" dirty="0" smtClean="0"/>
              <a:t>Prohibits discrimination based on menopause or perimenopause under the Virginia Human Rights Act. Includes public accommodation, hiring, government programs, and employer accommodation. Also directs the Commissioner of DOLI and Commissioner of Health to conduct a study relating </a:t>
            </a:r>
            <a:r>
              <a:rPr lang="en-US" dirty="0"/>
              <a:t>to menopause and perimenopause accommodation in the workplace and to submit a report to the General Assembly and the Governor by July 1, 2028. </a:t>
            </a:r>
            <a:endParaRPr lang="en-US" dirty="0" smtClean="0"/>
          </a:p>
          <a:p>
            <a:r>
              <a:rPr lang="en-US" dirty="0" smtClean="0"/>
              <a:t>Both bills passed both chambers on (roughly) a party line vote.</a:t>
            </a:r>
          </a:p>
          <a:p>
            <a:r>
              <a:rPr lang="en-US" dirty="0" smtClean="0"/>
              <a:t>Governor offered a section 1 bill as a substitute – leaving only the study enactment clause of bill as passed. </a:t>
            </a:r>
          </a:p>
          <a:p>
            <a:pPr lvl="1"/>
            <a:r>
              <a:rPr lang="en-US" dirty="0" smtClean="0"/>
              <a:t>General Assembly did not consider Governor’s substitute (both HB and SB passed by for the day during Reconvene Session).</a:t>
            </a:r>
          </a:p>
          <a:p>
            <a:pPr marL="0" indent="0">
              <a:buNone/>
            </a:pPr>
            <a:endParaRPr lang="en-US" dirty="0" smtClean="0"/>
          </a:p>
        </p:txBody>
      </p:sp>
    </p:spTree>
    <p:extLst>
      <p:ext uri="{BB962C8B-B14F-4D97-AF65-F5344CB8AC3E}">
        <p14:creationId xmlns:p14="http://schemas.microsoft.com/office/powerpoint/2010/main" val="23953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HB1173 </a:t>
            </a:r>
            <a:r>
              <a:rPr lang="en-US" dirty="0" smtClean="0"/>
              <a:t>&amp; SB258, cont</a:t>
            </a:r>
            <a:r>
              <a:rPr lang="en-US" dirty="0"/>
              <a:t>.</a:t>
            </a:r>
          </a:p>
        </p:txBody>
      </p:sp>
      <p:sp>
        <p:nvSpPr>
          <p:cNvPr id="3" name="Content Placeholder 2"/>
          <p:cNvSpPr>
            <a:spLocks noGrp="1"/>
          </p:cNvSpPr>
          <p:nvPr>
            <p:ph idx="1"/>
          </p:nvPr>
        </p:nvSpPr>
        <p:spPr/>
        <p:txBody>
          <a:bodyPr/>
          <a:lstStyle/>
          <a:p>
            <a:r>
              <a:rPr lang="en-US" dirty="0" smtClean="0"/>
              <a:t>Governor vetoed on May 19, 2026.</a:t>
            </a:r>
          </a:p>
          <a:p>
            <a:r>
              <a:rPr lang="en-US" dirty="0" smtClean="0"/>
              <a:t>Governor’s veto explanation includes, in part: </a:t>
            </a:r>
            <a:r>
              <a:rPr lang="en-US" i="1" dirty="0" smtClean="0"/>
              <a:t>“Under </a:t>
            </a:r>
            <a:r>
              <a:rPr lang="en-US" i="1" dirty="0"/>
              <a:t>the Virginia Human Rights Act, women experiencing menopause or perimenopause are protected from workplace discrimination based on existing protections for age and gender. As we consider whether to explicitly add menopause and perimenopause to the list of named, protected categories, my amendments to this bill would have required a study to better understand the potential impacts of doing so</a:t>
            </a:r>
            <a:r>
              <a:rPr lang="en-US" i="1" dirty="0" smtClean="0"/>
              <a:t>.”</a:t>
            </a:r>
            <a:endParaRPr lang="en-US" i="1" dirty="0"/>
          </a:p>
        </p:txBody>
      </p:sp>
    </p:spTree>
    <p:extLst>
      <p:ext uri="{BB962C8B-B14F-4D97-AF65-F5344CB8AC3E}">
        <p14:creationId xmlns:p14="http://schemas.microsoft.com/office/powerpoint/2010/main" val="8181040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7959" y="2148079"/>
            <a:ext cx="5859724" cy="1319021"/>
          </a:xfrm>
        </p:spPr>
        <p:txBody>
          <a:bodyPr/>
          <a:lstStyle/>
          <a:p>
            <a:r>
              <a:rPr lang="en-US" dirty="0" smtClean="0"/>
              <a:t>Questions?</a:t>
            </a:r>
            <a:endParaRPr lang="en-US" dirty="0"/>
          </a:p>
        </p:txBody>
      </p:sp>
      <p:sp>
        <p:nvSpPr>
          <p:cNvPr id="3" name="Text Placeholder 2"/>
          <p:cNvSpPr>
            <a:spLocks noGrp="1"/>
          </p:cNvSpPr>
          <p:nvPr>
            <p:ph type="body" idx="1"/>
          </p:nvPr>
        </p:nvSpPr>
        <p:spPr>
          <a:xfrm>
            <a:off x="3814584" y="3924300"/>
            <a:ext cx="4566474" cy="1290639"/>
          </a:xfrm>
        </p:spPr>
        <p:txBody>
          <a:bodyPr>
            <a:normAutofit fontScale="85000" lnSpcReduction="20000"/>
          </a:bodyPr>
          <a:lstStyle/>
          <a:p>
            <a:r>
              <a:rPr lang="en-US" dirty="0" smtClean="0"/>
              <a:t>Sabrina Miller-Bryson</a:t>
            </a:r>
          </a:p>
          <a:p>
            <a:r>
              <a:rPr lang="en-US" smtClean="0"/>
              <a:t>Senior Legislative Counsel/Specialist</a:t>
            </a:r>
            <a:endParaRPr lang="en-US" dirty="0" smtClean="0"/>
          </a:p>
          <a:p>
            <a:r>
              <a:rPr lang="en-US" dirty="0" smtClean="0"/>
              <a:t>Division of Legislative Services</a:t>
            </a:r>
          </a:p>
          <a:p>
            <a:r>
              <a:rPr lang="en-US" dirty="0" smtClean="0"/>
              <a:t>smiller-bryson@dls.virginia.gov</a:t>
            </a:r>
            <a:endParaRPr lang="en-US" dirty="0"/>
          </a:p>
        </p:txBody>
      </p:sp>
    </p:spTree>
    <p:extLst>
      <p:ext uri="{BB962C8B-B14F-4D97-AF65-F5344CB8AC3E}">
        <p14:creationId xmlns:p14="http://schemas.microsoft.com/office/powerpoint/2010/main" val="3538539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23A8A-47FD-4BFE-B43B-5621E62240F9}"/>
              </a:ext>
            </a:extLst>
          </p:cNvPr>
          <p:cNvSpPr>
            <a:spLocks noGrp="1"/>
          </p:cNvSpPr>
          <p:nvPr>
            <p:ph type="title"/>
          </p:nvPr>
        </p:nvSpPr>
        <p:spPr/>
        <p:txBody>
          <a:bodyPr anchor="ctr">
            <a:normAutofit/>
          </a:bodyPr>
          <a:lstStyle/>
          <a:p>
            <a:pPr algn="ctr"/>
            <a:r>
              <a:rPr lang="en-US" sz="3600" dirty="0" smtClean="0"/>
              <a:t>Overview</a:t>
            </a:r>
            <a:endParaRPr lang="en-US" sz="3600" dirty="0"/>
          </a:p>
        </p:txBody>
      </p:sp>
      <p:sp>
        <p:nvSpPr>
          <p:cNvPr id="3" name="Content Placeholder 2"/>
          <p:cNvSpPr>
            <a:spLocks noGrp="1"/>
          </p:cNvSpPr>
          <p:nvPr>
            <p:ph idx="1"/>
          </p:nvPr>
        </p:nvSpPr>
        <p:spPr>
          <a:xfrm>
            <a:off x="2832100" y="2349500"/>
            <a:ext cx="8872171" cy="3740404"/>
          </a:xfrm>
        </p:spPr>
        <p:txBody>
          <a:bodyPr>
            <a:normAutofit lnSpcReduction="10000"/>
          </a:bodyPr>
          <a:lstStyle/>
          <a:p>
            <a:r>
              <a:rPr lang="en-US" dirty="0" smtClean="0"/>
              <a:t>Selected bills that passed during 2026 Regular Session relating to:</a:t>
            </a:r>
          </a:p>
          <a:p>
            <a:pPr lvl="1"/>
            <a:r>
              <a:rPr lang="en-US" dirty="0" smtClean="0"/>
              <a:t>Pregnancy &amp; correctional facilities</a:t>
            </a:r>
          </a:p>
          <a:p>
            <a:pPr lvl="1"/>
            <a:r>
              <a:rPr lang="en-US" dirty="0" smtClean="0"/>
              <a:t>Maternal health</a:t>
            </a:r>
          </a:p>
          <a:p>
            <a:r>
              <a:rPr lang="en-US" dirty="0" smtClean="0"/>
              <a:t>Selected bills that failed during 2026 Regular Session relating to:</a:t>
            </a:r>
          </a:p>
          <a:p>
            <a:pPr lvl="1"/>
            <a:r>
              <a:rPr lang="en-US" dirty="0" smtClean="0"/>
              <a:t>Fetal mortality &amp; infant mortality</a:t>
            </a:r>
          </a:p>
          <a:p>
            <a:pPr lvl="1"/>
            <a:r>
              <a:rPr lang="en-US" dirty="0" smtClean="0"/>
              <a:t>Maternal health</a:t>
            </a:r>
          </a:p>
          <a:p>
            <a:pPr lvl="1"/>
            <a:r>
              <a:rPr lang="en-US" dirty="0" smtClean="0"/>
              <a:t>Provision of health care services, insurance, or assistance</a:t>
            </a:r>
          </a:p>
          <a:p>
            <a:pPr lvl="1"/>
            <a:r>
              <a:rPr lang="en-US" dirty="0" smtClean="0"/>
              <a:t>Human trafficking</a:t>
            </a:r>
          </a:p>
          <a:p>
            <a:pPr lvl="1"/>
            <a:r>
              <a:rPr lang="en-US" dirty="0" smtClean="0"/>
              <a:t>Menopause/perimenopause </a:t>
            </a:r>
          </a:p>
          <a:p>
            <a:pPr lvl="1"/>
            <a:endParaRPr lang="en-US" dirty="0" smtClean="0"/>
          </a:p>
          <a:p>
            <a:pPr lvl="1"/>
            <a:endParaRPr lang="en-US" dirty="0"/>
          </a:p>
        </p:txBody>
      </p:sp>
    </p:spTree>
    <p:extLst>
      <p:ext uri="{BB962C8B-B14F-4D97-AF65-F5344CB8AC3E}">
        <p14:creationId xmlns:p14="http://schemas.microsoft.com/office/powerpoint/2010/main" val="33738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Bills relating to pregnant inmates (passed)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HB860 (Cousins) - Directs the State Board of Local &amp; Regional Jails to set minimum standards and regulations regarding lactation policies for incarcerated persons and their infants by December 1, 2028.</a:t>
            </a:r>
          </a:p>
          <a:p>
            <a:pPr lvl="1"/>
            <a:r>
              <a:rPr lang="en-US" dirty="0" smtClean="0"/>
              <a:t>Passed unanimously in both chambers; </a:t>
            </a:r>
            <a:r>
              <a:rPr lang="en-US" dirty="0"/>
              <a:t>approved by Governor on </a:t>
            </a:r>
            <a:r>
              <a:rPr lang="en-US" dirty="0" smtClean="0"/>
              <a:t>4/8/26.</a:t>
            </a:r>
          </a:p>
          <a:p>
            <a:r>
              <a:rPr lang="en-US" dirty="0" smtClean="0"/>
              <a:t>HB861 (Cousins) – Requires warden in charge of state correctional facility with women inmates to compile monthly summary of certain info relating to pregnancy and for the sheriff or jail superintendent in charge of a local or regional correctional facility to compile the same information quarterly and submit such summary to VADOC or SBLRJ, as appropriate, and to the Chairs of the House and Senate Committees for Courts of Justice.</a:t>
            </a:r>
          </a:p>
          <a:p>
            <a:pPr lvl="1"/>
            <a:r>
              <a:rPr lang="en-US" dirty="0" smtClean="0"/>
              <a:t>Passed unanimously in both chambers;</a:t>
            </a:r>
            <a:r>
              <a:rPr lang="en-US" dirty="0"/>
              <a:t> approved by Governor on 4/13/26</a:t>
            </a:r>
            <a:r>
              <a:rPr lang="en-US" dirty="0" smtClean="0"/>
              <a:t>.</a:t>
            </a:r>
          </a:p>
        </p:txBody>
      </p:sp>
    </p:spTree>
    <p:extLst>
      <p:ext uri="{BB962C8B-B14F-4D97-AF65-F5344CB8AC3E}">
        <p14:creationId xmlns:p14="http://schemas.microsoft.com/office/powerpoint/2010/main" val="3501833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Bills relating to maternal health (passed)</a:t>
            </a:r>
            <a:endParaRPr lang="en-US" dirty="0"/>
          </a:p>
        </p:txBody>
      </p:sp>
      <p:sp>
        <p:nvSpPr>
          <p:cNvPr id="3" name="Content Placeholder 2"/>
          <p:cNvSpPr>
            <a:spLocks noGrp="1"/>
          </p:cNvSpPr>
          <p:nvPr>
            <p:ph idx="1"/>
          </p:nvPr>
        </p:nvSpPr>
        <p:spPr>
          <a:xfrm>
            <a:off x="2933700" y="2286000"/>
            <a:ext cx="8770571" cy="3994484"/>
          </a:xfrm>
        </p:spPr>
        <p:txBody>
          <a:bodyPr>
            <a:normAutofit fontScale="92500" lnSpcReduction="20000"/>
          </a:bodyPr>
          <a:lstStyle/>
          <a:p>
            <a:r>
              <a:rPr lang="en-US" dirty="0" smtClean="0"/>
              <a:t>HB1353 (Cohen) – Directs Commissioner of Health to convene a work group to evaluate the feasibility of a statewide maternal health safety initiative and to submit an interim report to House HHS, Senate Ed. &amp; Health, and the Commission on Women’s Health by Nov. 1, 2026, and a final report by July 1, 2027.</a:t>
            </a:r>
          </a:p>
          <a:p>
            <a:pPr lvl="1"/>
            <a:r>
              <a:rPr lang="en-US" dirty="0" smtClean="0"/>
              <a:t>Passed unanimously in both chambers; approved by Governor on 4/13/26.</a:t>
            </a:r>
          </a:p>
          <a:p>
            <a:r>
              <a:rPr lang="en-US" dirty="0" smtClean="0"/>
              <a:t>HB1400 (Franklin, M.) – Requires health insurance carriers to provide coverage for maternal health screenings. </a:t>
            </a:r>
          </a:p>
          <a:p>
            <a:pPr lvl="1"/>
            <a:r>
              <a:rPr lang="en-US" dirty="0" smtClean="0"/>
              <a:t>Passed House (66-Y 30-N); passed Senate unanimously; </a:t>
            </a:r>
            <a:r>
              <a:rPr lang="en-US" dirty="0"/>
              <a:t>approved by Governor on </a:t>
            </a:r>
            <a:r>
              <a:rPr lang="en-US" dirty="0" smtClean="0"/>
              <a:t>4/13/26.</a:t>
            </a:r>
          </a:p>
          <a:p>
            <a:r>
              <a:rPr lang="en-US" dirty="0" smtClean="0"/>
              <a:t>HB1403 (Franklin, M.) – Creates the Severe Maternal Morbidity Surveillance and Review Program. </a:t>
            </a:r>
          </a:p>
          <a:p>
            <a:pPr lvl="1"/>
            <a:r>
              <a:rPr lang="en-US" dirty="0" smtClean="0"/>
              <a:t>Effective September 1, 2026.</a:t>
            </a:r>
          </a:p>
          <a:p>
            <a:pPr lvl="1"/>
            <a:r>
              <a:rPr lang="en-US" dirty="0" smtClean="0"/>
              <a:t>Passed House (98-Y 2-N); passed Senate unanimously; </a:t>
            </a:r>
            <a:r>
              <a:rPr lang="en-US" dirty="0"/>
              <a:t>approved by Governor on </a:t>
            </a:r>
            <a:r>
              <a:rPr lang="en-US" dirty="0" smtClean="0"/>
              <a:t>4/13/26.</a:t>
            </a:r>
          </a:p>
        </p:txBody>
      </p:sp>
    </p:spTree>
    <p:extLst>
      <p:ext uri="{BB962C8B-B14F-4D97-AF65-F5344CB8AC3E}">
        <p14:creationId xmlns:p14="http://schemas.microsoft.com/office/powerpoint/2010/main" val="3598070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HB254 (Glass) &amp; SB20 (Locke)- failed</a:t>
            </a:r>
            <a:endParaRPr lang="en-US" dirty="0"/>
          </a:p>
        </p:txBody>
      </p:sp>
      <p:sp>
        <p:nvSpPr>
          <p:cNvPr id="3" name="Content Placeholder 2"/>
          <p:cNvSpPr>
            <a:spLocks noGrp="1"/>
          </p:cNvSpPr>
          <p:nvPr>
            <p:ph idx="1"/>
          </p:nvPr>
        </p:nvSpPr>
        <p:spPr/>
        <p:txBody>
          <a:bodyPr/>
          <a:lstStyle/>
          <a:p>
            <a:r>
              <a:rPr lang="en-US" dirty="0" smtClean="0"/>
              <a:t>Topic/category: provision of health care assistance.</a:t>
            </a:r>
          </a:p>
          <a:p>
            <a:r>
              <a:rPr lang="en-US" dirty="0" smtClean="0"/>
              <a:t>Requires VDOE to develop and implement a phased reduction model for the Child Care Subsidy Program. Incrementally reduces assistance when an eligible family’s income increases.</a:t>
            </a:r>
          </a:p>
          <a:p>
            <a:r>
              <a:rPr lang="en-US" dirty="0" smtClean="0"/>
              <a:t>Creates a phased reduction model developed and implemented by VDOE.</a:t>
            </a:r>
          </a:p>
          <a:p>
            <a:r>
              <a:rPr lang="en-US" dirty="0" smtClean="0"/>
              <a:t>FIS from DPB estimated $600,000 in FY2027 and $3 million in FY2028-FY2031.</a:t>
            </a:r>
          </a:p>
        </p:txBody>
      </p:sp>
    </p:spTree>
    <p:extLst>
      <p:ext uri="{BB962C8B-B14F-4D97-AF65-F5344CB8AC3E}">
        <p14:creationId xmlns:p14="http://schemas.microsoft.com/office/powerpoint/2010/main" val="90419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2933698" y="566928"/>
            <a:ext cx="8770573" cy="949638"/>
          </a:xfrm>
        </p:spPr>
        <p:txBody>
          <a:bodyPr/>
          <a:lstStyle/>
          <a:p>
            <a:r>
              <a:rPr lang="en-US" dirty="0" smtClean="0"/>
              <a:t>HB254 &amp; SB20, cont.</a:t>
            </a:r>
            <a:endParaRPr lang="en-US" dirty="0"/>
          </a:p>
        </p:txBody>
      </p:sp>
      <p:sp>
        <p:nvSpPr>
          <p:cNvPr id="11" name="Text Placeholder 10"/>
          <p:cNvSpPr>
            <a:spLocks noGrp="1"/>
          </p:cNvSpPr>
          <p:nvPr>
            <p:ph type="body" idx="1"/>
          </p:nvPr>
        </p:nvSpPr>
        <p:spPr>
          <a:xfrm>
            <a:off x="2933699" y="2274849"/>
            <a:ext cx="4160520" cy="620752"/>
          </a:xfrm>
        </p:spPr>
        <p:txBody>
          <a:bodyPr/>
          <a:lstStyle/>
          <a:p>
            <a:r>
              <a:rPr lang="en-US" dirty="0" smtClean="0"/>
              <a:t>HB254 (Glass)</a:t>
            </a:r>
            <a:endParaRPr lang="en-US" dirty="0"/>
          </a:p>
        </p:txBody>
      </p:sp>
      <p:sp>
        <p:nvSpPr>
          <p:cNvPr id="12" name="Content Placeholder 11"/>
          <p:cNvSpPr>
            <a:spLocks noGrp="1"/>
          </p:cNvSpPr>
          <p:nvPr>
            <p:ph sz="half" idx="2"/>
          </p:nvPr>
        </p:nvSpPr>
        <p:spPr>
          <a:xfrm>
            <a:off x="2933699" y="2895601"/>
            <a:ext cx="4160520" cy="2779361"/>
          </a:xfrm>
        </p:spPr>
        <p:txBody>
          <a:bodyPr/>
          <a:lstStyle/>
          <a:p>
            <a:r>
              <a:rPr lang="en-US" dirty="0" smtClean="0"/>
              <a:t>Identical to SB as introduced.</a:t>
            </a:r>
          </a:p>
          <a:p>
            <a:r>
              <a:rPr lang="en-US" dirty="0" smtClean="0"/>
              <a:t>Reported from House Education Committee and referred to House Appropriations</a:t>
            </a:r>
          </a:p>
          <a:p>
            <a:r>
              <a:rPr lang="en-US" dirty="0" smtClean="0"/>
              <a:t>Left in </a:t>
            </a:r>
            <a:r>
              <a:rPr lang="en-US" dirty="0" err="1" smtClean="0"/>
              <a:t>Approps</a:t>
            </a:r>
            <a:r>
              <a:rPr lang="en-US" dirty="0" smtClean="0"/>
              <a:t>.</a:t>
            </a:r>
            <a:endParaRPr lang="en-US" dirty="0"/>
          </a:p>
        </p:txBody>
      </p:sp>
      <p:sp>
        <p:nvSpPr>
          <p:cNvPr id="13" name="Text Placeholder 12"/>
          <p:cNvSpPr>
            <a:spLocks noGrp="1"/>
          </p:cNvSpPr>
          <p:nvPr>
            <p:ph type="body" sz="quarter" idx="3"/>
          </p:nvPr>
        </p:nvSpPr>
        <p:spPr>
          <a:xfrm>
            <a:off x="7543751" y="2274849"/>
            <a:ext cx="4160520" cy="531851"/>
          </a:xfrm>
        </p:spPr>
        <p:txBody>
          <a:bodyPr/>
          <a:lstStyle/>
          <a:p>
            <a:r>
              <a:rPr lang="en-US" dirty="0" smtClean="0"/>
              <a:t>SB20 (Locke)</a:t>
            </a:r>
            <a:endParaRPr lang="en-US" dirty="0"/>
          </a:p>
        </p:txBody>
      </p:sp>
      <p:sp>
        <p:nvSpPr>
          <p:cNvPr id="14" name="Content Placeholder 13"/>
          <p:cNvSpPr>
            <a:spLocks noGrp="1"/>
          </p:cNvSpPr>
          <p:nvPr>
            <p:ph sz="quarter" idx="4"/>
          </p:nvPr>
        </p:nvSpPr>
        <p:spPr>
          <a:xfrm>
            <a:off x="7188200" y="2806700"/>
            <a:ext cx="4516071" cy="3378200"/>
          </a:xfrm>
        </p:spPr>
        <p:txBody>
          <a:bodyPr>
            <a:normAutofit fontScale="85000" lnSpcReduction="20000"/>
          </a:bodyPr>
          <a:lstStyle/>
          <a:p>
            <a:r>
              <a:rPr lang="en-US" dirty="0" smtClean="0"/>
              <a:t>Identical to HB as introduced.</a:t>
            </a:r>
          </a:p>
          <a:p>
            <a:r>
              <a:rPr lang="en-US" dirty="0" smtClean="0"/>
              <a:t>Reported from Senate Ed. &amp; Health unanimously and referred to Senate Finance &amp; Appropriations (SFAC); reported unanimously from SFAC with a substitute; passed Senate unanimously.</a:t>
            </a:r>
          </a:p>
          <a:p>
            <a:pPr lvl="1"/>
            <a:r>
              <a:rPr lang="en-US" dirty="0" smtClean="0"/>
              <a:t>SFAC substitute added some timing and reporting requirements, but substantively the same as HB.</a:t>
            </a:r>
          </a:p>
          <a:p>
            <a:r>
              <a:rPr lang="en-US" dirty="0" smtClean="0"/>
              <a:t>Reported from House Ed. (18-Y 3-N)</a:t>
            </a:r>
          </a:p>
          <a:p>
            <a:r>
              <a:rPr lang="en-US" dirty="0" smtClean="0"/>
              <a:t>Was re-referred back to House Ed. from the House Floor and was left in House Ed.</a:t>
            </a:r>
            <a:endParaRPr lang="en-US" dirty="0"/>
          </a:p>
        </p:txBody>
      </p:sp>
    </p:spTree>
    <p:extLst>
      <p:ext uri="{BB962C8B-B14F-4D97-AF65-F5344CB8AC3E}">
        <p14:creationId xmlns:p14="http://schemas.microsoft.com/office/powerpoint/2010/main" val="1050882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HB1468 (</a:t>
            </a:r>
            <a:r>
              <a:rPr lang="en-US" dirty="0" err="1" smtClean="0"/>
              <a:t>LeVere</a:t>
            </a:r>
            <a:r>
              <a:rPr lang="en-US" dirty="0" smtClean="0"/>
              <a:t> </a:t>
            </a:r>
            <a:r>
              <a:rPr lang="en-US" dirty="0" err="1" smtClean="0"/>
              <a:t>Bolling</a:t>
            </a:r>
            <a:r>
              <a:rPr lang="en-US" dirty="0" smtClean="0"/>
              <a:t>) - failed</a:t>
            </a:r>
            <a:endParaRPr lang="en-US" dirty="0"/>
          </a:p>
        </p:txBody>
      </p:sp>
      <p:sp>
        <p:nvSpPr>
          <p:cNvPr id="3" name="Content Placeholder 2"/>
          <p:cNvSpPr>
            <a:spLocks noGrp="1"/>
          </p:cNvSpPr>
          <p:nvPr>
            <p:ph idx="1"/>
          </p:nvPr>
        </p:nvSpPr>
        <p:spPr/>
        <p:txBody>
          <a:bodyPr/>
          <a:lstStyle/>
          <a:p>
            <a:r>
              <a:rPr lang="en-US" dirty="0" smtClean="0"/>
              <a:t>Topic/category: health insurance</a:t>
            </a:r>
          </a:p>
          <a:p>
            <a:r>
              <a:rPr lang="en-US" dirty="0" smtClean="0"/>
              <a:t>Requires health insurers that provide coverage for obstetrical services to provide coverage for doula care services. Coverage includes at least 8 visits by state-certified doula before birth, after birth, and during labor and delivery.</a:t>
            </a:r>
          </a:p>
          <a:p>
            <a:r>
              <a:rPr lang="en-US" dirty="0" smtClean="0"/>
              <a:t> Bill provides that insurers are not required to pay for duplicate services actually rendered by both the doula and another health care provider and prohibits insurers from requiring supervision, signature, or referral from other health care provider as a condition for doula care services.</a:t>
            </a:r>
          </a:p>
          <a:p>
            <a:r>
              <a:rPr lang="en-US" dirty="0" smtClean="0"/>
              <a:t>Bill was stricken from the docket by House Labor &amp; Commerce subcommittee.</a:t>
            </a:r>
          </a:p>
          <a:p>
            <a:endParaRPr lang="en-US" dirty="0"/>
          </a:p>
        </p:txBody>
      </p:sp>
    </p:spTree>
    <p:extLst>
      <p:ext uri="{BB962C8B-B14F-4D97-AF65-F5344CB8AC3E}">
        <p14:creationId xmlns:p14="http://schemas.microsoft.com/office/powerpoint/2010/main" val="2149527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SB241 (Head) – continued to 2027</a:t>
            </a:r>
            <a:endParaRPr lang="en-US" dirty="0"/>
          </a:p>
        </p:txBody>
      </p:sp>
      <p:sp>
        <p:nvSpPr>
          <p:cNvPr id="3" name="Content Placeholder 2"/>
          <p:cNvSpPr>
            <a:spLocks noGrp="1"/>
          </p:cNvSpPr>
          <p:nvPr>
            <p:ph idx="1"/>
          </p:nvPr>
        </p:nvSpPr>
        <p:spPr/>
        <p:txBody>
          <a:bodyPr/>
          <a:lstStyle/>
          <a:p>
            <a:r>
              <a:rPr lang="en-US" dirty="0" smtClean="0"/>
              <a:t>Topic/category: provision of health care services</a:t>
            </a:r>
          </a:p>
          <a:p>
            <a:r>
              <a:rPr lang="en-US" dirty="0" smtClean="0"/>
              <a:t>Bill provides that no license to establish or operate a home care organization shall be issued or renewed until “all existing home care organizations” have been inspected by the State Health Commissioner. </a:t>
            </a:r>
          </a:p>
          <a:p>
            <a:pPr lvl="1"/>
            <a:r>
              <a:rPr lang="en-US" dirty="0" smtClean="0"/>
              <a:t>Unclear what “all existing home care organizations” means. </a:t>
            </a:r>
          </a:p>
          <a:p>
            <a:r>
              <a:rPr lang="en-US" dirty="0" smtClean="0"/>
              <a:t>The bill also prohibits a home care organization from maintain its office in a private residence or virtual office.</a:t>
            </a:r>
          </a:p>
          <a:p>
            <a:r>
              <a:rPr lang="en-US" dirty="0" smtClean="0"/>
              <a:t>The bill was continued to 2027 in Senate Ed. &amp; Health.</a:t>
            </a:r>
            <a:endParaRPr lang="en-US" dirty="0"/>
          </a:p>
        </p:txBody>
      </p:sp>
    </p:spTree>
    <p:extLst>
      <p:ext uri="{BB962C8B-B14F-4D97-AF65-F5344CB8AC3E}">
        <p14:creationId xmlns:p14="http://schemas.microsoft.com/office/powerpoint/2010/main" val="3465471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HB336 (Anthony) &amp; HB1398 (Franklin, M.A.) – continued to 2027</a:t>
            </a:r>
            <a:endParaRPr lang="en-US" dirty="0"/>
          </a:p>
        </p:txBody>
      </p:sp>
      <p:sp>
        <p:nvSpPr>
          <p:cNvPr id="3" name="Content Placeholder 2"/>
          <p:cNvSpPr>
            <a:spLocks noGrp="1"/>
          </p:cNvSpPr>
          <p:nvPr>
            <p:ph idx="1"/>
          </p:nvPr>
        </p:nvSpPr>
        <p:spPr>
          <a:xfrm>
            <a:off x="2933700" y="2311400"/>
            <a:ext cx="8770571" cy="3924300"/>
          </a:xfrm>
        </p:spPr>
        <p:txBody>
          <a:bodyPr>
            <a:normAutofit fontScale="85000" lnSpcReduction="20000"/>
          </a:bodyPr>
          <a:lstStyle/>
          <a:p>
            <a:r>
              <a:rPr lang="en-US" dirty="0" smtClean="0"/>
              <a:t>Topic/category: fetal mortality/infant mortality</a:t>
            </a:r>
          </a:p>
          <a:p>
            <a:r>
              <a:rPr lang="en-US" dirty="0" smtClean="0"/>
              <a:t>Bills establish the Fetal and Infant Mortality Review Team. Team is directed to (</a:t>
            </a:r>
            <a:r>
              <a:rPr lang="en-US" dirty="0" err="1" smtClean="0"/>
              <a:t>i</a:t>
            </a:r>
            <a:r>
              <a:rPr lang="en-US" dirty="0" smtClean="0"/>
              <a:t>) develop and implement procedures to analyze fetal and infant deaths occurring within the Commonwealth; (ii) compile statistical data re: fetal and infant deaths every 3 years; and (iii) make such data available to the Governor, the General Assembly, and the Department of Health.</a:t>
            </a:r>
          </a:p>
          <a:p>
            <a:r>
              <a:rPr lang="en-US" dirty="0" smtClean="0"/>
              <a:t>HB336 was incorporated into HB1398 by House </a:t>
            </a:r>
            <a:r>
              <a:rPr lang="en-US" dirty="0" err="1" smtClean="0"/>
              <a:t>Approps</a:t>
            </a:r>
            <a:r>
              <a:rPr lang="en-US" dirty="0"/>
              <a:t> </a:t>
            </a:r>
            <a:r>
              <a:rPr lang="en-US" dirty="0" smtClean="0"/>
              <a:t>(bills were identical as introduced); bills stayed substantively the same except for updated definitions of “fetal death” and “infant death”</a:t>
            </a:r>
          </a:p>
          <a:p>
            <a:pPr lvl="1"/>
            <a:r>
              <a:rPr lang="en-US" dirty="0"/>
              <a:t>R</a:t>
            </a:r>
            <a:r>
              <a:rPr lang="en-US" dirty="0" smtClean="0"/>
              <a:t>eported from House </a:t>
            </a:r>
            <a:r>
              <a:rPr lang="en-US" dirty="0" err="1" smtClean="0"/>
              <a:t>Approps</a:t>
            </a:r>
            <a:r>
              <a:rPr lang="en-US" dirty="0" smtClean="0"/>
              <a:t> w/ substitute (incorporating HB336); passed the House (92-Y 5-N); reported from Senate Ed &amp; Health unanimously; was continued to 2027 by SFAC.</a:t>
            </a:r>
          </a:p>
          <a:p>
            <a:r>
              <a:rPr lang="en-US" dirty="0" smtClean="0"/>
              <a:t>FIS from DPB was ~ $800,000 per year beginning in FY2027</a:t>
            </a:r>
          </a:p>
          <a:p>
            <a:r>
              <a:rPr lang="en-US" dirty="0" smtClean="0"/>
              <a:t>The language of the bill largely tracks other Fatality Review teams in the Code (Maternal Mortality, Adult Fatality, State Child Fatality).</a:t>
            </a:r>
          </a:p>
          <a:p>
            <a:endParaRPr lang="en-US" dirty="0"/>
          </a:p>
        </p:txBody>
      </p:sp>
    </p:spTree>
    <p:extLst>
      <p:ext uri="{BB962C8B-B14F-4D97-AF65-F5344CB8AC3E}">
        <p14:creationId xmlns:p14="http://schemas.microsoft.com/office/powerpoint/2010/main" val="1913573870"/>
      </p:ext>
    </p:extLst>
  </p:cSld>
  <p:clrMapOvr>
    <a:masterClrMapping/>
  </p:clrMapOvr>
</p:sld>
</file>

<file path=ppt/theme/theme1.xml><?xml version="1.0" encoding="utf-8"?>
<a:theme xmlns:a="http://schemas.openxmlformats.org/drawingml/2006/main" name="Feathered">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9290C9-6505-4B77-B628-A44276CB9D85}">
  <ds:schemaRefs>
    <ds:schemaRef ds:uri="http://schemas.microsoft.com/office/2006/documentManagement/types"/>
    <ds:schemaRef ds:uri="http://schemas.openxmlformats.org/package/2006/metadata/core-properties"/>
    <ds:schemaRef ds:uri="16c05727-aa75-4e4a-9b5f-8a80a1165891"/>
    <ds:schemaRef ds:uri="http://purl.org/dc/elements/1.1/"/>
    <ds:schemaRef ds:uri="http://schemas.microsoft.com/office/infopath/2007/PartnerControls"/>
    <ds:schemaRef ds:uri="http://schemas.microsoft.com/office/2006/metadata/properties"/>
    <ds:schemaRef ds:uri="http://purl.org/dc/terms/"/>
    <ds:schemaRef ds:uri="http://www.w3.org/XML/1998/namespace"/>
    <ds:schemaRef ds:uri="71af3243-3dd4-4a8d-8c0d-dd76da1f02a5"/>
    <ds:schemaRef ds:uri="http://purl.org/dc/dcmitype/"/>
  </ds:schemaRefs>
</ds:datastoreItem>
</file>

<file path=customXml/itemProps2.xml><?xml version="1.0" encoding="utf-8"?>
<ds:datastoreItem xmlns:ds="http://schemas.openxmlformats.org/officeDocument/2006/customXml" ds:itemID="{5728C3E1-D10B-4426-B05E-8E1CAFF03C24}">
  <ds:schemaRefs>
    <ds:schemaRef ds:uri="http://schemas.microsoft.com/sharepoint/v3/contenttype/forms"/>
  </ds:schemaRefs>
</ds:datastoreItem>
</file>

<file path=customXml/itemProps3.xml><?xml version="1.0" encoding="utf-8"?>
<ds:datastoreItem xmlns:ds="http://schemas.openxmlformats.org/officeDocument/2006/customXml" ds:itemID="{47B8899B-5794-42FB-9137-8220A73767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1664</Words>
  <Application>Microsoft Office PowerPoint</Application>
  <PresentationFormat>Widescreen</PresentationFormat>
  <Paragraphs>107</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Calibri</vt:lpstr>
      <vt:lpstr>Century Schoolbook</vt:lpstr>
      <vt:lpstr>Corbel</vt:lpstr>
      <vt:lpstr>Feathered</vt:lpstr>
      <vt:lpstr>Overview of Relevant Legislation – 2026 Regular Session</vt:lpstr>
      <vt:lpstr>Overview</vt:lpstr>
      <vt:lpstr>Bills relating to pregnant inmates (passed)</vt:lpstr>
      <vt:lpstr>Bills relating to maternal health (passed)</vt:lpstr>
      <vt:lpstr>HB254 (Glass) &amp; SB20 (Locke)- failed</vt:lpstr>
      <vt:lpstr>HB254 &amp; SB20, cont.</vt:lpstr>
      <vt:lpstr>HB1468 (LeVere Bolling) - failed</vt:lpstr>
      <vt:lpstr>SB241 (Head) – continued to 2027</vt:lpstr>
      <vt:lpstr>HB336 (Anthony) &amp; HB1398 (Franklin, M.A.) – continued to 2027</vt:lpstr>
      <vt:lpstr>HB822 (Carr) – stricken</vt:lpstr>
      <vt:lpstr>SB188 (Williams Graves) – stricken</vt:lpstr>
      <vt:lpstr>SB193 (Williams Graves) – stricken</vt:lpstr>
      <vt:lpstr>SB721 (Carroll Foy)—continued to 2027</vt:lpstr>
      <vt:lpstr>HB600 (Simonds) &amp; SB182 (Williams Graves) - failed</vt:lpstr>
      <vt:lpstr>HB600 &amp; SB182, cont.</vt:lpstr>
      <vt:lpstr>HB1173 (Tran) &amp; SB258 (Pekarsky) - vetoed</vt:lpstr>
      <vt:lpstr>HB1173 &amp; SB258, cont.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2026-06-11T17:09:19Z</dcterms:created>
  <dcterms:modified xsi:type="dcterms:W3CDTF">2026-06-12T17:41:24Z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