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8"/>
  </p:notesMasterIdLst>
  <p:sldIdLst>
    <p:sldId id="2147483521" r:id="rId5"/>
    <p:sldId id="2147483528" r:id="rId6"/>
    <p:sldId id="2147483537" r:id="rId7"/>
    <p:sldId id="2147483548" r:id="rId8"/>
    <p:sldId id="2147483519" r:id="rId9"/>
    <p:sldId id="2147483526" r:id="rId10"/>
    <p:sldId id="2147483532" r:id="rId11"/>
    <p:sldId id="2147483543" r:id="rId12"/>
    <p:sldId id="2147483536" r:id="rId13"/>
    <p:sldId id="2147483534" r:id="rId14"/>
    <p:sldId id="2147483530" r:id="rId15"/>
    <p:sldId id="2147483533" r:id="rId16"/>
    <p:sldId id="2147483529" r:id="rId17"/>
    <p:sldId id="2147483551" r:id="rId18"/>
    <p:sldId id="2147483513" r:id="rId19"/>
    <p:sldId id="286" r:id="rId20"/>
    <p:sldId id="2147483550" r:id="rId21"/>
    <p:sldId id="2147483553" r:id="rId22"/>
    <p:sldId id="2147483561" r:id="rId23"/>
    <p:sldId id="2147483539" r:id="rId24"/>
    <p:sldId id="2147483549" r:id="rId25"/>
    <p:sldId id="2147483527" r:id="rId26"/>
    <p:sldId id="2147483563" r:id="rId27"/>
  </p:sldIdLst>
  <p:sldSz cx="18288000" cy="10287000"/>
  <p:notesSz cx="6858000" cy="9144000"/>
  <p:embeddedFontLst>
    <p:embeddedFont>
      <p:font typeface="Georgia" panose="02040502050405020303" pitchFamily="18" charset="0"/>
      <p:regular r:id="rId29"/>
      <p:bold r:id="rId30"/>
      <p:italic r:id="rId31"/>
      <p:boldItalic r:id="rId32"/>
    </p:embeddedFont>
    <p:embeddedFont>
      <p:font typeface="Tahoma" panose="020B0604030504040204" pitchFamily="34" charset="0"/>
      <p:regular r:id="rId33"/>
      <p:bold r:id="rId34"/>
    </p:embeddedFont>
    <p:embeddedFont>
      <p:font typeface="Tahoma Bold" panose="020B080403050404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560D99-BA3F-4E7A-9D0F-0AA09BB5C075}">
          <p14:sldIdLst>
            <p14:sldId id="2147483521"/>
            <p14:sldId id="2147483528"/>
            <p14:sldId id="2147483537"/>
            <p14:sldId id="2147483548"/>
            <p14:sldId id="2147483519"/>
            <p14:sldId id="2147483526"/>
            <p14:sldId id="2147483532"/>
            <p14:sldId id="2147483543"/>
            <p14:sldId id="2147483536"/>
            <p14:sldId id="2147483534"/>
            <p14:sldId id="2147483530"/>
            <p14:sldId id="2147483533"/>
            <p14:sldId id="2147483529"/>
            <p14:sldId id="2147483551"/>
            <p14:sldId id="2147483513"/>
            <p14:sldId id="286"/>
            <p14:sldId id="2147483550"/>
            <p14:sldId id="2147483553"/>
            <p14:sldId id="2147483561"/>
            <p14:sldId id="2147483539"/>
            <p14:sldId id="2147483549"/>
            <p14:sldId id="2147483527"/>
            <p14:sldId id="21474835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6A615-7F40-5836-B70C-F593DF30F366}" name="Carolyn Gray" initials="CG" userId="S::cgray@guidehouse.com::1c019e5b-89a5-45be-a286-5795d4531876" providerId="AD"/>
  <p188:author id="{2E17D529-D22F-F600-888A-88BBC5B53B6E}" name="Jed Herrmann" initials="JH" userId="S::jherrmann@guidehouse.com::ea86532d-7086-42f2-be72-8df2bba59c7c" providerId="AD"/>
  <p188:author id="{AD5E5F2E-0A99-5D27-836F-73B6733FDD52}" name="Hertz, Heidi (GOV)" initials="HH" userId="S::Heidi.Hertz@governor.virginia.gov::678b1ae1-7ea3-4cca-90a3-ec61af5982b7" providerId="AD"/>
  <p188:author id="{E8121270-482C-48D4-EBB9-2F9335143EC3}" name="Kajal Patel" initials="KP" userId="S::kpatel@guidehouse.com::53a78114-9cc5-4601-b4ba-6863b6b4f003" providerId="AD"/>
  <p188:author id="{8C58167A-9E9F-C95D-414C-EFB59CF85735}" name="Dan Hiller" initials="DH" userId="S::dhiller@guidehouse.com::07c50315-2531-425d-9a11-eb1d0f35c1df" providerId="AD"/>
  <p188:author id="{3787A88F-17E4-67DE-CD3F-AD5755679FDE}" name="Caroline Deneszczuk" initials="CD" userId="S::caroline.deneszczuk@guidehouse.com::4f0ae7e0-4afa-47b6-a66b-df3a64746ea3" providerId="AD"/>
  <p188:author id="{33AD669D-3774-78D7-1F5E-D2906CDC4201}" name="DMAS Comments" initials="DMAS" userId="DMAS Comments" providerId="None"/>
  <p188:author id="{977003C6-1AC8-2937-0550-12CE2AC48F21}" name="Mae Vine" initials="MV" userId="S::mvine@guidehouse.com::b265c65c-b045-4e31-b911-bf1757fb5b08" providerId="AD"/>
  <p188:author id="{BAB79FE9-F6D5-ED9B-91BA-BF60F6C522EA}" name="Anusha Kemburu" initials="AK" userId="S::akemburu@guidehouse.com::d0700ceb-fabe-4f72-8796-00315742f541" providerId="AD"/>
  <p188:author id="{02A0B4F5-BE68-8E1D-0288-C080A15A6E83}" name="Quinonez, Veronica (DMAS)" initials="VQ" userId="S::Veronica.Quinonez@dmas.virginia.gov::0597871f-4798-42a2-965a-193e04986594" providerId="AD"/>
  <p188:author id="{854781FA-110A-64C7-C343-50A102844057}" name="Wyatt Carter" initials="WC" userId="S::wyatt.carter@guidehouse.com::cb5911d0-2172-40f8-9062-0b9357be6e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49D"/>
    <a:srgbClr val="C9EDFC"/>
    <a:srgbClr val="BEE395"/>
    <a:srgbClr val="F3CE3B"/>
    <a:srgbClr val="015390"/>
    <a:srgbClr val="FEF4CF"/>
    <a:srgbClr val="7AB371"/>
    <a:srgbClr val="52BCB6"/>
    <a:srgbClr val="F5A453"/>
    <a:srgbClr val="B07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C755F-DFFF-4A01-B204-1F8A410A7599}" v="5" dt="2026-06-16T18:12:01.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ccesshub.sharepoint.com/sites/VADMASRHTP/Shared%20Documents/03.%20Client%20Meeting%20Materials/09.%20Webinars/6.3.26%20Webinar/DRAFT2_Rural%20Health%20Transformation%20Program%20Webinar_052926%20_P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ccesshub.sharepoint.com/sites/VADMASRHTP/Shared%20Documents/03.%20Client%20Meeting%20Materials/09.%20Webinars/6.3.26%20Webinar/DRAFT2_Rural%20Health%20Transformation%20Program%20Webinar_052926%20_Pi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cesshub.sharepoint.com/sites/VADMASRHTP/Shared%20Documents/03.%20Client%20Meeting%20Materials/09.%20Webinars/6.3.26%20Webinar/DRAFT2_Rural%20Health%20Transformation%20Program%20Webinar_052926%20_P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ccesshub.sharepoint.com/sites/VADMASRHTP/Shared%20Documents/03.%20Client%20Meeting%20Materials/09.%20Webinars/6.3.26%20Webinar/DRAFT2_Rural%20Health%20Transformation%20Program%20Webinar_052926%20_Pi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ccesshub.sharepoint.com/sites/VADMASRHTP/Shared%20Documents/03.%20Client%20Meeting%20Materials/09.%20Webinars/6.3.26%20Webinar/DRAFT2_Rural%20Health%20Transformation%20Program%20Webinar_052926%20_Pi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ccesshub.sharepoint.com/sites/VADMASRHTP/Shared%20Documents/03.%20Client%20Meeting%20Materials/09.%20Webinars/6.3.26%20Webinar/DRAFT2_Rural%20Health%20Transformation%20Program%20Webinar_052926%20_Pi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rgbClr val="000000"/>
              </a:solidFill>
              <a:prstDash val="solid"/>
            </a:ln>
          </c:spPr>
          <c:dPt>
            <c:idx val="0"/>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1-DB6D-47D7-AEA3-B76BAEC142C4}"/>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DB6D-47D7-AEA3-B76BAEC142C4}"/>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DB6D-47D7-AEA3-B76BAEC142C4}"/>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DB6D-47D7-AEA3-B76BAEC142C4}"/>
              </c:ext>
            </c:extLst>
          </c:dPt>
          <c:val>
            <c:numRef>
              <c:f>Sheet1!$B$2:$B$5</c:f>
              <c:numCache>
                <c:formatCode>General</c:formatCode>
                <c:ptCount val="4"/>
                <c:pt idx="0">
                  <c:v>50</c:v>
                </c:pt>
                <c:pt idx="1">
                  <c:v>50</c:v>
                </c:pt>
              </c:numCache>
            </c:numRef>
          </c:val>
          <c:extLst>
            <c:ext xmlns:c16="http://schemas.microsoft.com/office/drawing/2014/chart" uri="{C3380CC4-5D6E-409C-BE32-E72D297353CC}">
              <c16:uniqueId val="{00000008-DB6D-47D7-AEA3-B76BAEC142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rgbClr val="000000"/>
              </a:solidFill>
              <a:prstDash val="solid"/>
            </a:ln>
          </c:spPr>
          <c:dPt>
            <c:idx val="0"/>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1-9015-4845-9A2A-FCDD6AF5C918}"/>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9015-4845-9A2A-FCDD6AF5C918}"/>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9015-4845-9A2A-FCDD6AF5C918}"/>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9015-4845-9A2A-FCDD6AF5C918}"/>
              </c:ext>
            </c:extLst>
          </c:dPt>
          <c:val>
            <c:numRef>
              <c:f>Sheet1!$B$2:$B$5</c:f>
              <c:numCache>
                <c:formatCode>General</c:formatCode>
                <c:ptCount val="4"/>
                <c:pt idx="0">
                  <c:v>50</c:v>
                </c:pt>
                <c:pt idx="1">
                  <c:v>50</c:v>
                </c:pt>
              </c:numCache>
            </c:numRef>
          </c:val>
          <c:extLst>
            <c:ext xmlns:c16="http://schemas.microsoft.com/office/drawing/2014/chart" uri="{C3380CC4-5D6E-409C-BE32-E72D297353CC}">
              <c16:uniqueId val="{00000008-9015-4845-9A2A-FCDD6AF5C9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rgbClr val="000000"/>
              </a:solidFill>
              <a:prstDash val="solid"/>
            </a:ln>
          </c:spPr>
          <c:dPt>
            <c:idx val="0"/>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1-2E60-4AA7-85BA-7229325206B8}"/>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2E60-4AA7-85BA-7229325206B8}"/>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2E60-4AA7-85BA-7229325206B8}"/>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2E60-4AA7-85BA-7229325206B8}"/>
              </c:ext>
            </c:extLst>
          </c:dPt>
          <c:val>
            <c:numRef>
              <c:f>Sheet1!$B$2:$B$5</c:f>
              <c:numCache>
                <c:formatCode>General</c:formatCode>
                <c:ptCount val="4"/>
                <c:pt idx="0">
                  <c:v>50</c:v>
                </c:pt>
                <c:pt idx="1">
                  <c:v>50</c:v>
                </c:pt>
              </c:numCache>
            </c:numRef>
          </c:val>
          <c:extLst>
            <c:ext xmlns:c16="http://schemas.microsoft.com/office/drawing/2014/chart" uri="{C3380CC4-5D6E-409C-BE32-E72D297353CC}">
              <c16:uniqueId val="{00000008-2E60-4AA7-85BA-7229325206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rgbClr val="000000"/>
              </a:solidFill>
              <a:prstDash val="solid"/>
            </a:ln>
          </c:spPr>
          <c:dPt>
            <c:idx val="0"/>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1-369D-40B2-B100-4C6926C6E4E3}"/>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369D-40B2-B100-4C6926C6E4E3}"/>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369D-40B2-B100-4C6926C6E4E3}"/>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369D-40B2-B100-4C6926C6E4E3}"/>
              </c:ext>
            </c:extLst>
          </c:dPt>
          <c:val>
            <c:numRef>
              <c:f>Sheet1!$B$2:$B$5</c:f>
              <c:numCache>
                <c:formatCode>General</c:formatCode>
                <c:ptCount val="4"/>
                <c:pt idx="0">
                  <c:v>50</c:v>
                </c:pt>
                <c:pt idx="1">
                  <c:v>50</c:v>
                </c:pt>
              </c:numCache>
            </c:numRef>
          </c:val>
          <c:extLst>
            <c:ext xmlns:c16="http://schemas.microsoft.com/office/drawing/2014/chart" uri="{C3380CC4-5D6E-409C-BE32-E72D297353CC}">
              <c16:uniqueId val="{00000008-369D-40B2-B100-4C6926C6E4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rgbClr val="000000"/>
              </a:solidFill>
              <a:prstDash val="solid"/>
            </a:ln>
          </c:spPr>
          <c:dPt>
            <c:idx val="0"/>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1-972E-4C54-AC3F-16149873D67A}"/>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972E-4C54-AC3F-16149873D67A}"/>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972E-4C54-AC3F-16149873D67A}"/>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972E-4C54-AC3F-16149873D67A}"/>
              </c:ext>
            </c:extLst>
          </c:dPt>
          <c:val>
            <c:numRef>
              <c:f>Sheet1!$B$2:$B$5</c:f>
              <c:numCache>
                <c:formatCode>General</c:formatCode>
                <c:ptCount val="4"/>
                <c:pt idx="0">
                  <c:v>50</c:v>
                </c:pt>
                <c:pt idx="1">
                  <c:v>50</c:v>
                </c:pt>
              </c:numCache>
            </c:numRef>
          </c:val>
          <c:extLst>
            <c:ext xmlns:c16="http://schemas.microsoft.com/office/drawing/2014/chart" uri="{C3380CC4-5D6E-409C-BE32-E72D297353CC}">
              <c16:uniqueId val="{00000008-972E-4C54-AC3F-16149873D6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Funding per budget</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period</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rgbClr val="000000"/>
              </a:solidFill>
              <a:prstDash val="solid"/>
            </a:ln>
          </c:spPr>
          <c:dPt>
            <c:idx val="0"/>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1-2E60-4AA7-85BA-7229325206B8}"/>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2E60-4AA7-85BA-7229325206B8}"/>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2E60-4AA7-85BA-7229325206B8}"/>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2E60-4AA7-85BA-7229325206B8}"/>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sz="1600" dirty="0"/>
                      <a:t>50% Workload</a:t>
                    </a:r>
                    <a:r>
                      <a:rPr lang="en-US" sz="1600" baseline="0" dirty="0"/>
                      <a:t> Funding</a:t>
                    </a:r>
                    <a:endParaRPr lang="en-US" sz="160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E60-4AA7-85BA-7229325206B8}"/>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sz="1600" dirty="0"/>
                      <a:t>50% baseline funding</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E60-4AA7-85BA-7229325206B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50</c:v>
                </c:pt>
                <c:pt idx="1">
                  <c:v>50</c:v>
                </c:pt>
              </c:numCache>
            </c:numRef>
          </c:val>
          <c:extLst>
            <c:ext xmlns:c16="http://schemas.microsoft.com/office/drawing/2014/chart" uri="{C3380CC4-5D6E-409C-BE32-E72D297353CC}">
              <c16:uniqueId val="{00000008-2E60-4AA7-85BA-7229325206B8}"/>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0A6C8-76D3-4907-A947-558127E80817}" type="datetimeFigureOut">
              <a:rPr lang="en-US" smtClean="0"/>
              <a:t>6/17/2026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B1967-D7D0-4F10-8D93-06CEEAB7AA40}" type="slidenum">
              <a:rPr lang="en-US" smtClean="0"/>
              <a:t>‹#›</a:t>
            </a:fld>
            <a:endParaRPr lang="en-US" dirty="0"/>
          </a:p>
        </p:txBody>
      </p:sp>
    </p:spTree>
    <p:extLst>
      <p:ext uri="{BB962C8B-B14F-4D97-AF65-F5344CB8AC3E}">
        <p14:creationId xmlns:p14="http://schemas.microsoft.com/office/powerpoint/2010/main" val="216913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B1967-D7D0-4F10-8D93-06CEEAB7AA40}" type="slidenum">
              <a:rPr lang="en-US" smtClean="0"/>
              <a:t>2</a:t>
            </a:fld>
            <a:endParaRPr lang="en-US"/>
          </a:p>
        </p:txBody>
      </p:sp>
    </p:spTree>
    <p:extLst>
      <p:ext uri="{BB962C8B-B14F-4D97-AF65-F5344CB8AC3E}">
        <p14:creationId xmlns:p14="http://schemas.microsoft.com/office/powerpoint/2010/main" val="60232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C1596-6881-7A91-9B72-A28EE06BF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28514-F6D0-B17A-9B0E-F66D724F186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1056D4-7C7B-F7B2-C018-D35024358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113C81-E5F2-4E3B-9652-D010CFDEF46C}"/>
              </a:ext>
            </a:extLst>
          </p:cNvPr>
          <p:cNvSpPr>
            <a:spLocks noGrp="1"/>
          </p:cNvSpPr>
          <p:nvPr>
            <p:ph type="sldNum" sz="quarter" idx="5"/>
          </p:nvPr>
        </p:nvSpPr>
        <p:spPr/>
        <p:txBody>
          <a:bodyPr/>
          <a:lstStyle/>
          <a:p>
            <a:fld id="{B14B1967-D7D0-4F10-8D93-06CEEAB7AA40}" type="slidenum">
              <a:rPr lang="en-US" smtClean="0"/>
              <a:t>21</a:t>
            </a:fld>
            <a:endParaRPr lang="en-US" dirty="0"/>
          </a:p>
        </p:txBody>
      </p:sp>
    </p:spTree>
    <p:extLst>
      <p:ext uri="{BB962C8B-B14F-4D97-AF65-F5344CB8AC3E}">
        <p14:creationId xmlns:p14="http://schemas.microsoft.com/office/powerpoint/2010/main" val="418019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B1967-D7D0-4F10-8D93-06CEEAB7AA40}" type="slidenum">
              <a:rPr lang="en-US" smtClean="0"/>
              <a:t>22</a:t>
            </a:fld>
            <a:endParaRPr lang="en-US" dirty="0"/>
          </a:p>
        </p:txBody>
      </p:sp>
    </p:spTree>
    <p:extLst>
      <p:ext uri="{BB962C8B-B14F-4D97-AF65-F5344CB8AC3E}">
        <p14:creationId xmlns:p14="http://schemas.microsoft.com/office/powerpoint/2010/main" val="5965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4FEAE-A8E2-74B2-A61A-E8A66323E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4041E-FA56-3006-5906-1D3E3C1DE8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1CE81D-0234-A5E3-DD70-864A9A0DB1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DBF0BD-9F83-BBE7-378E-5F486B6C2FFA}"/>
              </a:ext>
            </a:extLst>
          </p:cNvPr>
          <p:cNvSpPr>
            <a:spLocks noGrp="1"/>
          </p:cNvSpPr>
          <p:nvPr>
            <p:ph type="sldNum" sz="quarter" idx="5"/>
          </p:nvPr>
        </p:nvSpPr>
        <p:spPr/>
        <p:txBody>
          <a:bodyPr/>
          <a:lstStyle/>
          <a:p>
            <a:fld id="{B14B1967-D7D0-4F10-8D93-06CEEAB7AA40}" type="slidenum">
              <a:rPr lang="en-US" smtClean="0"/>
              <a:t>23</a:t>
            </a:fld>
            <a:endParaRPr lang="en-US"/>
          </a:p>
        </p:txBody>
      </p:sp>
    </p:spTree>
    <p:extLst>
      <p:ext uri="{BB962C8B-B14F-4D97-AF65-F5344CB8AC3E}">
        <p14:creationId xmlns:p14="http://schemas.microsoft.com/office/powerpoint/2010/main" val="178576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B1967-D7D0-4F10-8D93-06CEEAB7AA40}" type="slidenum">
              <a:rPr lang="en-US" smtClean="0"/>
              <a:t>3</a:t>
            </a:fld>
            <a:endParaRPr lang="en-US" dirty="0"/>
          </a:p>
        </p:txBody>
      </p:sp>
    </p:spTree>
    <p:extLst>
      <p:ext uri="{BB962C8B-B14F-4D97-AF65-F5344CB8AC3E}">
        <p14:creationId xmlns:p14="http://schemas.microsoft.com/office/powerpoint/2010/main" val="288845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20F2C-A3D1-F08E-73FA-7ED74D52B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93B40-8F81-3834-225D-5C3994C5BE8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6A3F0F3-EFF9-5857-C415-3A666D7DCB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652928-75EA-53D1-7C98-3000989A1445}"/>
              </a:ext>
            </a:extLst>
          </p:cNvPr>
          <p:cNvSpPr>
            <a:spLocks noGrp="1"/>
          </p:cNvSpPr>
          <p:nvPr>
            <p:ph type="sldNum" sz="quarter" idx="5"/>
          </p:nvPr>
        </p:nvSpPr>
        <p:spPr/>
        <p:txBody>
          <a:bodyPr/>
          <a:lstStyle/>
          <a:p>
            <a:fld id="{B14B1967-D7D0-4F10-8D93-06CEEAB7AA40}" type="slidenum">
              <a:rPr lang="en-US" smtClean="0"/>
              <a:t>4</a:t>
            </a:fld>
            <a:endParaRPr lang="en-US" dirty="0"/>
          </a:p>
        </p:txBody>
      </p:sp>
    </p:spTree>
    <p:extLst>
      <p:ext uri="{BB962C8B-B14F-4D97-AF65-F5344CB8AC3E}">
        <p14:creationId xmlns:p14="http://schemas.microsoft.com/office/powerpoint/2010/main" val="156025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730D-5600-37E8-5258-37B290D8E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133B7-6F01-A5C2-CA4F-A285A554AB5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A484896-FF18-0181-A57C-706C9B0C1F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B3E36D-4AA1-BC7E-5831-24F69EDFE5B8}"/>
              </a:ext>
            </a:extLst>
          </p:cNvPr>
          <p:cNvSpPr>
            <a:spLocks noGrp="1"/>
          </p:cNvSpPr>
          <p:nvPr>
            <p:ph type="sldNum" sz="quarter" idx="5"/>
          </p:nvPr>
        </p:nvSpPr>
        <p:spPr/>
        <p:txBody>
          <a:bodyPr/>
          <a:lstStyle/>
          <a:p>
            <a:fld id="{B14B1967-D7D0-4F10-8D93-06CEEAB7AA40}" type="slidenum">
              <a:rPr lang="en-US" smtClean="0"/>
              <a:t>7</a:t>
            </a:fld>
            <a:endParaRPr lang="en-US" dirty="0"/>
          </a:p>
        </p:txBody>
      </p:sp>
    </p:spTree>
    <p:extLst>
      <p:ext uri="{BB962C8B-B14F-4D97-AF65-F5344CB8AC3E}">
        <p14:creationId xmlns:p14="http://schemas.microsoft.com/office/powerpoint/2010/main" val="146914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Nelson County </a:t>
            </a:r>
          </a:p>
        </p:txBody>
      </p:sp>
      <p:sp>
        <p:nvSpPr>
          <p:cNvPr id="4" name="Slide Number Placeholder 3"/>
          <p:cNvSpPr>
            <a:spLocks noGrp="1"/>
          </p:cNvSpPr>
          <p:nvPr>
            <p:ph type="sldNum" sz="quarter" idx="5"/>
          </p:nvPr>
        </p:nvSpPr>
        <p:spPr/>
        <p:txBody>
          <a:bodyPr/>
          <a:lstStyle/>
          <a:p>
            <a:fld id="{B14B1967-D7D0-4F10-8D93-06CEEAB7AA40}" type="slidenum">
              <a:rPr lang="en-US" smtClean="0"/>
              <a:t>9</a:t>
            </a:fld>
            <a:endParaRPr lang="en-US" dirty="0"/>
          </a:p>
        </p:txBody>
      </p:sp>
    </p:spTree>
    <p:extLst>
      <p:ext uri="{BB962C8B-B14F-4D97-AF65-F5344CB8AC3E}">
        <p14:creationId xmlns:p14="http://schemas.microsoft.com/office/powerpoint/2010/main" val="147498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A2792-ABF2-E921-0009-FDF8B80EB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F97E1-075A-C4C2-EC35-F117CC930F9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32982DC-472A-F98E-1B3C-7D8870C5C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A0088-E216-C004-1F94-8EA93901E003}"/>
              </a:ext>
            </a:extLst>
          </p:cNvPr>
          <p:cNvSpPr>
            <a:spLocks noGrp="1"/>
          </p:cNvSpPr>
          <p:nvPr>
            <p:ph type="sldNum" sz="quarter" idx="5"/>
          </p:nvPr>
        </p:nvSpPr>
        <p:spPr/>
        <p:txBody>
          <a:bodyPr/>
          <a:lstStyle/>
          <a:p>
            <a:fld id="{B14B1967-D7D0-4F10-8D93-06CEEAB7AA40}" type="slidenum">
              <a:rPr lang="en-US" smtClean="0"/>
              <a:t>11</a:t>
            </a:fld>
            <a:endParaRPr lang="en-US" dirty="0"/>
          </a:p>
        </p:txBody>
      </p:sp>
    </p:spTree>
    <p:extLst>
      <p:ext uri="{BB962C8B-B14F-4D97-AF65-F5344CB8AC3E}">
        <p14:creationId xmlns:p14="http://schemas.microsoft.com/office/powerpoint/2010/main" val="195708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9492-0C79-7BA4-1710-735FC2F69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74036-D36F-8E14-C4F0-A70085A0584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4FA0430-75C5-D5D4-8B70-4EBD1D344B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7E077C-3166-5423-0AE6-9D24CC5E7BCB}"/>
              </a:ext>
            </a:extLst>
          </p:cNvPr>
          <p:cNvSpPr>
            <a:spLocks noGrp="1"/>
          </p:cNvSpPr>
          <p:nvPr>
            <p:ph type="sldNum" sz="quarter" idx="5"/>
          </p:nvPr>
        </p:nvSpPr>
        <p:spPr/>
        <p:txBody>
          <a:bodyPr/>
          <a:lstStyle/>
          <a:p>
            <a:fld id="{B14B1967-D7D0-4F10-8D93-06CEEAB7AA40}" type="slidenum">
              <a:rPr lang="en-US" smtClean="0"/>
              <a:t>12</a:t>
            </a:fld>
            <a:endParaRPr lang="en-US" dirty="0"/>
          </a:p>
        </p:txBody>
      </p:sp>
    </p:spTree>
    <p:extLst>
      <p:ext uri="{BB962C8B-B14F-4D97-AF65-F5344CB8AC3E}">
        <p14:creationId xmlns:p14="http://schemas.microsoft.com/office/powerpoint/2010/main" val="36415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B1967-D7D0-4F10-8D93-06CEEAB7AA40}" type="slidenum">
              <a:rPr lang="en-US" smtClean="0"/>
              <a:t>18</a:t>
            </a:fld>
            <a:endParaRPr lang="en-US" dirty="0"/>
          </a:p>
        </p:txBody>
      </p:sp>
    </p:spTree>
    <p:extLst>
      <p:ext uri="{BB962C8B-B14F-4D97-AF65-F5344CB8AC3E}">
        <p14:creationId xmlns:p14="http://schemas.microsoft.com/office/powerpoint/2010/main" val="367328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A916-670E-7B32-82C4-FE170166C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BECB3-98BD-4B5B-3043-15B24D52865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288A45E-8DC0-11BB-E3E8-F342FF6931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4B6878-C770-E705-7986-9B6773C6BAE8}"/>
              </a:ext>
            </a:extLst>
          </p:cNvPr>
          <p:cNvSpPr>
            <a:spLocks noGrp="1"/>
          </p:cNvSpPr>
          <p:nvPr>
            <p:ph type="sldNum" sz="quarter" idx="5"/>
          </p:nvPr>
        </p:nvSpPr>
        <p:spPr/>
        <p:txBody>
          <a:bodyPr/>
          <a:lstStyle/>
          <a:p>
            <a:fld id="{B14B1967-D7D0-4F10-8D93-06CEEAB7AA40}" type="slidenum">
              <a:rPr lang="en-US" smtClean="0"/>
              <a:t>19</a:t>
            </a:fld>
            <a:endParaRPr lang="en-US" dirty="0"/>
          </a:p>
        </p:txBody>
      </p:sp>
    </p:spTree>
    <p:extLst>
      <p:ext uri="{BB962C8B-B14F-4D97-AF65-F5344CB8AC3E}">
        <p14:creationId xmlns:p14="http://schemas.microsoft.com/office/powerpoint/2010/main" val="155020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2580DD-F2FF-774B-BD3D-2AC2EF310CBE}"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3E1147-212A-4043-86D7-051CB62F6FFE}"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498F4-1C64-FE4A-942E-663C1BAB7D9B}"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59711-5955-7E42-ADD6-BC10589AA768}"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53A2B-09EB-6940-904B-892D57683FF7}"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D4A5B8-F538-FC4D-AC17-258175CD0DC2}" type="datetime1">
              <a:rPr lang="en-US" smtClean="0"/>
              <a:t>6/17/2026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CF7A7-6AE0-1B41-A3E6-C578C4A1CC1F}" type="datetime1">
              <a:rPr lang="en-US" smtClean="0"/>
              <a:t>6/17/2026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08A92B-39A3-4947-81B6-E467AF52DD63}" type="datetime1">
              <a:rPr lang="en-US" smtClean="0"/>
              <a:t>6/17/2026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52B7F1FD-147B-025E-94BD-2EFE4138EEB2}"/>
              </a:ext>
            </a:extLst>
          </p:cNvPr>
          <p:cNvSpPr>
            <a:spLocks noChangeAspect="1"/>
          </p:cNvSpPr>
          <p:nvPr userDrawn="1"/>
        </p:nvSpPr>
        <p:spPr>
          <a:xfrm rot="16200000">
            <a:off x="17830800" y="9829800"/>
            <a:ext cx="457200" cy="457200"/>
          </a:xfrm>
          <a:prstGeom prst="round1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41563A3-70EF-324F-8AFC-BEA9274D22F5}" type="datetime1">
              <a:rPr lang="en-US" smtClean="0"/>
              <a:t>6/17/2026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7830799" y="9875520"/>
            <a:ext cx="457201" cy="365125"/>
          </a:xfrm>
        </p:spPr>
        <p:txBody>
          <a:bodyPr lIns="0" rIns="0"/>
          <a:lstStyle>
            <a:lvl1pPr algn="ctr">
              <a:defRPr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fld id="{B6F15528-21DE-4FAA-801E-634DDDAF4B2B}"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7BD24-73E1-7C4C-853F-3623E7742078}" type="datetime1">
              <a:rPr lang="en-US" smtClean="0"/>
              <a:t>6/17/2026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6C63A-E979-4B42-9722-0C40250E92A9}" type="datetime1">
              <a:rPr lang="en-US" smtClean="0"/>
              <a:t>6/17/2026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9FE0F-4E15-544B-8BF2-54B96EF3822E}" type="datetime1">
              <a:rPr lang="en-US" smtClean="0"/>
              <a:t>6/17/2026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png"/><Relationship Id="rId3" Type="http://schemas.openxmlformats.org/officeDocument/2006/relationships/image" Target="../media/image2.sv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27.svg"/><Relationship Id="rId4" Type="http://schemas.openxmlformats.org/officeDocument/2006/relationships/image" Target="../media/image22.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1.sv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6.png"/><Relationship Id="rId12"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9.jpe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image" Target="../media/image33.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3.sv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sv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sv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7812" y="406798"/>
            <a:ext cx="4867061" cy="1243804"/>
          </a:xfrm>
          <a:custGeom>
            <a:avLst/>
            <a:gdLst/>
            <a:ahLst/>
            <a:cxnLst/>
            <a:rect l="l" t="t" r="r" b="b"/>
            <a:pathLst>
              <a:path w="4867061" h="1243804">
                <a:moveTo>
                  <a:pt x="0" y="0"/>
                </a:moveTo>
                <a:lnTo>
                  <a:pt x="4867061" y="0"/>
                </a:lnTo>
                <a:lnTo>
                  <a:pt x="4867061" y="1243804"/>
                </a:lnTo>
                <a:lnTo>
                  <a:pt x="0" y="1243804"/>
                </a:lnTo>
                <a:lnTo>
                  <a:pt x="0" y="0"/>
                </a:lnTo>
                <a:close/>
              </a:path>
            </a:pathLst>
          </a:custGeom>
          <a:blipFill>
            <a:blip r:embed="rId2"/>
            <a:stretch>
              <a:fillRect/>
            </a:stretch>
          </a:blipFill>
        </p:spPr>
        <p:txBody>
          <a:bodyPr/>
          <a:lstStyle/>
          <a:p>
            <a:endParaRPr lang="en-US" dirty="0"/>
          </a:p>
        </p:txBody>
      </p:sp>
      <p:sp>
        <p:nvSpPr>
          <p:cNvPr id="10" name="Freeform 10"/>
          <p:cNvSpPr/>
          <p:nvPr/>
        </p:nvSpPr>
        <p:spPr>
          <a:xfrm>
            <a:off x="5507764" y="5171285"/>
            <a:ext cx="7315200" cy="64008"/>
          </a:xfrm>
          <a:custGeom>
            <a:avLst/>
            <a:gdLst/>
            <a:ahLst/>
            <a:cxnLst/>
            <a:rect l="l" t="t" r="r" b="b"/>
            <a:pathLst>
              <a:path w="7315200" h="64008">
                <a:moveTo>
                  <a:pt x="0" y="0"/>
                </a:moveTo>
                <a:lnTo>
                  <a:pt x="7315200" y="0"/>
                </a:lnTo>
                <a:lnTo>
                  <a:pt x="7315200" y="64008"/>
                </a:lnTo>
                <a:lnTo>
                  <a:pt x="0" y="6400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1" name="Freeform 11"/>
          <p:cNvSpPr/>
          <p:nvPr/>
        </p:nvSpPr>
        <p:spPr>
          <a:xfrm flipH="1">
            <a:off x="12298512" y="-2566"/>
            <a:ext cx="6176060" cy="4114800"/>
          </a:xfrm>
          <a:custGeom>
            <a:avLst/>
            <a:gdLst/>
            <a:ahLst/>
            <a:cxnLst/>
            <a:rect l="l" t="t" r="r" b="b"/>
            <a:pathLst>
              <a:path w="6176060" h="4114800">
                <a:moveTo>
                  <a:pt x="6176060" y="0"/>
                </a:moveTo>
                <a:lnTo>
                  <a:pt x="0" y="0"/>
                </a:lnTo>
                <a:lnTo>
                  <a:pt x="0" y="4114800"/>
                </a:lnTo>
                <a:lnTo>
                  <a:pt x="6176060" y="4114800"/>
                </a:lnTo>
                <a:lnTo>
                  <a:pt x="617606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TextBox 12"/>
          <p:cNvSpPr txBox="1"/>
          <p:nvPr/>
        </p:nvSpPr>
        <p:spPr>
          <a:xfrm>
            <a:off x="1028700" y="8991600"/>
            <a:ext cx="2160276" cy="266700"/>
          </a:xfrm>
          <a:prstGeom prst="rect">
            <a:avLst/>
          </a:prstGeom>
        </p:spPr>
        <p:txBody>
          <a:bodyPr lIns="0" tIns="0" rIns="0" bIns="0" rtlCol="0" anchor="t">
            <a:spAutoFit/>
          </a:bodyPr>
          <a:lstStyle/>
          <a:p>
            <a:pPr algn="l">
              <a:lnSpc>
                <a:spcPts val="2160"/>
              </a:lnSpc>
            </a:pPr>
            <a:r>
              <a:rPr lang="en-US" sz="1800" spc="-53" dirty="0">
                <a:solidFill>
                  <a:srgbClr val="FAFAFA"/>
                </a:solidFill>
                <a:latin typeface="Tahoma"/>
                <a:ea typeface="Tahoma"/>
                <a:cs typeface="Tahoma"/>
                <a:sym typeface="Tahoma"/>
              </a:rPr>
              <a:t>@reallygreatsite</a:t>
            </a:r>
          </a:p>
        </p:txBody>
      </p:sp>
      <p:sp>
        <p:nvSpPr>
          <p:cNvPr id="13" name="TextBox 13"/>
          <p:cNvSpPr txBox="1"/>
          <p:nvPr/>
        </p:nvSpPr>
        <p:spPr>
          <a:xfrm>
            <a:off x="4856543" y="7434574"/>
            <a:ext cx="8574915" cy="1387496"/>
          </a:xfrm>
          <a:prstGeom prst="rect">
            <a:avLst/>
          </a:prstGeom>
        </p:spPr>
        <p:txBody>
          <a:bodyPr wrap="square" lIns="0" tIns="0" rIns="0" bIns="0" rtlCol="0" anchor="t">
            <a:spAutoFit/>
          </a:bodyPr>
          <a:lstStyle/>
          <a:p>
            <a:pPr algn="ctr">
              <a:lnSpc>
                <a:spcPts val="2159"/>
              </a:lnSpc>
            </a:pPr>
            <a:r>
              <a:rPr lang="en-US" sz="1799" spc="-53" dirty="0">
                <a:solidFill>
                  <a:srgbClr val="9CCBE1"/>
                </a:solidFill>
                <a:latin typeface="Tahoma"/>
                <a:ea typeface="Tahoma"/>
                <a:cs typeface="Tahoma"/>
                <a:sym typeface="Tahoma"/>
              </a:rPr>
              <a:t>This presentation is supported by the Centers for Medicare &amp; Medicaid Services (CMS) of the U.S. Department of Health and Human Services (HHS) as part of a financial assistance award totaling $189M with 100 percent funded by CMS/HHS. The contents are those of the author(s) and do not necessarily represent the official views of, nor an endorsement, by CMS/HHS, or the U.S. Government.​</a:t>
            </a:r>
          </a:p>
        </p:txBody>
      </p:sp>
      <p:sp>
        <p:nvSpPr>
          <p:cNvPr id="14" name="TextBox 14"/>
          <p:cNvSpPr txBox="1"/>
          <p:nvPr/>
        </p:nvSpPr>
        <p:spPr>
          <a:xfrm>
            <a:off x="1298097" y="2089204"/>
            <a:ext cx="15686909" cy="2923877"/>
          </a:xfrm>
          <a:prstGeom prst="rect">
            <a:avLst/>
          </a:prstGeom>
        </p:spPr>
        <p:txBody>
          <a:bodyPr wrap="square" lIns="0" tIns="0" rIns="0" bIns="0" rtlCol="0" anchor="t">
            <a:spAutoFit/>
          </a:bodyPr>
          <a:lstStyle/>
          <a:p>
            <a:pPr algn="ctr">
              <a:lnSpc>
                <a:spcPts val="11434"/>
              </a:lnSpc>
            </a:pPr>
            <a:r>
              <a:rPr lang="en-US" sz="9000" b="1" dirty="0">
                <a:solidFill>
                  <a:srgbClr val="045593"/>
                </a:solidFill>
                <a:latin typeface="Tahoma Bold"/>
                <a:ea typeface="Tahoma Bold"/>
                <a:cs typeface="Tahoma Bold"/>
                <a:sym typeface="Tahoma Bold"/>
              </a:rPr>
              <a:t>Rural Health Transformation in Virginia</a:t>
            </a:r>
            <a:endParaRPr lang="en-US" sz="9000" dirty="0"/>
          </a:p>
        </p:txBody>
      </p:sp>
      <p:sp>
        <p:nvSpPr>
          <p:cNvPr id="15" name="TextBox 15"/>
          <p:cNvSpPr txBox="1"/>
          <p:nvPr/>
        </p:nvSpPr>
        <p:spPr>
          <a:xfrm>
            <a:off x="15099024" y="8991600"/>
            <a:ext cx="2160276" cy="266700"/>
          </a:xfrm>
          <a:prstGeom prst="rect">
            <a:avLst/>
          </a:prstGeom>
        </p:spPr>
        <p:txBody>
          <a:bodyPr lIns="0" tIns="0" rIns="0" bIns="0" rtlCol="0" anchor="t">
            <a:spAutoFit/>
          </a:bodyPr>
          <a:lstStyle/>
          <a:p>
            <a:pPr algn="r">
              <a:lnSpc>
                <a:spcPts val="2160"/>
              </a:lnSpc>
            </a:pPr>
            <a:r>
              <a:rPr lang="en-US" sz="1800" spc="-53" dirty="0">
                <a:solidFill>
                  <a:srgbClr val="FAFAFA"/>
                </a:solidFill>
                <a:latin typeface="Tahoma"/>
                <a:ea typeface="Tahoma"/>
                <a:cs typeface="Tahoma"/>
                <a:sym typeface="Tahoma"/>
              </a:rPr>
              <a:t>+123-456-7890</a:t>
            </a:r>
          </a:p>
        </p:txBody>
      </p:sp>
      <p:sp>
        <p:nvSpPr>
          <p:cNvPr id="16" name="TextBox 16"/>
          <p:cNvSpPr txBox="1"/>
          <p:nvPr/>
        </p:nvSpPr>
        <p:spPr>
          <a:xfrm>
            <a:off x="1028701" y="5540229"/>
            <a:ext cx="16071944" cy="1257139"/>
          </a:xfrm>
          <a:prstGeom prst="rect">
            <a:avLst/>
          </a:prstGeom>
        </p:spPr>
        <p:txBody>
          <a:bodyPr wrap="square" lIns="0" tIns="0" rIns="0" bIns="0" rtlCol="0" anchor="t">
            <a:spAutoFit/>
          </a:bodyPr>
          <a:lstStyle/>
          <a:p>
            <a:pPr algn="ctr">
              <a:lnSpc>
                <a:spcPts val="5279"/>
              </a:lnSpc>
            </a:pPr>
            <a:r>
              <a:rPr lang="en-US" sz="3200" b="1" dirty="0">
                <a:solidFill>
                  <a:srgbClr val="0D9CD4"/>
                </a:solidFill>
                <a:latin typeface="Tahoma"/>
                <a:ea typeface="Tahoma"/>
                <a:cs typeface="Tahoma"/>
                <a:sym typeface="Tahoma"/>
              </a:rPr>
              <a:t>House Select Committee on Advancing Rural and Small Town Health Care</a:t>
            </a:r>
          </a:p>
          <a:p>
            <a:pPr algn="ctr">
              <a:lnSpc>
                <a:spcPts val="5279"/>
              </a:lnSpc>
            </a:pPr>
            <a:endParaRPr lang="en-US" sz="2000" b="1" dirty="0"/>
          </a:p>
        </p:txBody>
      </p:sp>
      <p:sp>
        <p:nvSpPr>
          <p:cNvPr id="17" name="Freeform 17"/>
          <p:cNvSpPr/>
          <p:nvPr/>
        </p:nvSpPr>
        <p:spPr>
          <a:xfrm flipV="1">
            <a:off x="-216688" y="6172200"/>
            <a:ext cx="6176060" cy="4114800"/>
          </a:xfrm>
          <a:custGeom>
            <a:avLst/>
            <a:gdLst/>
            <a:ahLst/>
            <a:cxnLst/>
            <a:rect l="l" t="t" r="r" b="b"/>
            <a:pathLst>
              <a:path w="6176060" h="4114800">
                <a:moveTo>
                  <a:pt x="0" y="4114800"/>
                </a:moveTo>
                <a:lnTo>
                  <a:pt x="6176060" y="4114800"/>
                </a:lnTo>
                <a:lnTo>
                  <a:pt x="6176060"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3" name="TextBox 16">
            <a:extLst>
              <a:ext uri="{FF2B5EF4-FFF2-40B4-BE49-F238E27FC236}">
                <a16:creationId xmlns:a16="http://schemas.microsoft.com/office/drawing/2014/main" id="{BE35A15C-C15E-276C-22FE-15DBC1BEFB83}"/>
              </a:ext>
            </a:extLst>
          </p:cNvPr>
          <p:cNvSpPr txBox="1"/>
          <p:nvPr/>
        </p:nvSpPr>
        <p:spPr>
          <a:xfrm>
            <a:off x="4294933" y="6352226"/>
            <a:ext cx="9693235" cy="650114"/>
          </a:xfrm>
          <a:prstGeom prst="rect">
            <a:avLst/>
          </a:prstGeom>
        </p:spPr>
        <p:txBody>
          <a:bodyPr wrap="square" lIns="0" tIns="0" rIns="0" bIns="0" rtlCol="0" anchor="t">
            <a:spAutoFit/>
          </a:bodyPr>
          <a:lstStyle/>
          <a:p>
            <a:pPr algn="ctr">
              <a:lnSpc>
                <a:spcPts val="5279"/>
              </a:lnSpc>
            </a:pPr>
            <a:r>
              <a:rPr lang="en-US" sz="3600" dirty="0">
                <a:solidFill>
                  <a:srgbClr val="0D9CD4"/>
                </a:solidFill>
                <a:latin typeface="Tahoma"/>
                <a:ea typeface="Tahoma"/>
                <a:cs typeface="Tahoma"/>
                <a:sym typeface="Tahoma"/>
              </a:rPr>
              <a:t>June 17, 2026</a:t>
            </a:r>
            <a:endParaRPr lang="en-US" sz="1400" dirty="0"/>
          </a:p>
        </p:txBody>
      </p:sp>
      <p:sp>
        <p:nvSpPr>
          <p:cNvPr id="4" name="Slide Number Placeholder 3">
            <a:extLst>
              <a:ext uri="{FF2B5EF4-FFF2-40B4-BE49-F238E27FC236}">
                <a16:creationId xmlns:a16="http://schemas.microsoft.com/office/drawing/2014/main" id="{8C55F606-2BFE-CC5E-FA14-20C1262B227A}"/>
              </a:ext>
            </a:extLst>
          </p:cNvPr>
          <p:cNvSpPr>
            <a:spLocks noGrp="1"/>
          </p:cNvSpPr>
          <p:nvPr>
            <p:ph type="sldNum" sz="quarter" idx="12"/>
          </p:nvPr>
        </p:nvSpPr>
        <p:spPr/>
        <p:txBody>
          <a:bodyPr/>
          <a:lstStyle/>
          <a:p>
            <a:fld id="{B6F15528-21DE-4FAA-801E-634DDDAF4B2B}" type="slidenum">
              <a:rPr lang="en-US" smtClean="0"/>
              <a:pPr/>
              <a:t>1</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0A3C-E7E1-6657-98E6-DC757CC11D04}"/>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BFD47D1D-E0A4-1ACB-D2F1-E5680F039BC4}"/>
              </a:ext>
            </a:extLst>
          </p:cNvPr>
          <p:cNvSpPr/>
          <p:nvPr/>
        </p:nvSpPr>
        <p:spPr>
          <a:xfrm>
            <a:off x="-992618"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2AD73ECC-CBA0-F03B-C1C1-A8748A4E7EBC}"/>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Virginia RHTP Overview</a:t>
            </a:r>
          </a:p>
        </p:txBody>
      </p:sp>
      <p:sp>
        <p:nvSpPr>
          <p:cNvPr id="31" name="Rectangle: Rounded Corners 30">
            <a:extLst>
              <a:ext uri="{FF2B5EF4-FFF2-40B4-BE49-F238E27FC236}">
                <a16:creationId xmlns:a16="http://schemas.microsoft.com/office/drawing/2014/main" id="{023506FE-7B38-A0E9-A7E2-46ABB4206ADD}"/>
              </a:ext>
            </a:extLst>
          </p:cNvPr>
          <p:cNvSpPr/>
          <p:nvPr/>
        </p:nvSpPr>
        <p:spPr>
          <a:xfrm>
            <a:off x="914400" y="2011680"/>
            <a:ext cx="16459200" cy="914398"/>
          </a:xfrm>
          <a:prstGeom prst="roundRect">
            <a:avLst/>
          </a:prstGeom>
          <a:solidFill>
            <a:srgbClr val="015390"/>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The Rural Health Transformation Program (RHTP) aims to improve access to care and reduce health care disparities in rural Virginia through the program's four initiatives.</a:t>
            </a:r>
          </a:p>
        </p:txBody>
      </p:sp>
      <p:sp>
        <p:nvSpPr>
          <p:cNvPr id="6" name="Text Placeholder 16">
            <a:extLst>
              <a:ext uri="{FF2B5EF4-FFF2-40B4-BE49-F238E27FC236}">
                <a16:creationId xmlns:a16="http://schemas.microsoft.com/office/drawing/2014/main" id="{0D499F77-E32C-4BCC-3DA5-707A678F47F4}"/>
              </a:ext>
            </a:extLst>
          </p:cNvPr>
          <p:cNvSpPr txBox="1">
            <a:spLocks/>
          </p:cNvSpPr>
          <p:nvPr/>
        </p:nvSpPr>
        <p:spPr>
          <a:xfrm>
            <a:off x="3052419" y="5582395"/>
            <a:ext cx="4684966" cy="615553"/>
          </a:xfrm>
          <a:prstGeom prst="rect">
            <a:avLst/>
          </a:prstGeom>
        </p:spPr>
        <p:txBody>
          <a:bodyPr vert="horz" wrap="square" lIns="91440" tIns="0" rIns="0" bIns="0" rtlCol="0">
            <a:spAutoFit/>
          </a:bodyPr>
          <a:lstStyle>
            <a:lvl1pPr marL="0" indent="0" algn="l" defTabSz="1371600" rtl="0" eaLnBrk="1" latinLnBrk="0" hangingPunct="1">
              <a:lnSpc>
                <a:spcPct val="100000"/>
              </a:lnSpc>
              <a:spcBef>
                <a:spcPts val="0"/>
              </a:spcBef>
              <a:spcAft>
                <a:spcPts val="900"/>
              </a:spcAft>
              <a:buFont typeface="Arial" panose="020B0604020202020204" pitchFamily="34" charset="0"/>
              <a:buNone/>
              <a:defRPr sz="2400" b="1" kern="1200">
                <a:solidFill>
                  <a:schemeClr val="tx2"/>
                </a:solidFill>
                <a:latin typeface="+mj-lt"/>
                <a:ea typeface="+mn-ea"/>
                <a:cs typeface="+mn-cs"/>
              </a:defRPr>
            </a:lvl1pPr>
            <a:lvl2pPr marL="0" indent="0" algn="l" defTabSz="1371600" rtl="0" eaLnBrk="1" latinLnBrk="0" hangingPunct="1">
              <a:lnSpc>
                <a:spcPct val="100000"/>
              </a:lnSpc>
              <a:spcBef>
                <a:spcPts val="0"/>
              </a:spcBef>
              <a:spcAft>
                <a:spcPts val="900"/>
              </a:spcAft>
              <a:buFont typeface="Arial" panose="020B0604020202020204" pitchFamily="34" charset="0"/>
              <a:buNone/>
              <a:defRPr sz="2100" kern="1200">
                <a:solidFill>
                  <a:schemeClr val="tx2"/>
                </a:solidFill>
                <a:latin typeface="+mn-lt"/>
                <a:ea typeface="+mn-ea"/>
                <a:cs typeface="+mn-cs"/>
              </a:defRPr>
            </a:lvl2pPr>
            <a:lvl3pPr marL="274320" indent="0" algn="l" defTabSz="1371600" rtl="0" eaLnBrk="1" latinLnBrk="0" hangingPunct="1">
              <a:lnSpc>
                <a:spcPct val="100000"/>
              </a:lnSpc>
              <a:spcBef>
                <a:spcPts val="0"/>
              </a:spcBef>
              <a:spcAft>
                <a:spcPts val="900"/>
              </a:spcAft>
              <a:buClr>
                <a:schemeClr val="accent2"/>
              </a:buClr>
              <a:buFont typeface="Wingdings" panose="05000000000000000000" pitchFamily="2" charset="2"/>
              <a:buNone/>
              <a:defRPr sz="2400" kern="1200">
                <a:solidFill>
                  <a:schemeClr val="tx2"/>
                </a:solidFill>
                <a:latin typeface="+mn-lt"/>
                <a:ea typeface="+mn-ea"/>
                <a:cs typeface="+mn-cs"/>
              </a:defRPr>
            </a:lvl3pPr>
            <a:lvl4pPr marL="822960" indent="-274320" algn="l" defTabSz="1371600" rtl="0" eaLnBrk="1" latinLnBrk="0" hangingPunct="1">
              <a:lnSpc>
                <a:spcPct val="100000"/>
              </a:lnSpc>
              <a:spcBef>
                <a:spcPts val="0"/>
              </a:spcBef>
              <a:spcAft>
                <a:spcPts val="900"/>
              </a:spcAft>
              <a:buFont typeface="Arial" panose="020B0604020202020204" pitchFamily="34" charset="0"/>
              <a:buChar char="•"/>
              <a:defRPr sz="2100" kern="1200">
                <a:solidFill>
                  <a:schemeClr val="tx2"/>
                </a:solidFill>
                <a:latin typeface="+mn-lt"/>
                <a:ea typeface="+mn-ea"/>
                <a:cs typeface="+mn-cs"/>
              </a:defRPr>
            </a:lvl4pPr>
            <a:lvl5pPr marL="1097280" indent="-274320" algn="l" defTabSz="1371600" rtl="0" eaLnBrk="1" latinLnBrk="0" hangingPunct="1">
              <a:lnSpc>
                <a:spcPct val="100000"/>
              </a:lnSpc>
              <a:spcBef>
                <a:spcPts val="0"/>
              </a:spcBef>
              <a:spcAft>
                <a:spcPts val="900"/>
              </a:spcAft>
              <a:buClr>
                <a:schemeClr val="accent2"/>
              </a:buClr>
              <a:buFont typeface="Wingdings" panose="05000000000000000000" pitchFamily="2" charset="2"/>
              <a:buChar char="§"/>
              <a:defRPr sz="21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1"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Modernizes healthcare via </a:t>
            </a:r>
            <a:r>
              <a:rPr kumimoji="0" lang="en-US" sz="2000" b="1"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technology and data-driven</a:t>
            </a: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 healthcare.</a:t>
            </a:r>
          </a:p>
        </p:txBody>
      </p:sp>
      <p:sp>
        <p:nvSpPr>
          <p:cNvPr id="7" name="Text Placeholder 18">
            <a:extLst>
              <a:ext uri="{FF2B5EF4-FFF2-40B4-BE49-F238E27FC236}">
                <a16:creationId xmlns:a16="http://schemas.microsoft.com/office/drawing/2014/main" id="{195AD0DE-4D30-9A0E-D685-A16EE240025C}"/>
              </a:ext>
            </a:extLst>
          </p:cNvPr>
          <p:cNvSpPr txBox="1">
            <a:spLocks/>
          </p:cNvSpPr>
          <p:nvPr/>
        </p:nvSpPr>
        <p:spPr>
          <a:xfrm>
            <a:off x="3052419" y="8218742"/>
            <a:ext cx="5243436" cy="923330"/>
          </a:xfrm>
          <a:prstGeom prst="rect">
            <a:avLst/>
          </a:prstGeom>
        </p:spPr>
        <p:txBody>
          <a:bodyPr vert="horz" wrap="square" lIns="91440" tIns="0" rIns="0" bIns="0" rtlCol="0">
            <a:spAutoFit/>
          </a:bodyPr>
          <a:lstStyle>
            <a:lvl1pPr marL="0" indent="0" algn="l" defTabSz="1371600" rtl="0" eaLnBrk="1" latinLnBrk="0" hangingPunct="1">
              <a:lnSpc>
                <a:spcPct val="100000"/>
              </a:lnSpc>
              <a:spcBef>
                <a:spcPts val="0"/>
              </a:spcBef>
              <a:spcAft>
                <a:spcPts val="900"/>
              </a:spcAft>
              <a:buFont typeface="Arial" panose="020B0604020202020204" pitchFamily="34" charset="0"/>
              <a:buNone/>
              <a:defRPr sz="2400" b="1" kern="1200">
                <a:solidFill>
                  <a:schemeClr val="tx2"/>
                </a:solidFill>
                <a:latin typeface="+mj-lt"/>
                <a:ea typeface="+mn-ea"/>
                <a:cs typeface="+mn-cs"/>
              </a:defRPr>
            </a:lvl1pPr>
            <a:lvl2pPr marL="0" indent="0" algn="l" defTabSz="1371600" rtl="0" eaLnBrk="1" latinLnBrk="0" hangingPunct="1">
              <a:lnSpc>
                <a:spcPct val="100000"/>
              </a:lnSpc>
              <a:spcBef>
                <a:spcPts val="0"/>
              </a:spcBef>
              <a:spcAft>
                <a:spcPts val="900"/>
              </a:spcAft>
              <a:buFont typeface="Arial" panose="020B0604020202020204" pitchFamily="34" charset="0"/>
              <a:buNone/>
              <a:defRPr sz="2100" kern="1200">
                <a:solidFill>
                  <a:schemeClr val="tx2"/>
                </a:solidFill>
                <a:latin typeface="+mn-lt"/>
                <a:ea typeface="+mn-ea"/>
                <a:cs typeface="+mn-cs"/>
              </a:defRPr>
            </a:lvl2pPr>
            <a:lvl3pPr marL="274320" indent="0" algn="l" defTabSz="1371600" rtl="0" eaLnBrk="1" latinLnBrk="0" hangingPunct="1">
              <a:lnSpc>
                <a:spcPct val="100000"/>
              </a:lnSpc>
              <a:spcBef>
                <a:spcPts val="0"/>
              </a:spcBef>
              <a:spcAft>
                <a:spcPts val="900"/>
              </a:spcAft>
              <a:buClr>
                <a:schemeClr val="accent2"/>
              </a:buClr>
              <a:buFont typeface="Wingdings" panose="05000000000000000000" pitchFamily="2" charset="2"/>
              <a:buNone/>
              <a:defRPr sz="2400" kern="1200">
                <a:solidFill>
                  <a:schemeClr val="tx2"/>
                </a:solidFill>
                <a:latin typeface="+mn-lt"/>
                <a:ea typeface="+mn-ea"/>
                <a:cs typeface="+mn-cs"/>
              </a:defRPr>
            </a:lvl3pPr>
            <a:lvl4pPr marL="822960" indent="-274320" algn="l" defTabSz="1371600" rtl="0" eaLnBrk="1" latinLnBrk="0" hangingPunct="1">
              <a:lnSpc>
                <a:spcPct val="100000"/>
              </a:lnSpc>
              <a:spcBef>
                <a:spcPts val="0"/>
              </a:spcBef>
              <a:spcAft>
                <a:spcPts val="900"/>
              </a:spcAft>
              <a:buFont typeface="Arial" panose="020B0604020202020204" pitchFamily="34" charset="0"/>
              <a:buChar char="•"/>
              <a:defRPr sz="2100" kern="1200">
                <a:solidFill>
                  <a:schemeClr val="tx2"/>
                </a:solidFill>
                <a:latin typeface="+mn-lt"/>
                <a:ea typeface="+mn-ea"/>
                <a:cs typeface="+mn-cs"/>
              </a:defRPr>
            </a:lvl4pPr>
            <a:lvl5pPr marL="1097280" indent="-274320" algn="l" defTabSz="1371600" rtl="0" eaLnBrk="1" latinLnBrk="0" hangingPunct="1">
              <a:lnSpc>
                <a:spcPct val="100000"/>
              </a:lnSpc>
              <a:spcBef>
                <a:spcPts val="0"/>
              </a:spcBef>
              <a:spcAft>
                <a:spcPts val="900"/>
              </a:spcAft>
              <a:buClr>
                <a:schemeClr val="accent2"/>
              </a:buClr>
              <a:buFont typeface="Wingdings" panose="05000000000000000000" pitchFamily="2" charset="2"/>
              <a:buChar char="§"/>
              <a:defRPr sz="21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1"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Expands the </a:t>
            </a:r>
            <a:r>
              <a:rPr kumimoji="0" lang="en-US" sz="2000" b="1"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rural healthcare workforce </a:t>
            </a: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and creates pathways for rural residents into healthcare careers.​</a:t>
            </a:r>
          </a:p>
        </p:txBody>
      </p:sp>
      <p:sp>
        <p:nvSpPr>
          <p:cNvPr id="8" name="Text Placeholder 21">
            <a:extLst>
              <a:ext uri="{FF2B5EF4-FFF2-40B4-BE49-F238E27FC236}">
                <a16:creationId xmlns:a16="http://schemas.microsoft.com/office/drawing/2014/main" id="{359633D1-3C75-CFB2-D52A-509ECDCAC863}"/>
              </a:ext>
            </a:extLst>
          </p:cNvPr>
          <p:cNvSpPr txBox="1">
            <a:spLocks/>
          </p:cNvSpPr>
          <p:nvPr/>
        </p:nvSpPr>
        <p:spPr>
          <a:xfrm>
            <a:off x="11399063" y="5582395"/>
            <a:ext cx="5485228" cy="615553"/>
          </a:xfrm>
          <a:prstGeom prst="rect">
            <a:avLst/>
          </a:prstGeom>
        </p:spPr>
        <p:txBody>
          <a:bodyPr vert="horz" wrap="square" lIns="91440" tIns="0" rIns="0" bIns="0" rtlCol="0">
            <a:spAutoFit/>
          </a:bodyPr>
          <a:lstStyle>
            <a:lvl1pPr marL="0" indent="0" algn="l" defTabSz="1371600" rtl="0" eaLnBrk="1" latinLnBrk="0" hangingPunct="1">
              <a:lnSpc>
                <a:spcPct val="100000"/>
              </a:lnSpc>
              <a:spcBef>
                <a:spcPts val="0"/>
              </a:spcBef>
              <a:spcAft>
                <a:spcPts val="900"/>
              </a:spcAft>
              <a:buFont typeface="Arial" panose="020B0604020202020204" pitchFamily="34" charset="0"/>
              <a:buNone/>
              <a:defRPr sz="2400" b="1" kern="1200">
                <a:solidFill>
                  <a:schemeClr val="tx2"/>
                </a:solidFill>
                <a:latin typeface="+mj-lt"/>
                <a:ea typeface="+mn-ea"/>
                <a:cs typeface="+mn-cs"/>
              </a:defRPr>
            </a:lvl1pPr>
            <a:lvl2pPr marL="0" indent="0" algn="l" defTabSz="1371600" rtl="0" eaLnBrk="1" latinLnBrk="0" hangingPunct="1">
              <a:lnSpc>
                <a:spcPct val="100000"/>
              </a:lnSpc>
              <a:spcBef>
                <a:spcPts val="0"/>
              </a:spcBef>
              <a:spcAft>
                <a:spcPts val="900"/>
              </a:spcAft>
              <a:buFont typeface="Arial" panose="020B0604020202020204" pitchFamily="34" charset="0"/>
              <a:buNone/>
              <a:defRPr sz="2100" kern="1200">
                <a:solidFill>
                  <a:schemeClr val="tx2"/>
                </a:solidFill>
                <a:latin typeface="+mn-lt"/>
                <a:ea typeface="+mn-ea"/>
                <a:cs typeface="+mn-cs"/>
              </a:defRPr>
            </a:lvl2pPr>
            <a:lvl3pPr marL="274320" indent="0" algn="l" defTabSz="1371600" rtl="0" eaLnBrk="1" latinLnBrk="0" hangingPunct="1">
              <a:lnSpc>
                <a:spcPct val="100000"/>
              </a:lnSpc>
              <a:spcBef>
                <a:spcPts val="0"/>
              </a:spcBef>
              <a:spcAft>
                <a:spcPts val="900"/>
              </a:spcAft>
              <a:buClr>
                <a:schemeClr val="accent2"/>
              </a:buClr>
              <a:buFont typeface="Wingdings" panose="05000000000000000000" pitchFamily="2" charset="2"/>
              <a:buNone/>
              <a:defRPr sz="2400" kern="1200">
                <a:solidFill>
                  <a:schemeClr val="tx2"/>
                </a:solidFill>
                <a:latin typeface="+mn-lt"/>
                <a:ea typeface="+mn-ea"/>
                <a:cs typeface="+mn-cs"/>
              </a:defRPr>
            </a:lvl3pPr>
            <a:lvl4pPr marL="822960" indent="-274320" algn="l" defTabSz="1371600" rtl="0" eaLnBrk="1" latinLnBrk="0" hangingPunct="1">
              <a:lnSpc>
                <a:spcPct val="100000"/>
              </a:lnSpc>
              <a:spcBef>
                <a:spcPts val="0"/>
              </a:spcBef>
              <a:spcAft>
                <a:spcPts val="900"/>
              </a:spcAft>
              <a:buFont typeface="Arial" panose="020B0604020202020204" pitchFamily="34" charset="0"/>
              <a:buChar char="•"/>
              <a:defRPr sz="2100" kern="1200">
                <a:solidFill>
                  <a:schemeClr val="tx2"/>
                </a:solidFill>
                <a:latin typeface="+mn-lt"/>
                <a:ea typeface="+mn-ea"/>
                <a:cs typeface="+mn-cs"/>
              </a:defRPr>
            </a:lvl4pPr>
            <a:lvl5pPr marL="1097280" indent="-274320" algn="l" defTabSz="1371600" rtl="0" eaLnBrk="1" latinLnBrk="0" hangingPunct="1">
              <a:lnSpc>
                <a:spcPct val="100000"/>
              </a:lnSpc>
              <a:spcBef>
                <a:spcPts val="0"/>
              </a:spcBef>
              <a:spcAft>
                <a:spcPts val="900"/>
              </a:spcAft>
              <a:buClr>
                <a:schemeClr val="accent2"/>
              </a:buClr>
              <a:buFont typeface="Wingdings" panose="05000000000000000000" pitchFamily="2" charset="2"/>
              <a:buChar char="§"/>
              <a:defRPr sz="21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1"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Brings healthcare options, including specialists, </a:t>
            </a:r>
            <a:r>
              <a:rPr kumimoji="0" lang="en-US" sz="2000" b="1"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closer to Virginians' homes</a:t>
            </a: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9" name="Text Placeholder 23">
            <a:extLst>
              <a:ext uri="{FF2B5EF4-FFF2-40B4-BE49-F238E27FC236}">
                <a16:creationId xmlns:a16="http://schemas.microsoft.com/office/drawing/2014/main" id="{33570692-8113-C39A-A361-245975BDB28D}"/>
              </a:ext>
            </a:extLst>
          </p:cNvPr>
          <p:cNvSpPr txBox="1">
            <a:spLocks/>
          </p:cNvSpPr>
          <p:nvPr/>
        </p:nvSpPr>
        <p:spPr>
          <a:xfrm>
            <a:off x="11399063" y="8218742"/>
            <a:ext cx="4824324" cy="923330"/>
          </a:xfrm>
          <a:prstGeom prst="rect">
            <a:avLst/>
          </a:prstGeom>
        </p:spPr>
        <p:txBody>
          <a:bodyPr vert="horz" wrap="square" lIns="91440" tIns="0" rIns="0" bIns="0" rtlCol="0">
            <a:spAutoFit/>
          </a:bodyPr>
          <a:lstStyle>
            <a:lvl1pPr marL="0" indent="0" algn="l" defTabSz="1371600" rtl="0" eaLnBrk="1" latinLnBrk="0" hangingPunct="1">
              <a:lnSpc>
                <a:spcPct val="100000"/>
              </a:lnSpc>
              <a:spcBef>
                <a:spcPts val="0"/>
              </a:spcBef>
              <a:spcAft>
                <a:spcPts val="900"/>
              </a:spcAft>
              <a:buFont typeface="Arial" panose="020B0604020202020204" pitchFamily="34" charset="0"/>
              <a:buNone/>
              <a:defRPr sz="2400" b="1" kern="1200">
                <a:solidFill>
                  <a:schemeClr val="tx2"/>
                </a:solidFill>
                <a:latin typeface="+mj-lt"/>
                <a:ea typeface="+mn-ea"/>
                <a:cs typeface="+mn-cs"/>
              </a:defRPr>
            </a:lvl1pPr>
            <a:lvl2pPr marL="0" indent="0" algn="l" defTabSz="1371600" rtl="0" eaLnBrk="1" latinLnBrk="0" hangingPunct="1">
              <a:lnSpc>
                <a:spcPct val="100000"/>
              </a:lnSpc>
              <a:spcBef>
                <a:spcPts val="0"/>
              </a:spcBef>
              <a:spcAft>
                <a:spcPts val="900"/>
              </a:spcAft>
              <a:buFont typeface="Arial" panose="020B0604020202020204" pitchFamily="34" charset="0"/>
              <a:buNone/>
              <a:defRPr sz="2100" kern="1200">
                <a:solidFill>
                  <a:schemeClr val="tx2"/>
                </a:solidFill>
                <a:latin typeface="+mn-lt"/>
                <a:ea typeface="+mn-ea"/>
                <a:cs typeface="+mn-cs"/>
              </a:defRPr>
            </a:lvl2pPr>
            <a:lvl3pPr marL="274320" indent="0" algn="l" defTabSz="1371600" rtl="0" eaLnBrk="1" latinLnBrk="0" hangingPunct="1">
              <a:lnSpc>
                <a:spcPct val="100000"/>
              </a:lnSpc>
              <a:spcBef>
                <a:spcPts val="0"/>
              </a:spcBef>
              <a:spcAft>
                <a:spcPts val="900"/>
              </a:spcAft>
              <a:buClr>
                <a:schemeClr val="accent2"/>
              </a:buClr>
              <a:buFont typeface="Wingdings" panose="05000000000000000000" pitchFamily="2" charset="2"/>
              <a:buNone/>
              <a:defRPr sz="2400" kern="1200">
                <a:solidFill>
                  <a:schemeClr val="tx2"/>
                </a:solidFill>
                <a:latin typeface="+mn-lt"/>
                <a:ea typeface="+mn-ea"/>
                <a:cs typeface="+mn-cs"/>
              </a:defRPr>
            </a:lvl3pPr>
            <a:lvl4pPr marL="822960" indent="-274320" algn="l" defTabSz="1371600" rtl="0" eaLnBrk="1" latinLnBrk="0" hangingPunct="1">
              <a:lnSpc>
                <a:spcPct val="100000"/>
              </a:lnSpc>
              <a:spcBef>
                <a:spcPts val="0"/>
              </a:spcBef>
              <a:spcAft>
                <a:spcPts val="900"/>
              </a:spcAft>
              <a:buFont typeface="Arial" panose="020B0604020202020204" pitchFamily="34" charset="0"/>
              <a:buChar char="•"/>
              <a:defRPr sz="2100" kern="1200">
                <a:solidFill>
                  <a:schemeClr val="tx2"/>
                </a:solidFill>
                <a:latin typeface="+mn-lt"/>
                <a:ea typeface="+mn-ea"/>
                <a:cs typeface="+mn-cs"/>
              </a:defRPr>
            </a:lvl4pPr>
            <a:lvl5pPr marL="1097280" indent="-274320" algn="l" defTabSz="1371600" rtl="0" eaLnBrk="1" latinLnBrk="0" hangingPunct="1">
              <a:lnSpc>
                <a:spcPct val="100000"/>
              </a:lnSpc>
              <a:spcBef>
                <a:spcPts val="0"/>
              </a:spcBef>
              <a:spcAft>
                <a:spcPts val="900"/>
              </a:spcAft>
              <a:buClr>
                <a:schemeClr val="accent2"/>
              </a:buClr>
              <a:buFont typeface="Wingdings" panose="05000000000000000000" pitchFamily="2" charset="2"/>
              <a:buChar char="§"/>
              <a:defRPr sz="21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1"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​Ensures </a:t>
            </a:r>
            <a:r>
              <a:rPr kumimoji="0" lang="en-US" sz="2000" b="1"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prevention and chronic disease management</a:t>
            </a:r>
            <a:r>
              <a:rPr kumimoji="0" lang="en-US" sz="20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 stay at the forefront of Virginians’ care plans.</a:t>
            </a:r>
          </a:p>
        </p:txBody>
      </p:sp>
      <p:grpSp>
        <p:nvGrpSpPr>
          <p:cNvPr id="10" name="Group 9">
            <a:extLst>
              <a:ext uri="{FF2B5EF4-FFF2-40B4-BE49-F238E27FC236}">
                <a16:creationId xmlns:a16="http://schemas.microsoft.com/office/drawing/2014/main" id="{AC699A7D-083B-4782-D578-0564E325857D}"/>
              </a:ext>
            </a:extLst>
          </p:cNvPr>
          <p:cNvGrpSpPr/>
          <p:nvPr/>
        </p:nvGrpSpPr>
        <p:grpSpPr>
          <a:xfrm flipV="1">
            <a:off x="1755924" y="5199654"/>
            <a:ext cx="6475040" cy="45719"/>
            <a:chOff x="609600" y="2347894"/>
            <a:chExt cx="3191256" cy="0"/>
          </a:xfrm>
        </p:grpSpPr>
        <p:cxnSp>
          <p:nvCxnSpPr>
            <p:cNvPr id="11" name="Straight Connector 10">
              <a:extLst>
                <a:ext uri="{FF2B5EF4-FFF2-40B4-BE49-F238E27FC236}">
                  <a16:creationId xmlns:a16="http://schemas.microsoft.com/office/drawing/2014/main" id="{0475C887-40EA-3CB9-37D4-351D1580B897}"/>
                </a:ext>
              </a:extLst>
            </p:cNvPr>
            <p:cNvCxnSpPr>
              <a:cxnSpLocks/>
            </p:cNvCxnSpPr>
            <p:nvPr userDrawn="1"/>
          </p:nvCxnSpPr>
          <p:spPr>
            <a:xfrm flipH="1">
              <a:off x="609600" y="2347894"/>
              <a:ext cx="3191256" cy="0"/>
            </a:xfrm>
            <a:prstGeom prst="line">
              <a:avLst/>
            </a:prstGeom>
            <a:noFill/>
            <a:ln w="6350" cap="flat" cmpd="sng" algn="ctr">
              <a:solidFill>
                <a:srgbClr val="1B1B1B"/>
              </a:solidFill>
              <a:prstDash val="solid"/>
              <a:miter lim="800000"/>
            </a:ln>
            <a:effectLst/>
          </p:spPr>
        </p:cxnSp>
        <p:cxnSp>
          <p:nvCxnSpPr>
            <p:cNvPr id="12" name="Straight Connector 11">
              <a:extLst>
                <a:ext uri="{FF2B5EF4-FFF2-40B4-BE49-F238E27FC236}">
                  <a16:creationId xmlns:a16="http://schemas.microsoft.com/office/drawing/2014/main" id="{C3DAC3FF-E3D4-6307-604A-7D4D04F9FA0E}"/>
                </a:ext>
              </a:extLst>
            </p:cNvPr>
            <p:cNvCxnSpPr>
              <a:cxnSpLocks/>
            </p:cNvCxnSpPr>
            <p:nvPr userDrawn="1"/>
          </p:nvCxnSpPr>
          <p:spPr>
            <a:xfrm flipH="1">
              <a:off x="609600" y="2347894"/>
              <a:ext cx="488950" cy="0"/>
            </a:xfrm>
            <a:prstGeom prst="line">
              <a:avLst/>
            </a:prstGeom>
            <a:noFill/>
            <a:ln w="38100" cap="flat" cmpd="sng" algn="ctr">
              <a:solidFill>
                <a:srgbClr val="0D9CD4"/>
              </a:solidFill>
              <a:prstDash val="solid"/>
              <a:miter lim="800000"/>
            </a:ln>
            <a:effectLst/>
          </p:spPr>
        </p:cxnSp>
      </p:grpSp>
      <p:grpSp>
        <p:nvGrpSpPr>
          <p:cNvPr id="13" name="Group 12">
            <a:extLst>
              <a:ext uri="{FF2B5EF4-FFF2-40B4-BE49-F238E27FC236}">
                <a16:creationId xmlns:a16="http://schemas.microsoft.com/office/drawing/2014/main" id="{CEE3E3C8-5AA3-81C2-5BDD-E58EF7CBA7DC}"/>
              </a:ext>
            </a:extLst>
          </p:cNvPr>
          <p:cNvGrpSpPr/>
          <p:nvPr/>
        </p:nvGrpSpPr>
        <p:grpSpPr>
          <a:xfrm>
            <a:off x="10303562" y="5245373"/>
            <a:ext cx="6475040" cy="167770"/>
            <a:chOff x="609600" y="4487090"/>
            <a:chExt cx="3191256" cy="0"/>
          </a:xfrm>
        </p:grpSpPr>
        <p:cxnSp>
          <p:nvCxnSpPr>
            <p:cNvPr id="14" name="Straight Connector 13">
              <a:extLst>
                <a:ext uri="{FF2B5EF4-FFF2-40B4-BE49-F238E27FC236}">
                  <a16:creationId xmlns:a16="http://schemas.microsoft.com/office/drawing/2014/main" id="{90D198A2-63F5-2324-21AE-7FAC404E2A67}"/>
                </a:ext>
              </a:extLst>
            </p:cNvPr>
            <p:cNvCxnSpPr>
              <a:cxnSpLocks/>
            </p:cNvCxnSpPr>
            <p:nvPr userDrawn="1"/>
          </p:nvCxnSpPr>
          <p:spPr>
            <a:xfrm flipH="1">
              <a:off x="609600" y="4487090"/>
              <a:ext cx="3191256" cy="0"/>
            </a:xfrm>
            <a:prstGeom prst="line">
              <a:avLst/>
            </a:prstGeom>
            <a:noFill/>
            <a:ln w="6350" cap="flat" cmpd="sng" algn="ctr">
              <a:solidFill>
                <a:srgbClr val="1B1B1B"/>
              </a:solidFill>
              <a:prstDash val="solid"/>
              <a:miter lim="800000"/>
            </a:ln>
            <a:effectLst/>
          </p:spPr>
        </p:cxnSp>
        <p:cxnSp>
          <p:nvCxnSpPr>
            <p:cNvPr id="15" name="Straight Connector 14">
              <a:extLst>
                <a:ext uri="{FF2B5EF4-FFF2-40B4-BE49-F238E27FC236}">
                  <a16:creationId xmlns:a16="http://schemas.microsoft.com/office/drawing/2014/main" id="{4449E5A6-A565-4B8F-A769-798B8F768F37}"/>
                </a:ext>
              </a:extLst>
            </p:cNvPr>
            <p:cNvCxnSpPr>
              <a:cxnSpLocks/>
            </p:cNvCxnSpPr>
            <p:nvPr userDrawn="1"/>
          </p:nvCxnSpPr>
          <p:spPr>
            <a:xfrm flipH="1">
              <a:off x="609600" y="4487090"/>
              <a:ext cx="488950" cy="0"/>
            </a:xfrm>
            <a:prstGeom prst="line">
              <a:avLst/>
            </a:prstGeom>
            <a:noFill/>
            <a:ln w="38100" cap="flat" cmpd="sng" algn="ctr">
              <a:solidFill>
                <a:srgbClr val="0D9CD4"/>
              </a:solidFill>
              <a:prstDash val="solid"/>
              <a:miter lim="800000"/>
            </a:ln>
            <a:effectLst/>
          </p:spPr>
        </p:cxnSp>
      </p:grpSp>
      <p:grpSp>
        <p:nvGrpSpPr>
          <p:cNvPr id="16" name="Group 15">
            <a:extLst>
              <a:ext uri="{FF2B5EF4-FFF2-40B4-BE49-F238E27FC236}">
                <a16:creationId xmlns:a16="http://schemas.microsoft.com/office/drawing/2014/main" id="{66F2289E-D9D5-E844-F893-84A4DE48091F}"/>
              </a:ext>
            </a:extLst>
          </p:cNvPr>
          <p:cNvGrpSpPr/>
          <p:nvPr/>
        </p:nvGrpSpPr>
        <p:grpSpPr>
          <a:xfrm flipV="1">
            <a:off x="1844411" y="7836001"/>
            <a:ext cx="6475040" cy="45719"/>
            <a:chOff x="4500880" y="2347894"/>
            <a:chExt cx="3191256" cy="0"/>
          </a:xfrm>
        </p:grpSpPr>
        <p:cxnSp>
          <p:nvCxnSpPr>
            <p:cNvPr id="17" name="Straight Connector 16">
              <a:extLst>
                <a:ext uri="{FF2B5EF4-FFF2-40B4-BE49-F238E27FC236}">
                  <a16:creationId xmlns:a16="http://schemas.microsoft.com/office/drawing/2014/main" id="{A9E2408B-F3ED-C51B-17EC-84B4F1930925}"/>
                </a:ext>
              </a:extLst>
            </p:cNvPr>
            <p:cNvCxnSpPr>
              <a:cxnSpLocks/>
            </p:cNvCxnSpPr>
            <p:nvPr userDrawn="1"/>
          </p:nvCxnSpPr>
          <p:spPr>
            <a:xfrm flipH="1">
              <a:off x="4500880" y="2347894"/>
              <a:ext cx="3191256" cy="0"/>
            </a:xfrm>
            <a:prstGeom prst="line">
              <a:avLst/>
            </a:prstGeom>
            <a:noFill/>
            <a:ln w="6350" cap="flat" cmpd="sng" algn="ctr">
              <a:solidFill>
                <a:srgbClr val="1B1B1B"/>
              </a:solidFill>
              <a:prstDash val="solid"/>
              <a:miter lim="800000"/>
            </a:ln>
            <a:effectLst/>
          </p:spPr>
        </p:cxnSp>
        <p:cxnSp>
          <p:nvCxnSpPr>
            <p:cNvPr id="18" name="Straight Connector 17">
              <a:extLst>
                <a:ext uri="{FF2B5EF4-FFF2-40B4-BE49-F238E27FC236}">
                  <a16:creationId xmlns:a16="http://schemas.microsoft.com/office/drawing/2014/main" id="{A7E88AA4-67F3-E168-CE24-AC961E8255EE}"/>
                </a:ext>
              </a:extLst>
            </p:cNvPr>
            <p:cNvCxnSpPr>
              <a:cxnSpLocks/>
            </p:cNvCxnSpPr>
            <p:nvPr userDrawn="1"/>
          </p:nvCxnSpPr>
          <p:spPr>
            <a:xfrm flipH="1">
              <a:off x="4500880" y="2347894"/>
              <a:ext cx="488950" cy="0"/>
            </a:xfrm>
            <a:prstGeom prst="line">
              <a:avLst/>
            </a:prstGeom>
            <a:noFill/>
            <a:ln w="38100" cap="flat" cmpd="sng" algn="ctr">
              <a:solidFill>
                <a:srgbClr val="0D9CD4"/>
              </a:solidFill>
              <a:prstDash val="solid"/>
              <a:miter lim="800000"/>
            </a:ln>
            <a:effectLst/>
          </p:spPr>
        </p:cxnSp>
      </p:grpSp>
      <p:grpSp>
        <p:nvGrpSpPr>
          <p:cNvPr id="21" name="Group 20">
            <a:extLst>
              <a:ext uri="{FF2B5EF4-FFF2-40B4-BE49-F238E27FC236}">
                <a16:creationId xmlns:a16="http://schemas.microsoft.com/office/drawing/2014/main" id="{5337001A-1D31-82C3-5D58-C255E096EC95}"/>
              </a:ext>
            </a:extLst>
          </p:cNvPr>
          <p:cNvGrpSpPr/>
          <p:nvPr/>
        </p:nvGrpSpPr>
        <p:grpSpPr>
          <a:xfrm flipV="1">
            <a:off x="10238614" y="7836001"/>
            <a:ext cx="6475040" cy="45719"/>
            <a:chOff x="4500880" y="4487090"/>
            <a:chExt cx="3191256" cy="0"/>
          </a:xfrm>
        </p:grpSpPr>
        <p:cxnSp>
          <p:nvCxnSpPr>
            <p:cNvPr id="22" name="Straight Connector 21">
              <a:extLst>
                <a:ext uri="{FF2B5EF4-FFF2-40B4-BE49-F238E27FC236}">
                  <a16:creationId xmlns:a16="http://schemas.microsoft.com/office/drawing/2014/main" id="{A9328D52-DEBB-9ACE-89A1-E4A91694D76B}"/>
                </a:ext>
              </a:extLst>
            </p:cNvPr>
            <p:cNvCxnSpPr>
              <a:cxnSpLocks/>
            </p:cNvCxnSpPr>
            <p:nvPr userDrawn="1"/>
          </p:nvCxnSpPr>
          <p:spPr>
            <a:xfrm flipH="1">
              <a:off x="4500880" y="4487090"/>
              <a:ext cx="3191256" cy="0"/>
            </a:xfrm>
            <a:prstGeom prst="line">
              <a:avLst/>
            </a:prstGeom>
            <a:noFill/>
            <a:ln w="6350" cap="flat" cmpd="sng" algn="ctr">
              <a:solidFill>
                <a:srgbClr val="1B1B1B"/>
              </a:solidFill>
              <a:prstDash val="solid"/>
              <a:miter lim="800000"/>
            </a:ln>
            <a:effectLst/>
          </p:spPr>
        </p:cxnSp>
        <p:cxnSp>
          <p:nvCxnSpPr>
            <p:cNvPr id="23" name="Straight Connector 22">
              <a:extLst>
                <a:ext uri="{FF2B5EF4-FFF2-40B4-BE49-F238E27FC236}">
                  <a16:creationId xmlns:a16="http://schemas.microsoft.com/office/drawing/2014/main" id="{9869889B-3CF1-56AB-591A-CAC2F9103D78}"/>
                </a:ext>
              </a:extLst>
            </p:cNvPr>
            <p:cNvCxnSpPr>
              <a:cxnSpLocks/>
            </p:cNvCxnSpPr>
            <p:nvPr userDrawn="1"/>
          </p:nvCxnSpPr>
          <p:spPr>
            <a:xfrm flipH="1">
              <a:off x="4500880" y="4487090"/>
              <a:ext cx="488950" cy="0"/>
            </a:xfrm>
            <a:prstGeom prst="line">
              <a:avLst/>
            </a:prstGeom>
            <a:noFill/>
            <a:ln w="38100" cap="flat" cmpd="sng" algn="ctr">
              <a:solidFill>
                <a:srgbClr val="0D9CD4"/>
              </a:solidFill>
              <a:prstDash val="solid"/>
              <a:miter lim="800000"/>
            </a:ln>
            <a:effectLst/>
          </p:spPr>
        </p:cxnSp>
      </p:grpSp>
      <p:pic>
        <p:nvPicPr>
          <p:cNvPr id="24" name="Picture 25" descr="Apple with solid fill">
            <a:extLst>
              <a:ext uri="{FF2B5EF4-FFF2-40B4-BE49-F238E27FC236}">
                <a16:creationId xmlns:a16="http://schemas.microsoft.com/office/drawing/2014/main" id="{A355C5C2-3034-01CC-D9BB-8F658DE5997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238614" y="6814964"/>
            <a:ext cx="939917" cy="914400"/>
          </a:xfrm>
          <a:prstGeom prst="rect">
            <a:avLst/>
          </a:prstGeom>
        </p:spPr>
      </p:pic>
      <p:pic>
        <p:nvPicPr>
          <p:cNvPr id="27" name="Picture 34" descr="Lightbulb and gear with solid fill">
            <a:extLst>
              <a:ext uri="{FF2B5EF4-FFF2-40B4-BE49-F238E27FC236}">
                <a16:creationId xmlns:a16="http://schemas.microsoft.com/office/drawing/2014/main" id="{1372D752-1352-1782-6AD5-24A8F8458D9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808841" y="4208167"/>
            <a:ext cx="914400" cy="914400"/>
          </a:xfrm>
          <a:prstGeom prst="rect">
            <a:avLst/>
          </a:prstGeom>
        </p:spPr>
      </p:pic>
      <p:pic>
        <p:nvPicPr>
          <p:cNvPr id="29" name="Picture 35" descr="Doctor male with solid fill">
            <a:extLst>
              <a:ext uri="{FF2B5EF4-FFF2-40B4-BE49-F238E27FC236}">
                <a16:creationId xmlns:a16="http://schemas.microsoft.com/office/drawing/2014/main" id="{BF90493C-A504-85A4-5AA9-1B22B8BE6893}"/>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897327" y="6814964"/>
            <a:ext cx="914400" cy="914400"/>
          </a:xfrm>
          <a:prstGeom prst="rect">
            <a:avLst/>
          </a:prstGeom>
        </p:spPr>
      </p:pic>
      <p:pic>
        <p:nvPicPr>
          <p:cNvPr id="30" name="Picture 36" descr="Care with solid fill">
            <a:extLst>
              <a:ext uri="{FF2B5EF4-FFF2-40B4-BE49-F238E27FC236}">
                <a16:creationId xmlns:a16="http://schemas.microsoft.com/office/drawing/2014/main" id="{145974DF-CA48-CA2D-E000-5CEBC7DDD6DB}"/>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0348071" y="4220319"/>
            <a:ext cx="914400" cy="914400"/>
          </a:xfrm>
          <a:prstGeom prst="rect">
            <a:avLst/>
          </a:prstGeom>
        </p:spPr>
      </p:pic>
      <p:sp>
        <p:nvSpPr>
          <p:cNvPr id="32" name="Round Same Side Corner Rectangle 31">
            <a:extLst>
              <a:ext uri="{FF2B5EF4-FFF2-40B4-BE49-F238E27FC236}">
                <a16:creationId xmlns:a16="http://schemas.microsoft.com/office/drawing/2014/main" id="{DBAD3758-0E95-D0C9-B4B6-78CA6017B528}"/>
              </a:ext>
            </a:extLst>
          </p:cNvPr>
          <p:cNvSpPr/>
          <p:nvPr/>
        </p:nvSpPr>
        <p:spPr>
          <a:xfrm>
            <a:off x="914400" y="3200400"/>
            <a:ext cx="16459200" cy="548640"/>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Virginia RHTP’s Four Initiatives</a:t>
            </a:r>
          </a:p>
        </p:txBody>
      </p:sp>
      <p:sp>
        <p:nvSpPr>
          <p:cNvPr id="5" name="TextBox 4">
            <a:extLst>
              <a:ext uri="{FF2B5EF4-FFF2-40B4-BE49-F238E27FC236}">
                <a16:creationId xmlns:a16="http://schemas.microsoft.com/office/drawing/2014/main" id="{CAB09769-4760-C7E5-7C8A-35C05CFAEA4E}"/>
              </a:ext>
            </a:extLst>
          </p:cNvPr>
          <p:cNvSpPr txBox="1"/>
          <p:nvPr/>
        </p:nvSpPr>
        <p:spPr>
          <a:xfrm>
            <a:off x="11399063" y="4262021"/>
            <a:ext cx="3698418" cy="830997"/>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rPr>
              <a:t>Connected to Care, Closer to Home</a:t>
            </a:r>
          </a:p>
        </p:txBody>
      </p:sp>
      <p:sp>
        <p:nvSpPr>
          <p:cNvPr id="26" name="TextBox 25">
            <a:extLst>
              <a:ext uri="{FF2B5EF4-FFF2-40B4-BE49-F238E27FC236}">
                <a16:creationId xmlns:a16="http://schemas.microsoft.com/office/drawing/2014/main" id="{BC2DF1CB-FD1E-2232-2484-711A3BAACEDC}"/>
              </a:ext>
            </a:extLst>
          </p:cNvPr>
          <p:cNvSpPr txBox="1"/>
          <p:nvPr/>
        </p:nvSpPr>
        <p:spPr>
          <a:xfrm>
            <a:off x="3052419" y="4446687"/>
            <a:ext cx="3642993" cy="46166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rPr>
              <a:t>CareIQ</a:t>
            </a:r>
          </a:p>
        </p:txBody>
      </p:sp>
      <p:sp>
        <p:nvSpPr>
          <p:cNvPr id="34" name="TextBox 33">
            <a:extLst>
              <a:ext uri="{FF2B5EF4-FFF2-40B4-BE49-F238E27FC236}">
                <a16:creationId xmlns:a16="http://schemas.microsoft.com/office/drawing/2014/main" id="{5E929F34-6825-27BD-A3B4-02CF8FBB2995}"/>
              </a:ext>
            </a:extLst>
          </p:cNvPr>
          <p:cNvSpPr txBox="1"/>
          <p:nvPr/>
        </p:nvSpPr>
        <p:spPr>
          <a:xfrm>
            <a:off x="3052419" y="6899927"/>
            <a:ext cx="3119284" cy="830997"/>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rPr>
              <a:t>Homegrown Health Heroes</a:t>
            </a:r>
          </a:p>
        </p:txBody>
      </p:sp>
      <p:sp>
        <p:nvSpPr>
          <p:cNvPr id="37" name="TextBox 36">
            <a:extLst>
              <a:ext uri="{FF2B5EF4-FFF2-40B4-BE49-F238E27FC236}">
                <a16:creationId xmlns:a16="http://schemas.microsoft.com/office/drawing/2014/main" id="{63A4EDC5-D721-A3A0-912E-BB8407A19EF6}"/>
              </a:ext>
            </a:extLst>
          </p:cNvPr>
          <p:cNvSpPr txBox="1"/>
          <p:nvPr/>
        </p:nvSpPr>
        <p:spPr>
          <a:xfrm>
            <a:off x="11399063" y="7084593"/>
            <a:ext cx="3295943" cy="46166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rPr>
              <a:t>Live Well, Together</a:t>
            </a:r>
          </a:p>
        </p:txBody>
      </p:sp>
      <p:sp>
        <p:nvSpPr>
          <p:cNvPr id="3" name="Slide Number Placeholder 2">
            <a:extLst>
              <a:ext uri="{FF2B5EF4-FFF2-40B4-BE49-F238E27FC236}">
                <a16:creationId xmlns:a16="http://schemas.microsoft.com/office/drawing/2014/main" id="{5B72D998-8649-AF6E-5CE4-74F7DF7DD9ED}"/>
              </a:ext>
            </a:extLst>
          </p:cNvPr>
          <p:cNvSpPr>
            <a:spLocks noGrp="1"/>
          </p:cNvSpPr>
          <p:nvPr>
            <p:ph type="sldNum" sz="quarter" idx="12"/>
          </p:nvPr>
        </p:nvSpPr>
        <p:spPr/>
        <p:txBody>
          <a:bodyPr/>
          <a:lstStyle/>
          <a:p>
            <a:fld id="{B6F15528-21DE-4FAA-801E-634DDDAF4B2B}" type="slidenum">
              <a:rPr lang="en-US" smtClean="0"/>
              <a:pPr/>
              <a:t>10</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reeform 9">
            <a:extLst>
              <a:ext uri="{FF2B5EF4-FFF2-40B4-BE49-F238E27FC236}">
                <a16:creationId xmlns:a16="http://schemas.microsoft.com/office/drawing/2014/main" id="{558BC774-ED71-2911-D823-C3DA99686637}"/>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7"/>
            <a:stretch>
              <a:fillRect/>
            </a:stretch>
          </a:blipFill>
        </p:spPr>
        <p:txBody>
          <a:bodyPr/>
          <a:lstStyle/>
          <a:p>
            <a:endParaRPr lang="en-US" dirty="0"/>
          </a:p>
        </p:txBody>
      </p:sp>
    </p:spTree>
    <p:extLst>
      <p:ext uri="{BB962C8B-B14F-4D97-AF65-F5344CB8AC3E}">
        <p14:creationId xmlns:p14="http://schemas.microsoft.com/office/powerpoint/2010/main" val="86185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3773-B3FE-CCDB-FE17-243CFAD4476A}"/>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F2C53908-43CC-C5D1-3AFE-08DB128439C0}"/>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16BD0D6D-A633-FC1A-27FD-BB51F1495B40}"/>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Virginia’s Four Initiatives</a:t>
            </a:r>
          </a:p>
        </p:txBody>
      </p:sp>
      <p:sp>
        <p:nvSpPr>
          <p:cNvPr id="2" name="Picture Placeholder 6">
            <a:extLst>
              <a:ext uri="{FF2B5EF4-FFF2-40B4-BE49-F238E27FC236}">
                <a16:creationId xmlns:a16="http://schemas.microsoft.com/office/drawing/2014/main" id="{7EACE773-106B-6C2C-DECB-DF5B4F35EBAD}"/>
              </a:ext>
            </a:extLst>
          </p:cNvPr>
          <p:cNvSpPr txBox="1">
            <a:spLocks/>
          </p:cNvSpPr>
          <p:nvPr/>
        </p:nvSpPr>
        <p:spPr>
          <a:xfrm>
            <a:off x="3111909" y="3466288"/>
            <a:ext cx="6949440" cy="822960"/>
          </a:xfrm>
          <a:prstGeom prst="rect">
            <a:avLst/>
          </a:prstGeom>
          <a:solidFill>
            <a:srgbClr val="065693"/>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CareIQ</a:t>
            </a:r>
          </a:p>
        </p:txBody>
      </p:sp>
      <p:sp>
        <p:nvSpPr>
          <p:cNvPr id="13" name="Rectangle 12">
            <a:extLst>
              <a:ext uri="{FF2B5EF4-FFF2-40B4-BE49-F238E27FC236}">
                <a16:creationId xmlns:a16="http://schemas.microsoft.com/office/drawing/2014/main" id="{B84F2C1F-A147-21B8-EFFC-DD744B295A69}"/>
              </a:ext>
            </a:extLst>
          </p:cNvPr>
          <p:cNvSpPr/>
          <p:nvPr/>
        </p:nvSpPr>
        <p:spPr>
          <a:xfrm>
            <a:off x="914400" y="6204431"/>
            <a:ext cx="1408570"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Sub-</a:t>
            </a:r>
          </a:p>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Initiatives </a:t>
            </a:r>
          </a:p>
        </p:txBody>
      </p:sp>
      <p:sp>
        <p:nvSpPr>
          <p:cNvPr id="15" name="Rectangle 14">
            <a:extLst>
              <a:ext uri="{FF2B5EF4-FFF2-40B4-BE49-F238E27FC236}">
                <a16:creationId xmlns:a16="http://schemas.microsoft.com/office/drawing/2014/main" id="{83300968-2F2B-CFE1-6135-34D893C725C9}"/>
              </a:ext>
            </a:extLst>
          </p:cNvPr>
          <p:cNvSpPr/>
          <p:nvPr/>
        </p:nvSpPr>
        <p:spPr>
          <a:xfrm>
            <a:off x="3111909" y="4301952"/>
            <a:ext cx="6949440" cy="1371600"/>
          </a:xfrm>
          <a:prstGeom prst="rect">
            <a:avLst/>
          </a:prstGeom>
          <a:solidFill>
            <a:schemeClr val="bg1">
              <a:lumMod val="95000"/>
            </a:schemeClr>
          </a:solidFill>
          <a:ln w="19050" cap="flat" cmpd="sng" algn="ctr">
            <a:solidFill>
              <a:srgbClr val="FFFFFF"/>
            </a:solidFill>
            <a:prstDash val="solid"/>
            <a:miter lim="800000"/>
          </a:ln>
          <a:effectLst/>
        </p:spPr>
        <p:txBody>
          <a:bodyPr lIns="137160" tIns="137160" rIns="137160" bIns="0" anchor="t">
            <a:noAutofit/>
          </a:bodyPr>
          <a:lstStyle/>
          <a:p>
            <a:pPr marR="0" lvl="0" defTabSz="1114424" eaLnBrk="1" fontAlgn="base" latinLnBrk="0" hangingPunct="1">
              <a:lnSpc>
                <a:spcPct val="100000"/>
              </a:lnSpc>
              <a:spcBef>
                <a:spcPct val="0"/>
              </a:spcBef>
              <a:spcAft>
                <a:spcPct val="0"/>
              </a:spcAft>
              <a:buClrTx/>
              <a:buSzTx/>
              <a:tabLst/>
              <a:defRPr/>
            </a:pPr>
            <a:endParaRPr kumimoji="0" lang="en-US" sz="1400" b="0" i="0" u="none" strike="noStrike" kern="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defTabSz="1114424" eaLnBrk="1" fontAlgn="base" latinLnBrk="0" hangingPunct="1">
              <a:lnSpc>
                <a:spcPct val="100000"/>
              </a:lnSpc>
              <a:spcBef>
                <a:spcPct val="0"/>
              </a:spcBef>
              <a:spcAft>
                <a:spcPct val="0"/>
              </a:spcAft>
              <a:buClrTx/>
              <a:buSzTx/>
              <a:tabLst/>
              <a:defRPr/>
            </a:pPr>
            <a:r>
              <a:rPr kumimoji="0" lang="en-US" sz="1600" b="0" i="0" u="none" strike="noStrike" kern="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Will deploy cutting edge technology and increase provider efficiency, reduce hospital admissions and readmissions, and improve chronic disease prevention and management.</a:t>
            </a:r>
          </a:p>
        </p:txBody>
      </p:sp>
      <p:sp>
        <p:nvSpPr>
          <p:cNvPr id="18" name="Rectangle 17">
            <a:extLst>
              <a:ext uri="{FF2B5EF4-FFF2-40B4-BE49-F238E27FC236}">
                <a16:creationId xmlns:a16="http://schemas.microsoft.com/office/drawing/2014/main" id="{2E58E283-1597-9A57-D361-79512E0209EB}"/>
              </a:ext>
            </a:extLst>
          </p:cNvPr>
          <p:cNvSpPr/>
          <p:nvPr/>
        </p:nvSpPr>
        <p:spPr>
          <a:xfrm>
            <a:off x="914400" y="4816545"/>
            <a:ext cx="1371600"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Purpose</a:t>
            </a:r>
          </a:p>
        </p:txBody>
      </p:sp>
      <p:pic>
        <p:nvPicPr>
          <p:cNvPr id="21" name="Picture 20">
            <a:extLst>
              <a:ext uri="{FF2B5EF4-FFF2-40B4-BE49-F238E27FC236}">
                <a16:creationId xmlns:a16="http://schemas.microsoft.com/office/drawing/2014/main" id="{34090D77-E01F-2BE3-D36B-ED4AD3E4C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604" y="7343688"/>
            <a:ext cx="3895486" cy="643165"/>
          </a:xfrm>
          <a:prstGeom prst="rect">
            <a:avLst/>
          </a:prstGeom>
        </p:spPr>
      </p:pic>
      <p:pic>
        <p:nvPicPr>
          <p:cNvPr id="22" name="Picture 21">
            <a:extLst>
              <a:ext uri="{FF2B5EF4-FFF2-40B4-BE49-F238E27FC236}">
                <a16:creationId xmlns:a16="http://schemas.microsoft.com/office/drawing/2014/main" id="{72CAA212-1BF3-6D82-EAAF-A339BABB37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596" b="89899" l="2526" r="96137">
                        <a14:foregroundMark x1="44428" y1="13636" x2="44428" y2="13636"/>
                        <a14:foregroundMark x1="47548" y1="14646" x2="47548" y2="14646"/>
                        <a14:foregroundMark x1="50669" y1="15152" x2="50669" y2="15152"/>
                        <a14:foregroundMark x1="54086" y1="16667" x2="54086" y2="16667"/>
                        <a14:foregroundMark x1="60030" y1="17172" x2="60030" y2="17172"/>
                        <a14:foregroundMark x1="66865" y1="17172" x2="66865" y2="17172"/>
                        <a14:foregroundMark x1="70579" y1="15152" x2="70579" y2="15152"/>
                        <a14:foregroundMark x1="74146" y1="15152" x2="74146" y2="15152"/>
                        <a14:foregroundMark x1="76820" y1="15657" x2="76820" y2="15657"/>
                        <a14:foregroundMark x1="82169" y1="14646" x2="82169" y2="14646"/>
                        <a14:foregroundMark x1="31947" y1="46970" x2="31947" y2="46970"/>
                        <a14:foregroundMark x1="39673" y1="43434" x2="39673" y2="43434"/>
                        <a14:foregroundMark x1="47548" y1="44444" x2="47548" y2="44444"/>
                        <a14:foregroundMark x1="53195" y1="44949" x2="53195" y2="44949"/>
                        <a14:foregroundMark x1="58692" y1="44949" x2="58692" y2="44949"/>
                        <a14:foregroundMark x1="63596" y1="44949" x2="63596" y2="44949"/>
                        <a14:foregroundMark x1="75334" y1="45455" x2="75334" y2="45455"/>
                        <a14:foregroundMark x1="84398" y1="43434" x2="84398" y2="43434"/>
                        <a14:foregroundMark x1="89302" y1="45455" x2="89302" y2="45455"/>
                        <a14:foregroundMark x1="92571" y1="45455" x2="92571" y2="45455"/>
                        <a14:foregroundMark x1="96137" y1="43434" x2="96137" y2="43434"/>
                        <a14:foregroundMark x1="37593" y1="76263" x2="37593" y2="76263"/>
                        <a14:foregroundMark x1="46062" y1="73232" x2="46062" y2="73232"/>
                        <a14:foregroundMark x1="49331" y1="74242" x2="49331" y2="74242"/>
                        <a14:foregroundMark x1="55721" y1="72727" x2="55721" y2="72727"/>
                        <a14:foregroundMark x1="62556" y1="72727" x2="62556" y2="72727"/>
                        <a14:foregroundMark x1="70134" y1="73737" x2="70134" y2="73737"/>
                        <a14:foregroundMark x1="74889" y1="73737" x2="74889" y2="73737"/>
                        <a14:foregroundMark x1="79495" y1="73737" x2="79495" y2="73737"/>
                        <a14:foregroundMark x1="82021" y1="76263" x2="82021" y2="76263"/>
                        <a14:foregroundMark x1="89599" y1="73737" x2="89599" y2="73737"/>
                        <a14:foregroundMark x1="10698" y1="31818" x2="10698" y2="31818"/>
                        <a14:foregroundMark x1="5646" y1="28788" x2="5646" y2="28788"/>
                        <a14:foregroundMark x1="18871" y1="55556" x2="18871" y2="55556"/>
                        <a14:foregroundMark x1="2526" y1="56061" x2="2526" y2="56061"/>
                      </a14:backgroundRemoval>
                    </a14:imgEffect>
                  </a14:imgLayer>
                </a14:imgProps>
              </a:ext>
              <a:ext uri="{28A0092B-C50C-407E-A947-70E740481C1C}">
                <a14:useLocalDpi xmlns:a14="http://schemas.microsoft.com/office/drawing/2010/main" val="0"/>
              </a:ext>
            </a:extLst>
          </a:blip>
          <a:stretch>
            <a:fillRect/>
          </a:stretch>
        </p:blipFill>
        <p:spPr>
          <a:xfrm>
            <a:off x="4371885" y="8259959"/>
            <a:ext cx="2302100" cy="677291"/>
          </a:xfrm>
          <a:prstGeom prst="rect">
            <a:avLst/>
          </a:prstGeom>
        </p:spPr>
      </p:pic>
      <p:sp>
        <p:nvSpPr>
          <p:cNvPr id="23" name="Rectangle 22">
            <a:extLst>
              <a:ext uri="{FF2B5EF4-FFF2-40B4-BE49-F238E27FC236}">
                <a16:creationId xmlns:a16="http://schemas.microsoft.com/office/drawing/2014/main" id="{50B5356F-40DD-1796-532E-EE4E547CB454}"/>
              </a:ext>
            </a:extLst>
          </p:cNvPr>
          <p:cNvSpPr/>
          <p:nvPr/>
        </p:nvSpPr>
        <p:spPr>
          <a:xfrm>
            <a:off x="726050" y="8034243"/>
            <a:ext cx="1596920"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Implementers</a:t>
            </a:r>
          </a:p>
        </p:txBody>
      </p:sp>
      <p:sp>
        <p:nvSpPr>
          <p:cNvPr id="24" name="Left Brace 23">
            <a:extLst>
              <a:ext uri="{FF2B5EF4-FFF2-40B4-BE49-F238E27FC236}">
                <a16:creationId xmlns:a16="http://schemas.microsoft.com/office/drawing/2014/main" id="{55087F2E-1CA3-BC55-B33C-200EA1370613}"/>
              </a:ext>
            </a:extLst>
          </p:cNvPr>
          <p:cNvSpPr/>
          <p:nvPr/>
        </p:nvSpPr>
        <p:spPr>
          <a:xfrm>
            <a:off x="2478045" y="4390337"/>
            <a:ext cx="274320" cy="1280160"/>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25" name="Left Brace 24">
            <a:extLst>
              <a:ext uri="{FF2B5EF4-FFF2-40B4-BE49-F238E27FC236}">
                <a16:creationId xmlns:a16="http://schemas.microsoft.com/office/drawing/2014/main" id="{08873624-558A-33B1-B52F-FCBDFAA7438F}"/>
              </a:ext>
            </a:extLst>
          </p:cNvPr>
          <p:cNvSpPr/>
          <p:nvPr/>
        </p:nvSpPr>
        <p:spPr>
          <a:xfrm>
            <a:off x="2478045" y="7149843"/>
            <a:ext cx="274320" cy="2231275"/>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27" name="Left Brace 26">
            <a:extLst>
              <a:ext uri="{FF2B5EF4-FFF2-40B4-BE49-F238E27FC236}">
                <a16:creationId xmlns:a16="http://schemas.microsoft.com/office/drawing/2014/main" id="{34847189-4C93-7D2F-3FD5-2CEFD2DBEBEE}"/>
              </a:ext>
            </a:extLst>
          </p:cNvPr>
          <p:cNvSpPr/>
          <p:nvPr/>
        </p:nvSpPr>
        <p:spPr>
          <a:xfrm>
            <a:off x="2471187" y="5895528"/>
            <a:ext cx="274320" cy="1029286"/>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31" name="Rectangle 30">
            <a:extLst>
              <a:ext uri="{FF2B5EF4-FFF2-40B4-BE49-F238E27FC236}">
                <a16:creationId xmlns:a16="http://schemas.microsoft.com/office/drawing/2014/main" id="{CBDC1677-8AB3-52B0-7118-B2FC22C9F0D5}"/>
              </a:ext>
            </a:extLst>
          </p:cNvPr>
          <p:cNvSpPr/>
          <p:nvPr/>
        </p:nvSpPr>
        <p:spPr>
          <a:xfrm>
            <a:off x="10427298" y="4301952"/>
            <a:ext cx="6949440" cy="1371600"/>
          </a:xfrm>
          <a:prstGeom prst="rect">
            <a:avLst/>
          </a:prstGeom>
          <a:solidFill>
            <a:schemeClr val="bg1">
              <a:lumMod val="95000"/>
            </a:schemeClr>
          </a:solidFill>
          <a:ln w="19050" cap="flat" cmpd="sng" algn="ctr">
            <a:solidFill>
              <a:srgbClr val="FFFFFF"/>
            </a:solidFill>
            <a:prstDash val="solid"/>
            <a:miter lim="800000"/>
          </a:ln>
          <a:effectLst/>
        </p:spPr>
        <p:txBody>
          <a:bodyPr lIns="137160" tIns="137160" rIns="137160" bIns="0" anchor="t">
            <a:noAutofit/>
          </a:bodyPr>
          <a:lstStyle/>
          <a:p>
            <a:pPr defTabSz="1114424" fontAlgn="base">
              <a:spcBef>
                <a:spcPct val="0"/>
              </a:spcBef>
              <a:spcAft>
                <a:spcPct val="0"/>
              </a:spcAft>
              <a:defRPr/>
            </a:pPr>
            <a:endParaRPr lang="en-US" sz="1400" kern="0" dirty="0">
              <a:solidFill>
                <a:srgbClr val="1B1B1B"/>
              </a:solidFill>
              <a:latin typeface="Tahoma" panose="020B0604030504040204" pitchFamily="34" charset="0"/>
              <a:ea typeface="Tahoma" panose="020B0604030504040204" pitchFamily="34" charset="0"/>
              <a:cs typeface="Tahoma" panose="020B0604030504040204" pitchFamily="34" charset="0"/>
            </a:endParaRPr>
          </a:p>
          <a:p>
            <a:pPr defTabSz="1114424" fontAlgn="base">
              <a:spcBef>
                <a:spcPct val="0"/>
              </a:spcBef>
              <a:spcAft>
                <a:spcPct val="0"/>
              </a:spcAft>
              <a:defRPr/>
            </a:pPr>
            <a:r>
              <a:rPr lang="en-US" sz="1600" kern="0" dirty="0">
                <a:solidFill>
                  <a:srgbClr val="1B1B1B"/>
                </a:solidFill>
                <a:latin typeface="Tahoma" panose="020B0604030504040204" pitchFamily="34" charset="0"/>
                <a:ea typeface="Tahoma" panose="020B0604030504040204" pitchFamily="34" charset="0"/>
                <a:cs typeface="Tahoma" panose="020B0604030504040204" pitchFamily="34" charset="0"/>
              </a:rPr>
              <a:t>Will increase the workforce in rural Virginia for both clinicians and Allied Health Professionals, with a focus on developing local talent.</a:t>
            </a:r>
          </a:p>
        </p:txBody>
      </p:sp>
      <p:pic>
        <p:nvPicPr>
          <p:cNvPr id="42" name="Picture 41">
            <a:extLst>
              <a:ext uri="{FF2B5EF4-FFF2-40B4-BE49-F238E27FC236}">
                <a16:creationId xmlns:a16="http://schemas.microsoft.com/office/drawing/2014/main" id="{5D7D7341-3CF0-C7FD-AB5D-120AE74BAA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8623" y="7591745"/>
            <a:ext cx="1848406" cy="910016"/>
          </a:xfrm>
          <a:prstGeom prst="rect">
            <a:avLst/>
          </a:prstGeom>
        </p:spPr>
      </p:pic>
      <p:sp>
        <p:nvSpPr>
          <p:cNvPr id="43" name="Picture Placeholder 6">
            <a:extLst>
              <a:ext uri="{FF2B5EF4-FFF2-40B4-BE49-F238E27FC236}">
                <a16:creationId xmlns:a16="http://schemas.microsoft.com/office/drawing/2014/main" id="{EC61F62B-5F41-6DC6-52F8-5F6C93416799}"/>
              </a:ext>
            </a:extLst>
          </p:cNvPr>
          <p:cNvSpPr txBox="1">
            <a:spLocks/>
          </p:cNvSpPr>
          <p:nvPr/>
        </p:nvSpPr>
        <p:spPr>
          <a:xfrm>
            <a:off x="10427298" y="3463476"/>
            <a:ext cx="6894242" cy="822960"/>
          </a:xfrm>
          <a:prstGeom prst="rect">
            <a:avLst/>
          </a:prstGeom>
          <a:solidFill>
            <a:srgbClr val="065693"/>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14424" fontAlgn="base">
              <a:spcBef>
                <a:spcPct val="0"/>
              </a:spcBef>
              <a:spcAft>
                <a:spcPct val="0"/>
              </a:spcAf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Homegrown </a:t>
            </a:r>
          </a:p>
          <a:p>
            <a:pPr algn="ctr" defTabSz="1114424" fontAlgn="base">
              <a:spcBef>
                <a:spcPct val="0"/>
              </a:spcBef>
              <a:spcAft>
                <a:spcPct val="0"/>
              </a:spcAf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Health Heroes</a:t>
            </a:r>
          </a:p>
        </p:txBody>
      </p:sp>
      <p:pic>
        <p:nvPicPr>
          <p:cNvPr id="85" name="Picture 84">
            <a:extLst>
              <a:ext uri="{FF2B5EF4-FFF2-40B4-BE49-F238E27FC236}">
                <a16:creationId xmlns:a16="http://schemas.microsoft.com/office/drawing/2014/main" id="{D0D8C53D-2D3A-1AB6-99F9-198A429BF3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9250" y="7118189"/>
            <a:ext cx="1848406" cy="910016"/>
          </a:xfrm>
          <a:prstGeom prst="rect">
            <a:avLst/>
          </a:prstGeom>
        </p:spPr>
      </p:pic>
      <p:pic>
        <p:nvPicPr>
          <p:cNvPr id="86" name="Graphic 85">
            <a:extLst>
              <a:ext uri="{FF2B5EF4-FFF2-40B4-BE49-F238E27FC236}">
                <a16:creationId xmlns:a16="http://schemas.microsoft.com/office/drawing/2014/main" id="{2D4EAFED-72FF-1601-3832-77297AC11D9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5219546" y="7872910"/>
            <a:ext cx="1848405" cy="1145626"/>
          </a:xfrm>
          <a:prstGeom prst="rect">
            <a:avLst/>
          </a:prstGeom>
        </p:spPr>
      </p:pic>
      <p:pic>
        <p:nvPicPr>
          <p:cNvPr id="87" name="Picture 86">
            <a:extLst>
              <a:ext uri="{FF2B5EF4-FFF2-40B4-BE49-F238E27FC236}">
                <a16:creationId xmlns:a16="http://schemas.microsoft.com/office/drawing/2014/main" id="{A9D36318-2E9D-9958-B008-934B5F49A5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37578" y="8346572"/>
            <a:ext cx="3655709" cy="643165"/>
          </a:xfrm>
          <a:prstGeom prst="rect">
            <a:avLst/>
          </a:prstGeom>
        </p:spPr>
      </p:pic>
      <p:pic>
        <p:nvPicPr>
          <p:cNvPr id="90" name="Picture 34" descr="Lightbulb and gear with solid fill">
            <a:extLst>
              <a:ext uri="{FF2B5EF4-FFF2-40B4-BE49-F238E27FC236}">
                <a16:creationId xmlns:a16="http://schemas.microsoft.com/office/drawing/2014/main" id="{7A153705-1BCF-D4DF-00BC-842CD46FBE5D}"/>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7330196" y="3519893"/>
            <a:ext cx="668633" cy="668633"/>
          </a:xfrm>
          <a:prstGeom prst="rect">
            <a:avLst/>
          </a:prstGeom>
        </p:spPr>
      </p:pic>
      <p:pic>
        <p:nvPicPr>
          <p:cNvPr id="91" name="Picture 35" descr="Doctor male with solid fill">
            <a:extLst>
              <a:ext uri="{FF2B5EF4-FFF2-40B4-BE49-F238E27FC236}">
                <a16:creationId xmlns:a16="http://schemas.microsoft.com/office/drawing/2014/main" id="{574105E9-3D23-8E3A-2F27-31F03315084A}"/>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14964358" y="3629675"/>
            <a:ext cx="525190" cy="525190"/>
          </a:xfrm>
          <a:prstGeom prst="rect">
            <a:avLst/>
          </a:prstGeom>
        </p:spPr>
      </p:pic>
      <p:sp>
        <p:nvSpPr>
          <p:cNvPr id="94" name="Rectangle 93">
            <a:extLst>
              <a:ext uri="{FF2B5EF4-FFF2-40B4-BE49-F238E27FC236}">
                <a16:creationId xmlns:a16="http://schemas.microsoft.com/office/drawing/2014/main" id="{EB35B7EA-84D8-EC10-58BF-BCBCE01F0777}"/>
              </a:ext>
            </a:extLst>
          </p:cNvPr>
          <p:cNvSpPr/>
          <p:nvPr/>
        </p:nvSpPr>
        <p:spPr>
          <a:xfrm>
            <a:off x="10394661" y="5832207"/>
            <a:ext cx="6949441" cy="1092607"/>
          </a:xfrm>
          <a:prstGeom prst="rect">
            <a:avLst/>
          </a:prstGeom>
          <a:solidFill>
            <a:srgbClr val="0D9CD4"/>
          </a:solidFill>
          <a:ln w="19050" cap="flat" cmpd="sng" algn="ctr">
            <a:solidFill>
              <a:srgbClr val="FFFFFF"/>
            </a:solidFill>
            <a:prstDash val="solid"/>
            <a:miter lim="800000"/>
          </a:ln>
          <a:effectLst/>
        </p:spPr>
        <p:txBody>
          <a:bodyPr lIns="137160" tIns="182880" rIns="0" bIns="182880" numCol="2" spcCol="91440" anchor="ctr">
            <a:noAutofit/>
          </a:bodyPr>
          <a:lstStyle/>
          <a:p>
            <a:pPr marL="285750" marR="0" lvl="0" indent="-285750" defTabSz="1114424"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Attract and Retain Physicians </a:t>
            </a:r>
          </a:p>
          <a:p>
            <a:pPr marL="285750" marR="0" lvl="0" indent="-285750" defTabSz="1114424"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Allied Health Degrees </a:t>
            </a:r>
          </a:p>
          <a:p>
            <a:pPr marL="285750" marR="0" lvl="0" indent="-285750" defTabSz="1114424"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Earn to Learn Programs </a:t>
            </a:r>
          </a:p>
          <a:p>
            <a:pPr marL="285750" marR="0" lvl="0" indent="-285750" defTabSz="1114424"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Build Career Pipelines</a:t>
            </a:r>
          </a:p>
        </p:txBody>
      </p:sp>
      <p:sp>
        <p:nvSpPr>
          <p:cNvPr id="99" name="Rectangle: Rounded Corners 98">
            <a:extLst>
              <a:ext uri="{FF2B5EF4-FFF2-40B4-BE49-F238E27FC236}">
                <a16:creationId xmlns:a16="http://schemas.microsoft.com/office/drawing/2014/main" id="{B751FAD1-640E-8490-BC1C-7513B8FF46B0}"/>
              </a:ext>
            </a:extLst>
          </p:cNvPr>
          <p:cNvSpPr/>
          <p:nvPr/>
        </p:nvSpPr>
        <p:spPr>
          <a:xfrm>
            <a:off x="914400" y="2011680"/>
            <a:ext cx="16459200" cy="731520"/>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Virginia’s RHTP includes four core initiatives, with stakeholder input playing a key role in shaping their design and focus.  </a:t>
            </a:r>
          </a:p>
        </p:txBody>
      </p:sp>
      <p:sp>
        <p:nvSpPr>
          <p:cNvPr id="6" name="TextBox 5">
            <a:extLst>
              <a:ext uri="{FF2B5EF4-FFF2-40B4-BE49-F238E27FC236}">
                <a16:creationId xmlns:a16="http://schemas.microsoft.com/office/drawing/2014/main" id="{2EF0A949-DF34-B3CB-CDB2-BBCCE6A4DC72}"/>
              </a:ext>
            </a:extLst>
          </p:cNvPr>
          <p:cNvSpPr txBox="1"/>
          <p:nvPr/>
        </p:nvSpPr>
        <p:spPr>
          <a:xfrm>
            <a:off x="914400" y="3026646"/>
            <a:ext cx="16459200" cy="338554"/>
          </a:xfrm>
          <a:prstGeom prst="rect">
            <a:avLst/>
          </a:prstGeom>
          <a:solidFill>
            <a:srgbClr val="F3CE3B"/>
          </a:solidFill>
        </p:spPr>
        <p:txBody>
          <a:bodyPr wrap="squar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Phase 1: </a:t>
            </a:r>
            <a:r>
              <a:rPr lang="en-US" sz="1600" i="1" dirty="0">
                <a:latin typeface="Tahoma" panose="020B0604030504040204" pitchFamily="34" charset="0"/>
                <a:ea typeface="Tahoma" panose="020B0604030504040204" pitchFamily="34" charset="0"/>
                <a:cs typeface="Tahoma" panose="020B0604030504040204" pitchFamily="34" charset="0"/>
              </a:rPr>
              <a:t>Implementers Selected</a:t>
            </a:r>
          </a:p>
        </p:txBody>
      </p:sp>
      <p:pic>
        <p:nvPicPr>
          <p:cNvPr id="4" name="Picture 6" descr="The Virginia Foundation For Community College Education | LinkedIn">
            <a:extLst>
              <a:ext uri="{FF2B5EF4-FFF2-40B4-BE49-F238E27FC236}">
                <a16:creationId xmlns:a16="http://schemas.microsoft.com/office/drawing/2014/main" id="{EAAE5467-4843-D6A8-7C9E-040FFD3448C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4104" b="28156"/>
          <a:stretch>
            <a:fillRect/>
          </a:stretch>
        </p:blipFill>
        <p:spPr bwMode="auto">
          <a:xfrm>
            <a:off x="11399024" y="7089390"/>
            <a:ext cx="2288647" cy="10926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1EC91CE-D524-2ADA-A269-2EB775F2A56B}"/>
              </a:ext>
            </a:extLst>
          </p:cNvPr>
          <p:cNvSpPr/>
          <p:nvPr/>
        </p:nvSpPr>
        <p:spPr>
          <a:xfrm>
            <a:off x="3111909" y="5832207"/>
            <a:ext cx="6949441" cy="1092607"/>
          </a:xfrm>
          <a:prstGeom prst="rect">
            <a:avLst/>
          </a:prstGeom>
          <a:solidFill>
            <a:srgbClr val="0D9CD4"/>
          </a:solidFill>
          <a:ln w="19050" cap="flat" cmpd="sng" algn="ctr">
            <a:solidFill>
              <a:srgbClr val="FFFFFF"/>
            </a:solidFill>
            <a:prstDash val="solid"/>
            <a:miter lim="800000"/>
          </a:ln>
          <a:effectLst/>
        </p:spPr>
        <p:txBody>
          <a:bodyPr lIns="137160" tIns="182880" rIns="137160" bIns="182880" numCol="2" anchor="ctr">
            <a:noAutofit/>
          </a:bodyPr>
          <a:lstStyle/>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Tech Innovation Fund</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Provider Productivity</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Provider Interoperability </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Remote Patient Monitoring</a:t>
            </a:r>
          </a:p>
        </p:txBody>
      </p:sp>
      <p:sp>
        <p:nvSpPr>
          <p:cNvPr id="3" name="Slide Number Placeholder 2">
            <a:extLst>
              <a:ext uri="{FF2B5EF4-FFF2-40B4-BE49-F238E27FC236}">
                <a16:creationId xmlns:a16="http://schemas.microsoft.com/office/drawing/2014/main" id="{6B88BA60-0D72-1004-F2E2-C82DCDDE86F9}"/>
              </a:ext>
            </a:extLst>
          </p:cNvPr>
          <p:cNvSpPr>
            <a:spLocks noGrp="1"/>
          </p:cNvSpPr>
          <p:nvPr>
            <p:ph type="sldNum" sz="quarter" idx="12"/>
          </p:nvPr>
        </p:nvSpPr>
        <p:spPr/>
        <p:txBody>
          <a:bodyPr/>
          <a:lstStyle/>
          <a:p>
            <a:fld id="{B6F15528-21DE-4FAA-801E-634DDDAF4B2B}" type="slidenum">
              <a:rPr lang="en-US" smtClean="0"/>
              <a:pPr/>
              <a:t>11</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Freeform 9">
            <a:extLst>
              <a:ext uri="{FF2B5EF4-FFF2-40B4-BE49-F238E27FC236}">
                <a16:creationId xmlns:a16="http://schemas.microsoft.com/office/drawing/2014/main" id="{06381AC3-A41B-F387-FBD0-AEF997EF7E95}"/>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13"/>
            <a:stretch>
              <a:fillRect/>
            </a:stretch>
          </a:blipFill>
        </p:spPr>
        <p:txBody>
          <a:bodyPr/>
          <a:lstStyle/>
          <a:p>
            <a:endParaRPr lang="en-US" dirty="0"/>
          </a:p>
        </p:txBody>
      </p:sp>
    </p:spTree>
    <p:extLst>
      <p:ext uri="{BB962C8B-B14F-4D97-AF65-F5344CB8AC3E}">
        <p14:creationId xmlns:p14="http://schemas.microsoft.com/office/powerpoint/2010/main" val="112608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18D6A-5F91-8695-1B00-278C267F9EF6}"/>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5F2E8C68-D05B-D93E-7487-EB180553FBA6}"/>
              </a:ext>
            </a:extLst>
          </p:cNvPr>
          <p:cNvSpPr/>
          <p:nvPr/>
        </p:nvSpPr>
        <p:spPr>
          <a:xfrm>
            <a:off x="-847731"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2B3E6C59-57E8-552C-DA5A-E9459D826AD5}"/>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Virginia’s Four Initiatives</a:t>
            </a:r>
          </a:p>
        </p:txBody>
      </p:sp>
      <p:sp>
        <p:nvSpPr>
          <p:cNvPr id="2" name="Picture Placeholder 6">
            <a:extLst>
              <a:ext uri="{FF2B5EF4-FFF2-40B4-BE49-F238E27FC236}">
                <a16:creationId xmlns:a16="http://schemas.microsoft.com/office/drawing/2014/main" id="{E28F55BA-0373-257C-0F54-08BE6EDA8D5E}"/>
              </a:ext>
            </a:extLst>
          </p:cNvPr>
          <p:cNvSpPr txBox="1">
            <a:spLocks/>
          </p:cNvSpPr>
          <p:nvPr/>
        </p:nvSpPr>
        <p:spPr>
          <a:xfrm>
            <a:off x="3108771" y="3466288"/>
            <a:ext cx="6949440" cy="822960"/>
          </a:xfrm>
          <a:prstGeom prst="rect">
            <a:avLst/>
          </a:prstGeom>
          <a:solidFill>
            <a:srgbClr val="065693"/>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defTabSz="1114424" fontAlgn="base">
              <a:lnSpc>
                <a:spcPct val="100000"/>
              </a:lnSpc>
              <a:spcBef>
                <a:spcPct val="0"/>
              </a:spcBef>
              <a:spcAft>
                <a:spcPct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Connected Care, </a:t>
            </a:r>
          </a:p>
          <a:p>
            <a:pPr marR="0" lvl="0" indent="0" algn="ctr" defTabSz="1114424" fontAlgn="base">
              <a:lnSpc>
                <a:spcPct val="100000"/>
              </a:lnSpc>
              <a:spcBef>
                <a:spcPct val="0"/>
              </a:spcBef>
              <a:spcAft>
                <a:spcPct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Closer to Home</a:t>
            </a:r>
          </a:p>
        </p:txBody>
      </p:sp>
      <p:sp>
        <p:nvSpPr>
          <p:cNvPr id="13" name="Rectangle 12">
            <a:extLst>
              <a:ext uri="{FF2B5EF4-FFF2-40B4-BE49-F238E27FC236}">
                <a16:creationId xmlns:a16="http://schemas.microsoft.com/office/drawing/2014/main" id="{C2102312-551B-D3FE-8419-8F68C9F8CACF}"/>
              </a:ext>
            </a:extLst>
          </p:cNvPr>
          <p:cNvSpPr/>
          <p:nvPr/>
        </p:nvSpPr>
        <p:spPr>
          <a:xfrm>
            <a:off x="911262" y="6204431"/>
            <a:ext cx="1408570"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Sub-</a:t>
            </a:r>
          </a:p>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Initiatives </a:t>
            </a:r>
          </a:p>
        </p:txBody>
      </p:sp>
      <p:sp>
        <p:nvSpPr>
          <p:cNvPr id="15" name="Rectangle 14">
            <a:extLst>
              <a:ext uri="{FF2B5EF4-FFF2-40B4-BE49-F238E27FC236}">
                <a16:creationId xmlns:a16="http://schemas.microsoft.com/office/drawing/2014/main" id="{ABAFA6D3-215C-1A5A-AADD-165C9F57E80A}"/>
              </a:ext>
            </a:extLst>
          </p:cNvPr>
          <p:cNvSpPr/>
          <p:nvPr/>
        </p:nvSpPr>
        <p:spPr>
          <a:xfrm>
            <a:off x="3108771" y="4301952"/>
            <a:ext cx="6949440" cy="1371600"/>
          </a:xfrm>
          <a:prstGeom prst="rect">
            <a:avLst/>
          </a:prstGeom>
          <a:solidFill>
            <a:schemeClr val="bg1">
              <a:lumMod val="95000"/>
            </a:schemeClr>
          </a:solidFill>
          <a:ln w="19050" cap="flat" cmpd="sng" algn="ctr">
            <a:solidFill>
              <a:srgbClr val="FFFFFF"/>
            </a:solidFill>
            <a:prstDash val="solid"/>
            <a:miter lim="800000"/>
          </a:ln>
          <a:effectLst/>
        </p:spPr>
        <p:txBody>
          <a:bodyPr lIns="137160" tIns="137160" rIns="137160" bIns="0" anchor="t">
            <a:noAutofit/>
          </a:bodyPr>
          <a:lstStyle/>
          <a:p>
            <a:pPr marR="0" lvl="0" defTabSz="1114424" eaLnBrk="1" fontAlgn="base" latinLnBrk="0" hangingPunct="1">
              <a:lnSpc>
                <a:spcPct val="100000"/>
              </a:lnSpc>
              <a:spcBef>
                <a:spcPct val="0"/>
              </a:spcBef>
              <a:spcAft>
                <a:spcPct val="0"/>
              </a:spcAft>
              <a:buClrTx/>
              <a:buSzTx/>
              <a:tabLst/>
              <a:defRPr/>
            </a:pPr>
            <a:endParaRPr kumimoji="0" lang="en-US" sz="1400" b="0" i="0" u="none" strike="noStrike" kern="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defTabSz="1114424" eaLnBrk="1" fontAlgn="base" latinLnBrk="0" hangingPunct="1">
              <a:lnSpc>
                <a:spcPct val="100000"/>
              </a:lnSpc>
              <a:spcBef>
                <a:spcPct val="0"/>
              </a:spcBef>
              <a:spcAft>
                <a:spcPct val="0"/>
              </a:spcAft>
              <a:buClrTx/>
              <a:buSzTx/>
              <a:tabLst/>
              <a:defRPr/>
            </a:pPr>
            <a:r>
              <a:rPr kumimoji="0" lang="en-US" sz="1600" b="0" i="0" u="none" strike="noStrike" kern="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Will bring flexible and sustainable care to communities, driving care accessibility and reducing avoidable Emergency Department (ED) admissions.</a:t>
            </a:r>
          </a:p>
        </p:txBody>
      </p:sp>
      <p:sp>
        <p:nvSpPr>
          <p:cNvPr id="18" name="Rectangle 17">
            <a:extLst>
              <a:ext uri="{FF2B5EF4-FFF2-40B4-BE49-F238E27FC236}">
                <a16:creationId xmlns:a16="http://schemas.microsoft.com/office/drawing/2014/main" id="{850B0C1D-C387-4ABE-054A-93FEDA95A265}"/>
              </a:ext>
            </a:extLst>
          </p:cNvPr>
          <p:cNvSpPr/>
          <p:nvPr/>
        </p:nvSpPr>
        <p:spPr>
          <a:xfrm>
            <a:off x="911262" y="4816545"/>
            <a:ext cx="1371600"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Purpose</a:t>
            </a:r>
          </a:p>
        </p:txBody>
      </p:sp>
      <p:sp>
        <p:nvSpPr>
          <p:cNvPr id="23" name="Rectangle 22">
            <a:extLst>
              <a:ext uri="{FF2B5EF4-FFF2-40B4-BE49-F238E27FC236}">
                <a16:creationId xmlns:a16="http://schemas.microsoft.com/office/drawing/2014/main" id="{03BDD4DD-F849-827F-564D-727E161A965F}"/>
              </a:ext>
            </a:extLst>
          </p:cNvPr>
          <p:cNvSpPr/>
          <p:nvPr/>
        </p:nvSpPr>
        <p:spPr>
          <a:xfrm>
            <a:off x="737091" y="8034243"/>
            <a:ext cx="1582741"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Implementers</a:t>
            </a:r>
          </a:p>
        </p:txBody>
      </p:sp>
      <p:sp>
        <p:nvSpPr>
          <p:cNvPr id="24" name="Left Brace 23">
            <a:extLst>
              <a:ext uri="{FF2B5EF4-FFF2-40B4-BE49-F238E27FC236}">
                <a16:creationId xmlns:a16="http://schemas.microsoft.com/office/drawing/2014/main" id="{3DCF4645-91DF-E332-DBAD-2AF166380C26}"/>
              </a:ext>
            </a:extLst>
          </p:cNvPr>
          <p:cNvSpPr/>
          <p:nvPr/>
        </p:nvSpPr>
        <p:spPr>
          <a:xfrm>
            <a:off x="2474907" y="4390337"/>
            <a:ext cx="274320" cy="1280160"/>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25" name="Left Brace 24">
            <a:extLst>
              <a:ext uri="{FF2B5EF4-FFF2-40B4-BE49-F238E27FC236}">
                <a16:creationId xmlns:a16="http://schemas.microsoft.com/office/drawing/2014/main" id="{89506091-6C42-B016-5AF5-F9A67AE934F3}"/>
              </a:ext>
            </a:extLst>
          </p:cNvPr>
          <p:cNvSpPr/>
          <p:nvPr/>
        </p:nvSpPr>
        <p:spPr>
          <a:xfrm>
            <a:off x="2474907" y="7149843"/>
            <a:ext cx="274320" cy="2231275"/>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27" name="Left Brace 26">
            <a:extLst>
              <a:ext uri="{FF2B5EF4-FFF2-40B4-BE49-F238E27FC236}">
                <a16:creationId xmlns:a16="http://schemas.microsoft.com/office/drawing/2014/main" id="{50CD48B4-3CF9-BBA5-6FC7-BEC3EF3305AB}"/>
              </a:ext>
            </a:extLst>
          </p:cNvPr>
          <p:cNvSpPr/>
          <p:nvPr/>
        </p:nvSpPr>
        <p:spPr>
          <a:xfrm>
            <a:off x="2468049" y="5895528"/>
            <a:ext cx="274320" cy="1029286"/>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31" name="Rectangle 30">
            <a:extLst>
              <a:ext uri="{FF2B5EF4-FFF2-40B4-BE49-F238E27FC236}">
                <a16:creationId xmlns:a16="http://schemas.microsoft.com/office/drawing/2014/main" id="{1BC1AA2A-4B3D-5486-1025-0EC19DBEF678}"/>
              </a:ext>
            </a:extLst>
          </p:cNvPr>
          <p:cNvSpPr/>
          <p:nvPr/>
        </p:nvSpPr>
        <p:spPr>
          <a:xfrm>
            <a:off x="10424160" y="4301952"/>
            <a:ext cx="6949440" cy="1371600"/>
          </a:xfrm>
          <a:prstGeom prst="rect">
            <a:avLst/>
          </a:prstGeom>
          <a:solidFill>
            <a:schemeClr val="bg1">
              <a:lumMod val="95000"/>
            </a:schemeClr>
          </a:solidFill>
          <a:ln w="19050" cap="flat" cmpd="sng" algn="ctr">
            <a:solidFill>
              <a:srgbClr val="FFFFFF"/>
            </a:solidFill>
            <a:prstDash val="solid"/>
            <a:miter lim="800000"/>
          </a:ln>
          <a:effectLst/>
        </p:spPr>
        <p:txBody>
          <a:bodyPr lIns="137160" tIns="137160" rIns="137160" bIns="0" anchor="t">
            <a:noAutofit/>
          </a:bodyPr>
          <a:lstStyle/>
          <a:p>
            <a:pPr defTabSz="1114424" fontAlgn="base">
              <a:spcBef>
                <a:spcPct val="0"/>
              </a:spcBef>
              <a:spcAft>
                <a:spcPct val="0"/>
              </a:spcAft>
              <a:defRPr/>
            </a:pPr>
            <a:endParaRPr lang="en-US" sz="1400" kern="0" dirty="0">
              <a:solidFill>
                <a:srgbClr val="1B1B1B"/>
              </a:solidFill>
              <a:latin typeface="Tahoma" panose="020B0604030504040204" pitchFamily="34" charset="0"/>
              <a:ea typeface="Tahoma" panose="020B0604030504040204" pitchFamily="34" charset="0"/>
              <a:cs typeface="Tahoma" panose="020B0604030504040204" pitchFamily="34" charset="0"/>
            </a:endParaRPr>
          </a:p>
          <a:p>
            <a:pPr defTabSz="1114424" fontAlgn="base">
              <a:spcBef>
                <a:spcPct val="0"/>
              </a:spcBef>
              <a:spcAft>
                <a:spcPct val="0"/>
              </a:spcAft>
              <a:defRPr/>
            </a:pPr>
            <a:r>
              <a:rPr lang="en-US" sz="1600" kern="0" dirty="0">
                <a:solidFill>
                  <a:srgbClr val="1B1B1B"/>
                </a:solidFill>
                <a:latin typeface="Tahoma" panose="020B0604030504040204" pitchFamily="34" charset="0"/>
                <a:ea typeface="Tahoma" panose="020B0604030504040204" pitchFamily="34" charset="0"/>
                <a:cs typeface="Tahoma" panose="020B0604030504040204" pitchFamily="34" charset="0"/>
              </a:rPr>
              <a:t>Will expand prevention efforts, decrease rates of key chronic disease indicators, increase fresh food consumption and reduce avoidable hospitalizations by empowering Virginians to live healthier lifestyles.</a:t>
            </a:r>
          </a:p>
        </p:txBody>
      </p:sp>
      <p:sp>
        <p:nvSpPr>
          <p:cNvPr id="43" name="Picture Placeholder 6">
            <a:extLst>
              <a:ext uri="{FF2B5EF4-FFF2-40B4-BE49-F238E27FC236}">
                <a16:creationId xmlns:a16="http://schemas.microsoft.com/office/drawing/2014/main" id="{64EB284F-440A-D87C-FF55-B88ED2BA2E53}"/>
              </a:ext>
            </a:extLst>
          </p:cNvPr>
          <p:cNvSpPr txBox="1">
            <a:spLocks/>
          </p:cNvSpPr>
          <p:nvPr/>
        </p:nvSpPr>
        <p:spPr>
          <a:xfrm>
            <a:off x="10424160" y="3463476"/>
            <a:ext cx="6946302" cy="822960"/>
          </a:xfrm>
          <a:prstGeom prst="rect">
            <a:avLst/>
          </a:prstGeom>
          <a:solidFill>
            <a:srgbClr val="065693"/>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14424" fontAlgn="base">
              <a:spcBef>
                <a:spcPct val="0"/>
              </a:spcBef>
              <a:spcAft>
                <a:spcPct val="0"/>
              </a:spcAf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Live Well, </a:t>
            </a:r>
          </a:p>
          <a:p>
            <a:pPr algn="ctr" defTabSz="1114424" fontAlgn="base">
              <a:spcBef>
                <a:spcPct val="0"/>
              </a:spcBef>
              <a:spcAft>
                <a:spcPct val="0"/>
              </a:spcAf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Together</a:t>
            </a:r>
          </a:p>
        </p:txBody>
      </p:sp>
      <p:sp>
        <p:nvSpPr>
          <p:cNvPr id="94" name="Rectangle 93">
            <a:extLst>
              <a:ext uri="{FF2B5EF4-FFF2-40B4-BE49-F238E27FC236}">
                <a16:creationId xmlns:a16="http://schemas.microsoft.com/office/drawing/2014/main" id="{B78EE2A5-D437-D060-B50D-D7FCF796CB3D}"/>
              </a:ext>
            </a:extLst>
          </p:cNvPr>
          <p:cNvSpPr/>
          <p:nvPr/>
        </p:nvSpPr>
        <p:spPr>
          <a:xfrm>
            <a:off x="10391523" y="5832207"/>
            <a:ext cx="6949441" cy="1092607"/>
          </a:xfrm>
          <a:prstGeom prst="rect">
            <a:avLst/>
          </a:prstGeom>
          <a:solidFill>
            <a:srgbClr val="0D9CD4"/>
          </a:solidFill>
          <a:ln w="19050" cap="flat" cmpd="sng" algn="ctr">
            <a:solidFill>
              <a:srgbClr val="FFFFFF"/>
            </a:solidFill>
            <a:prstDash val="solid"/>
            <a:miter lim="800000"/>
          </a:ln>
          <a:effectLst/>
        </p:spPr>
        <p:txBody>
          <a:bodyPr lIns="137160" tIns="182880" rIns="137160" bIns="182880" numCol="2" anchor="ctr">
            <a:noAutofit/>
          </a:bodyPr>
          <a:lstStyle/>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Food is Medicine</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Active Kids</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Consumer Tech</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Integrated Care for Duals</a:t>
            </a:r>
          </a:p>
        </p:txBody>
      </p:sp>
      <p:sp>
        <p:nvSpPr>
          <p:cNvPr id="99" name="Rectangle: Rounded Corners 98">
            <a:extLst>
              <a:ext uri="{FF2B5EF4-FFF2-40B4-BE49-F238E27FC236}">
                <a16:creationId xmlns:a16="http://schemas.microsoft.com/office/drawing/2014/main" id="{8182AB99-C3FA-9176-B222-E3553ADE2BFF}"/>
              </a:ext>
            </a:extLst>
          </p:cNvPr>
          <p:cNvSpPr/>
          <p:nvPr/>
        </p:nvSpPr>
        <p:spPr>
          <a:xfrm>
            <a:off x="914400" y="2011680"/>
            <a:ext cx="16459200" cy="731520"/>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Virginia’s RHTP includes four core initiatives, with stakeholder input playing a key role in shaping their design and focus. </a:t>
            </a:r>
          </a:p>
        </p:txBody>
      </p:sp>
      <p:sp>
        <p:nvSpPr>
          <p:cNvPr id="6" name="TextBox 5">
            <a:extLst>
              <a:ext uri="{FF2B5EF4-FFF2-40B4-BE49-F238E27FC236}">
                <a16:creationId xmlns:a16="http://schemas.microsoft.com/office/drawing/2014/main" id="{EDE97626-0090-A3C4-D223-D4967984C3DD}"/>
              </a:ext>
            </a:extLst>
          </p:cNvPr>
          <p:cNvSpPr txBox="1"/>
          <p:nvPr/>
        </p:nvSpPr>
        <p:spPr>
          <a:xfrm>
            <a:off x="911262" y="3026646"/>
            <a:ext cx="16459200" cy="338554"/>
          </a:xfrm>
          <a:prstGeom prst="rect">
            <a:avLst/>
          </a:prstGeom>
          <a:solidFill>
            <a:srgbClr val="F3CE3B"/>
          </a:solidFill>
        </p:spPr>
        <p:txBody>
          <a:bodyPr wrap="square" rtlCol="0">
            <a:spAutoFit/>
          </a:bodyPr>
          <a:lstStyle/>
          <a:p>
            <a:pPr algn="ctr"/>
            <a:r>
              <a:rPr lang="en-US" sz="1600" b="1" dirty="0">
                <a:latin typeface="Tahoma"/>
                <a:ea typeface="Tahoma"/>
                <a:cs typeface="Tahoma"/>
              </a:rPr>
              <a:t>Phase 2: </a:t>
            </a:r>
            <a:r>
              <a:rPr lang="en-US" sz="1600" i="1" dirty="0">
                <a:latin typeface="Tahoma"/>
                <a:ea typeface="Tahoma"/>
                <a:cs typeface="Tahoma"/>
              </a:rPr>
              <a:t>Implementer Selections Underway</a:t>
            </a:r>
          </a:p>
        </p:txBody>
      </p:sp>
      <p:sp>
        <p:nvSpPr>
          <p:cNvPr id="7" name="Rectangle 6">
            <a:extLst>
              <a:ext uri="{FF2B5EF4-FFF2-40B4-BE49-F238E27FC236}">
                <a16:creationId xmlns:a16="http://schemas.microsoft.com/office/drawing/2014/main" id="{FB5D1A30-CE5F-7C92-0713-89D62A04E8C4}"/>
              </a:ext>
            </a:extLst>
          </p:cNvPr>
          <p:cNvSpPr/>
          <p:nvPr/>
        </p:nvSpPr>
        <p:spPr>
          <a:xfrm>
            <a:off x="3108771" y="5832207"/>
            <a:ext cx="6949441" cy="1092607"/>
          </a:xfrm>
          <a:prstGeom prst="rect">
            <a:avLst/>
          </a:prstGeom>
          <a:solidFill>
            <a:srgbClr val="0D9CD4"/>
          </a:solidFill>
          <a:ln w="19050" cap="flat" cmpd="sng" algn="ctr">
            <a:solidFill>
              <a:srgbClr val="FFFFFF"/>
            </a:solidFill>
            <a:prstDash val="solid"/>
            <a:miter lim="800000"/>
          </a:ln>
          <a:effectLst/>
        </p:spPr>
        <p:txBody>
          <a:bodyPr lIns="137160" tIns="182880" rIns="137160" bIns="182880" numCol="2" anchor="ctr">
            <a:noAutofit/>
          </a:bodyPr>
          <a:lstStyle/>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Mobile and Hybrid Care</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Community Paramedicine</a:t>
            </a:r>
          </a:p>
          <a:p>
            <a:pPr marL="285750" lvl="0" indent="-285750" defTabSz="1114424" fontAlgn="base">
              <a:spcBef>
                <a:spcPct val="0"/>
              </a:spcBef>
              <a:spcAft>
                <a:spcPct val="0"/>
              </a:spcAft>
              <a:buFont typeface="Arial" panose="020B0604020202020204" pitchFamily="34" charset="0"/>
              <a:buChar char="•"/>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Innovative Maternal Care</a:t>
            </a:r>
          </a:p>
        </p:txBody>
      </p:sp>
      <p:pic>
        <p:nvPicPr>
          <p:cNvPr id="3" name="Picture 36" descr="Care with solid fill">
            <a:extLst>
              <a:ext uri="{FF2B5EF4-FFF2-40B4-BE49-F238E27FC236}">
                <a16:creationId xmlns:a16="http://schemas.microsoft.com/office/drawing/2014/main" id="{8934D3BB-B1C3-1325-9479-78CCDF87D7C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7795485" y="3571485"/>
            <a:ext cx="623185" cy="623185"/>
          </a:xfrm>
          <a:prstGeom prst="rect">
            <a:avLst/>
          </a:prstGeom>
        </p:spPr>
      </p:pic>
      <p:pic>
        <p:nvPicPr>
          <p:cNvPr id="8" name="Picture 25" descr="Apple with solid fill">
            <a:extLst>
              <a:ext uri="{FF2B5EF4-FFF2-40B4-BE49-F238E27FC236}">
                <a16:creationId xmlns:a16="http://schemas.microsoft.com/office/drawing/2014/main" id="{DCE4FF05-176F-4FA3-D894-E919CB20DC7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4621721" y="3522477"/>
            <a:ext cx="697187" cy="697187"/>
          </a:xfrm>
          <a:prstGeom prst="rect">
            <a:avLst/>
          </a:prstGeom>
        </p:spPr>
      </p:pic>
      <p:sp>
        <p:nvSpPr>
          <p:cNvPr id="10" name="Picture Placeholder 6">
            <a:extLst>
              <a:ext uri="{FF2B5EF4-FFF2-40B4-BE49-F238E27FC236}">
                <a16:creationId xmlns:a16="http://schemas.microsoft.com/office/drawing/2014/main" id="{2013099E-5773-4A9D-F211-B9CE90043BDE}"/>
              </a:ext>
            </a:extLst>
          </p:cNvPr>
          <p:cNvSpPr txBox="1">
            <a:spLocks/>
          </p:cNvSpPr>
          <p:nvPr/>
        </p:nvSpPr>
        <p:spPr>
          <a:xfrm>
            <a:off x="10424160" y="7213488"/>
            <a:ext cx="3333135" cy="914400"/>
          </a:xfrm>
          <a:prstGeom prst="rect">
            <a:avLst/>
          </a:prstGeom>
          <a:solidFill>
            <a:srgbClr val="FAC810">
              <a:lumMod val="20000"/>
              <a:lumOff val="80000"/>
            </a:srgbClr>
          </a:solidFill>
          <a:ln w="19050" cap="flat" cmpd="sng" algn="ctr">
            <a:solidFill>
              <a:sysClr val="window" lastClr="FFFFFF"/>
            </a:solidFill>
            <a:prstDash val="solid"/>
            <a:miter lim="800000"/>
          </a:ln>
          <a:effectLst/>
        </p:spPr>
        <p:txBody>
          <a:bodyPr lIns="457200" tIns="0" rIns="45720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Hospitals and Federally Qualified Health Centers</a:t>
            </a:r>
          </a:p>
        </p:txBody>
      </p:sp>
      <p:sp>
        <p:nvSpPr>
          <p:cNvPr id="11" name="Picture Placeholder 6">
            <a:extLst>
              <a:ext uri="{FF2B5EF4-FFF2-40B4-BE49-F238E27FC236}">
                <a16:creationId xmlns:a16="http://schemas.microsoft.com/office/drawing/2014/main" id="{AD948E56-8413-72DF-C5F8-FB9016FD67B2}"/>
              </a:ext>
            </a:extLst>
          </p:cNvPr>
          <p:cNvSpPr txBox="1">
            <a:spLocks/>
          </p:cNvSpPr>
          <p:nvPr/>
        </p:nvSpPr>
        <p:spPr>
          <a:xfrm>
            <a:off x="10424160" y="8293860"/>
            <a:ext cx="3333136" cy="914400"/>
          </a:xfrm>
          <a:prstGeom prst="rect">
            <a:avLst/>
          </a:prstGeom>
          <a:solidFill>
            <a:srgbClr val="FAC810">
              <a:lumMod val="20000"/>
              <a:lumOff val="80000"/>
            </a:srgbClr>
          </a:solidFill>
          <a:ln w="19050" cap="flat" cmpd="sng" algn="ctr">
            <a:solidFill>
              <a:sysClr val="window" lastClr="FFFFFF"/>
            </a:solidFill>
            <a:prstDash val="solid"/>
            <a:miter lim="800000"/>
          </a:ln>
          <a:effectLst/>
        </p:spPr>
        <p:txBody>
          <a:bodyPr lIns="457200" tIns="0" rIns="45720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Faith-Based and Community-Based Organizations</a:t>
            </a:r>
          </a:p>
        </p:txBody>
      </p:sp>
      <p:sp>
        <p:nvSpPr>
          <p:cNvPr id="12" name="Picture Placeholder 6">
            <a:extLst>
              <a:ext uri="{FF2B5EF4-FFF2-40B4-BE49-F238E27FC236}">
                <a16:creationId xmlns:a16="http://schemas.microsoft.com/office/drawing/2014/main" id="{95F83357-E765-16E7-5A40-0FF734168540}"/>
              </a:ext>
            </a:extLst>
          </p:cNvPr>
          <p:cNvSpPr txBox="1">
            <a:spLocks/>
          </p:cNvSpPr>
          <p:nvPr/>
        </p:nvSpPr>
        <p:spPr>
          <a:xfrm>
            <a:off x="13985268" y="7213489"/>
            <a:ext cx="3333134" cy="914400"/>
          </a:xfrm>
          <a:prstGeom prst="rect">
            <a:avLst/>
          </a:prstGeom>
          <a:solidFill>
            <a:srgbClr val="FAC810">
              <a:lumMod val="20000"/>
              <a:lumOff val="80000"/>
            </a:srgbClr>
          </a:solidFill>
          <a:ln w="19050" cap="flat" cmpd="sng" algn="ctr">
            <a:solidFill>
              <a:sysClr val="window" lastClr="FFFFFF"/>
            </a:solidFill>
            <a:prstDash val="solid"/>
            <a:miter lim="800000"/>
          </a:ln>
          <a:effectLst/>
        </p:spPr>
        <p:txBody>
          <a:bodyPr lIns="365760" tIns="0" rIns="36576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Rural Health Clinics, free clinics, and independent rural providers</a:t>
            </a:r>
          </a:p>
        </p:txBody>
      </p:sp>
      <p:sp>
        <p:nvSpPr>
          <p:cNvPr id="14" name="Picture Placeholder 6">
            <a:extLst>
              <a:ext uri="{FF2B5EF4-FFF2-40B4-BE49-F238E27FC236}">
                <a16:creationId xmlns:a16="http://schemas.microsoft.com/office/drawing/2014/main" id="{102472C5-5262-351F-016A-FCAB805F1009}"/>
              </a:ext>
            </a:extLst>
          </p:cNvPr>
          <p:cNvSpPr txBox="1">
            <a:spLocks/>
          </p:cNvSpPr>
          <p:nvPr/>
        </p:nvSpPr>
        <p:spPr>
          <a:xfrm>
            <a:off x="13985268" y="8293860"/>
            <a:ext cx="3333134" cy="914400"/>
          </a:xfrm>
          <a:prstGeom prst="rect">
            <a:avLst/>
          </a:prstGeom>
          <a:solidFill>
            <a:srgbClr val="FAC810">
              <a:lumMod val="20000"/>
              <a:lumOff val="80000"/>
            </a:srgbClr>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Education Institutions</a:t>
            </a:r>
          </a:p>
        </p:txBody>
      </p:sp>
      <p:sp>
        <p:nvSpPr>
          <p:cNvPr id="4" name="Rectangle 3">
            <a:extLst>
              <a:ext uri="{FF2B5EF4-FFF2-40B4-BE49-F238E27FC236}">
                <a16:creationId xmlns:a16="http://schemas.microsoft.com/office/drawing/2014/main" id="{0FE49F5D-BADF-D852-8C56-A9D6F30DF6B7}"/>
              </a:ext>
            </a:extLst>
          </p:cNvPr>
          <p:cNvSpPr/>
          <p:nvPr/>
        </p:nvSpPr>
        <p:spPr>
          <a:xfrm>
            <a:off x="3108772" y="7394408"/>
            <a:ext cx="6949439" cy="1691149"/>
          </a:xfrm>
          <a:prstGeom prst="rect">
            <a:avLst/>
          </a:prstGeom>
          <a:solidFill>
            <a:srgbClr val="FEF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Rural Healthcare Providers</a:t>
            </a:r>
          </a:p>
        </p:txBody>
      </p:sp>
      <p:sp>
        <p:nvSpPr>
          <p:cNvPr id="9" name="Slide Number Placeholder 8">
            <a:extLst>
              <a:ext uri="{FF2B5EF4-FFF2-40B4-BE49-F238E27FC236}">
                <a16:creationId xmlns:a16="http://schemas.microsoft.com/office/drawing/2014/main" id="{112FBEAB-5649-9477-7181-DA9611D291CA}"/>
              </a:ext>
            </a:extLst>
          </p:cNvPr>
          <p:cNvSpPr>
            <a:spLocks noGrp="1"/>
          </p:cNvSpPr>
          <p:nvPr>
            <p:ph type="sldNum" sz="quarter" idx="12"/>
          </p:nvPr>
        </p:nvSpPr>
        <p:spPr/>
        <p:txBody>
          <a:bodyPr/>
          <a:lstStyle/>
          <a:p>
            <a:fld id="{B6F15528-21DE-4FAA-801E-634DDDAF4B2B}" type="slidenum">
              <a:rPr lang="en-US" smtClean="0"/>
              <a:pPr/>
              <a:t>12</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6" name="Freeform 9">
            <a:extLst>
              <a:ext uri="{FF2B5EF4-FFF2-40B4-BE49-F238E27FC236}">
                <a16:creationId xmlns:a16="http://schemas.microsoft.com/office/drawing/2014/main" id="{A6FC63E1-FDC4-7FFA-C0E9-C91A7F00CC07}"/>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6"/>
            <a:stretch>
              <a:fillRect/>
            </a:stretch>
          </a:blipFill>
        </p:spPr>
        <p:txBody>
          <a:bodyPr/>
          <a:lstStyle/>
          <a:p>
            <a:endParaRPr lang="en-US" dirty="0"/>
          </a:p>
        </p:txBody>
      </p:sp>
    </p:spTree>
    <p:extLst>
      <p:ext uri="{BB962C8B-B14F-4D97-AF65-F5344CB8AC3E}">
        <p14:creationId xmlns:p14="http://schemas.microsoft.com/office/powerpoint/2010/main" val="211315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8E7D-C08A-FBCB-8978-69EC63CE0DB1}"/>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A10324A1-1D8D-B7FA-37B4-4283F3DC4E08}"/>
              </a:ext>
            </a:extLst>
          </p:cNvPr>
          <p:cNvSpPr/>
          <p:nvPr/>
        </p:nvSpPr>
        <p:spPr>
          <a:xfrm>
            <a:off x="-847731"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482149B4-C9C4-33A2-23F8-F20504139117}"/>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Program Structure</a:t>
            </a:r>
          </a:p>
        </p:txBody>
      </p:sp>
      <p:cxnSp>
        <p:nvCxnSpPr>
          <p:cNvPr id="50" name="Connector: Elbow 49">
            <a:extLst>
              <a:ext uri="{FF2B5EF4-FFF2-40B4-BE49-F238E27FC236}">
                <a16:creationId xmlns:a16="http://schemas.microsoft.com/office/drawing/2014/main" id="{0D0C63A0-7A17-B99F-1086-9B7777428AB7}"/>
              </a:ext>
            </a:extLst>
          </p:cNvPr>
          <p:cNvCxnSpPr>
            <a:cxnSpLocks/>
          </p:cNvCxnSpPr>
          <p:nvPr/>
        </p:nvCxnSpPr>
        <p:spPr>
          <a:xfrm rot="16200000" flipH="1">
            <a:off x="11941115" y="5241732"/>
            <a:ext cx="876026" cy="2028644"/>
          </a:xfrm>
          <a:prstGeom prst="bentConnector3">
            <a:avLst>
              <a:gd name="adj1" fmla="val 50000"/>
            </a:avLst>
          </a:prstGeom>
          <a:noFill/>
          <a:ln w="38100" cap="flat" cmpd="sng" algn="ctr">
            <a:solidFill>
              <a:sysClr val="window" lastClr="FFFFFF">
                <a:lumMod val="50000"/>
              </a:sysClr>
            </a:solidFill>
            <a:prstDash val="solid"/>
            <a:miter lim="800000"/>
            <a:tailEnd type="triangle"/>
          </a:ln>
          <a:effectLst/>
        </p:spPr>
      </p:cxnSp>
      <p:sp>
        <p:nvSpPr>
          <p:cNvPr id="55" name="Rectangle 54">
            <a:extLst>
              <a:ext uri="{FF2B5EF4-FFF2-40B4-BE49-F238E27FC236}">
                <a16:creationId xmlns:a16="http://schemas.microsoft.com/office/drawing/2014/main" id="{5FEBE882-0C3D-7D5F-4386-DDBD72BFCA2E}"/>
              </a:ext>
            </a:extLst>
          </p:cNvPr>
          <p:cNvSpPr/>
          <p:nvPr/>
        </p:nvSpPr>
        <p:spPr>
          <a:xfrm>
            <a:off x="1620363" y="4922129"/>
            <a:ext cx="15548259" cy="1124673"/>
          </a:xfrm>
          <a:prstGeom prst="rect">
            <a:avLst/>
          </a:prstGeom>
          <a:noFill/>
          <a:ln w="15875" cap="rnd" cmpd="sng" algn="ctr">
            <a:solidFill>
              <a:srgbClr val="149DD4"/>
            </a:solidFill>
            <a:prstDash val="sysDot"/>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rgbClr val="FFFFFF"/>
              </a:solidFill>
              <a:effectLst/>
              <a:uLnTx/>
              <a:uFillTx/>
              <a:latin typeface="Aptos" panose="02110004020202020204"/>
              <a:ea typeface="+mn-ea"/>
              <a:cs typeface="+mn-cs"/>
            </a:endParaRPr>
          </a:p>
        </p:txBody>
      </p:sp>
      <p:sp>
        <p:nvSpPr>
          <p:cNvPr id="56" name="Picture Placeholder 6">
            <a:extLst>
              <a:ext uri="{FF2B5EF4-FFF2-40B4-BE49-F238E27FC236}">
                <a16:creationId xmlns:a16="http://schemas.microsoft.com/office/drawing/2014/main" id="{ABB1CF7A-2100-1C6D-E302-F84CA81602E8}"/>
              </a:ext>
            </a:extLst>
          </p:cNvPr>
          <p:cNvSpPr txBox="1">
            <a:spLocks/>
          </p:cNvSpPr>
          <p:nvPr/>
        </p:nvSpPr>
        <p:spPr>
          <a:xfrm>
            <a:off x="7657132" y="4754714"/>
            <a:ext cx="3474720" cy="365760"/>
          </a:xfrm>
          <a:prstGeom prst="rect">
            <a:avLst/>
          </a:prstGeom>
          <a:solidFill>
            <a:srgbClr val="149DD4">
              <a:lumMod val="20000"/>
              <a:lumOff val="80000"/>
            </a:srgbClr>
          </a:solidFill>
          <a:ln w="15875" cap="rnd" cmpd="sng" algn="ctr">
            <a:solidFill>
              <a:srgbClr val="1B1B1B"/>
            </a:solidFill>
            <a:prstDash val="sysDot"/>
          </a:ln>
          <a:effectLst/>
        </p:spPr>
        <p:txBody>
          <a:bodyPr rtlCol="0" anchor="ctr"/>
          <a:lstStyle>
            <a:defPPr>
              <a:defRPr lang="en-US"/>
            </a:defPPr>
            <a:lvl1pPr algn="ctr">
              <a:defRPr sz="1400" kern="0">
                <a:solidFill>
                  <a:srgbClr val="FFFFFF"/>
                </a:solidFill>
                <a:latin typeface="Aptos" panose="020B0004020202020204" pitchFamily="34" charset="0"/>
              </a:defRPr>
            </a:lvl1pPr>
            <a:lvl2pPr indent="0">
              <a:lnSpc>
                <a:spcPct val="90000"/>
              </a:lnSpc>
              <a:spcBef>
                <a:spcPts val="500"/>
              </a:spcBef>
              <a:buFont typeface="Courier New" panose="02070309020205020404" pitchFamily="49" charset="0"/>
              <a:buNone/>
              <a:defRPr sz="1600" b="1"/>
            </a:lvl2pPr>
            <a:lvl3pPr indent="0">
              <a:lnSpc>
                <a:spcPct val="90000"/>
              </a:lnSpc>
              <a:spcBef>
                <a:spcPts val="500"/>
              </a:spcBef>
              <a:buFont typeface="Arial" panose="020B0604020202020204" pitchFamily="34" charset="0"/>
              <a:buNone/>
              <a:defRPr sz="1600"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sz="1650" b="1" i="0" u="none" strike="noStrike" kern="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Initiatives</a:t>
            </a:r>
          </a:p>
        </p:txBody>
      </p:sp>
      <p:sp>
        <p:nvSpPr>
          <p:cNvPr id="57" name="Picture Placeholder 6">
            <a:extLst>
              <a:ext uri="{FF2B5EF4-FFF2-40B4-BE49-F238E27FC236}">
                <a16:creationId xmlns:a16="http://schemas.microsoft.com/office/drawing/2014/main" id="{8E5BDC19-F909-CCD3-3585-0052EBD19066}"/>
              </a:ext>
            </a:extLst>
          </p:cNvPr>
          <p:cNvSpPr txBox="1">
            <a:spLocks/>
          </p:cNvSpPr>
          <p:nvPr/>
        </p:nvSpPr>
        <p:spPr>
          <a:xfrm>
            <a:off x="3205138" y="6703020"/>
            <a:ext cx="4240122" cy="413010"/>
          </a:xfrm>
          <a:prstGeom prst="rect">
            <a:avLst/>
          </a:prstGeom>
          <a:noFill/>
          <a:ln>
            <a:noFill/>
          </a:ln>
        </p:spPr>
        <p:txBody>
          <a:bodyPr lIns="0" tIns="0" rIns="0" bIns="0" anchor="ctr">
            <a:noAutofit/>
          </a:bodyPr>
          <a:lstStyle>
            <a:defPPr>
              <a:defRPr lang="en-US"/>
            </a:defPPr>
            <a:lvl1pPr indent="0">
              <a:lnSpc>
                <a:spcPct val="110000"/>
              </a:lnSpc>
              <a:spcBef>
                <a:spcPts val="1000"/>
              </a:spcBef>
              <a:buFont typeface="Arial" panose="020B0604020202020204" pitchFamily="34" charset="0"/>
              <a:buNone/>
              <a:defRPr sz="1000" b="1">
                <a:solidFill>
                  <a:schemeClr val="bg1"/>
                </a:solidFill>
              </a:defRPr>
            </a:lvl1pPr>
            <a:lvl2pPr indent="0">
              <a:lnSpc>
                <a:spcPct val="90000"/>
              </a:lnSpc>
              <a:spcBef>
                <a:spcPts val="500"/>
              </a:spcBef>
              <a:buFont typeface="Courier New" panose="02070309020205020404" pitchFamily="49" charset="0"/>
              <a:buNone/>
              <a:defRPr sz="1600" b="1"/>
            </a:lvl2pPr>
            <a:lvl3pPr indent="0">
              <a:lnSpc>
                <a:spcPct val="90000"/>
              </a:lnSpc>
              <a:spcBef>
                <a:spcPts val="500"/>
              </a:spcBef>
              <a:buFont typeface="Arial" panose="020B0604020202020204" pitchFamily="34" charset="0"/>
              <a:buNone/>
              <a:defRPr sz="1600"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defTabSz="965870" fontAlgn="base">
              <a:lnSpc>
                <a:spcPct val="100000"/>
              </a:lnSpc>
              <a:spcBef>
                <a:spcPts val="316"/>
              </a:spcBef>
              <a:spcAft>
                <a:spcPct val="0"/>
              </a:spcAft>
              <a:defRPr/>
            </a:pPr>
            <a:r>
              <a:rPr lang="en-US" sz="1650" i="1" kern="0" dirty="0">
                <a:solidFill>
                  <a:srgbClr val="1B1B1B"/>
                </a:solidFill>
                <a:latin typeface="Tahoma" panose="020B0604030504040204" pitchFamily="34" charset="0"/>
                <a:ea typeface="Tahoma" panose="020B0604030504040204" pitchFamily="34" charset="0"/>
                <a:cs typeface="Tahoma" panose="020B0604030504040204" pitchFamily="34" charset="0"/>
              </a:rPr>
              <a:t>Phase 1 Key Implementation Partners</a:t>
            </a:r>
          </a:p>
        </p:txBody>
      </p:sp>
      <p:sp>
        <p:nvSpPr>
          <p:cNvPr id="58" name="Picture Placeholder 6">
            <a:extLst>
              <a:ext uri="{FF2B5EF4-FFF2-40B4-BE49-F238E27FC236}">
                <a16:creationId xmlns:a16="http://schemas.microsoft.com/office/drawing/2014/main" id="{78ABE985-12CF-C1C8-DCCF-B2789DEAAC03}"/>
              </a:ext>
            </a:extLst>
          </p:cNvPr>
          <p:cNvSpPr txBox="1">
            <a:spLocks/>
          </p:cNvSpPr>
          <p:nvPr/>
        </p:nvSpPr>
        <p:spPr>
          <a:xfrm>
            <a:off x="9633594" y="7247306"/>
            <a:ext cx="3657600" cy="640080"/>
          </a:xfrm>
          <a:prstGeom prst="roundRect">
            <a:avLst/>
          </a:prstGeom>
          <a:solidFill>
            <a:srgbClr val="FAC810">
              <a:lumMod val="20000"/>
              <a:lumOff val="80000"/>
            </a:srgbClr>
          </a:solidFill>
          <a:ln w="19050" cap="flat" cmpd="sng" algn="ctr">
            <a:solidFill>
              <a:sysClr val="window" lastClr="FFFFFF"/>
            </a:solidFill>
            <a:prstDash val="solid"/>
            <a:miter lim="800000"/>
          </a:ln>
          <a:effectLst/>
        </p:spPr>
        <p:txBody>
          <a:bodyPr lIns="457200" tIns="0" rIns="45720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Hospitals and Federally Qualified Health Centers</a:t>
            </a:r>
          </a:p>
        </p:txBody>
      </p:sp>
      <p:sp>
        <p:nvSpPr>
          <p:cNvPr id="59" name="Picture Placeholder 6">
            <a:extLst>
              <a:ext uri="{FF2B5EF4-FFF2-40B4-BE49-F238E27FC236}">
                <a16:creationId xmlns:a16="http://schemas.microsoft.com/office/drawing/2014/main" id="{999D3CFD-9A50-E3EE-F56F-F9694B6BE5E4}"/>
              </a:ext>
            </a:extLst>
          </p:cNvPr>
          <p:cNvSpPr txBox="1">
            <a:spLocks/>
          </p:cNvSpPr>
          <p:nvPr/>
        </p:nvSpPr>
        <p:spPr>
          <a:xfrm>
            <a:off x="9631432" y="8025202"/>
            <a:ext cx="3657600" cy="640080"/>
          </a:xfrm>
          <a:prstGeom prst="roundRect">
            <a:avLst/>
          </a:prstGeom>
          <a:solidFill>
            <a:srgbClr val="FAC810">
              <a:lumMod val="20000"/>
              <a:lumOff val="80000"/>
            </a:srgbClr>
          </a:solidFill>
          <a:ln w="19050" cap="flat" cmpd="sng" algn="ctr">
            <a:solidFill>
              <a:sysClr val="window" lastClr="FFFFFF"/>
            </a:solidFill>
            <a:prstDash val="solid"/>
            <a:miter lim="800000"/>
          </a:ln>
          <a:effectLst/>
        </p:spPr>
        <p:txBody>
          <a:bodyPr lIns="457200" tIns="0" rIns="45720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Faith-Based and Community-Based Organizations</a:t>
            </a:r>
          </a:p>
        </p:txBody>
      </p:sp>
      <p:sp>
        <p:nvSpPr>
          <p:cNvPr id="60" name="Picture Placeholder 6">
            <a:extLst>
              <a:ext uri="{FF2B5EF4-FFF2-40B4-BE49-F238E27FC236}">
                <a16:creationId xmlns:a16="http://schemas.microsoft.com/office/drawing/2014/main" id="{D795D193-82F9-A74F-B45E-BB83F67A644F}"/>
              </a:ext>
            </a:extLst>
          </p:cNvPr>
          <p:cNvSpPr txBox="1">
            <a:spLocks/>
          </p:cNvSpPr>
          <p:nvPr/>
        </p:nvSpPr>
        <p:spPr>
          <a:xfrm>
            <a:off x="13572672" y="7247306"/>
            <a:ext cx="3657600" cy="640080"/>
          </a:xfrm>
          <a:prstGeom prst="roundRect">
            <a:avLst/>
          </a:prstGeom>
          <a:solidFill>
            <a:srgbClr val="FAC810">
              <a:lumMod val="20000"/>
              <a:lumOff val="80000"/>
            </a:srgbClr>
          </a:solidFill>
          <a:ln w="19050" cap="flat" cmpd="sng" algn="ctr">
            <a:solidFill>
              <a:sysClr val="window" lastClr="FFFFFF"/>
            </a:solidFill>
            <a:prstDash val="solid"/>
            <a:miter lim="800000"/>
          </a:ln>
          <a:effectLst/>
        </p:spPr>
        <p:txBody>
          <a:bodyPr lIns="365760" tIns="0" rIns="36576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Rural Health Clinics, free clinics, and independent rural providers</a:t>
            </a:r>
          </a:p>
        </p:txBody>
      </p:sp>
      <p:sp>
        <p:nvSpPr>
          <p:cNvPr id="61" name="Picture Placeholder 6">
            <a:extLst>
              <a:ext uri="{FF2B5EF4-FFF2-40B4-BE49-F238E27FC236}">
                <a16:creationId xmlns:a16="http://schemas.microsoft.com/office/drawing/2014/main" id="{23417457-206A-C5B8-4269-D9D5B93E8D14}"/>
              </a:ext>
            </a:extLst>
          </p:cNvPr>
          <p:cNvSpPr txBox="1">
            <a:spLocks/>
          </p:cNvSpPr>
          <p:nvPr/>
        </p:nvSpPr>
        <p:spPr>
          <a:xfrm>
            <a:off x="13525971" y="8025202"/>
            <a:ext cx="3657600" cy="640080"/>
          </a:xfrm>
          <a:prstGeom prst="roundRect">
            <a:avLst/>
          </a:prstGeom>
          <a:solidFill>
            <a:srgbClr val="FAC810">
              <a:lumMod val="20000"/>
              <a:lumOff val="80000"/>
            </a:srgbClr>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Education Institutions</a:t>
            </a:r>
          </a:p>
        </p:txBody>
      </p:sp>
      <p:sp>
        <p:nvSpPr>
          <p:cNvPr id="1028" name="Rectangle 1027">
            <a:extLst>
              <a:ext uri="{FF2B5EF4-FFF2-40B4-BE49-F238E27FC236}">
                <a16:creationId xmlns:a16="http://schemas.microsoft.com/office/drawing/2014/main" id="{F1A7D444-6BC8-DCF7-53A0-4BFE5FC391C9}"/>
              </a:ext>
            </a:extLst>
          </p:cNvPr>
          <p:cNvSpPr/>
          <p:nvPr/>
        </p:nvSpPr>
        <p:spPr>
          <a:xfrm>
            <a:off x="914401" y="6677433"/>
            <a:ext cx="16459197" cy="2129832"/>
          </a:xfrm>
          <a:prstGeom prst="rect">
            <a:avLst/>
          </a:prstGeom>
          <a:noFill/>
          <a:ln w="15875" cap="rnd" cmpd="sng" algn="ctr">
            <a:solidFill>
              <a:srgbClr val="FAC810">
                <a:lumMod val="50000"/>
              </a:srgbClr>
            </a:solidFill>
            <a:prstDash val="sysDot"/>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rgbClr val="FFFFFF"/>
              </a:solidFill>
              <a:effectLst/>
              <a:uLnTx/>
              <a:uFillTx/>
              <a:latin typeface="Aptos" panose="02110004020202020204"/>
              <a:ea typeface="+mn-ea"/>
              <a:cs typeface="+mn-cs"/>
            </a:endParaRPr>
          </a:p>
        </p:txBody>
      </p:sp>
      <p:sp>
        <p:nvSpPr>
          <p:cNvPr id="1047" name="Picture Placeholder 6">
            <a:extLst>
              <a:ext uri="{FF2B5EF4-FFF2-40B4-BE49-F238E27FC236}">
                <a16:creationId xmlns:a16="http://schemas.microsoft.com/office/drawing/2014/main" id="{9EA0F246-2CB2-B0A7-31EF-DD9ADB3289DE}"/>
              </a:ext>
            </a:extLst>
          </p:cNvPr>
          <p:cNvSpPr txBox="1">
            <a:spLocks/>
          </p:cNvSpPr>
          <p:nvPr/>
        </p:nvSpPr>
        <p:spPr>
          <a:xfrm>
            <a:off x="11435052" y="6703020"/>
            <a:ext cx="4240122" cy="413010"/>
          </a:xfrm>
          <a:prstGeom prst="rect">
            <a:avLst/>
          </a:prstGeom>
          <a:noFill/>
          <a:ln>
            <a:noFill/>
          </a:ln>
        </p:spPr>
        <p:txBody>
          <a:bodyPr lIns="0" tIns="0" rIns="0" bIns="0" anchor="ctr">
            <a:noAutofit/>
          </a:bodyPr>
          <a:lstStyle>
            <a:defPPr>
              <a:defRPr lang="en-US"/>
            </a:defPPr>
            <a:lvl1pPr indent="0">
              <a:lnSpc>
                <a:spcPct val="110000"/>
              </a:lnSpc>
              <a:spcBef>
                <a:spcPts val="1000"/>
              </a:spcBef>
              <a:buFont typeface="Arial" panose="020B0604020202020204" pitchFamily="34" charset="0"/>
              <a:buNone/>
              <a:defRPr sz="1000" b="1">
                <a:solidFill>
                  <a:schemeClr val="bg1"/>
                </a:solidFill>
              </a:defRPr>
            </a:lvl1pPr>
            <a:lvl2pPr indent="0">
              <a:lnSpc>
                <a:spcPct val="90000"/>
              </a:lnSpc>
              <a:spcBef>
                <a:spcPts val="500"/>
              </a:spcBef>
              <a:buFont typeface="Courier New" panose="02070309020205020404" pitchFamily="49" charset="0"/>
              <a:buNone/>
              <a:defRPr sz="1600" b="1"/>
            </a:lvl2pPr>
            <a:lvl3pPr indent="0">
              <a:lnSpc>
                <a:spcPct val="90000"/>
              </a:lnSpc>
              <a:spcBef>
                <a:spcPts val="500"/>
              </a:spcBef>
              <a:buFont typeface="Arial" panose="020B0604020202020204" pitchFamily="34" charset="0"/>
              <a:buNone/>
              <a:defRPr sz="1600"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defTabSz="965870" fontAlgn="base">
              <a:lnSpc>
                <a:spcPct val="100000"/>
              </a:lnSpc>
              <a:spcBef>
                <a:spcPts val="316"/>
              </a:spcBef>
              <a:spcAft>
                <a:spcPct val="0"/>
              </a:spcAft>
              <a:defRPr/>
            </a:pPr>
            <a:r>
              <a:rPr lang="en-US" sz="1650" i="1" kern="0" dirty="0">
                <a:solidFill>
                  <a:srgbClr val="1B1B1B"/>
                </a:solidFill>
                <a:latin typeface="Tahoma" panose="020B0604030504040204" pitchFamily="34" charset="0"/>
                <a:ea typeface="Tahoma" panose="020B0604030504040204" pitchFamily="34" charset="0"/>
                <a:cs typeface="Tahoma" panose="020B0604030504040204" pitchFamily="34" charset="0"/>
              </a:rPr>
              <a:t>Phase 2 Key Implementation Partners</a:t>
            </a:r>
          </a:p>
        </p:txBody>
      </p:sp>
      <p:cxnSp>
        <p:nvCxnSpPr>
          <p:cNvPr id="1054" name="Straight Arrow Connector 1053">
            <a:extLst>
              <a:ext uri="{FF2B5EF4-FFF2-40B4-BE49-F238E27FC236}">
                <a16:creationId xmlns:a16="http://schemas.microsoft.com/office/drawing/2014/main" id="{D7C6DC4C-F1FC-FDC3-CBCB-9B929F84AA90}"/>
              </a:ext>
            </a:extLst>
          </p:cNvPr>
          <p:cNvCxnSpPr>
            <a:cxnSpLocks/>
          </p:cNvCxnSpPr>
          <p:nvPr/>
        </p:nvCxnSpPr>
        <p:spPr>
          <a:xfrm>
            <a:off x="12487701" y="4244740"/>
            <a:ext cx="1788179" cy="0"/>
          </a:xfrm>
          <a:prstGeom prst="straightConnector1">
            <a:avLst/>
          </a:prstGeom>
          <a:noFill/>
          <a:ln w="38100" cap="flat" cmpd="sng" algn="ctr">
            <a:solidFill>
              <a:schemeClr val="tx2"/>
            </a:solidFill>
            <a:prstDash val="solid"/>
            <a:miter lim="800000"/>
            <a:headEnd type="triangle"/>
            <a:tailEnd type="triangle"/>
          </a:ln>
          <a:effectLst/>
        </p:spPr>
      </p:cxnSp>
      <p:cxnSp>
        <p:nvCxnSpPr>
          <p:cNvPr id="1055" name="Straight Arrow Connector 1054">
            <a:extLst>
              <a:ext uri="{FF2B5EF4-FFF2-40B4-BE49-F238E27FC236}">
                <a16:creationId xmlns:a16="http://schemas.microsoft.com/office/drawing/2014/main" id="{509EB670-86CA-FD80-97F5-896B2EF730E8}"/>
              </a:ext>
            </a:extLst>
          </p:cNvPr>
          <p:cNvCxnSpPr>
            <a:cxnSpLocks/>
          </p:cNvCxnSpPr>
          <p:nvPr/>
        </p:nvCxnSpPr>
        <p:spPr>
          <a:xfrm flipV="1">
            <a:off x="4411494" y="4244740"/>
            <a:ext cx="1880856" cy="0"/>
          </a:xfrm>
          <a:prstGeom prst="straightConnector1">
            <a:avLst/>
          </a:prstGeom>
          <a:noFill/>
          <a:ln w="38100" cap="flat" cmpd="sng" algn="ctr">
            <a:solidFill>
              <a:schemeClr val="tx2"/>
            </a:solidFill>
            <a:prstDash val="solid"/>
            <a:miter lim="800000"/>
            <a:headEnd type="triangle"/>
            <a:tailEnd type="triangle"/>
          </a:ln>
          <a:effectLst/>
        </p:spPr>
      </p:cxnSp>
      <p:cxnSp>
        <p:nvCxnSpPr>
          <p:cNvPr id="1057" name="Straight Connector 1056">
            <a:extLst>
              <a:ext uri="{FF2B5EF4-FFF2-40B4-BE49-F238E27FC236}">
                <a16:creationId xmlns:a16="http://schemas.microsoft.com/office/drawing/2014/main" id="{A134A7E1-7481-0304-65DE-23FB29A6DB2D}"/>
              </a:ext>
            </a:extLst>
          </p:cNvPr>
          <p:cNvCxnSpPr>
            <a:cxnSpLocks/>
          </p:cNvCxnSpPr>
          <p:nvPr/>
        </p:nvCxnSpPr>
        <p:spPr>
          <a:xfrm>
            <a:off x="9394492" y="7305524"/>
            <a:ext cx="0" cy="1218834"/>
          </a:xfrm>
          <a:prstGeom prst="line">
            <a:avLst/>
          </a:prstGeom>
          <a:noFill/>
          <a:ln w="6350" cap="flat" cmpd="sng" algn="ctr">
            <a:solidFill>
              <a:sysClr val="window" lastClr="FFFFFF">
                <a:lumMod val="85000"/>
              </a:sysClr>
            </a:solidFill>
            <a:prstDash val="solid"/>
            <a:miter lim="800000"/>
          </a:ln>
          <a:effectLst/>
        </p:spPr>
      </p:cxnSp>
      <p:sp>
        <p:nvSpPr>
          <p:cNvPr id="1059" name="Picture Placeholder 6">
            <a:extLst>
              <a:ext uri="{FF2B5EF4-FFF2-40B4-BE49-F238E27FC236}">
                <a16:creationId xmlns:a16="http://schemas.microsoft.com/office/drawing/2014/main" id="{3DA91A81-A76C-F356-5B3D-A199E41B54BC}"/>
              </a:ext>
            </a:extLst>
          </p:cNvPr>
          <p:cNvSpPr txBox="1">
            <a:spLocks/>
          </p:cNvSpPr>
          <p:nvPr/>
        </p:nvSpPr>
        <p:spPr>
          <a:xfrm>
            <a:off x="7657132" y="6504628"/>
            <a:ext cx="3474720" cy="365760"/>
          </a:xfrm>
          <a:prstGeom prst="rect">
            <a:avLst/>
          </a:prstGeom>
          <a:solidFill>
            <a:srgbClr val="FAC810"/>
          </a:solidFill>
          <a:ln w="15875" cap="rnd" cmpd="sng" algn="ctr">
            <a:solidFill>
              <a:srgbClr val="1B1B1B"/>
            </a:solidFill>
            <a:prstDash val="sysDot"/>
          </a:ln>
          <a:effectLst/>
        </p:spPr>
        <p:txBody>
          <a:bodyPr rtlCol="0" anchor="ctr"/>
          <a:lstStyle>
            <a:defPPr>
              <a:defRPr lang="en-US"/>
            </a:defPPr>
            <a:lvl1pPr algn="ctr">
              <a:defRPr sz="1100" b="1" kern="0">
                <a:ea typeface="ＭＳ Ｐゴシック" charset="0"/>
                <a:cs typeface="Times New Roman" panose="02020603050405020304" pitchFamily="18" charset="0"/>
              </a:defRPr>
            </a:lvl1pPr>
            <a:lvl2pPr indent="0">
              <a:lnSpc>
                <a:spcPct val="90000"/>
              </a:lnSpc>
              <a:spcBef>
                <a:spcPts val="500"/>
              </a:spcBef>
              <a:buFont typeface="Courier New" panose="02070309020205020404" pitchFamily="49" charset="0"/>
              <a:buNone/>
              <a:defRPr sz="1600" b="1"/>
            </a:lvl2pPr>
            <a:lvl3pPr indent="0">
              <a:lnSpc>
                <a:spcPct val="90000"/>
              </a:lnSpc>
              <a:spcBef>
                <a:spcPts val="500"/>
              </a:spcBef>
              <a:buFont typeface="Arial" panose="020B0604020202020204" pitchFamily="34" charset="0"/>
              <a:buNone/>
              <a:defRPr sz="1600"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371600">
              <a:defRPr/>
            </a:pPr>
            <a:r>
              <a:rPr lang="en-US" sz="1650" dirty="0">
                <a:solidFill>
                  <a:srgbClr val="1B1B1B"/>
                </a:solidFill>
                <a:latin typeface="Tahoma" panose="020B0604030504040204" pitchFamily="34" charset="0"/>
                <a:ea typeface="Tahoma" panose="020B0604030504040204" pitchFamily="34" charset="0"/>
                <a:cs typeface="Tahoma" panose="020B0604030504040204" pitchFamily="34" charset="0"/>
              </a:rPr>
              <a:t>Subrecipients and Contractors</a:t>
            </a:r>
          </a:p>
        </p:txBody>
      </p:sp>
      <p:cxnSp>
        <p:nvCxnSpPr>
          <p:cNvPr id="1064" name="Connector: Elbow 1063">
            <a:extLst>
              <a:ext uri="{FF2B5EF4-FFF2-40B4-BE49-F238E27FC236}">
                <a16:creationId xmlns:a16="http://schemas.microsoft.com/office/drawing/2014/main" id="{51C90490-5F20-4E88-70DD-224973E45063}"/>
              </a:ext>
            </a:extLst>
          </p:cNvPr>
          <p:cNvCxnSpPr>
            <a:cxnSpLocks/>
          </p:cNvCxnSpPr>
          <p:nvPr/>
        </p:nvCxnSpPr>
        <p:spPr>
          <a:xfrm rot="5400000">
            <a:off x="13853964" y="5357527"/>
            <a:ext cx="876026" cy="1797053"/>
          </a:xfrm>
          <a:prstGeom prst="bentConnector3">
            <a:avLst>
              <a:gd name="adj1" fmla="val 50000"/>
            </a:avLst>
          </a:prstGeom>
          <a:noFill/>
          <a:ln w="38100" cap="flat" cmpd="sng" algn="ctr">
            <a:solidFill>
              <a:sysClr val="window" lastClr="FFFFFF">
                <a:lumMod val="50000"/>
              </a:sysClr>
            </a:solidFill>
            <a:prstDash val="solid"/>
            <a:miter lim="800000"/>
            <a:tailEnd type="triangle"/>
          </a:ln>
          <a:effectLst/>
        </p:spPr>
      </p:cxnSp>
      <p:sp>
        <p:nvSpPr>
          <p:cNvPr id="1069" name="Picture Placeholder 6">
            <a:extLst>
              <a:ext uri="{FF2B5EF4-FFF2-40B4-BE49-F238E27FC236}">
                <a16:creationId xmlns:a16="http://schemas.microsoft.com/office/drawing/2014/main" id="{10970B1D-175D-DAB1-4131-AB0FB6F18A20}"/>
              </a:ext>
            </a:extLst>
          </p:cNvPr>
          <p:cNvSpPr txBox="1">
            <a:spLocks/>
          </p:cNvSpPr>
          <p:nvPr/>
        </p:nvSpPr>
        <p:spPr>
          <a:xfrm>
            <a:off x="7657132" y="9140231"/>
            <a:ext cx="3474720" cy="365760"/>
          </a:xfrm>
          <a:prstGeom prst="rect">
            <a:avLst/>
          </a:prstGeom>
          <a:solidFill>
            <a:srgbClr val="FFFFFF">
              <a:lumMod val="75000"/>
            </a:srgbClr>
          </a:solidFill>
          <a:ln w="15875" cap="rnd" cmpd="sng" algn="ctr">
            <a:solidFill>
              <a:srgbClr val="1B1B1B"/>
            </a:solidFill>
            <a:prstDash val="sysDot"/>
          </a:ln>
          <a:effectLst/>
        </p:spPr>
        <p:txBody>
          <a:bodyPr rtlCol="0" anchor="ctr"/>
          <a:lstStyle>
            <a:defPPr>
              <a:defRPr lang="en-US"/>
            </a:defPPr>
            <a:lvl1pPr algn="ctr">
              <a:defRPr sz="1100" b="1" kern="0">
                <a:ea typeface="ＭＳ Ｐゴシック" charset="0"/>
                <a:cs typeface="Times New Roman" panose="02020603050405020304" pitchFamily="18" charset="0"/>
              </a:defRPr>
            </a:lvl1pPr>
            <a:lvl2pPr indent="0">
              <a:lnSpc>
                <a:spcPct val="90000"/>
              </a:lnSpc>
              <a:spcBef>
                <a:spcPts val="500"/>
              </a:spcBef>
              <a:buFont typeface="Courier New" panose="02070309020205020404" pitchFamily="49" charset="0"/>
              <a:buNone/>
              <a:defRPr sz="1600" b="1"/>
            </a:lvl2pPr>
            <a:lvl3pPr indent="0">
              <a:lnSpc>
                <a:spcPct val="90000"/>
              </a:lnSpc>
              <a:spcBef>
                <a:spcPts val="500"/>
              </a:spcBef>
              <a:buFont typeface="Arial" panose="020B0604020202020204" pitchFamily="34" charset="0"/>
              <a:buNone/>
              <a:defRPr sz="1600"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sz="1650" b="1" i="0" u="none" strike="noStrike" kern="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Downstream Subrecipients</a:t>
            </a:r>
          </a:p>
        </p:txBody>
      </p:sp>
      <p:pic>
        <p:nvPicPr>
          <p:cNvPr id="1073" name="Picture 1072">
            <a:extLst>
              <a:ext uri="{FF2B5EF4-FFF2-40B4-BE49-F238E27FC236}">
                <a16:creationId xmlns:a16="http://schemas.microsoft.com/office/drawing/2014/main" id="{D852E34D-5382-DB16-88A2-20FDB17DD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19" y="3799492"/>
            <a:ext cx="2032000" cy="1016000"/>
          </a:xfrm>
          <a:prstGeom prst="rect">
            <a:avLst/>
          </a:prstGeom>
          <a:ln>
            <a:solidFill>
              <a:srgbClr val="FFFFFF"/>
            </a:solidFill>
          </a:ln>
        </p:spPr>
      </p:pic>
      <p:sp>
        <p:nvSpPr>
          <p:cNvPr id="1074" name="Picture Placeholder 6">
            <a:extLst>
              <a:ext uri="{FF2B5EF4-FFF2-40B4-BE49-F238E27FC236}">
                <a16:creationId xmlns:a16="http://schemas.microsoft.com/office/drawing/2014/main" id="{CFBF9465-7268-3013-D7E3-3EEE3607A939}"/>
              </a:ext>
            </a:extLst>
          </p:cNvPr>
          <p:cNvSpPr txBox="1">
            <a:spLocks/>
          </p:cNvSpPr>
          <p:nvPr/>
        </p:nvSpPr>
        <p:spPr>
          <a:xfrm>
            <a:off x="2175274" y="2981677"/>
            <a:ext cx="2170890" cy="770415"/>
          </a:xfrm>
          <a:prstGeom prst="roundRect">
            <a:avLst/>
          </a:prstGeom>
          <a:solidFill>
            <a:srgbClr val="065693"/>
          </a:solidFill>
          <a:ln>
            <a:noFill/>
          </a:ln>
        </p:spPr>
        <p:txBody>
          <a:bodyPr lIns="0" tIns="0" rIns="0" bIns="0" anchor="ctr">
            <a:noAutofit/>
          </a:bodyPr>
          <a:lstStyle>
            <a:defPPr>
              <a:defRPr lang="en-US"/>
            </a:defPPr>
            <a:lvl1pPr marL="0" algn="l" defTabSz="914400" rtl="0" eaLnBrk="1" latinLnBrk="0" hangingPunct="1">
              <a:defRPr sz="1800" kern="1200">
                <a:solidFill>
                  <a:srgbClr val="000000"/>
                </a:solidFill>
                <a:latin typeface="Arial" panose="020B0604020202020204"/>
              </a:defRPr>
            </a:lvl1pPr>
            <a:lvl2pPr marL="457200" algn="l" defTabSz="914400" rtl="0" eaLnBrk="1" latinLnBrk="0" hangingPunct="1">
              <a:defRPr sz="1800" kern="1200">
                <a:solidFill>
                  <a:srgbClr val="000000"/>
                </a:solidFill>
                <a:latin typeface="Arial" panose="020B0604020202020204"/>
              </a:defRPr>
            </a:lvl2pPr>
            <a:lvl3pPr marL="914400" algn="l" defTabSz="914400" rtl="0" eaLnBrk="1" latinLnBrk="0" hangingPunct="1">
              <a:defRPr sz="1800" kern="1200">
                <a:solidFill>
                  <a:srgbClr val="000000"/>
                </a:solidFill>
                <a:latin typeface="Arial" panose="020B0604020202020204"/>
              </a:defRPr>
            </a:lvl3pPr>
            <a:lvl4pPr marL="1371600" algn="l" defTabSz="914400" rtl="0" eaLnBrk="1" latinLnBrk="0" hangingPunct="1">
              <a:defRPr sz="1800" kern="1200">
                <a:solidFill>
                  <a:srgbClr val="000000"/>
                </a:solidFill>
                <a:latin typeface="Arial" panose="020B0604020202020204"/>
              </a:defRPr>
            </a:lvl4pPr>
            <a:lvl5pPr marL="1828800" algn="l" defTabSz="914400" rtl="0" eaLnBrk="1" latinLnBrk="0" hangingPunct="1">
              <a:defRPr sz="1800" kern="1200">
                <a:solidFill>
                  <a:srgbClr val="000000"/>
                </a:solidFill>
                <a:latin typeface="Arial" panose="020B0604020202020204"/>
              </a:defRPr>
            </a:lvl5pPr>
            <a:lvl6pPr marL="2286000" algn="l" defTabSz="914400" rtl="0" eaLnBrk="1" latinLnBrk="0" hangingPunct="1">
              <a:defRPr sz="1800" kern="1200">
                <a:solidFill>
                  <a:srgbClr val="000000"/>
                </a:solidFill>
                <a:latin typeface="Arial" panose="020B0604020202020204"/>
              </a:defRPr>
            </a:lvl6pPr>
            <a:lvl7pPr marL="2743200" algn="l" defTabSz="914400" rtl="0" eaLnBrk="1" latinLnBrk="0" hangingPunct="1">
              <a:defRPr sz="1800" kern="1200">
                <a:solidFill>
                  <a:srgbClr val="000000"/>
                </a:solidFill>
                <a:latin typeface="Arial" panose="020B0604020202020204"/>
              </a:defRPr>
            </a:lvl7pPr>
            <a:lvl8pPr marL="3200400" algn="l" defTabSz="914400" rtl="0" eaLnBrk="1" latinLnBrk="0" hangingPunct="1">
              <a:defRPr sz="1800" kern="1200">
                <a:solidFill>
                  <a:srgbClr val="000000"/>
                </a:solidFill>
                <a:latin typeface="Arial" panose="020B0604020202020204"/>
              </a:defRPr>
            </a:lvl8pPr>
            <a:lvl9pPr marL="3657600" algn="l" defTabSz="914400" rtl="0" eaLnBrk="1" latinLnBrk="0" hangingPunct="1">
              <a:defRPr sz="1800" kern="1200">
                <a:solidFill>
                  <a:srgbClr val="000000"/>
                </a:solidFill>
                <a:latin typeface="Arial" panose="020B0604020202020204"/>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Implementation Management Contractor</a:t>
            </a:r>
          </a:p>
        </p:txBody>
      </p:sp>
      <p:pic>
        <p:nvPicPr>
          <p:cNvPr id="1076" name="Picture 1075">
            <a:extLst>
              <a:ext uri="{FF2B5EF4-FFF2-40B4-BE49-F238E27FC236}">
                <a16:creationId xmlns:a16="http://schemas.microsoft.com/office/drawing/2014/main" id="{9A09978D-2472-5A4C-8A2B-AFF579EC29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8874" y="3873636"/>
            <a:ext cx="2008331" cy="742209"/>
          </a:xfrm>
          <a:prstGeom prst="rect">
            <a:avLst/>
          </a:prstGeom>
          <a:ln>
            <a:solidFill>
              <a:srgbClr val="FFFFFF"/>
            </a:solidFill>
          </a:ln>
        </p:spPr>
      </p:pic>
      <p:sp>
        <p:nvSpPr>
          <p:cNvPr id="1077" name="Picture Placeholder 6">
            <a:extLst>
              <a:ext uri="{FF2B5EF4-FFF2-40B4-BE49-F238E27FC236}">
                <a16:creationId xmlns:a16="http://schemas.microsoft.com/office/drawing/2014/main" id="{4EE5E485-A146-EFD9-29BD-13F1BBFCBE84}"/>
              </a:ext>
            </a:extLst>
          </p:cNvPr>
          <p:cNvSpPr txBox="1">
            <a:spLocks/>
          </p:cNvSpPr>
          <p:nvPr/>
        </p:nvSpPr>
        <p:spPr>
          <a:xfrm>
            <a:off x="14301802" y="3058274"/>
            <a:ext cx="2042474" cy="617220"/>
          </a:xfrm>
          <a:prstGeom prst="roundRect">
            <a:avLst/>
          </a:prstGeom>
          <a:solidFill>
            <a:srgbClr val="065693"/>
          </a:solidFill>
          <a:ln>
            <a:noFill/>
          </a:ln>
        </p:spPr>
        <p:txBody>
          <a:bodyPr lIns="0" tIns="0" rIns="0" bIns="0" anchor="ctr">
            <a:noAutofit/>
          </a:bodyPr>
          <a:lstStyle>
            <a:defPPr>
              <a:defRPr lang="en-US"/>
            </a:defPPr>
            <a:lvl1pPr marL="0" algn="l" defTabSz="914400" rtl="0" eaLnBrk="1" latinLnBrk="0" hangingPunct="1">
              <a:defRPr sz="1800" kern="1200">
                <a:solidFill>
                  <a:srgbClr val="000000"/>
                </a:solidFill>
                <a:latin typeface="Arial" panose="020B0604020202020204"/>
              </a:defRPr>
            </a:lvl1pPr>
            <a:lvl2pPr marL="457200" algn="l" defTabSz="914400" rtl="0" eaLnBrk="1" latinLnBrk="0" hangingPunct="1">
              <a:defRPr sz="1800" kern="1200">
                <a:solidFill>
                  <a:srgbClr val="000000"/>
                </a:solidFill>
                <a:latin typeface="Arial" panose="020B0604020202020204"/>
              </a:defRPr>
            </a:lvl2pPr>
            <a:lvl3pPr marL="914400" algn="l" defTabSz="914400" rtl="0" eaLnBrk="1" latinLnBrk="0" hangingPunct="1">
              <a:defRPr sz="1800" kern="1200">
                <a:solidFill>
                  <a:srgbClr val="000000"/>
                </a:solidFill>
                <a:latin typeface="Arial" panose="020B0604020202020204"/>
              </a:defRPr>
            </a:lvl3pPr>
            <a:lvl4pPr marL="1371600" algn="l" defTabSz="914400" rtl="0" eaLnBrk="1" latinLnBrk="0" hangingPunct="1">
              <a:defRPr sz="1800" kern="1200">
                <a:solidFill>
                  <a:srgbClr val="000000"/>
                </a:solidFill>
                <a:latin typeface="Arial" panose="020B0604020202020204"/>
              </a:defRPr>
            </a:lvl4pPr>
            <a:lvl5pPr marL="1828800" algn="l" defTabSz="914400" rtl="0" eaLnBrk="1" latinLnBrk="0" hangingPunct="1">
              <a:defRPr sz="1800" kern="1200">
                <a:solidFill>
                  <a:srgbClr val="000000"/>
                </a:solidFill>
                <a:latin typeface="Arial" panose="020B0604020202020204"/>
              </a:defRPr>
            </a:lvl5pPr>
            <a:lvl6pPr marL="2286000" algn="l" defTabSz="914400" rtl="0" eaLnBrk="1" latinLnBrk="0" hangingPunct="1">
              <a:defRPr sz="1800" kern="1200">
                <a:solidFill>
                  <a:srgbClr val="000000"/>
                </a:solidFill>
                <a:latin typeface="Arial" panose="020B0604020202020204"/>
              </a:defRPr>
            </a:lvl6pPr>
            <a:lvl7pPr marL="2743200" algn="l" defTabSz="914400" rtl="0" eaLnBrk="1" latinLnBrk="0" hangingPunct="1">
              <a:defRPr sz="1800" kern="1200">
                <a:solidFill>
                  <a:srgbClr val="000000"/>
                </a:solidFill>
                <a:latin typeface="Arial" panose="020B0604020202020204"/>
              </a:defRPr>
            </a:lvl7pPr>
            <a:lvl8pPr marL="3200400" algn="l" defTabSz="914400" rtl="0" eaLnBrk="1" latinLnBrk="0" hangingPunct="1">
              <a:defRPr sz="1800" kern="1200">
                <a:solidFill>
                  <a:srgbClr val="000000"/>
                </a:solidFill>
                <a:latin typeface="Arial" panose="020B0604020202020204"/>
              </a:defRPr>
            </a:lvl8pPr>
            <a:lvl9pPr marL="3657600" algn="l" defTabSz="914400" rtl="0" eaLnBrk="1" latinLnBrk="0" hangingPunct="1">
              <a:defRPr sz="1800" kern="1200">
                <a:solidFill>
                  <a:srgbClr val="000000"/>
                </a:solidFill>
                <a:latin typeface="Arial" panose="020B0604020202020204"/>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Program Evaluation </a:t>
            </a:r>
          </a:p>
        </p:txBody>
      </p:sp>
      <p:cxnSp>
        <p:nvCxnSpPr>
          <p:cNvPr id="1079" name="Straight Arrow Connector 1078">
            <a:extLst>
              <a:ext uri="{FF2B5EF4-FFF2-40B4-BE49-F238E27FC236}">
                <a16:creationId xmlns:a16="http://schemas.microsoft.com/office/drawing/2014/main" id="{718272CD-7790-B176-B5AF-8CABE282C66A}"/>
              </a:ext>
            </a:extLst>
          </p:cNvPr>
          <p:cNvCxnSpPr>
            <a:cxnSpLocks/>
          </p:cNvCxnSpPr>
          <p:nvPr/>
        </p:nvCxnSpPr>
        <p:spPr>
          <a:xfrm>
            <a:off x="9394492" y="4576746"/>
            <a:ext cx="0" cy="177968"/>
          </a:xfrm>
          <a:prstGeom prst="straightConnector1">
            <a:avLst/>
          </a:prstGeom>
          <a:noFill/>
          <a:ln w="38100" cap="flat" cmpd="sng" algn="ctr">
            <a:solidFill>
              <a:srgbClr val="0A0A0A"/>
            </a:solidFill>
            <a:prstDash val="solid"/>
            <a:miter lim="800000"/>
            <a:tailEnd type="triangle"/>
          </a:ln>
          <a:effectLst/>
        </p:spPr>
      </p:cxnSp>
      <p:cxnSp>
        <p:nvCxnSpPr>
          <p:cNvPr id="1080" name="Straight Arrow Connector 1079">
            <a:extLst>
              <a:ext uri="{FF2B5EF4-FFF2-40B4-BE49-F238E27FC236}">
                <a16:creationId xmlns:a16="http://schemas.microsoft.com/office/drawing/2014/main" id="{CDE78404-FD9B-8567-E2C4-E17513409052}"/>
              </a:ext>
            </a:extLst>
          </p:cNvPr>
          <p:cNvCxnSpPr>
            <a:cxnSpLocks/>
          </p:cNvCxnSpPr>
          <p:nvPr/>
        </p:nvCxnSpPr>
        <p:spPr>
          <a:xfrm>
            <a:off x="9394492" y="6059835"/>
            <a:ext cx="0" cy="411480"/>
          </a:xfrm>
          <a:prstGeom prst="straightConnector1">
            <a:avLst/>
          </a:prstGeom>
          <a:noFill/>
          <a:ln w="38100" cap="flat" cmpd="sng" algn="ctr">
            <a:solidFill>
              <a:srgbClr val="0A0A0A"/>
            </a:solidFill>
            <a:prstDash val="solid"/>
            <a:miter lim="800000"/>
            <a:tailEnd type="triangle"/>
          </a:ln>
          <a:effectLst/>
        </p:spPr>
      </p:cxnSp>
      <p:cxnSp>
        <p:nvCxnSpPr>
          <p:cNvPr id="3" name="Straight Arrow Connector 2">
            <a:extLst>
              <a:ext uri="{FF2B5EF4-FFF2-40B4-BE49-F238E27FC236}">
                <a16:creationId xmlns:a16="http://schemas.microsoft.com/office/drawing/2014/main" id="{E3266407-93C5-33DE-F4E7-C79F138F6197}"/>
              </a:ext>
            </a:extLst>
          </p:cNvPr>
          <p:cNvCxnSpPr>
            <a:cxnSpLocks/>
          </p:cNvCxnSpPr>
          <p:nvPr/>
        </p:nvCxnSpPr>
        <p:spPr>
          <a:xfrm>
            <a:off x="9394492" y="8807265"/>
            <a:ext cx="0" cy="332966"/>
          </a:xfrm>
          <a:prstGeom prst="straightConnector1">
            <a:avLst/>
          </a:prstGeom>
          <a:noFill/>
          <a:ln w="38100" cap="flat" cmpd="sng" algn="ctr">
            <a:solidFill>
              <a:srgbClr val="0A0A0A"/>
            </a:solidFill>
            <a:prstDash val="solid"/>
            <a:miter lim="800000"/>
            <a:tailEnd type="triangle"/>
          </a:ln>
          <a:effectLst/>
        </p:spPr>
      </p:cxnSp>
      <p:cxnSp>
        <p:nvCxnSpPr>
          <p:cNvPr id="4" name="Connector: Elbow 49">
            <a:extLst>
              <a:ext uri="{FF2B5EF4-FFF2-40B4-BE49-F238E27FC236}">
                <a16:creationId xmlns:a16="http://schemas.microsoft.com/office/drawing/2014/main" id="{C8CC878E-907C-65E9-8BBB-521A0B61FE72}"/>
              </a:ext>
            </a:extLst>
          </p:cNvPr>
          <p:cNvCxnSpPr>
            <a:cxnSpLocks/>
          </p:cNvCxnSpPr>
          <p:nvPr/>
        </p:nvCxnSpPr>
        <p:spPr>
          <a:xfrm rot="16200000" flipH="1">
            <a:off x="4275751" y="5241732"/>
            <a:ext cx="876026" cy="2028644"/>
          </a:xfrm>
          <a:prstGeom prst="bentConnector3">
            <a:avLst>
              <a:gd name="adj1" fmla="val 50000"/>
            </a:avLst>
          </a:prstGeom>
          <a:noFill/>
          <a:ln w="38100" cap="flat" cmpd="sng" algn="ctr">
            <a:solidFill>
              <a:sysClr val="window" lastClr="FFFFFF">
                <a:lumMod val="50000"/>
              </a:sysClr>
            </a:solidFill>
            <a:prstDash val="solid"/>
            <a:miter lim="800000"/>
            <a:tailEnd type="triangle"/>
          </a:ln>
          <a:effectLst/>
        </p:spPr>
      </p:cxnSp>
      <p:cxnSp>
        <p:nvCxnSpPr>
          <p:cNvPr id="6" name="Connector: Elbow 1063">
            <a:extLst>
              <a:ext uri="{FF2B5EF4-FFF2-40B4-BE49-F238E27FC236}">
                <a16:creationId xmlns:a16="http://schemas.microsoft.com/office/drawing/2014/main" id="{F3ED0F7D-98BE-5C41-DD77-7FB48401C124}"/>
              </a:ext>
            </a:extLst>
          </p:cNvPr>
          <p:cNvCxnSpPr>
            <a:cxnSpLocks/>
          </p:cNvCxnSpPr>
          <p:nvPr/>
        </p:nvCxnSpPr>
        <p:spPr>
          <a:xfrm rot="5400000">
            <a:off x="6188600" y="5357527"/>
            <a:ext cx="876026" cy="1797053"/>
          </a:xfrm>
          <a:prstGeom prst="bentConnector3">
            <a:avLst>
              <a:gd name="adj1" fmla="val 50000"/>
            </a:avLst>
          </a:prstGeom>
          <a:noFill/>
          <a:ln w="38100" cap="flat" cmpd="sng" algn="ctr">
            <a:solidFill>
              <a:sysClr val="window" lastClr="FFFFFF">
                <a:lumMod val="50000"/>
              </a:sysClr>
            </a:solidFill>
            <a:prstDash val="solid"/>
            <a:miter lim="800000"/>
            <a:tailEnd type="triangle"/>
          </a:ln>
          <a:effectLst/>
        </p:spPr>
      </p:cxnSp>
      <p:sp>
        <p:nvSpPr>
          <p:cNvPr id="51" name="Picture Placeholder 6">
            <a:extLst>
              <a:ext uri="{FF2B5EF4-FFF2-40B4-BE49-F238E27FC236}">
                <a16:creationId xmlns:a16="http://schemas.microsoft.com/office/drawing/2014/main" id="{712F76F0-ACFA-60ED-F04F-F8D9E86E707D}"/>
              </a:ext>
            </a:extLst>
          </p:cNvPr>
          <p:cNvSpPr txBox="1">
            <a:spLocks/>
          </p:cNvSpPr>
          <p:nvPr/>
        </p:nvSpPr>
        <p:spPr>
          <a:xfrm>
            <a:off x="1930336" y="5282595"/>
            <a:ext cx="3566160" cy="685800"/>
          </a:xfrm>
          <a:prstGeom prst="roundRect">
            <a:avLst/>
          </a:prstGeom>
          <a:solidFill>
            <a:srgbClr val="149DD4"/>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14424" fontAlgn="base">
              <a:spcBef>
                <a:spcPct val="0"/>
              </a:spcBef>
              <a:spcAft>
                <a:spcPct val="0"/>
              </a:spcAft>
              <a:defRPr/>
            </a:pPr>
            <a:r>
              <a:rPr lang="en-US" sz="1650" b="1" kern="0" dirty="0">
                <a:solidFill>
                  <a:prstClr val="white"/>
                </a:solidFill>
                <a:latin typeface="Tahoma" panose="020B0604030504040204" pitchFamily="34" charset="0"/>
                <a:ea typeface="Tahoma" panose="020B0604030504040204" pitchFamily="34" charset="0"/>
                <a:cs typeface="Tahoma" panose="020B0604030504040204" pitchFamily="34" charset="0"/>
              </a:rPr>
              <a:t>CareIQ</a:t>
            </a:r>
          </a:p>
        </p:txBody>
      </p:sp>
      <p:sp>
        <p:nvSpPr>
          <p:cNvPr id="52" name="Picture Placeholder 6">
            <a:extLst>
              <a:ext uri="{FF2B5EF4-FFF2-40B4-BE49-F238E27FC236}">
                <a16:creationId xmlns:a16="http://schemas.microsoft.com/office/drawing/2014/main" id="{A294E0AB-D80C-77FD-DE05-D3B975C11A78}"/>
              </a:ext>
            </a:extLst>
          </p:cNvPr>
          <p:cNvSpPr txBox="1">
            <a:spLocks/>
          </p:cNvSpPr>
          <p:nvPr/>
        </p:nvSpPr>
        <p:spPr>
          <a:xfrm>
            <a:off x="5756031" y="5282595"/>
            <a:ext cx="3566160" cy="685800"/>
          </a:xfrm>
          <a:prstGeom prst="roundRect">
            <a:avLst/>
          </a:prstGeom>
          <a:solidFill>
            <a:srgbClr val="149DD4"/>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Homegrown Health Heroes</a:t>
            </a:r>
          </a:p>
        </p:txBody>
      </p:sp>
      <p:sp>
        <p:nvSpPr>
          <p:cNvPr id="53" name="Picture Placeholder 6">
            <a:extLst>
              <a:ext uri="{FF2B5EF4-FFF2-40B4-BE49-F238E27FC236}">
                <a16:creationId xmlns:a16="http://schemas.microsoft.com/office/drawing/2014/main" id="{341FC4C3-887C-9639-FA84-7E49343A501A}"/>
              </a:ext>
            </a:extLst>
          </p:cNvPr>
          <p:cNvSpPr txBox="1">
            <a:spLocks/>
          </p:cNvSpPr>
          <p:nvPr/>
        </p:nvSpPr>
        <p:spPr>
          <a:xfrm>
            <a:off x="9581725" y="5282595"/>
            <a:ext cx="3566160" cy="685800"/>
          </a:xfrm>
          <a:prstGeom prst="roundRect">
            <a:avLst/>
          </a:prstGeom>
          <a:solidFill>
            <a:srgbClr val="149DD4"/>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Connected Care, </a:t>
            </a:r>
          </a:p>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Closer to Home</a:t>
            </a:r>
          </a:p>
        </p:txBody>
      </p:sp>
      <p:sp>
        <p:nvSpPr>
          <p:cNvPr id="54" name="Picture Placeholder 6">
            <a:extLst>
              <a:ext uri="{FF2B5EF4-FFF2-40B4-BE49-F238E27FC236}">
                <a16:creationId xmlns:a16="http://schemas.microsoft.com/office/drawing/2014/main" id="{19F896D5-F18E-BE1D-827A-F41EDEF6E21F}"/>
              </a:ext>
            </a:extLst>
          </p:cNvPr>
          <p:cNvSpPr txBox="1">
            <a:spLocks/>
          </p:cNvSpPr>
          <p:nvPr/>
        </p:nvSpPr>
        <p:spPr>
          <a:xfrm>
            <a:off x="13407421" y="5282595"/>
            <a:ext cx="3566160" cy="685800"/>
          </a:xfrm>
          <a:prstGeom prst="roundRect">
            <a:avLst/>
          </a:prstGeom>
          <a:solidFill>
            <a:srgbClr val="149DD4"/>
          </a:solidFill>
          <a:ln w="19050" cap="flat" cmpd="sng" algn="ctr">
            <a:solidFill>
              <a:sysClr val="window" lastClr="FFFFFF"/>
            </a:solidFill>
            <a:prstDash val="solid"/>
            <a:miter lim="800000"/>
          </a:ln>
          <a:effectLst/>
        </p:spPr>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Live Well, Together</a:t>
            </a:r>
          </a:p>
        </p:txBody>
      </p:sp>
      <p:sp>
        <p:nvSpPr>
          <p:cNvPr id="1067" name="Picture Placeholder 6">
            <a:extLst>
              <a:ext uri="{FF2B5EF4-FFF2-40B4-BE49-F238E27FC236}">
                <a16:creationId xmlns:a16="http://schemas.microsoft.com/office/drawing/2014/main" id="{1CB5C535-C2B7-8A56-4ADC-0193E4121335}"/>
              </a:ext>
            </a:extLst>
          </p:cNvPr>
          <p:cNvSpPr txBox="1">
            <a:spLocks/>
          </p:cNvSpPr>
          <p:nvPr/>
        </p:nvSpPr>
        <p:spPr>
          <a:xfrm>
            <a:off x="6308392" y="3912734"/>
            <a:ext cx="6172200" cy="664012"/>
          </a:xfrm>
          <a:prstGeom prst="roundRect">
            <a:avLst/>
          </a:prstGeom>
          <a:solidFill>
            <a:srgbClr val="065693"/>
          </a:solidFill>
          <a:ln>
            <a:noFill/>
          </a:ln>
        </p:spPr>
        <p:txBody>
          <a:bodyPr lIns="0" tIns="45720" rIns="0" bIns="45720" anchor="ctr">
            <a:spAutoFit/>
          </a:bodyPr>
          <a:lstStyle>
            <a:defPPr>
              <a:defRPr lang="en-US"/>
            </a:defPPr>
            <a:lvl1pPr marL="0" algn="l" defTabSz="914400" rtl="0" eaLnBrk="1" latinLnBrk="0" hangingPunct="1">
              <a:defRPr sz="1800" kern="1200">
                <a:solidFill>
                  <a:srgbClr val="000000"/>
                </a:solidFill>
                <a:latin typeface="Arial" panose="020B0604020202020204"/>
              </a:defRPr>
            </a:lvl1pPr>
            <a:lvl2pPr marL="457200" algn="l" defTabSz="914400" rtl="0" eaLnBrk="1" latinLnBrk="0" hangingPunct="1">
              <a:defRPr sz="1800" kern="1200">
                <a:solidFill>
                  <a:srgbClr val="000000"/>
                </a:solidFill>
                <a:latin typeface="Arial" panose="020B0604020202020204"/>
              </a:defRPr>
            </a:lvl2pPr>
            <a:lvl3pPr marL="914400" algn="l" defTabSz="914400" rtl="0" eaLnBrk="1" latinLnBrk="0" hangingPunct="1">
              <a:defRPr sz="1800" kern="1200">
                <a:solidFill>
                  <a:srgbClr val="000000"/>
                </a:solidFill>
                <a:latin typeface="Arial" panose="020B0604020202020204"/>
              </a:defRPr>
            </a:lvl3pPr>
            <a:lvl4pPr marL="1371600" algn="l" defTabSz="914400" rtl="0" eaLnBrk="1" latinLnBrk="0" hangingPunct="1">
              <a:defRPr sz="1800" kern="1200">
                <a:solidFill>
                  <a:srgbClr val="000000"/>
                </a:solidFill>
                <a:latin typeface="Arial" panose="020B0604020202020204"/>
              </a:defRPr>
            </a:lvl4pPr>
            <a:lvl5pPr marL="1828800" algn="l" defTabSz="914400" rtl="0" eaLnBrk="1" latinLnBrk="0" hangingPunct="1">
              <a:defRPr sz="1800" kern="1200">
                <a:solidFill>
                  <a:srgbClr val="000000"/>
                </a:solidFill>
                <a:latin typeface="Arial" panose="020B0604020202020204"/>
              </a:defRPr>
            </a:lvl5pPr>
            <a:lvl6pPr marL="2286000" algn="l" defTabSz="914400" rtl="0" eaLnBrk="1" latinLnBrk="0" hangingPunct="1">
              <a:defRPr sz="1800" kern="1200">
                <a:solidFill>
                  <a:srgbClr val="000000"/>
                </a:solidFill>
                <a:latin typeface="Arial" panose="020B0604020202020204"/>
              </a:defRPr>
            </a:lvl6pPr>
            <a:lvl7pPr marL="2743200" algn="l" defTabSz="914400" rtl="0" eaLnBrk="1" latinLnBrk="0" hangingPunct="1">
              <a:defRPr sz="1800" kern="1200">
                <a:solidFill>
                  <a:srgbClr val="000000"/>
                </a:solidFill>
                <a:latin typeface="Arial" panose="020B0604020202020204"/>
              </a:defRPr>
            </a:lvl7pPr>
            <a:lvl8pPr marL="3200400" algn="l" defTabSz="914400" rtl="0" eaLnBrk="1" latinLnBrk="0" hangingPunct="1">
              <a:defRPr sz="1800" kern="1200">
                <a:solidFill>
                  <a:srgbClr val="000000"/>
                </a:solidFill>
                <a:latin typeface="Arial" panose="020B0604020202020204"/>
              </a:defRPr>
            </a:lvl8pPr>
            <a:lvl9pPr marL="3657600" algn="l" defTabSz="914400" rtl="0" eaLnBrk="1" latinLnBrk="0" hangingPunct="1">
              <a:defRPr sz="1800" kern="1200">
                <a:solidFill>
                  <a:srgbClr val="000000"/>
                </a:solidFill>
                <a:latin typeface="Arial" panose="020B0604020202020204"/>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Grant Recipient</a:t>
            </a:r>
          </a:p>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0"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Virginia Department of Medical Assistance Services (DMAS)</a:t>
            </a:r>
          </a:p>
        </p:txBody>
      </p:sp>
      <p:cxnSp>
        <p:nvCxnSpPr>
          <p:cNvPr id="1078" name="Straight Arrow Connector 1077">
            <a:extLst>
              <a:ext uri="{FF2B5EF4-FFF2-40B4-BE49-F238E27FC236}">
                <a16:creationId xmlns:a16="http://schemas.microsoft.com/office/drawing/2014/main" id="{56C013DF-BF81-B393-594B-0B618D3C4BC3}"/>
              </a:ext>
            </a:extLst>
          </p:cNvPr>
          <p:cNvCxnSpPr>
            <a:cxnSpLocks/>
          </p:cNvCxnSpPr>
          <p:nvPr/>
        </p:nvCxnSpPr>
        <p:spPr>
          <a:xfrm>
            <a:off x="9394492" y="3728573"/>
            <a:ext cx="0" cy="184161"/>
          </a:xfrm>
          <a:prstGeom prst="straightConnector1">
            <a:avLst/>
          </a:prstGeom>
          <a:noFill/>
          <a:ln w="38100" cap="flat" cmpd="sng" algn="ctr">
            <a:solidFill>
              <a:srgbClr val="0A0A0A"/>
            </a:solidFill>
            <a:prstDash val="solid"/>
            <a:miter lim="800000"/>
            <a:tailEnd type="triangle"/>
          </a:ln>
          <a:effectLst/>
        </p:spPr>
      </p:cxnSp>
      <p:sp>
        <p:nvSpPr>
          <p:cNvPr id="1068" name="Picture Placeholder 6">
            <a:extLst>
              <a:ext uri="{FF2B5EF4-FFF2-40B4-BE49-F238E27FC236}">
                <a16:creationId xmlns:a16="http://schemas.microsoft.com/office/drawing/2014/main" id="{EAA88694-3E4D-9BF6-2BA1-FB8E955EAC4D}"/>
              </a:ext>
            </a:extLst>
          </p:cNvPr>
          <p:cNvSpPr txBox="1">
            <a:spLocks/>
          </p:cNvSpPr>
          <p:nvPr/>
        </p:nvSpPr>
        <p:spPr>
          <a:xfrm>
            <a:off x="6308392" y="3064561"/>
            <a:ext cx="6172200" cy="664012"/>
          </a:xfrm>
          <a:prstGeom prst="roundRect">
            <a:avLst/>
          </a:prstGeom>
          <a:solidFill>
            <a:srgbClr val="065693"/>
          </a:solidFill>
          <a:ln>
            <a:noFill/>
          </a:ln>
        </p:spPr>
        <p:txBody>
          <a:bodyPr lIns="0" tIns="45720" rIns="0" bIns="45720" anchor="ctr">
            <a:spAutoFit/>
          </a:bodyPr>
          <a:lstStyle>
            <a:defPPr>
              <a:defRPr lang="en-US"/>
            </a:defPPr>
            <a:lvl1pPr marL="0" algn="l" defTabSz="914400" rtl="0" eaLnBrk="1" latinLnBrk="0" hangingPunct="1">
              <a:defRPr sz="1800" kern="1200">
                <a:solidFill>
                  <a:srgbClr val="000000"/>
                </a:solidFill>
                <a:latin typeface="Arial" panose="020B0604020202020204"/>
              </a:defRPr>
            </a:lvl1pPr>
            <a:lvl2pPr marL="457200" algn="l" defTabSz="914400" rtl="0" eaLnBrk="1" latinLnBrk="0" hangingPunct="1">
              <a:defRPr sz="1800" kern="1200">
                <a:solidFill>
                  <a:srgbClr val="000000"/>
                </a:solidFill>
                <a:latin typeface="Arial" panose="020B0604020202020204"/>
              </a:defRPr>
            </a:lvl2pPr>
            <a:lvl3pPr marL="914400" algn="l" defTabSz="914400" rtl="0" eaLnBrk="1" latinLnBrk="0" hangingPunct="1">
              <a:defRPr sz="1800" kern="1200">
                <a:solidFill>
                  <a:srgbClr val="000000"/>
                </a:solidFill>
                <a:latin typeface="Arial" panose="020B0604020202020204"/>
              </a:defRPr>
            </a:lvl3pPr>
            <a:lvl4pPr marL="1371600" algn="l" defTabSz="914400" rtl="0" eaLnBrk="1" latinLnBrk="0" hangingPunct="1">
              <a:defRPr sz="1800" kern="1200">
                <a:solidFill>
                  <a:srgbClr val="000000"/>
                </a:solidFill>
                <a:latin typeface="Arial" panose="020B0604020202020204"/>
              </a:defRPr>
            </a:lvl4pPr>
            <a:lvl5pPr marL="1828800" algn="l" defTabSz="914400" rtl="0" eaLnBrk="1" latinLnBrk="0" hangingPunct="1">
              <a:defRPr sz="1800" kern="1200">
                <a:solidFill>
                  <a:srgbClr val="000000"/>
                </a:solidFill>
                <a:latin typeface="Arial" panose="020B0604020202020204"/>
              </a:defRPr>
            </a:lvl5pPr>
            <a:lvl6pPr marL="2286000" algn="l" defTabSz="914400" rtl="0" eaLnBrk="1" latinLnBrk="0" hangingPunct="1">
              <a:defRPr sz="1800" kern="1200">
                <a:solidFill>
                  <a:srgbClr val="000000"/>
                </a:solidFill>
                <a:latin typeface="Arial" panose="020B0604020202020204"/>
              </a:defRPr>
            </a:lvl6pPr>
            <a:lvl7pPr marL="2743200" algn="l" defTabSz="914400" rtl="0" eaLnBrk="1" latinLnBrk="0" hangingPunct="1">
              <a:defRPr sz="1800" kern="1200">
                <a:solidFill>
                  <a:srgbClr val="000000"/>
                </a:solidFill>
                <a:latin typeface="Arial" panose="020B0604020202020204"/>
              </a:defRPr>
            </a:lvl7pPr>
            <a:lvl8pPr marL="3200400" algn="l" defTabSz="914400" rtl="0" eaLnBrk="1" latinLnBrk="0" hangingPunct="1">
              <a:defRPr sz="1800" kern="1200">
                <a:solidFill>
                  <a:srgbClr val="000000"/>
                </a:solidFill>
                <a:latin typeface="Arial" panose="020B0604020202020204"/>
              </a:defRPr>
            </a:lvl8pPr>
            <a:lvl9pPr marL="3657600" algn="l" defTabSz="914400" rtl="0" eaLnBrk="1" latinLnBrk="0" hangingPunct="1">
              <a:defRPr sz="1800" kern="1200">
                <a:solidFill>
                  <a:srgbClr val="000000"/>
                </a:solidFill>
                <a:latin typeface="Arial" panose="020B0604020202020204"/>
              </a:defRPr>
            </a:lvl9pPr>
          </a:lstStyle>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Oversight Entity</a:t>
            </a:r>
          </a:p>
          <a:p>
            <a:pPr marL="0" marR="0" lvl="0" indent="0" algn="ctr" defTabSz="1114424" rtl="0" eaLnBrk="1" fontAlgn="base" latinLnBrk="0" hangingPunct="1">
              <a:lnSpc>
                <a:spcPct val="100000"/>
              </a:lnSpc>
              <a:spcBef>
                <a:spcPct val="0"/>
              </a:spcBef>
              <a:spcAft>
                <a:spcPct val="0"/>
              </a:spcAft>
              <a:buClrTx/>
              <a:buSzTx/>
              <a:buFontTx/>
              <a:buNone/>
              <a:tabLst/>
              <a:defRPr/>
            </a:pPr>
            <a:r>
              <a:rPr kumimoji="0" lang="en-US" sz="1650" b="0"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Virginia Health and Human Resources (HHR)</a:t>
            </a:r>
          </a:p>
        </p:txBody>
      </p:sp>
      <p:cxnSp>
        <p:nvCxnSpPr>
          <p:cNvPr id="1060" name="Straight Arrow Connector 1059">
            <a:extLst>
              <a:ext uri="{FF2B5EF4-FFF2-40B4-BE49-F238E27FC236}">
                <a16:creationId xmlns:a16="http://schemas.microsoft.com/office/drawing/2014/main" id="{765E1CA5-6899-8A86-443C-0ED9F02239CF}"/>
              </a:ext>
            </a:extLst>
          </p:cNvPr>
          <p:cNvCxnSpPr>
            <a:cxnSpLocks/>
          </p:cNvCxnSpPr>
          <p:nvPr/>
        </p:nvCxnSpPr>
        <p:spPr>
          <a:xfrm>
            <a:off x="9394492" y="2822714"/>
            <a:ext cx="0" cy="287241"/>
          </a:xfrm>
          <a:prstGeom prst="straightConnector1">
            <a:avLst/>
          </a:prstGeom>
          <a:noFill/>
          <a:ln w="38100" cap="flat" cmpd="sng" algn="ctr">
            <a:solidFill>
              <a:srgbClr val="0A0A0A"/>
            </a:solidFill>
            <a:prstDash val="solid"/>
            <a:miter lim="800000"/>
            <a:tailEnd type="triangle"/>
          </a:ln>
          <a:effectLst/>
        </p:spPr>
      </p:cxnSp>
      <p:sp>
        <p:nvSpPr>
          <p:cNvPr id="1066" name="Picture Placeholder 6">
            <a:extLst>
              <a:ext uri="{FF2B5EF4-FFF2-40B4-BE49-F238E27FC236}">
                <a16:creationId xmlns:a16="http://schemas.microsoft.com/office/drawing/2014/main" id="{35083611-A99D-FD47-0D9C-00A6C59BF59D}"/>
              </a:ext>
            </a:extLst>
          </p:cNvPr>
          <p:cNvSpPr txBox="1">
            <a:spLocks/>
          </p:cNvSpPr>
          <p:nvPr/>
        </p:nvSpPr>
        <p:spPr>
          <a:xfrm>
            <a:off x="6308392" y="2216388"/>
            <a:ext cx="6172200" cy="664012"/>
          </a:xfrm>
          <a:prstGeom prst="roundRect">
            <a:avLst/>
          </a:prstGeom>
          <a:solidFill>
            <a:srgbClr val="045593"/>
          </a:solidFill>
          <a:ln>
            <a:noFill/>
          </a:ln>
        </p:spPr>
        <p:txBody>
          <a:bodyPr lIns="0" tIns="45720" rIns="0" bIns="45720" anchor="ctr">
            <a:spAutoFit/>
          </a:bodyPr>
          <a:lstStyle>
            <a:defPPr>
              <a:defRPr lang="en-US"/>
            </a:defPPr>
            <a:lvl1pPr marL="0" algn="l" defTabSz="914400" rtl="0" eaLnBrk="1" latinLnBrk="0" hangingPunct="1">
              <a:defRPr sz="1800" kern="1200">
                <a:solidFill>
                  <a:srgbClr val="000000"/>
                </a:solidFill>
                <a:latin typeface="Arial" panose="020B0604020202020204"/>
              </a:defRPr>
            </a:lvl1pPr>
            <a:lvl2pPr marL="457200" algn="l" defTabSz="914400" rtl="0" eaLnBrk="1" latinLnBrk="0" hangingPunct="1">
              <a:defRPr sz="1800" kern="1200">
                <a:solidFill>
                  <a:srgbClr val="000000"/>
                </a:solidFill>
                <a:latin typeface="Arial" panose="020B0604020202020204"/>
              </a:defRPr>
            </a:lvl2pPr>
            <a:lvl3pPr marL="914400" algn="l" defTabSz="914400" rtl="0" eaLnBrk="1" latinLnBrk="0" hangingPunct="1">
              <a:defRPr sz="1800" kern="1200">
                <a:solidFill>
                  <a:srgbClr val="000000"/>
                </a:solidFill>
                <a:latin typeface="Arial" panose="020B0604020202020204"/>
              </a:defRPr>
            </a:lvl3pPr>
            <a:lvl4pPr marL="1371600" algn="l" defTabSz="914400" rtl="0" eaLnBrk="1" latinLnBrk="0" hangingPunct="1">
              <a:defRPr sz="1800" kern="1200">
                <a:solidFill>
                  <a:srgbClr val="000000"/>
                </a:solidFill>
                <a:latin typeface="Arial" panose="020B0604020202020204"/>
              </a:defRPr>
            </a:lvl4pPr>
            <a:lvl5pPr marL="1828800" algn="l" defTabSz="914400" rtl="0" eaLnBrk="1" latinLnBrk="0" hangingPunct="1">
              <a:defRPr sz="1800" kern="1200">
                <a:solidFill>
                  <a:srgbClr val="000000"/>
                </a:solidFill>
                <a:latin typeface="Arial" panose="020B0604020202020204"/>
              </a:defRPr>
            </a:lvl5pPr>
            <a:lvl6pPr marL="2286000" algn="l" defTabSz="914400" rtl="0" eaLnBrk="1" latinLnBrk="0" hangingPunct="1">
              <a:defRPr sz="1800" kern="1200">
                <a:solidFill>
                  <a:srgbClr val="000000"/>
                </a:solidFill>
                <a:latin typeface="Arial" panose="020B0604020202020204"/>
              </a:defRPr>
            </a:lvl6pPr>
            <a:lvl7pPr marL="2743200" algn="l" defTabSz="914400" rtl="0" eaLnBrk="1" latinLnBrk="0" hangingPunct="1">
              <a:defRPr sz="1800" kern="1200">
                <a:solidFill>
                  <a:srgbClr val="000000"/>
                </a:solidFill>
                <a:latin typeface="Arial" panose="020B0604020202020204"/>
              </a:defRPr>
            </a:lvl7pPr>
            <a:lvl8pPr marL="3200400" algn="l" defTabSz="914400" rtl="0" eaLnBrk="1" latinLnBrk="0" hangingPunct="1">
              <a:defRPr sz="1800" kern="1200">
                <a:solidFill>
                  <a:srgbClr val="000000"/>
                </a:solidFill>
                <a:latin typeface="Arial" panose="020B0604020202020204"/>
              </a:defRPr>
            </a:lvl8pPr>
            <a:lvl9pPr marL="3657600" algn="l" defTabSz="914400" rtl="0" eaLnBrk="1" latinLnBrk="0" hangingPunct="1">
              <a:defRPr sz="1800" kern="1200">
                <a:solidFill>
                  <a:srgbClr val="000000"/>
                </a:solidFill>
                <a:latin typeface="Arial" panose="020B0604020202020204"/>
              </a:defRPr>
            </a:lvl9pPr>
          </a:lstStyle>
          <a:p>
            <a:pPr algn="ctr" defTabSz="1114424" fontAlgn="base">
              <a:spcBef>
                <a:spcPct val="0"/>
              </a:spcBef>
              <a:spcAft>
                <a:spcPct val="0"/>
              </a:spcAft>
              <a:defRPr/>
            </a:pPr>
            <a:r>
              <a:rPr lang="en-US" sz="1650" b="1" kern="0" dirty="0">
                <a:solidFill>
                  <a:srgbClr val="FFFFFF"/>
                </a:solidFill>
                <a:latin typeface="Tahoma" panose="020B0604030504040204" pitchFamily="34" charset="0"/>
                <a:ea typeface="Tahoma" panose="020B0604030504040204" pitchFamily="34" charset="0"/>
                <a:cs typeface="Tahoma" panose="020B0604030504040204" pitchFamily="34" charset="0"/>
              </a:rPr>
              <a:t>Federal Awarding Agency</a:t>
            </a:r>
          </a:p>
          <a:p>
            <a:pPr algn="ctr" defTabSz="1114424" fontAlgn="base">
              <a:spcBef>
                <a:spcPct val="0"/>
              </a:spcBef>
              <a:spcAft>
                <a:spcPct val="0"/>
              </a:spcAft>
              <a:defRPr/>
            </a:pPr>
            <a:r>
              <a:rPr lang="en-US" sz="1650" kern="0" dirty="0">
                <a:solidFill>
                  <a:srgbClr val="FFFFFF"/>
                </a:solidFill>
                <a:latin typeface="Tahoma" panose="020B0604030504040204" pitchFamily="34" charset="0"/>
                <a:ea typeface="Tahoma" panose="020B0604030504040204" pitchFamily="34" charset="0"/>
                <a:cs typeface="Tahoma" panose="020B0604030504040204" pitchFamily="34" charset="0"/>
              </a:rPr>
              <a:t>Centers for Medicare &amp; Medicaid Services (CMS)</a:t>
            </a:r>
          </a:p>
        </p:txBody>
      </p:sp>
      <p:pic>
        <p:nvPicPr>
          <p:cNvPr id="21" name="Picture 20">
            <a:extLst>
              <a:ext uri="{FF2B5EF4-FFF2-40B4-BE49-F238E27FC236}">
                <a16:creationId xmlns:a16="http://schemas.microsoft.com/office/drawing/2014/main" id="{75D4D68F-83EC-15F2-4A5E-E47628F8B6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898" y="7238461"/>
            <a:ext cx="3069038" cy="506714"/>
          </a:xfrm>
          <a:prstGeom prst="rect">
            <a:avLst/>
          </a:prstGeom>
        </p:spPr>
      </p:pic>
      <p:pic>
        <p:nvPicPr>
          <p:cNvPr id="22" name="Graphic 21">
            <a:extLst>
              <a:ext uri="{FF2B5EF4-FFF2-40B4-BE49-F238E27FC236}">
                <a16:creationId xmlns:a16="http://schemas.microsoft.com/office/drawing/2014/main" id="{56E33E69-53B1-FB2B-D6C6-1DD458B9869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84161" y="7665218"/>
            <a:ext cx="1749467" cy="1084305"/>
          </a:xfrm>
          <a:prstGeom prst="rect">
            <a:avLst/>
          </a:prstGeom>
        </p:spPr>
      </p:pic>
      <p:pic>
        <p:nvPicPr>
          <p:cNvPr id="23" name="Picture 22">
            <a:extLst>
              <a:ext uri="{FF2B5EF4-FFF2-40B4-BE49-F238E27FC236}">
                <a16:creationId xmlns:a16="http://schemas.microsoft.com/office/drawing/2014/main" id="{DD089D1A-4D13-AD41-7353-E1BCEC2B35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0802" y="8017203"/>
            <a:ext cx="2835522" cy="498866"/>
          </a:xfrm>
          <a:prstGeom prst="rect">
            <a:avLst/>
          </a:prstGeom>
        </p:spPr>
      </p:pic>
      <p:pic>
        <p:nvPicPr>
          <p:cNvPr id="24" name="Picture 23">
            <a:extLst>
              <a:ext uri="{FF2B5EF4-FFF2-40B4-BE49-F238E27FC236}">
                <a16:creationId xmlns:a16="http://schemas.microsoft.com/office/drawing/2014/main" id="{82739802-B6B0-E73F-623F-D9B8571B59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380" y="7841709"/>
            <a:ext cx="1655454" cy="815021"/>
          </a:xfrm>
          <a:prstGeom prst="rect">
            <a:avLst/>
          </a:prstGeom>
        </p:spPr>
      </p:pic>
      <p:pic>
        <p:nvPicPr>
          <p:cNvPr id="25" name="Picture 24">
            <a:extLst>
              <a:ext uri="{FF2B5EF4-FFF2-40B4-BE49-F238E27FC236}">
                <a16:creationId xmlns:a16="http://schemas.microsoft.com/office/drawing/2014/main" id="{1553F25C-BACA-6291-7288-EFB6637BEC7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596" b="89899" l="2526" r="96137">
                        <a14:foregroundMark x1="44428" y1="13636" x2="44428" y2="13636"/>
                        <a14:foregroundMark x1="47548" y1="14646" x2="47548" y2="14646"/>
                        <a14:foregroundMark x1="50669" y1="15152" x2="50669" y2="15152"/>
                        <a14:foregroundMark x1="54086" y1="16667" x2="54086" y2="16667"/>
                        <a14:foregroundMark x1="60030" y1="17172" x2="60030" y2="17172"/>
                        <a14:foregroundMark x1="66865" y1="17172" x2="66865" y2="17172"/>
                        <a14:foregroundMark x1="70579" y1="15152" x2="70579" y2="15152"/>
                        <a14:foregroundMark x1="74146" y1="15152" x2="74146" y2="15152"/>
                        <a14:foregroundMark x1="76820" y1="15657" x2="76820" y2="15657"/>
                        <a14:foregroundMark x1="82169" y1="14646" x2="82169" y2="14646"/>
                        <a14:foregroundMark x1="31947" y1="46970" x2="31947" y2="46970"/>
                        <a14:foregroundMark x1="39673" y1="43434" x2="39673" y2="43434"/>
                        <a14:foregroundMark x1="47548" y1="44444" x2="47548" y2="44444"/>
                        <a14:foregroundMark x1="53195" y1="44949" x2="53195" y2="44949"/>
                        <a14:foregroundMark x1="58692" y1="44949" x2="58692" y2="44949"/>
                        <a14:foregroundMark x1="63596" y1="44949" x2="63596" y2="44949"/>
                        <a14:foregroundMark x1="75334" y1="45455" x2="75334" y2="45455"/>
                        <a14:foregroundMark x1="84398" y1="43434" x2="84398" y2="43434"/>
                        <a14:foregroundMark x1="89302" y1="45455" x2="89302" y2="45455"/>
                        <a14:foregroundMark x1="92571" y1="45455" x2="92571" y2="45455"/>
                        <a14:foregroundMark x1="96137" y1="43434" x2="96137" y2="43434"/>
                        <a14:foregroundMark x1="37593" y1="76263" x2="37593" y2="76263"/>
                        <a14:foregroundMark x1="46062" y1="73232" x2="46062" y2="73232"/>
                        <a14:foregroundMark x1="49331" y1="74242" x2="49331" y2="74242"/>
                        <a14:foregroundMark x1="55721" y1="72727" x2="55721" y2="72727"/>
                        <a14:foregroundMark x1="62556" y1="72727" x2="62556" y2="72727"/>
                        <a14:foregroundMark x1="70134" y1="73737" x2="70134" y2="73737"/>
                        <a14:foregroundMark x1="74889" y1="73737" x2="74889" y2="73737"/>
                        <a14:foregroundMark x1="79495" y1="73737" x2="79495" y2="73737"/>
                        <a14:foregroundMark x1="82021" y1="76263" x2="82021" y2="76263"/>
                        <a14:foregroundMark x1="89599" y1="73737" x2="89599" y2="73737"/>
                        <a14:foregroundMark x1="10698" y1="31818" x2="10698" y2="31818"/>
                        <a14:foregroundMark x1="5646" y1="28788" x2="5646" y2="28788"/>
                        <a14:foregroundMark x1="18871" y1="55556" x2="18871" y2="55556"/>
                        <a14:foregroundMark x1="2526" y1="56061" x2="2526" y2="56061"/>
                      </a14:backgroundRemoval>
                    </a14:imgEffect>
                  </a14:imgLayer>
                </a14:imgProps>
              </a:ext>
              <a:ext uri="{28A0092B-C50C-407E-A947-70E740481C1C}">
                <a14:useLocalDpi xmlns:a14="http://schemas.microsoft.com/office/drawing/2010/main" val="0"/>
              </a:ext>
            </a:extLst>
          </a:blip>
          <a:stretch>
            <a:fillRect/>
          </a:stretch>
        </p:blipFill>
        <p:spPr>
          <a:xfrm>
            <a:off x="4449240" y="7226288"/>
            <a:ext cx="2091804" cy="615420"/>
          </a:xfrm>
          <a:prstGeom prst="rect">
            <a:avLst/>
          </a:prstGeom>
        </p:spPr>
      </p:pic>
      <p:pic>
        <p:nvPicPr>
          <p:cNvPr id="26" name="Picture 6" descr="The Virginia Foundation For Community College Education | LinkedIn">
            <a:extLst>
              <a:ext uri="{FF2B5EF4-FFF2-40B4-BE49-F238E27FC236}">
                <a16:creationId xmlns:a16="http://schemas.microsoft.com/office/drawing/2014/main" id="{F5D80ACC-38B1-AD86-7006-58F7821E3BC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4104" b="28156"/>
          <a:stretch>
            <a:fillRect/>
          </a:stretch>
        </p:blipFill>
        <p:spPr bwMode="auto">
          <a:xfrm>
            <a:off x="6747662" y="7099542"/>
            <a:ext cx="1478831" cy="7059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DD1E198-21B8-89E7-162F-2F3FF54FC5F3}"/>
              </a:ext>
            </a:extLst>
          </p:cNvPr>
          <p:cNvSpPr>
            <a:spLocks noGrp="1"/>
          </p:cNvSpPr>
          <p:nvPr>
            <p:ph type="sldNum" sz="quarter" idx="12"/>
          </p:nvPr>
        </p:nvSpPr>
        <p:spPr/>
        <p:txBody>
          <a:bodyPr/>
          <a:lstStyle/>
          <a:p>
            <a:fld id="{B6F15528-21DE-4FAA-801E-634DDDAF4B2B}" type="slidenum">
              <a:rPr lang="en-US" smtClean="0"/>
              <a:pPr/>
              <a:t>13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reeform 9">
            <a:extLst>
              <a:ext uri="{FF2B5EF4-FFF2-40B4-BE49-F238E27FC236}">
                <a16:creationId xmlns:a16="http://schemas.microsoft.com/office/drawing/2014/main" id="{49F839D6-A47A-7C4D-A0D1-A2B8032CC05D}"/>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12"/>
            <a:stretch>
              <a:fillRect/>
            </a:stretch>
          </a:blipFill>
        </p:spPr>
        <p:txBody>
          <a:bodyPr/>
          <a:lstStyle/>
          <a:p>
            <a:endParaRPr lang="en-US" dirty="0"/>
          </a:p>
        </p:txBody>
      </p:sp>
    </p:spTree>
    <p:extLst>
      <p:ext uri="{BB962C8B-B14F-4D97-AF65-F5344CB8AC3E}">
        <p14:creationId xmlns:p14="http://schemas.microsoft.com/office/powerpoint/2010/main" val="244775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3F2F-0462-D29F-DDB5-EE0BB86BC9B5}"/>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3178CED0-8BA4-B4ED-F5BB-D54C3E3011C1}"/>
              </a:ext>
            </a:extLst>
          </p:cNvPr>
          <p:cNvSpPr/>
          <p:nvPr/>
        </p:nvSpPr>
        <p:spPr>
          <a:xfrm>
            <a:off x="-847731"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02E25F78-9F64-26FF-1A8C-FE3CD8BC74B0}"/>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Program Year 1: Timeline</a:t>
            </a:r>
          </a:p>
        </p:txBody>
      </p:sp>
      <p:sp>
        <p:nvSpPr>
          <p:cNvPr id="32" name="Rectangle: Rounded Corners 31">
            <a:extLst>
              <a:ext uri="{FF2B5EF4-FFF2-40B4-BE49-F238E27FC236}">
                <a16:creationId xmlns:a16="http://schemas.microsoft.com/office/drawing/2014/main" id="{CE72753C-07F6-F00A-AA19-E67D8D3038D4}"/>
              </a:ext>
            </a:extLst>
          </p:cNvPr>
          <p:cNvSpPr/>
          <p:nvPr/>
        </p:nvSpPr>
        <p:spPr>
          <a:xfrm>
            <a:off x="914400" y="2011680"/>
            <a:ext cx="16459200" cy="731520"/>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Budget Year 1 for RHTP runs through October 30, 2026. The milestones below reflect </a:t>
            </a:r>
            <a:r>
              <a:rPr lang="en-US" b="1" i="1" dirty="0">
                <a:solidFill>
                  <a:prstClr val="white"/>
                </a:solidFill>
                <a:latin typeface="Tahoma" panose="020B0604030504040204" pitchFamily="34" charset="0"/>
                <a:ea typeface="Tahoma" panose="020B0604030504040204" pitchFamily="34" charset="0"/>
                <a:cs typeface="Tahoma" panose="020B0604030504040204" pitchFamily="34" charset="0"/>
              </a:rPr>
              <a:t>estimates</a:t>
            </a: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 for agreements, subawards, and payments. </a:t>
            </a:r>
          </a:p>
        </p:txBody>
      </p:sp>
      <p:sp>
        <p:nvSpPr>
          <p:cNvPr id="4" name="Text Placeholder 151">
            <a:extLst>
              <a:ext uri="{FF2B5EF4-FFF2-40B4-BE49-F238E27FC236}">
                <a16:creationId xmlns:a16="http://schemas.microsoft.com/office/drawing/2014/main" id="{F97D3C1D-ABF7-D0BA-4762-DE2C43854689}"/>
              </a:ext>
            </a:extLst>
          </p:cNvPr>
          <p:cNvSpPr txBox="1">
            <a:spLocks/>
          </p:cNvSpPr>
          <p:nvPr/>
        </p:nvSpPr>
        <p:spPr>
          <a:xfrm>
            <a:off x="1447441" y="3287754"/>
            <a:ext cx="5029200" cy="1200329"/>
          </a:xfrm>
          <a:prstGeom prst="rect">
            <a:avLst/>
          </a:prstGeom>
        </p:spPr>
        <p:txBody>
          <a:bodyPr>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DMAS and Key Implementation Partners (KIPs) Execute Agreements to Obligate Funds</a:t>
            </a:r>
            <a:endParaRPr kumimoji="0" lang="en-US" sz="2400" b="1" i="0" u="none" strike="noStrike" kern="1200" cap="none" spc="0" normalizeH="0" baseline="0" noProof="0" dirty="0">
              <a:ln>
                <a:noFill/>
              </a:ln>
              <a:solidFill>
                <a:schemeClr val="tx1"/>
              </a:solidFill>
              <a:effectLst/>
              <a:highlight>
                <a:srgbClr val="FEEC99"/>
              </a:highligh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64">
            <a:extLst>
              <a:ext uri="{FF2B5EF4-FFF2-40B4-BE49-F238E27FC236}">
                <a16:creationId xmlns:a16="http://schemas.microsoft.com/office/drawing/2014/main" id="{DBD93EBC-2FC8-5125-8B6F-547C65459810}"/>
              </a:ext>
            </a:extLst>
          </p:cNvPr>
          <p:cNvSpPr txBox="1">
            <a:spLocks/>
          </p:cNvSpPr>
          <p:nvPr/>
        </p:nvSpPr>
        <p:spPr>
          <a:xfrm>
            <a:off x="990241" y="5848074"/>
            <a:ext cx="5440680" cy="3208571"/>
          </a:xfrm>
          <a:prstGeom prst="rect">
            <a:avLst/>
          </a:prstGeom>
        </p:spPr>
        <p:txBody>
          <a:bodyPr lIns="91440" tIns="45720" rIns="91440" bIns="4572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Targeting execution of agreements for approximately 12 to 15 KIPs in June</a:t>
            </a:r>
          </a:p>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Executed agreements allow Virginia to obligate funds in advance of 10/30/2026 federal deadline</a:t>
            </a:r>
          </a:p>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KIPs may begin invoicing for eligible RHTP work once agreements are executed</a:t>
            </a:r>
          </a:p>
          <a:p>
            <a:pPr marL="347472" lvl="1" indent="-347472">
              <a:spcAft>
                <a:spcPts val="900"/>
              </a:spcAft>
              <a:defRPr/>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Outcome: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Funds obligated for executed agreements</a:t>
            </a:r>
          </a:p>
        </p:txBody>
      </p:sp>
      <p:sp>
        <p:nvSpPr>
          <p:cNvPr id="58" name="Text Placeholder 151">
            <a:extLst>
              <a:ext uri="{FF2B5EF4-FFF2-40B4-BE49-F238E27FC236}">
                <a16:creationId xmlns:a16="http://schemas.microsoft.com/office/drawing/2014/main" id="{03D0087B-A019-B91C-4B03-A82E3AB666E8}"/>
              </a:ext>
            </a:extLst>
          </p:cNvPr>
          <p:cNvSpPr txBox="1">
            <a:spLocks/>
          </p:cNvSpPr>
          <p:nvPr/>
        </p:nvSpPr>
        <p:spPr>
          <a:xfrm>
            <a:off x="7038473" y="3472420"/>
            <a:ext cx="4637056" cy="83099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KIPs Release RFAs for Funding Opportunities</a:t>
            </a:r>
            <a:endParaRPr kumimoji="0" lang="en-US" sz="2400" b="1" i="0" u="none" strike="noStrike" kern="1200" cap="none" spc="0" normalizeH="0" baseline="0" noProof="0" dirty="0">
              <a:ln>
                <a:noFill/>
              </a:ln>
              <a:solidFill>
                <a:schemeClr val="tx1"/>
              </a:solidFill>
              <a:effectLst/>
              <a:highlight>
                <a:srgbClr val="FEEC99"/>
              </a:highligh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Text Placeholder 64">
            <a:extLst>
              <a:ext uri="{FF2B5EF4-FFF2-40B4-BE49-F238E27FC236}">
                <a16:creationId xmlns:a16="http://schemas.microsoft.com/office/drawing/2014/main" id="{ED47F2B2-21FF-46E2-26A9-BCF48E82A9BB}"/>
              </a:ext>
            </a:extLst>
          </p:cNvPr>
          <p:cNvSpPr txBox="1">
            <a:spLocks/>
          </p:cNvSpPr>
          <p:nvPr/>
        </p:nvSpPr>
        <p:spPr>
          <a:xfrm>
            <a:off x="7116721" y="5848074"/>
            <a:ext cx="4480560" cy="3208571"/>
          </a:xfrm>
          <a:prstGeom prst="rect">
            <a:avLst/>
          </a:prstGeom>
        </p:spPr>
        <p:txBody>
          <a:bodyPr lIns="91440" tIns="45720" rIns="91440" bIns="4572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KIPs begin releasing RFAs for downstream subgrantee opportunities</a:t>
            </a:r>
          </a:p>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Eligible applicants apply through initiative-specific processes</a:t>
            </a:r>
          </a:p>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Application review and award planning begin</a:t>
            </a:r>
          </a:p>
          <a:p>
            <a:pPr marL="347472" lvl="1" indent="-347472">
              <a:spcAft>
                <a:spcPts val="900"/>
              </a:spcAft>
              <a:defRPr/>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Outcome: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Funding opportunities open to eligible applicants</a:t>
            </a:r>
          </a:p>
        </p:txBody>
      </p:sp>
      <p:sp>
        <p:nvSpPr>
          <p:cNvPr id="64" name="Text Placeholder 151">
            <a:extLst>
              <a:ext uri="{FF2B5EF4-FFF2-40B4-BE49-F238E27FC236}">
                <a16:creationId xmlns:a16="http://schemas.microsoft.com/office/drawing/2014/main" id="{50DB7E46-DB7C-986C-5E99-E56839113658}"/>
              </a:ext>
            </a:extLst>
          </p:cNvPr>
          <p:cNvSpPr txBox="1">
            <a:spLocks/>
          </p:cNvSpPr>
          <p:nvPr/>
        </p:nvSpPr>
        <p:spPr>
          <a:xfrm>
            <a:off x="12555608" y="3472420"/>
            <a:ext cx="4392706" cy="83099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KIPs Make Awards and Fund Distribution Begins</a:t>
            </a:r>
            <a:endParaRPr kumimoji="0" lang="en-US" sz="2400" b="1" i="0" u="none" strike="noStrike" kern="1200" cap="none" spc="0" normalizeH="0" baseline="0" noProof="0" dirty="0">
              <a:ln>
                <a:noFill/>
              </a:ln>
              <a:solidFill>
                <a:schemeClr val="tx1"/>
              </a:solidFill>
              <a:effectLst/>
              <a:highlight>
                <a:srgbClr val="FEEC99"/>
              </a:highligh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Text Placeholder 64">
            <a:extLst>
              <a:ext uri="{FF2B5EF4-FFF2-40B4-BE49-F238E27FC236}">
                <a16:creationId xmlns:a16="http://schemas.microsoft.com/office/drawing/2014/main" id="{A454EF8C-9913-066B-898D-84A64B94D100}"/>
              </a:ext>
            </a:extLst>
          </p:cNvPr>
          <p:cNvSpPr txBox="1">
            <a:spLocks/>
          </p:cNvSpPr>
          <p:nvPr/>
        </p:nvSpPr>
        <p:spPr>
          <a:xfrm>
            <a:off x="12637697" y="5848074"/>
            <a:ext cx="4572000" cy="3208571"/>
          </a:xfrm>
          <a:prstGeom prst="rect">
            <a:avLst/>
          </a:prstGeom>
        </p:spPr>
        <p:txBody>
          <a:bodyPr lIns="91440" tIns="45720" rIns="91440" bIns="4572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Subgrantee selections are finalized, as applicable</a:t>
            </a:r>
          </a:p>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Award documentation is completed</a:t>
            </a:r>
          </a:p>
          <a:p>
            <a:pPr marL="347472" lvl="1" indent="-347472">
              <a:spcAft>
                <a:spcPts val="900"/>
              </a:spcAf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Funds begin flowing to subgrantees in Virginia’s rural communities through approved award and payment processes</a:t>
            </a:r>
          </a:p>
          <a:p>
            <a:pPr marL="347472" lvl="1" indent="-347472">
              <a:spcAft>
                <a:spcPts val="900"/>
              </a:spcAft>
              <a:defRPr/>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Outcome: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Funds begin reaching communities and providers</a:t>
            </a:r>
          </a:p>
        </p:txBody>
      </p:sp>
      <p:sp>
        <p:nvSpPr>
          <p:cNvPr id="2" name="Slide Number Placeholder 1">
            <a:extLst>
              <a:ext uri="{FF2B5EF4-FFF2-40B4-BE49-F238E27FC236}">
                <a16:creationId xmlns:a16="http://schemas.microsoft.com/office/drawing/2014/main" id="{6785F1A4-F777-D06A-4142-41E5DFD43FF0}"/>
              </a:ext>
            </a:extLst>
          </p:cNvPr>
          <p:cNvSpPr>
            <a:spLocks noGrp="1"/>
          </p:cNvSpPr>
          <p:nvPr>
            <p:ph type="sldNum" sz="quarter" idx="12"/>
          </p:nvPr>
        </p:nvSpPr>
        <p:spPr/>
        <p:txBody>
          <a:bodyPr/>
          <a:lstStyle/>
          <a:p>
            <a:fld id="{B6F15528-21DE-4FAA-801E-634DDDAF4B2B}" type="slidenum">
              <a:rPr lang="en-US" smtClean="0"/>
              <a:pPr/>
              <a:t>14</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Freeform 9">
            <a:extLst>
              <a:ext uri="{FF2B5EF4-FFF2-40B4-BE49-F238E27FC236}">
                <a16:creationId xmlns:a16="http://schemas.microsoft.com/office/drawing/2014/main" id="{4192BF41-0904-9F8D-7B5E-D8C43EBCFE7C}"/>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3"/>
            <a:stretch>
              <a:fillRect/>
            </a:stretch>
          </a:blipFill>
        </p:spPr>
        <p:txBody>
          <a:bodyPr/>
          <a:lstStyle/>
          <a:p>
            <a:endParaRPr lang="en-US" dirty="0"/>
          </a:p>
        </p:txBody>
      </p:sp>
      <p:sp>
        <p:nvSpPr>
          <p:cNvPr id="12" name="Pentagon 11">
            <a:extLst>
              <a:ext uri="{FF2B5EF4-FFF2-40B4-BE49-F238E27FC236}">
                <a16:creationId xmlns:a16="http://schemas.microsoft.com/office/drawing/2014/main" id="{9AEA2AE0-7B93-6BA5-31C3-9327879C6305}"/>
              </a:ext>
            </a:extLst>
          </p:cNvPr>
          <p:cNvSpPr/>
          <p:nvPr/>
        </p:nvSpPr>
        <p:spPr>
          <a:xfrm>
            <a:off x="11780161" y="4659354"/>
            <a:ext cx="5943600" cy="914400"/>
          </a:xfrm>
          <a:prstGeom prst="homePlate">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anose="020B0604030504040204" pitchFamily="34" charset="0"/>
                <a:ea typeface="Tahoma" panose="020B0604030504040204" pitchFamily="34" charset="0"/>
                <a:cs typeface="Tahoma" panose="020B0604030504040204" pitchFamily="34" charset="0"/>
              </a:rPr>
              <a:t>Early Fall 2026</a:t>
            </a:r>
          </a:p>
        </p:txBody>
      </p:sp>
      <p:sp>
        <p:nvSpPr>
          <p:cNvPr id="13" name="Pentagon 12">
            <a:extLst>
              <a:ext uri="{FF2B5EF4-FFF2-40B4-BE49-F238E27FC236}">
                <a16:creationId xmlns:a16="http://schemas.microsoft.com/office/drawing/2014/main" id="{0FB95C1D-5B43-56D3-5862-3AFCF95A3792}"/>
              </a:ext>
            </a:extLst>
          </p:cNvPr>
          <p:cNvSpPr/>
          <p:nvPr/>
        </p:nvSpPr>
        <p:spPr>
          <a:xfrm>
            <a:off x="6385201" y="4659354"/>
            <a:ext cx="5943600" cy="914400"/>
          </a:xfrm>
          <a:prstGeom prst="homePlate">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anose="020B0604030504040204" pitchFamily="34" charset="0"/>
                <a:ea typeface="Tahoma" panose="020B0604030504040204" pitchFamily="34" charset="0"/>
                <a:cs typeface="Tahoma" panose="020B0604030504040204" pitchFamily="34" charset="0"/>
              </a:rPr>
              <a:t>Late July / August 2026</a:t>
            </a:r>
          </a:p>
        </p:txBody>
      </p:sp>
      <p:sp>
        <p:nvSpPr>
          <p:cNvPr id="14" name="Pentagon 13">
            <a:extLst>
              <a:ext uri="{FF2B5EF4-FFF2-40B4-BE49-F238E27FC236}">
                <a16:creationId xmlns:a16="http://schemas.microsoft.com/office/drawing/2014/main" id="{6B89BB18-011B-83D4-8117-C953116DD839}"/>
              </a:ext>
            </a:extLst>
          </p:cNvPr>
          <p:cNvSpPr/>
          <p:nvPr/>
        </p:nvSpPr>
        <p:spPr>
          <a:xfrm>
            <a:off x="990241" y="4659354"/>
            <a:ext cx="5943600" cy="914400"/>
          </a:xfrm>
          <a:prstGeom prst="homePlate">
            <a:avLst/>
          </a:prstGeom>
          <a:solidFill>
            <a:schemeClr val="accent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anose="020B0604030504040204" pitchFamily="34" charset="0"/>
                <a:ea typeface="Tahoma" panose="020B0604030504040204" pitchFamily="34" charset="0"/>
                <a:cs typeface="Tahoma" panose="020B0604030504040204" pitchFamily="34" charset="0"/>
              </a:rPr>
              <a:t>Late June 2026</a:t>
            </a:r>
          </a:p>
        </p:txBody>
      </p:sp>
    </p:spTree>
    <p:extLst>
      <p:ext uri="{BB962C8B-B14F-4D97-AF65-F5344CB8AC3E}">
        <p14:creationId xmlns:p14="http://schemas.microsoft.com/office/powerpoint/2010/main" val="201883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9F204-A7FC-7093-8F6C-7BC4D3715255}"/>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1B0E8C29-035B-4B62-E437-3FBBE10C9DF1}"/>
              </a:ext>
            </a:extLst>
          </p:cNvPr>
          <p:cNvSpPr/>
          <p:nvPr/>
        </p:nvSpPr>
        <p:spPr>
          <a:xfrm>
            <a:off x="-847731"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7405C0F5-594E-9CCA-B4A3-C3AC4E6908E4}"/>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Recent Successes</a:t>
            </a:r>
          </a:p>
        </p:txBody>
      </p:sp>
      <p:pic>
        <p:nvPicPr>
          <p:cNvPr id="3" name="Picture 2">
            <a:extLst>
              <a:ext uri="{FF2B5EF4-FFF2-40B4-BE49-F238E27FC236}">
                <a16:creationId xmlns:a16="http://schemas.microsoft.com/office/drawing/2014/main" id="{62856812-63E2-97FF-C961-746B9C7A993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r="14604"/>
          <a:stretch>
            <a:fillRect/>
          </a:stretch>
        </p:blipFill>
        <p:spPr>
          <a:xfrm>
            <a:off x="0" y="1728234"/>
            <a:ext cx="10963275" cy="8558766"/>
          </a:xfrm>
          <a:prstGeom prst="rect">
            <a:avLst/>
          </a:prstGeom>
        </p:spPr>
      </p:pic>
      <p:sp>
        <p:nvSpPr>
          <p:cNvPr id="4" name="Rectangle 3">
            <a:extLst>
              <a:ext uri="{FF2B5EF4-FFF2-40B4-BE49-F238E27FC236}">
                <a16:creationId xmlns:a16="http://schemas.microsoft.com/office/drawing/2014/main" id="{F659E133-FF45-1927-0771-BB13135A7849}"/>
              </a:ext>
            </a:extLst>
          </p:cNvPr>
          <p:cNvSpPr/>
          <p:nvPr/>
        </p:nvSpPr>
        <p:spPr>
          <a:xfrm>
            <a:off x="0" y="1728234"/>
            <a:ext cx="11693140" cy="8558766"/>
          </a:xfrm>
          <a:prstGeom prst="rect">
            <a:avLst/>
          </a:prstGeom>
          <a:gradFill flip="none" rotWithShape="1">
            <a:gsLst>
              <a:gs pos="48000">
                <a:schemeClr val="bg1">
                  <a:alpha val="0"/>
                </a:schemeClr>
              </a:gs>
              <a:gs pos="84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7F22AC3-8E87-CB3B-37D5-2D7CE1DEF908}"/>
              </a:ext>
            </a:extLst>
          </p:cNvPr>
          <p:cNvSpPr/>
          <p:nvPr/>
        </p:nvSpPr>
        <p:spPr>
          <a:xfrm>
            <a:off x="10335924" y="3284225"/>
            <a:ext cx="1188720" cy="1188720"/>
          </a:xfrm>
          <a:prstGeom prst="ellipse">
            <a:avLst/>
          </a:prstGeom>
          <a:noFill/>
          <a:ln w="38100">
            <a:solidFill>
              <a:srgbClr val="0D9C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44B1614-E97E-A600-AAFE-B2F0FD271FFE}"/>
              </a:ext>
            </a:extLst>
          </p:cNvPr>
          <p:cNvSpPr txBox="1"/>
          <p:nvPr/>
        </p:nvSpPr>
        <p:spPr>
          <a:xfrm>
            <a:off x="11877541" y="3062978"/>
            <a:ext cx="5669886" cy="1631216"/>
          </a:xfrm>
          <a:prstGeom prst="rect">
            <a:avLst/>
          </a:prstGeom>
          <a:noFill/>
          <a:ln>
            <a:noFill/>
          </a:ln>
        </p:spPr>
        <p:txBody>
          <a:bodyPr wrap="square">
            <a:spAutoFit/>
          </a:bodyPr>
          <a:lstStyle/>
          <a:p>
            <a:r>
              <a:rPr lang="en-US" sz="2000" b="1" dirty="0">
                <a:solidFill>
                  <a:srgbClr val="045593"/>
                </a:solidFill>
                <a:latin typeface="Tahoma" panose="020B0604030504040204" pitchFamily="34" charset="0"/>
                <a:ea typeface="Tahoma" panose="020B0604030504040204" pitchFamily="34" charset="0"/>
                <a:cs typeface="Tahoma" panose="020B0604030504040204" pitchFamily="34" charset="0"/>
              </a:rPr>
              <a:t>Expanding the rural healthcare workforce</a:t>
            </a:r>
            <a:r>
              <a:rPr lang="en-US" sz="2000" dirty="0">
                <a:latin typeface="Tahoma" panose="020B0604030504040204" pitchFamily="34" charset="0"/>
                <a:ea typeface="Tahoma" panose="020B0604030504040204" pitchFamily="34" charset="0"/>
                <a:cs typeface="Tahoma" panose="020B0604030504040204" pitchFamily="34" charset="0"/>
              </a:rPr>
              <a:t>: </a:t>
            </a:r>
          </a:p>
          <a:p>
            <a:r>
              <a:rPr lang="en-US" sz="2000" dirty="0">
                <a:latin typeface="Tahoma" panose="020B0604030504040204" pitchFamily="34" charset="0"/>
                <a:ea typeface="Tahoma" panose="020B0604030504040204" pitchFamily="34" charset="0"/>
                <a:cs typeface="Tahoma" panose="020B0604030504040204" pitchFamily="34" charset="0"/>
              </a:rPr>
              <a:t>Virginia Highlands Community College will be awarded $127,500 through the Rural Health Transformation grant to expand healthcare workforce training opportunities.</a:t>
            </a:r>
          </a:p>
        </p:txBody>
      </p:sp>
      <p:pic>
        <p:nvPicPr>
          <p:cNvPr id="13" name="Graphic 12" descr="Money with solid fill">
            <a:extLst>
              <a:ext uri="{FF2B5EF4-FFF2-40B4-BE49-F238E27FC236}">
                <a16:creationId xmlns:a16="http://schemas.microsoft.com/office/drawing/2014/main" id="{C89050BF-FECE-5ADE-1F06-A4A5825AECE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73084" y="3421385"/>
            <a:ext cx="914400" cy="914400"/>
          </a:xfrm>
          <a:prstGeom prst="rect">
            <a:avLst/>
          </a:prstGeom>
        </p:spPr>
      </p:pic>
      <p:sp>
        <p:nvSpPr>
          <p:cNvPr id="10" name="TextBox 9">
            <a:extLst>
              <a:ext uri="{FF2B5EF4-FFF2-40B4-BE49-F238E27FC236}">
                <a16:creationId xmlns:a16="http://schemas.microsoft.com/office/drawing/2014/main" id="{2FD8B099-AFDD-3F19-CF15-1F6F53F44537}"/>
              </a:ext>
            </a:extLst>
          </p:cNvPr>
          <p:cNvSpPr txBox="1"/>
          <p:nvPr/>
        </p:nvSpPr>
        <p:spPr>
          <a:xfrm>
            <a:off x="11877540" y="5197225"/>
            <a:ext cx="5493889" cy="1938992"/>
          </a:xfrm>
          <a:prstGeom prst="rect">
            <a:avLst/>
          </a:prstGeom>
          <a:noFill/>
          <a:ln>
            <a:noFill/>
          </a:ln>
        </p:spPr>
        <p:txBody>
          <a:bodyPr wrap="square">
            <a:spAutoFit/>
          </a:bodyPr>
          <a:lstStyle/>
          <a:p>
            <a:r>
              <a:rPr lang="en-US" sz="2000" b="1" dirty="0">
                <a:solidFill>
                  <a:srgbClr val="045593"/>
                </a:solidFill>
                <a:latin typeface="Tahoma" panose="020B0604030504040204" pitchFamily="34" charset="0"/>
                <a:ea typeface="Tahoma" panose="020B0604030504040204" pitchFamily="34" charset="0"/>
                <a:cs typeface="Tahoma" panose="020B0604030504040204" pitchFamily="34" charset="0"/>
              </a:rPr>
              <a:t>Listening to local healthcare leaders</a:t>
            </a:r>
            <a:r>
              <a:rPr lang="en-US" sz="2000" dirty="0">
                <a:latin typeface="Tahoma" panose="020B0604030504040204" pitchFamily="34" charset="0"/>
                <a:ea typeface="Tahoma" panose="020B0604030504040204" pitchFamily="34" charset="0"/>
                <a:cs typeface="Tahoma" panose="020B0604030504040204" pitchFamily="34" charset="0"/>
              </a:rPr>
              <a:t>: </a:t>
            </a:r>
          </a:p>
          <a:p>
            <a:r>
              <a:rPr lang="en-US" sz="2000" dirty="0">
                <a:latin typeface="Tahoma" panose="020B0604030504040204" pitchFamily="34" charset="0"/>
                <a:ea typeface="Tahoma" panose="020B0604030504040204" pitchFamily="34" charset="0"/>
                <a:cs typeface="Tahoma" panose="020B0604030504040204" pitchFamily="34" charset="0"/>
              </a:rPr>
              <a:t>At Virginia Highlands Community College, Governor Spanberger convened a roundtable with regional healthcare providers to hear firsthand about challenges facing rural communities.</a:t>
            </a:r>
          </a:p>
        </p:txBody>
      </p:sp>
      <p:sp>
        <p:nvSpPr>
          <p:cNvPr id="15" name="Oval 14">
            <a:extLst>
              <a:ext uri="{FF2B5EF4-FFF2-40B4-BE49-F238E27FC236}">
                <a16:creationId xmlns:a16="http://schemas.microsoft.com/office/drawing/2014/main" id="{353E4E59-B5F9-53F1-8061-138856BE7FCE}"/>
              </a:ext>
            </a:extLst>
          </p:cNvPr>
          <p:cNvSpPr/>
          <p:nvPr/>
        </p:nvSpPr>
        <p:spPr>
          <a:xfrm>
            <a:off x="10335924" y="5348880"/>
            <a:ext cx="1188720" cy="1188720"/>
          </a:xfrm>
          <a:prstGeom prst="ellipse">
            <a:avLst/>
          </a:prstGeom>
          <a:noFill/>
          <a:ln w="38100">
            <a:solidFill>
              <a:srgbClr val="0D9C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Chat with solid fill">
            <a:extLst>
              <a:ext uri="{FF2B5EF4-FFF2-40B4-BE49-F238E27FC236}">
                <a16:creationId xmlns:a16="http://schemas.microsoft.com/office/drawing/2014/main" id="{C0F4395B-08CD-A151-FD6B-62751551B3A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73084" y="5510498"/>
            <a:ext cx="914400" cy="914400"/>
          </a:xfrm>
          <a:prstGeom prst="rect">
            <a:avLst/>
          </a:prstGeom>
        </p:spPr>
      </p:pic>
      <p:sp>
        <p:nvSpPr>
          <p:cNvPr id="11" name="TextBox 10">
            <a:extLst>
              <a:ext uri="{FF2B5EF4-FFF2-40B4-BE49-F238E27FC236}">
                <a16:creationId xmlns:a16="http://schemas.microsoft.com/office/drawing/2014/main" id="{5565A4B4-1E08-A2F0-94CB-456016D61BEF}"/>
              </a:ext>
            </a:extLst>
          </p:cNvPr>
          <p:cNvSpPr txBox="1"/>
          <p:nvPr/>
        </p:nvSpPr>
        <p:spPr>
          <a:xfrm>
            <a:off x="11877540" y="7639248"/>
            <a:ext cx="5493889" cy="1323439"/>
          </a:xfrm>
          <a:prstGeom prst="rect">
            <a:avLst/>
          </a:prstGeom>
          <a:noFill/>
          <a:ln>
            <a:noFill/>
          </a:ln>
        </p:spPr>
        <p:txBody>
          <a:bodyPr wrap="square">
            <a:spAutoFit/>
          </a:bodyPr>
          <a:lstStyle/>
          <a:p>
            <a:r>
              <a:rPr lang="en-US" sz="2000" b="1" dirty="0">
                <a:solidFill>
                  <a:srgbClr val="045593"/>
                </a:solidFill>
                <a:latin typeface="Tahoma" panose="020B0604030504040204" pitchFamily="34" charset="0"/>
                <a:ea typeface="Tahoma" panose="020B0604030504040204" pitchFamily="34" charset="0"/>
                <a:cs typeface="Tahoma" panose="020B0604030504040204" pitchFamily="34" charset="0"/>
              </a:rPr>
              <a:t>Increasing access to care</a:t>
            </a:r>
            <a:r>
              <a:rPr lang="en-US" sz="2000" dirty="0">
                <a:latin typeface="Tahoma" panose="020B0604030504040204" pitchFamily="34" charset="0"/>
                <a:ea typeface="Tahoma" panose="020B0604030504040204" pitchFamily="34" charset="0"/>
                <a:cs typeface="Tahoma" panose="020B0604030504040204" pitchFamily="34" charset="0"/>
              </a:rPr>
              <a:t>: </a:t>
            </a:r>
          </a:p>
          <a:p>
            <a:r>
              <a:rPr lang="en-US" sz="2000" dirty="0">
                <a:latin typeface="Tahoma" panose="020B0604030504040204" pitchFamily="34" charset="0"/>
                <a:ea typeface="Tahoma" panose="020B0604030504040204" pitchFamily="34" charset="0"/>
                <a:cs typeface="Tahoma" panose="020B0604030504040204" pitchFamily="34" charset="0"/>
              </a:rPr>
              <a:t>The Governor also marked the opening of a new facility at the Appalachian Highlands Community Dental Center.</a:t>
            </a:r>
            <a:endPar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B92DCD36-3E6A-2C1C-CE5B-0A086E1451DB}"/>
              </a:ext>
            </a:extLst>
          </p:cNvPr>
          <p:cNvSpPr/>
          <p:nvPr/>
        </p:nvSpPr>
        <p:spPr>
          <a:xfrm>
            <a:off x="10335924" y="7706607"/>
            <a:ext cx="1188720" cy="1188720"/>
          </a:xfrm>
          <a:prstGeom prst="ellipse">
            <a:avLst/>
          </a:prstGeom>
          <a:noFill/>
          <a:ln w="38100">
            <a:solidFill>
              <a:srgbClr val="0D9C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Cut with solid fill">
            <a:extLst>
              <a:ext uri="{FF2B5EF4-FFF2-40B4-BE49-F238E27FC236}">
                <a16:creationId xmlns:a16="http://schemas.microsoft.com/office/drawing/2014/main" id="{4AAA112E-8398-3686-4F3C-CBB14C40DA8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473084" y="7843767"/>
            <a:ext cx="914400" cy="914400"/>
          </a:xfrm>
          <a:prstGeom prst="rect">
            <a:avLst/>
          </a:prstGeom>
        </p:spPr>
      </p:pic>
      <p:sp>
        <p:nvSpPr>
          <p:cNvPr id="2" name="Slide Number Placeholder 1">
            <a:extLst>
              <a:ext uri="{FF2B5EF4-FFF2-40B4-BE49-F238E27FC236}">
                <a16:creationId xmlns:a16="http://schemas.microsoft.com/office/drawing/2014/main" id="{9F0674CF-A74A-A39E-4D41-0C380584A60A}"/>
              </a:ext>
            </a:extLst>
          </p:cNvPr>
          <p:cNvSpPr>
            <a:spLocks noGrp="1"/>
          </p:cNvSpPr>
          <p:nvPr>
            <p:ph type="sldNum" sz="quarter" idx="12"/>
          </p:nvPr>
        </p:nvSpPr>
        <p:spPr/>
        <p:txBody>
          <a:bodyPr/>
          <a:lstStyle/>
          <a:p>
            <a:fld id="{B6F15528-21DE-4FAA-801E-634DDDAF4B2B}" type="slidenum">
              <a:rPr lang="en-US" smtClean="0"/>
              <a:pPr/>
              <a:t>15</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Round Single Corner Rectangle 5">
            <a:extLst>
              <a:ext uri="{FF2B5EF4-FFF2-40B4-BE49-F238E27FC236}">
                <a16:creationId xmlns:a16="http://schemas.microsoft.com/office/drawing/2014/main" id="{3B28413B-D4FD-4BDB-30AF-193D5AFF8D03}"/>
              </a:ext>
            </a:extLst>
          </p:cNvPr>
          <p:cNvSpPr/>
          <p:nvPr/>
        </p:nvSpPr>
        <p:spPr>
          <a:xfrm>
            <a:off x="0" y="9464040"/>
            <a:ext cx="2514600" cy="822960"/>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9">
            <a:extLst>
              <a:ext uri="{FF2B5EF4-FFF2-40B4-BE49-F238E27FC236}">
                <a16:creationId xmlns:a16="http://schemas.microsoft.com/office/drawing/2014/main" id="{B774281C-7E53-4AD6-4C86-6758F460FD41}"/>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7"/>
            <a:stretch>
              <a:fillRect/>
            </a:stretch>
          </a:blipFill>
        </p:spPr>
        <p:txBody>
          <a:bodyPr/>
          <a:lstStyle/>
          <a:p>
            <a:endParaRPr lang="en-US" dirty="0"/>
          </a:p>
        </p:txBody>
      </p:sp>
    </p:spTree>
    <p:extLst>
      <p:ext uri="{BB962C8B-B14F-4D97-AF65-F5344CB8AC3E}">
        <p14:creationId xmlns:p14="http://schemas.microsoft.com/office/powerpoint/2010/main" val="16541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C827C-8136-5A7C-4ED8-6508E1634023}"/>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D40FAACF-4CC3-5D3F-148F-8FC2C017AFA2}"/>
              </a:ext>
            </a:extLst>
          </p:cNvPr>
          <p:cNvSpPr/>
          <p:nvPr/>
        </p:nvSpPr>
        <p:spPr>
          <a:xfrm>
            <a:off x="-847731"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8357216F-741E-F696-D696-A7E85DB8AAA1}"/>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Current Focus Areas</a:t>
            </a:r>
          </a:p>
        </p:txBody>
      </p:sp>
      <p:sp>
        <p:nvSpPr>
          <p:cNvPr id="41" name="Text Placeholder 36">
            <a:extLst>
              <a:ext uri="{FF2B5EF4-FFF2-40B4-BE49-F238E27FC236}">
                <a16:creationId xmlns:a16="http://schemas.microsoft.com/office/drawing/2014/main" id="{A272B4F8-05FF-04A8-71F0-9D99805AC535}"/>
              </a:ext>
            </a:extLst>
          </p:cNvPr>
          <p:cNvSpPr txBox="1">
            <a:spLocks/>
          </p:cNvSpPr>
          <p:nvPr/>
        </p:nvSpPr>
        <p:spPr>
          <a:xfrm>
            <a:off x="2205485" y="3399265"/>
            <a:ext cx="2686437" cy="120032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Aligning with Federal Requirements</a:t>
            </a:r>
          </a:p>
        </p:txBody>
      </p:sp>
      <p:sp>
        <p:nvSpPr>
          <p:cNvPr id="42" name="Text Placeholder 37">
            <a:extLst>
              <a:ext uri="{FF2B5EF4-FFF2-40B4-BE49-F238E27FC236}">
                <a16:creationId xmlns:a16="http://schemas.microsoft.com/office/drawing/2014/main" id="{7CF6B032-CAA3-F3A5-FE2C-690DF85593A0}"/>
              </a:ext>
            </a:extLst>
          </p:cNvPr>
          <p:cNvSpPr txBox="1">
            <a:spLocks/>
          </p:cNvSpPr>
          <p:nvPr/>
        </p:nvSpPr>
        <p:spPr>
          <a:xfrm>
            <a:off x="911351" y="5067986"/>
            <a:ext cx="4836571" cy="2877711"/>
          </a:xfrm>
          <a:prstGeom prst="rect">
            <a:avLst/>
          </a:prstGeom>
        </p:spPr>
        <p:txBody>
          <a:bodyPr wrap="square" lIns="91440" tIns="45720" rIns="91440" bIns="45720" anchor="t">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900" dirty="0">
                <a:latin typeface="Tahoma"/>
                <a:ea typeface="Tahoma"/>
                <a:cs typeface="Tahoma"/>
              </a:rPr>
              <a:t>Strengthening compliance with CMS funding, reporting, and performance requirements to position VA for future funding years.</a:t>
            </a:r>
          </a:p>
          <a:p>
            <a:pPr>
              <a:spcBef>
                <a:spcPts val="0"/>
              </a:spcBef>
              <a:spcAft>
                <a:spcPts val="1200"/>
              </a:spcAft>
            </a:pPr>
            <a:r>
              <a:rPr lang="en-US" sz="1900" dirty="0">
                <a:latin typeface="Tahoma" panose="020B0604030504040204" pitchFamily="34" charset="0"/>
                <a:ea typeface="Tahoma" panose="020B0604030504040204" pitchFamily="34" charset="0"/>
                <a:cs typeface="Tahoma" panose="020B0604030504040204" pitchFamily="34" charset="0"/>
              </a:rPr>
              <a:t>Standardizing guidance on metrics, reporting, and allowable use of funds to support effective implementation and efficiently distribute funds into rural communities.</a:t>
            </a:r>
          </a:p>
        </p:txBody>
      </p:sp>
      <p:sp>
        <p:nvSpPr>
          <p:cNvPr id="43" name="Text Placeholder 38">
            <a:extLst>
              <a:ext uri="{FF2B5EF4-FFF2-40B4-BE49-F238E27FC236}">
                <a16:creationId xmlns:a16="http://schemas.microsoft.com/office/drawing/2014/main" id="{F5C51DFE-CEED-EE87-16DD-CDFDB7D7E27E}"/>
              </a:ext>
            </a:extLst>
          </p:cNvPr>
          <p:cNvSpPr txBox="1">
            <a:spLocks/>
          </p:cNvSpPr>
          <p:nvPr/>
        </p:nvSpPr>
        <p:spPr>
          <a:xfrm>
            <a:off x="8110984" y="3399265"/>
            <a:ext cx="3385102" cy="120032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Building Communication Channels</a:t>
            </a:r>
          </a:p>
        </p:txBody>
      </p:sp>
      <p:sp>
        <p:nvSpPr>
          <p:cNvPr id="44" name="Text Placeholder 39">
            <a:extLst>
              <a:ext uri="{FF2B5EF4-FFF2-40B4-BE49-F238E27FC236}">
                <a16:creationId xmlns:a16="http://schemas.microsoft.com/office/drawing/2014/main" id="{66287A31-60A0-B21E-84BA-FCEB979F503A}"/>
              </a:ext>
            </a:extLst>
          </p:cNvPr>
          <p:cNvSpPr txBox="1">
            <a:spLocks/>
          </p:cNvSpPr>
          <p:nvPr/>
        </p:nvSpPr>
        <p:spPr>
          <a:xfrm>
            <a:off x="6816852" y="5067985"/>
            <a:ext cx="4649724" cy="4493538"/>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900" dirty="0">
                <a:latin typeface="Tahoma" panose="020B0604030504040204" pitchFamily="34" charset="0"/>
                <a:ea typeface="Tahoma" panose="020B0604030504040204" pitchFamily="34" charset="0"/>
                <a:cs typeface="Tahoma" panose="020B0604030504040204" pitchFamily="34" charset="0"/>
              </a:rPr>
              <a:t>Communicating RFA opportunities and providing clear navigation across RHT's key initiatives so stakeholders are informed about ongoing activities and available funding opportunities.</a:t>
            </a:r>
          </a:p>
          <a:p>
            <a:pPr>
              <a:spcBef>
                <a:spcPts val="0"/>
              </a:spcBef>
              <a:spcAft>
                <a:spcPts val="1200"/>
              </a:spcAft>
            </a:pPr>
            <a:r>
              <a:rPr lang="en-US" sz="1900" dirty="0">
                <a:latin typeface="Tahoma" panose="020B0604030504040204" pitchFamily="34" charset="0"/>
                <a:ea typeface="Tahoma" panose="020B0604030504040204" pitchFamily="34" charset="0"/>
                <a:cs typeface="Tahoma" panose="020B0604030504040204" pitchFamily="34" charset="0"/>
              </a:rPr>
              <a:t>Expanding public access to program information through the RHTP website and newsletter to maintain transparency.</a:t>
            </a:r>
          </a:p>
          <a:p>
            <a:pPr>
              <a:spcBef>
                <a:spcPts val="0"/>
              </a:spcBef>
              <a:spcAft>
                <a:spcPts val="1200"/>
              </a:spcAft>
            </a:pPr>
            <a:r>
              <a:rPr lang="en-US" sz="1900" dirty="0">
                <a:latin typeface="Tahoma" panose="020B0604030504040204" pitchFamily="34" charset="0"/>
                <a:ea typeface="Tahoma" panose="020B0604030504040204" pitchFamily="34" charset="0"/>
                <a:cs typeface="Tahoma" panose="020B0604030504040204" pitchFamily="34" charset="0"/>
              </a:rPr>
              <a:t>Supporting ongoing engagement through webinars, regional listening sessions, and stakeholder forums to continue ongoing dialogue with implementers and the public.</a:t>
            </a:r>
          </a:p>
        </p:txBody>
      </p:sp>
      <p:sp>
        <p:nvSpPr>
          <p:cNvPr id="45" name="Text Placeholder 40">
            <a:extLst>
              <a:ext uri="{FF2B5EF4-FFF2-40B4-BE49-F238E27FC236}">
                <a16:creationId xmlns:a16="http://schemas.microsoft.com/office/drawing/2014/main" id="{3E7E6E17-587B-226A-BC52-2CD1D39C05A4}"/>
              </a:ext>
            </a:extLst>
          </p:cNvPr>
          <p:cNvSpPr txBox="1">
            <a:spLocks/>
          </p:cNvSpPr>
          <p:nvPr/>
        </p:nvSpPr>
        <p:spPr>
          <a:xfrm>
            <a:off x="14016484" y="3399265"/>
            <a:ext cx="2679187" cy="120032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Developing Subrecipient Agreements</a:t>
            </a:r>
          </a:p>
        </p:txBody>
      </p:sp>
      <p:sp>
        <p:nvSpPr>
          <p:cNvPr id="46" name="Text Placeholder 41">
            <a:extLst>
              <a:ext uri="{FF2B5EF4-FFF2-40B4-BE49-F238E27FC236}">
                <a16:creationId xmlns:a16="http://schemas.microsoft.com/office/drawing/2014/main" id="{E285C23E-A75B-6084-216F-361E5A728BA8}"/>
              </a:ext>
            </a:extLst>
          </p:cNvPr>
          <p:cNvSpPr txBox="1">
            <a:spLocks/>
          </p:cNvSpPr>
          <p:nvPr/>
        </p:nvSpPr>
        <p:spPr>
          <a:xfrm>
            <a:off x="12722351" y="5067986"/>
            <a:ext cx="4649724" cy="2292935"/>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900" dirty="0">
                <a:latin typeface="Tahoma" panose="020B0604030504040204" pitchFamily="34" charset="0"/>
                <a:ea typeface="Tahoma" panose="020B0604030504040204" pitchFamily="34" charset="0"/>
                <a:cs typeface="Tahoma" panose="020B0604030504040204" pitchFamily="34" charset="0"/>
              </a:rPr>
              <a:t>Advancing agreements with implementation partners to support program launch and funding distribution.</a:t>
            </a:r>
          </a:p>
          <a:p>
            <a:pPr>
              <a:spcBef>
                <a:spcPts val="0"/>
              </a:spcBef>
              <a:spcAft>
                <a:spcPts val="1200"/>
              </a:spcAft>
            </a:pPr>
            <a:r>
              <a:rPr lang="en-US" sz="1900" dirty="0">
                <a:latin typeface="Tahoma" panose="020B0604030504040204" pitchFamily="34" charset="0"/>
                <a:ea typeface="Tahoma" panose="020B0604030504040204" pitchFamily="34" charset="0"/>
                <a:cs typeface="Tahoma" panose="020B0604030504040204" pitchFamily="34" charset="0"/>
              </a:rPr>
              <a:t>Equipping implementation partners with the tools to develop Requests for Applications (RFAs).</a:t>
            </a:r>
          </a:p>
        </p:txBody>
      </p:sp>
      <p:grpSp>
        <p:nvGrpSpPr>
          <p:cNvPr id="49" name="Group 48">
            <a:extLst>
              <a:ext uri="{FF2B5EF4-FFF2-40B4-BE49-F238E27FC236}">
                <a16:creationId xmlns:a16="http://schemas.microsoft.com/office/drawing/2014/main" id="{86F63583-0A12-0E69-3432-C4F2FC4F91AF}"/>
              </a:ext>
            </a:extLst>
          </p:cNvPr>
          <p:cNvGrpSpPr/>
          <p:nvPr/>
        </p:nvGrpSpPr>
        <p:grpSpPr>
          <a:xfrm>
            <a:off x="912876" y="4740232"/>
            <a:ext cx="4648200" cy="0"/>
            <a:chOff x="609600" y="3928583"/>
            <a:chExt cx="3098800" cy="0"/>
          </a:xfrm>
        </p:grpSpPr>
        <p:cxnSp>
          <p:nvCxnSpPr>
            <p:cNvPr id="50" name="Straight Connector 49">
              <a:extLst>
                <a:ext uri="{FF2B5EF4-FFF2-40B4-BE49-F238E27FC236}">
                  <a16:creationId xmlns:a16="http://schemas.microsoft.com/office/drawing/2014/main" id="{0CB9B609-A14D-1541-26FF-60E61DBCB073}"/>
                </a:ext>
              </a:extLst>
            </p:cNvPr>
            <p:cNvCxnSpPr>
              <a:cxnSpLocks/>
            </p:cNvCxnSpPr>
            <p:nvPr/>
          </p:nvCxnSpPr>
          <p:spPr>
            <a:xfrm flipH="1">
              <a:off x="609600" y="3928583"/>
              <a:ext cx="3098800" cy="0"/>
            </a:xfrm>
            <a:prstGeom prst="line">
              <a:avLst/>
            </a:prstGeom>
            <a:ln>
              <a:solidFill>
                <a:srgbClr val="0D9CD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794C71-6820-873B-171B-E46D7D4C53F6}"/>
                </a:ext>
              </a:extLst>
            </p:cNvPr>
            <p:cNvCxnSpPr>
              <a:cxnSpLocks/>
            </p:cNvCxnSpPr>
            <p:nvPr/>
          </p:nvCxnSpPr>
          <p:spPr>
            <a:xfrm flipH="1">
              <a:off x="609600" y="3928583"/>
              <a:ext cx="664946" cy="0"/>
            </a:xfrm>
            <a:prstGeom prst="line">
              <a:avLst/>
            </a:prstGeom>
            <a:ln w="38100">
              <a:solidFill>
                <a:srgbClr val="045593"/>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70556D8-0B63-296C-187B-5C9FB05B3A4E}"/>
              </a:ext>
            </a:extLst>
          </p:cNvPr>
          <p:cNvGrpSpPr/>
          <p:nvPr/>
        </p:nvGrpSpPr>
        <p:grpSpPr>
          <a:xfrm>
            <a:off x="6818376" y="4740232"/>
            <a:ext cx="4648200" cy="0"/>
            <a:chOff x="4546600" y="3928583"/>
            <a:chExt cx="3098800" cy="0"/>
          </a:xfrm>
        </p:grpSpPr>
        <p:cxnSp>
          <p:nvCxnSpPr>
            <p:cNvPr id="53" name="Straight Connector 52">
              <a:extLst>
                <a:ext uri="{FF2B5EF4-FFF2-40B4-BE49-F238E27FC236}">
                  <a16:creationId xmlns:a16="http://schemas.microsoft.com/office/drawing/2014/main" id="{5F3DDFB8-5D6A-C231-1A3E-EABF572DC4D5}"/>
                </a:ext>
              </a:extLst>
            </p:cNvPr>
            <p:cNvCxnSpPr>
              <a:cxnSpLocks/>
            </p:cNvCxnSpPr>
            <p:nvPr/>
          </p:nvCxnSpPr>
          <p:spPr>
            <a:xfrm flipH="1">
              <a:off x="4546600" y="3928583"/>
              <a:ext cx="3098800" cy="0"/>
            </a:xfrm>
            <a:prstGeom prst="line">
              <a:avLst/>
            </a:prstGeom>
            <a:ln>
              <a:solidFill>
                <a:srgbClr val="0D9CD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B609F95-B862-4C49-DC32-5FE59B48859E}"/>
                </a:ext>
              </a:extLst>
            </p:cNvPr>
            <p:cNvCxnSpPr>
              <a:cxnSpLocks/>
            </p:cNvCxnSpPr>
            <p:nvPr/>
          </p:nvCxnSpPr>
          <p:spPr>
            <a:xfrm flipH="1">
              <a:off x="4546600" y="3928583"/>
              <a:ext cx="664946" cy="0"/>
            </a:xfrm>
            <a:prstGeom prst="line">
              <a:avLst/>
            </a:prstGeom>
            <a:ln w="38100">
              <a:solidFill>
                <a:srgbClr val="045593"/>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88B56FA2-03B4-4761-F682-01F05D0BB098}"/>
              </a:ext>
            </a:extLst>
          </p:cNvPr>
          <p:cNvGrpSpPr/>
          <p:nvPr/>
        </p:nvGrpSpPr>
        <p:grpSpPr>
          <a:xfrm>
            <a:off x="12723875" y="4740232"/>
            <a:ext cx="4648200" cy="0"/>
            <a:chOff x="8483599" y="3928583"/>
            <a:chExt cx="3098800" cy="0"/>
          </a:xfrm>
        </p:grpSpPr>
        <p:cxnSp>
          <p:nvCxnSpPr>
            <p:cNvPr id="56" name="Straight Connector 55">
              <a:extLst>
                <a:ext uri="{FF2B5EF4-FFF2-40B4-BE49-F238E27FC236}">
                  <a16:creationId xmlns:a16="http://schemas.microsoft.com/office/drawing/2014/main" id="{949CC2CF-F53B-EB9D-1DAD-B2A7D117DCD7}"/>
                </a:ext>
              </a:extLst>
            </p:cNvPr>
            <p:cNvCxnSpPr>
              <a:cxnSpLocks/>
            </p:cNvCxnSpPr>
            <p:nvPr/>
          </p:nvCxnSpPr>
          <p:spPr>
            <a:xfrm flipH="1">
              <a:off x="8483599" y="3928583"/>
              <a:ext cx="3098800" cy="0"/>
            </a:xfrm>
            <a:prstGeom prst="line">
              <a:avLst/>
            </a:prstGeom>
            <a:ln>
              <a:solidFill>
                <a:srgbClr val="0D9CD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05C2685-E1CD-BF00-2382-BAC5C4E678FB}"/>
                </a:ext>
              </a:extLst>
            </p:cNvPr>
            <p:cNvCxnSpPr>
              <a:cxnSpLocks/>
            </p:cNvCxnSpPr>
            <p:nvPr/>
          </p:nvCxnSpPr>
          <p:spPr>
            <a:xfrm flipH="1">
              <a:off x="8483599" y="3928583"/>
              <a:ext cx="664946" cy="0"/>
            </a:xfrm>
            <a:prstGeom prst="line">
              <a:avLst/>
            </a:prstGeom>
            <a:ln w="38100">
              <a:solidFill>
                <a:srgbClr val="045593"/>
              </a:solidFill>
            </a:ln>
          </p:spPr>
          <p:style>
            <a:lnRef idx="1">
              <a:schemeClr val="accent1"/>
            </a:lnRef>
            <a:fillRef idx="0">
              <a:schemeClr val="accent1"/>
            </a:fillRef>
            <a:effectRef idx="0">
              <a:schemeClr val="accent1"/>
            </a:effectRef>
            <a:fontRef idx="minor">
              <a:schemeClr val="tx1"/>
            </a:fontRef>
          </p:style>
        </p:cxnSp>
      </p:grpSp>
      <p:sp>
        <p:nvSpPr>
          <p:cNvPr id="58" name="Rectangle: Rounded Corners 57">
            <a:extLst>
              <a:ext uri="{FF2B5EF4-FFF2-40B4-BE49-F238E27FC236}">
                <a16:creationId xmlns:a16="http://schemas.microsoft.com/office/drawing/2014/main" id="{56448985-6D05-C080-A333-1D09FFF402AF}"/>
              </a:ext>
            </a:extLst>
          </p:cNvPr>
          <p:cNvSpPr/>
          <p:nvPr/>
        </p:nvSpPr>
        <p:spPr>
          <a:xfrm>
            <a:off x="912875" y="2011680"/>
            <a:ext cx="16459200" cy="1103982"/>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Virginia’s RHTP is advancing rapidly despite being launched with limited initial infrastructure, reflecting significant program implementation progress. Currently, the program is advancing with three core priorities: aligning with federal requirements, strengthening communication channels, and developing contractual agreements.</a:t>
            </a:r>
          </a:p>
        </p:txBody>
      </p:sp>
      <p:pic>
        <p:nvPicPr>
          <p:cNvPr id="60" name="Graphic 59" descr="Checklist with solid fill">
            <a:extLst>
              <a:ext uri="{FF2B5EF4-FFF2-40B4-BE49-F238E27FC236}">
                <a16:creationId xmlns:a16="http://schemas.microsoft.com/office/drawing/2014/main" id="{882B25FB-B1C9-95DB-8904-2AE0EA992D2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2020" y="3542229"/>
            <a:ext cx="914400" cy="914400"/>
          </a:xfrm>
          <a:prstGeom prst="rect">
            <a:avLst/>
          </a:prstGeom>
        </p:spPr>
      </p:pic>
      <p:pic>
        <p:nvPicPr>
          <p:cNvPr id="62" name="Graphic 61" descr="Remote learning science with solid fill">
            <a:extLst>
              <a:ext uri="{FF2B5EF4-FFF2-40B4-BE49-F238E27FC236}">
                <a16:creationId xmlns:a16="http://schemas.microsoft.com/office/drawing/2014/main" id="{61F11B39-38BC-44EF-EF7E-47FDBDE394A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57519" y="3542229"/>
            <a:ext cx="914400" cy="914400"/>
          </a:xfrm>
          <a:prstGeom prst="rect">
            <a:avLst/>
          </a:prstGeom>
        </p:spPr>
      </p:pic>
      <p:pic>
        <p:nvPicPr>
          <p:cNvPr id="66" name="Graphic 65" descr="Signature with solid fill">
            <a:extLst>
              <a:ext uri="{FF2B5EF4-FFF2-40B4-BE49-F238E27FC236}">
                <a16:creationId xmlns:a16="http://schemas.microsoft.com/office/drawing/2014/main" id="{F5AE5BED-BE74-7A99-B420-B35E083E7DF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763018" y="3542229"/>
            <a:ext cx="914400" cy="914400"/>
          </a:xfrm>
          <a:prstGeom prst="rect">
            <a:avLst/>
          </a:prstGeom>
        </p:spPr>
      </p:pic>
      <p:sp>
        <p:nvSpPr>
          <p:cNvPr id="2" name="Slide Number Placeholder 1">
            <a:extLst>
              <a:ext uri="{FF2B5EF4-FFF2-40B4-BE49-F238E27FC236}">
                <a16:creationId xmlns:a16="http://schemas.microsoft.com/office/drawing/2014/main" id="{0AED6441-CD27-104E-C59B-FBAFB97D8B56}"/>
              </a:ext>
            </a:extLst>
          </p:cNvPr>
          <p:cNvSpPr>
            <a:spLocks noGrp="1"/>
          </p:cNvSpPr>
          <p:nvPr>
            <p:ph type="sldNum" sz="quarter" idx="12"/>
          </p:nvPr>
        </p:nvSpPr>
        <p:spPr/>
        <p:txBody>
          <a:bodyPr/>
          <a:lstStyle/>
          <a:p>
            <a:fld id="{B6F15528-21DE-4FAA-801E-634DDDAF4B2B}" type="slidenum">
              <a:rPr lang="en-US" smtClean="0"/>
              <a:pPr/>
              <a:t>16</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reeform 9">
            <a:extLst>
              <a:ext uri="{FF2B5EF4-FFF2-40B4-BE49-F238E27FC236}">
                <a16:creationId xmlns:a16="http://schemas.microsoft.com/office/drawing/2014/main" id="{A05025B8-7CE8-1A13-4CB9-69F1F07588F5}"/>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6"/>
            <a:stretch>
              <a:fillRect/>
            </a:stretch>
          </a:blipFill>
        </p:spPr>
        <p:txBody>
          <a:bodyPr/>
          <a:lstStyle/>
          <a:p>
            <a:endParaRPr lang="en-US" dirty="0"/>
          </a:p>
        </p:txBody>
      </p:sp>
    </p:spTree>
    <p:extLst>
      <p:ext uri="{BB962C8B-B14F-4D97-AF65-F5344CB8AC3E}">
        <p14:creationId xmlns:p14="http://schemas.microsoft.com/office/powerpoint/2010/main" val="95904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47DB-85F2-4A94-9FEF-211CC6A4540F}"/>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7D868604-0515-AC42-AE08-BC1D22652188}"/>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1F3270E6-614F-7782-15FB-2EA4E95645FD}"/>
              </a:ext>
            </a:extLst>
          </p:cNvPr>
          <p:cNvSpPr txBox="1"/>
          <p:nvPr/>
        </p:nvSpPr>
        <p:spPr>
          <a:xfrm>
            <a:off x="914400" y="342897"/>
            <a:ext cx="16104735" cy="1231106"/>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Alignment with House Select Committee on Advancing Rural and Small Town Health Care</a:t>
            </a:r>
          </a:p>
        </p:txBody>
      </p:sp>
      <p:sp>
        <p:nvSpPr>
          <p:cNvPr id="2" name="Rectangle: Rounded Corners 1">
            <a:extLst>
              <a:ext uri="{FF2B5EF4-FFF2-40B4-BE49-F238E27FC236}">
                <a16:creationId xmlns:a16="http://schemas.microsoft.com/office/drawing/2014/main" id="{0CC2EEAC-EC5F-DB88-EC57-717AFCAF2C22}"/>
              </a:ext>
            </a:extLst>
          </p:cNvPr>
          <p:cNvSpPr/>
          <p:nvPr/>
        </p:nvSpPr>
        <p:spPr>
          <a:xfrm>
            <a:off x="914400" y="1858447"/>
            <a:ext cx="16459200" cy="1328023"/>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In January 2024, the Select Committee on Advancing Rural and Small Town Health Care was established to study and develop recommendations to strengthen access to care in rural communities across Virginia. In April 2026, the Select Committee was re-established for an additional two years to continue evaluating rural health care challenges and develop recommendations for consideration by the 2028 General Assembly Session.</a:t>
            </a:r>
          </a:p>
        </p:txBody>
      </p:sp>
      <p:sp>
        <p:nvSpPr>
          <p:cNvPr id="11" name="Freeform 9">
            <a:extLst>
              <a:ext uri="{FF2B5EF4-FFF2-40B4-BE49-F238E27FC236}">
                <a16:creationId xmlns:a16="http://schemas.microsoft.com/office/drawing/2014/main" id="{3AE5311F-77BA-C4B3-BDB6-1F47823F245B}"/>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3"/>
            <a:stretch>
              <a:fillRect/>
            </a:stretch>
          </a:blipFill>
        </p:spPr>
        <p:txBody>
          <a:bodyPr/>
          <a:lstStyle/>
          <a:p>
            <a:endParaRPr lang="en-US" dirty="0"/>
          </a:p>
        </p:txBody>
      </p:sp>
      <p:graphicFrame>
        <p:nvGraphicFramePr>
          <p:cNvPr id="7" name="Table 6">
            <a:extLst>
              <a:ext uri="{FF2B5EF4-FFF2-40B4-BE49-F238E27FC236}">
                <a16:creationId xmlns:a16="http://schemas.microsoft.com/office/drawing/2014/main" id="{0542D86F-7DC7-72E1-50FD-C6FC38BA4B43}"/>
              </a:ext>
            </a:extLst>
          </p:cNvPr>
          <p:cNvGraphicFramePr>
            <a:graphicFrameLocks noGrp="1"/>
          </p:cNvGraphicFramePr>
          <p:nvPr>
            <p:extLst>
              <p:ext uri="{D42A27DB-BD31-4B8C-83A1-F6EECF244321}">
                <p14:modId xmlns:p14="http://schemas.microsoft.com/office/powerpoint/2010/main" val="2448412136"/>
              </p:ext>
            </p:extLst>
          </p:nvPr>
        </p:nvGraphicFramePr>
        <p:xfrm>
          <a:off x="914400" y="3822260"/>
          <a:ext cx="3175101" cy="5117762"/>
        </p:xfrm>
        <a:graphic>
          <a:graphicData uri="http://schemas.openxmlformats.org/drawingml/2006/table">
            <a:tbl>
              <a:tblPr firstRow="1" bandRow="1">
                <a:tableStyleId>{9DCAF9ED-07DC-4A11-8D7F-57B35C25682E}</a:tableStyleId>
              </a:tblPr>
              <a:tblGrid>
                <a:gridCol w="3175101">
                  <a:extLst>
                    <a:ext uri="{9D8B030D-6E8A-4147-A177-3AD203B41FA5}">
                      <a16:colId xmlns:a16="http://schemas.microsoft.com/office/drawing/2014/main" val="3299026727"/>
                    </a:ext>
                  </a:extLst>
                </a:gridCol>
              </a:tblGrid>
              <a:tr h="393674">
                <a:tc>
                  <a:txBody>
                    <a:bodyPr/>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Committee Membership</a:t>
                      </a:r>
                    </a:p>
                  </a:txBody>
                  <a:tcPr anchor="ctr"/>
                </a:tc>
                <a:extLst>
                  <a:ext uri="{0D108BD9-81ED-4DB2-BD59-A6C34878D82A}">
                    <a16:rowId xmlns:a16="http://schemas.microsoft.com/office/drawing/2014/main" val="3871040365"/>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Rodney Willett (Chair)</a:t>
                      </a:r>
                    </a:p>
                  </a:txBody>
                  <a:tcPr anchor="ctr"/>
                </a:tc>
                <a:extLst>
                  <a:ext uri="{0D108BD9-81ED-4DB2-BD59-A6C34878D82A}">
                    <a16:rowId xmlns:a16="http://schemas.microsoft.com/office/drawing/2014/main" val="2092689158"/>
                  </a:ext>
                </a:extLst>
              </a:tr>
              <a:tr h="393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Israel O’Quinn (Vice-Chair)</a:t>
                      </a:r>
                    </a:p>
                  </a:txBody>
                  <a:tcPr anchor="ctr"/>
                </a:tc>
                <a:extLst>
                  <a:ext uri="{0D108BD9-81ED-4DB2-BD59-A6C34878D82A}">
                    <a16:rowId xmlns:a16="http://schemas.microsoft.com/office/drawing/2014/main" val="718974248"/>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Nadarius Clark</a:t>
                      </a:r>
                    </a:p>
                  </a:txBody>
                  <a:tcPr anchor="ctr"/>
                </a:tc>
                <a:extLst>
                  <a:ext uri="{0D108BD9-81ED-4DB2-BD59-A6C34878D82A}">
                    <a16:rowId xmlns:a16="http://schemas.microsoft.com/office/drawing/2014/main" val="2572841525"/>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Josh Cole</a:t>
                      </a:r>
                    </a:p>
                  </a:txBody>
                  <a:tcPr anchor="ctr"/>
                </a:tc>
                <a:extLst>
                  <a:ext uri="{0D108BD9-81ED-4DB2-BD59-A6C34878D82A}">
                    <a16:rowId xmlns:a16="http://schemas.microsoft.com/office/drawing/2014/main" val="185710622"/>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Amy Laufer</a:t>
                      </a:r>
                    </a:p>
                  </a:txBody>
                  <a:tcPr anchor="ctr"/>
                </a:tc>
                <a:extLst>
                  <a:ext uri="{0D108BD9-81ED-4DB2-BD59-A6C34878D82A}">
                    <a16:rowId xmlns:a16="http://schemas.microsoft.com/office/drawing/2014/main" val="974615663"/>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Rozia Henson</a:t>
                      </a:r>
                    </a:p>
                  </a:txBody>
                  <a:tcPr anchor="ctr"/>
                </a:tc>
                <a:extLst>
                  <a:ext uri="{0D108BD9-81ED-4DB2-BD59-A6C34878D82A}">
                    <a16:rowId xmlns:a16="http://schemas.microsoft.com/office/drawing/2014/main" val="2586802171"/>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Garrett McGuire</a:t>
                      </a:r>
                    </a:p>
                  </a:txBody>
                  <a:tcPr anchor="ctr"/>
                </a:tc>
                <a:extLst>
                  <a:ext uri="{0D108BD9-81ED-4DB2-BD59-A6C34878D82A}">
                    <a16:rowId xmlns:a16="http://schemas.microsoft.com/office/drawing/2014/main" val="1412335394"/>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Lily Franklin</a:t>
                      </a:r>
                    </a:p>
                  </a:txBody>
                  <a:tcPr anchor="ctr"/>
                </a:tc>
                <a:extLst>
                  <a:ext uri="{0D108BD9-81ED-4DB2-BD59-A6C34878D82A}">
                    <a16:rowId xmlns:a16="http://schemas.microsoft.com/office/drawing/2014/main" val="1119754523"/>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Ellen McLaughlin</a:t>
                      </a:r>
                    </a:p>
                  </a:txBody>
                  <a:tcPr anchor="ctr"/>
                </a:tc>
                <a:extLst>
                  <a:ext uri="{0D108BD9-81ED-4DB2-BD59-A6C34878D82A}">
                    <a16:rowId xmlns:a16="http://schemas.microsoft.com/office/drawing/2014/main" val="2583663990"/>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Chris Runion</a:t>
                      </a:r>
                    </a:p>
                  </a:txBody>
                  <a:tcPr anchor="ctr"/>
                </a:tc>
                <a:extLst>
                  <a:ext uri="{0D108BD9-81ED-4DB2-BD59-A6C34878D82A}">
                    <a16:rowId xmlns:a16="http://schemas.microsoft.com/office/drawing/2014/main" val="3977739682"/>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Otto Wachsmann</a:t>
                      </a:r>
                    </a:p>
                  </a:txBody>
                  <a:tcPr anchor="ctr"/>
                </a:tc>
                <a:extLst>
                  <a:ext uri="{0D108BD9-81ED-4DB2-BD59-A6C34878D82A}">
                    <a16:rowId xmlns:a16="http://schemas.microsoft.com/office/drawing/2014/main" val="3424519210"/>
                  </a:ext>
                </a:extLst>
              </a:tr>
              <a:tr h="39367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Wendell Walker</a:t>
                      </a:r>
                    </a:p>
                  </a:txBody>
                  <a:tcPr anchor="ctr"/>
                </a:tc>
                <a:extLst>
                  <a:ext uri="{0D108BD9-81ED-4DB2-BD59-A6C34878D82A}">
                    <a16:rowId xmlns:a16="http://schemas.microsoft.com/office/drawing/2014/main" val="4116619576"/>
                  </a:ext>
                </a:extLst>
              </a:tr>
            </a:tbl>
          </a:graphicData>
        </a:graphic>
      </p:graphicFrame>
      <p:sp>
        <p:nvSpPr>
          <p:cNvPr id="13" name="Rectangle: Rounded Corners 12">
            <a:extLst>
              <a:ext uri="{FF2B5EF4-FFF2-40B4-BE49-F238E27FC236}">
                <a16:creationId xmlns:a16="http://schemas.microsoft.com/office/drawing/2014/main" id="{9A8CB8D6-F3B1-C98C-1A92-926963E2B63B}"/>
              </a:ext>
            </a:extLst>
          </p:cNvPr>
          <p:cNvSpPr/>
          <p:nvPr/>
        </p:nvSpPr>
        <p:spPr>
          <a:xfrm>
            <a:off x="4644188" y="3822260"/>
            <a:ext cx="12729411" cy="39737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Select Committee Focus Areas</a:t>
            </a:r>
          </a:p>
        </p:txBody>
      </p:sp>
      <p:sp>
        <p:nvSpPr>
          <p:cNvPr id="22" name="Oval 21">
            <a:extLst>
              <a:ext uri="{FF2B5EF4-FFF2-40B4-BE49-F238E27FC236}">
                <a16:creationId xmlns:a16="http://schemas.microsoft.com/office/drawing/2014/main" id="{0B4CCD95-A9B6-9F3F-35BC-6D290D7770D9}"/>
              </a:ext>
            </a:extLst>
          </p:cNvPr>
          <p:cNvSpPr/>
          <p:nvPr/>
        </p:nvSpPr>
        <p:spPr bwMode="auto">
          <a:xfrm>
            <a:off x="5650028" y="4710249"/>
            <a:ext cx="1280160" cy="1280160"/>
          </a:xfrm>
          <a:prstGeom prst="ellipse">
            <a:avLst/>
          </a:prstGeom>
          <a:solidFill>
            <a:schemeClr val="bg1"/>
          </a:solidFill>
          <a:ln w="28575">
            <a:solidFill>
              <a:schemeClr val="tx2"/>
            </a:solidFill>
          </a:ln>
          <a:effectLst/>
        </p:spPr>
        <p:txBody>
          <a:bodyPr lIns="161365" tIns="161365" rIns="161365" bIns="161365" rtlCol="0" anchor="ctr" anchorCtr="0">
            <a:noAutofit/>
          </a:bodyPr>
          <a:lstStyle/>
          <a:p>
            <a:pPr algn="ctr" defTabSz="806867" fontAlgn="base">
              <a:lnSpc>
                <a:spcPts val="2294"/>
              </a:lnSpc>
              <a:spcBef>
                <a:spcPct val="0"/>
              </a:spcBef>
              <a:spcAft>
                <a:spcPct val="0"/>
              </a:spcAft>
            </a:pPr>
            <a:endParaRPr lang="en-US" sz="2118" b="1" dirty="0">
              <a:solidFill>
                <a:srgbClr val="FFFFFF"/>
              </a:solidFill>
              <a:latin typeface="Calibri"/>
            </a:endParaRPr>
          </a:p>
        </p:txBody>
      </p:sp>
      <p:pic>
        <p:nvPicPr>
          <p:cNvPr id="24" name="Graphic 23" descr="Document with solid fill">
            <a:extLst>
              <a:ext uri="{FF2B5EF4-FFF2-40B4-BE49-F238E27FC236}">
                <a16:creationId xmlns:a16="http://schemas.microsoft.com/office/drawing/2014/main" id="{F94B79FB-A51B-6609-D55B-8D276E40B32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87188" y="4847409"/>
            <a:ext cx="1005840" cy="1005840"/>
          </a:xfrm>
          <a:prstGeom prst="rect">
            <a:avLst/>
          </a:prstGeom>
        </p:spPr>
      </p:pic>
      <p:sp>
        <p:nvSpPr>
          <p:cNvPr id="28" name="Oval 27">
            <a:extLst>
              <a:ext uri="{FF2B5EF4-FFF2-40B4-BE49-F238E27FC236}">
                <a16:creationId xmlns:a16="http://schemas.microsoft.com/office/drawing/2014/main" id="{3BE58BF6-29AC-47D0-2C2E-EE039FC4956C}"/>
              </a:ext>
            </a:extLst>
          </p:cNvPr>
          <p:cNvSpPr/>
          <p:nvPr/>
        </p:nvSpPr>
        <p:spPr bwMode="auto">
          <a:xfrm>
            <a:off x="9082085" y="4710249"/>
            <a:ext cx="1280160" cy="1280160"/>
          </a:xfrm>
          <a:prstGeom prst="ellipse">
            <a:avLst/>
          </a:prstGeom>
          <a:solidFill>
            <a:schemeClr val="bg1"/>
          </a:solidFill>
          <a:ln w="28575">
            <a:solidFill>
              <a:schemeClr val="tx2"/>
            </a:solidFill>
          </a:ln>
          <a:effectLst/>
        </p:spPr>
        <p:txBody>
          <a:bodyPr lIns="161365" tIns="161365" rIns="161365" bIns="161365" rtlCol="0" anchor="ctr" anchorCtr="0">
            <a:noAutofit/>
          </a:bodyPr>
          <a:lstStyle/>
          <a:p>
            <a:pPr algn="ctr" defTabSz="806867" fontAlgn="base">
              <a:lnSpc>
                <a:spcPts val="2294"/>
              </a:lnSpc>
              <a:spcBef>
                <a:spcPct val="0"/>
              </a:spcBef>
              <a:spcAft>
                <a:spcPct val="0"/>
              </a:spcAft>
            </a:pPr>
            <a:endParaRPr lang="en-US" sz="2118" b="1" dirty="0">
              <a:solidFill>
                <a:srgbClr val="FFFFFF"/>
              </a:solidFill>
              <a:latin typeface="Calibri"/>
            </a:endParaRPr>
          </a:p>
        </p:txBody>
      </p:sp>
      <p:pic>
        <p:nvPicPr>
          <p:cNvPr id="34" name="Graphic 33" descr="Hospital outline">
            <a:extLst>
              <a:ext uri="{FF2B5EF4-FFF2-40B4-BE49-F238E27FC236}">
                <a16:creationId xmlns:a16="http://schemas.microsoft.com/office/drawing/2014/main" id="{18A64A18-6F25-DB2A-CF16-9043A97B75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73525" y="4801689"/>
            <a:ext cx="1097280" cy="1097280"/>
          </a:xfrm>
          <a:prstGeom prst="rect">
            <a:avLst/>
          </a:prstGeom>
        </p:spPr>
      </p:pic>
      <p:sp>
        <p:nvSpPr>
          <p:cNvPr id="36" name="Oval 35">
            <a:extLst>
              <a:ext uri="{FF2B5EF4-FFF2-40B4-BE49-F238E27FC236}">
                <a16:creationId xmlns:a16="http://schemas.microsoft.com/office/drawing/2014/main" id="{75848861-27D0-09D3-254E-253654FC1F0A}"/>
              </a:ext>
            </a:extLst>
          </p:cNvPr>
          <p:cNvSpPr/>
          <p:nvPr/>
        </p:nvSpPr>
        <p:spPr bwMode="auto">
          <a:xfrm>
            <a:off x="15749078" y="4710249"/>
            <a:ext cx="1280160" cy="1280160"/>
          </a:xfrm>
          <a:prstGeom prst="ellipse">
            <a:avLst/>
          </a:prstGeom>
          <a:solidFill>
            <a:schemeClr val="bg1"/>
          </a:solidFill>
          <a:ln w="28575">
            <a:solidFill>
              <a:schemeClr val="tx2"/>
            </a:solidFill>
          </a:ln>
          <a:effectLst/>
        </p:spPr>
        <p:txBody>
          <a:bodyPr lIns="161365" tIns="161365" rIns="161365" bIns="161365" rtlCol="0" anchor="ctr" anchorCtr="0">
            <a:noAutofit/>
          </a:bodyPr>
          <a:lstStyle/>
          <a:p>
            <a:pPr algn="ctr" defTabSz="806867" fontAlgn="base">
              <a:lnSpc>
                <a:spcPts val="2294"/>
              </a:lnSpc>
              <a:spcBef>
                <a:spcPct val="0"/>
              </a:spcBef>
              <a:spcAft>
                <a:spcPct val="0"/>
              </a:spcAft>
            </a:pPr>
            <a:endParaRPr lang="en-US" sz="2118" b="1" dirty="0">
              <a:solidFill>
                <a:srgbClr val="FFFFFF"/>
              </a:solidFill>
              <a:latin typeface="Calibri"/>
            </a:endParaRPr>
          </a:p>
        </p:txBody>
      </p:sp>
      <p:pic>
        <p:nvPicPr>
          <p:cNvPr id="37" name="Graphic 36" descr="Sling with solid fill">
            <a:extLst>
              <a:ext uri="{FF2B5EF4-FFF2-40B4-BE49-F238E27FC236}">
                <a16:creationId xmlns:a16="http://schemas.microsoft.com/office/drawing/2014/main" id="{E93B2C86-0EFC-0362-AF96-0AB69009751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909098" y="4870269"/>
            <a:ext cx="960120" cy="960120"/>
          </a:xfrm>
          <a:prstGeom prst="rect">
            <a:avLst/>
          </a:prstGeom>
        </p:spPr>
      </p:pic>
      <p:sp>
        <p:nvSpPr>
          <p:cNvPr id="39" name="Oval 38">
            <a:extLst>
              <a:ext uri="{FF2B5EF4-FFF2-40B4-BE49-F238E27FC236}">
                <a16:creationId xmlns:a16="http://schemas.microsoft.com/office/drawing/2014/main" id="{25C3A3C1-61A3-8C0F-7E05-AAB045E21590}"/>
              </a:ext>
            </a:extLst>
          </p:cNvPr>
          <p:cNvSpPr/>
          <p:nvPr/>
        </p:nvSpPr>
        <p:spPr bwMode="auto">
          <a:xfrm>
            <a:off x="12514143" y="4710249"/>
            <a:ext cx="1280160" cy="1280160"/>
          </a:xfrm>
          <a:prstGeom prst="ellipse">
            <a:avLst/>
          </a:prstGeom>
          <a:solidFill>
            <a:schemeClr val="bg1"/>
          </a:solidFill>
          <a:ln w="28575">
            <a:solidFill>
              <a:schemeClr val="tx2"/>
            </a:solidFill>
          </a:ln>
          <a:effectLst/>
        </p:spPr>
        <p:txBody>
          <a:bodyPr lIns="161365" tIns="161365" rIns="161365" bIns="161365" rtlCol="0" anchor="ctr" anchorCtr="0">
            <a:noAutofit/>
          </a:bodyPr>
          <a:lstStyle/>
          <a:p>
            <a:pPr algn="ctr" defTabSz="806867" fontAlgn="base">
              <a:lnSpc>
                <a:spcPts val="2294"/>
              </a:lnSpc>
              <a:spcBef>
                <a:spcPct val="0"/>
              </a:spcBef>
              <a:spcAft>
                <a:spcPct val="0"/>
              </a:spcAft>
            </a:pPr>
            <a:endParaRPr lang="en-US" sz="2118" b="1" dirty="0">
              <a:solidFill>
                <a:srgbClr val="FFFFFF"/>
              </a:solidFill>
              <a:latin typeface="Calibri"/>
            </a:endParaRPr>
          </a:p>
        </p:txBody>
      </p:sp>
      <p:pic>
        <p:nvPicPr>
          <p:cNvPr id="40" name="Graphic 39" descr="Stethoscope with solid fill">
            <a:extLst>
              <a:ext uri="{FF2B5EF4-FFF2-40B4-BE49-F238E27FC236}">
                <a16:creationId xmlns:a16="http://schemas.microsoft.com/office/drawing/2014/main" id="{76AC3082-BB56-403D-69C5-FC381FC989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697023" y="4893129"/>
            <a:ext cx="914400" cy="914400"/>
          </a:xfrm>
          <a:prstGeom prst="rect">
            <a:avLst/>
          </a:prstGeom>
        </p:spPr>
      </p:pic>
      <p:sp>
        <p:nvSpPr>
          <p:cNvPr id="41" name="Text Placeholder 25">
            <a:extLst>
              <a:ext uri="{FF2B5EF4-FFF2-40B4-BE49-F238E27FC236}">
                <a16:creationId xmlns:a16="http://schemas.microsoft.com/office/drawing/2014/main" id="{730C4DD5-433C-667E-3630-3AFCBF25AA02}"/>
              </a:ext>
            </a:extLst>
          </p:cNvPr>
          <p:cNvSpPr txBox="1">
            <a:spLocks/>
          </p:cNvSpPr>
          <p:nvPr/>
        </p:nvSpPr>
        <p:spPr>
          <a:xfrm>
            <a:off x="4644188" y="6369918"/>
            <a:ext cx="3291840" cy="10504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Federal Health Care Policy Changes </a:t>
            </a:r>
          </a:p>
        </p:txBody>
      </p:sp>
      <p:sp>
        <p:nvSpPr>
          <p:cNvPr id="42" name="Text Placeholder 27">
            <a:extLst>
              <a:ext uri="{FF2B5EF4-FFF2-40B4-BE49-F238E27FC236}">
                <a16:creationId xmlns:a16="http://schemas.microsoft.com/office/drawing/2014/main" id="{31E9FA46-F0BA-B1AA-5107-A63FFCE085B9}"/>
              </a:ext>
            </a:extLst>
          </p:cNvPr>
          <p:cNvSpPr txBox="1">
            <a:spLocks/>
          </p:cNvSpPr>
          <p:nvPr/>
        </p:nvSpPr>
        <p:spPr>
          <a:xfrm>
            <a:off x="8273368" y="6369918"/>
            <a:ext cx="2897594" cy="10504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Hospital and Clinic Closures</a:t>
            </a:r>
          </a:p>
        </p:txBody>
      </p:sp>
      <p:sp>
        <p:nvSpPr>
          <p:cNvPr id="43" name="Text Placeholder 29">
            <a:extLst>
              <a:ext uri="{FF2B5EF4-FFF2-40B4-BE49-F238E27FC236}">
                <a16:creationId xmlns:a16="http://schemas.microsoft.com/office/drawing/2014/main" id="{1F1FD366-D3DA-58D2-FC96-F0E06D9B1CC5}"/>
              </a:ext>
            </a:extLst>
          </p:cNvPr>
          <p:cNvSpPr txBox="1">
            <a:spLocks/>
          </p:cNvSpPr>
          <p:nvPr/>
        </p:nvSpPr>
        <p:spPr>
          <a:xfrm>
            <a:off x="11508303" y="6369918"/>
            <a:ext cx="3291840" cy="10504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Workforce Shortages</a:t>
            </a:r>
          </a:p>
        </p:txBody>
      </p:sp>
      <p:sp>
        <p:nvSpPr>
          <p:cNvPr id="44" name="Text Placeholder 31">
            <a:extLst>
              <a:ext uri="{FF2B5EF4-FFF2-40B4-BE49-F238E27FC236}">
                <a16:creationId xmlns:a16="http://schemas.microsoft.com/office/drawing/2014/main" id="{BF393CD7-02D4-F63A-87F2-1A8414FE64B7}"/>
              </a:ext>
            </a:extLst>
          </p:cNvPr>
          <p:cNvSpPr txBox="1">
            <a:spLocks/>
          </p:cNvSpPr>
          <p:nvPr/>
        </p:nvSpPr>
        <p:spPr>
          <a:xfrm>
            <a:off x="14743238" y="6369918"/>
            <a:ext cx="3291840" cy="10504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Patient Displacement</a:t>
            </a:r>
          </a:p>
        </p:txBody>
      </p:sp>
      <p:sp>
        <p:nvSpPr>
          <p:cNvPr id="45" name="Rectangle: Rounded Corners 44">
            <a:extLst>
              <a:ext uri="{FF2B5EF4-FFF2-40B4-BE49-F238E27FC236}">
                <a16:creationId xmlns:a16="http://schemas.microsoft.com/office/drawing/2014/main" id="{A132D3DA-657D-2814-A13B-79ED5AF8971A}"/>
              </a:ext>
            </a:extLst>
          </p:cNvPr>
          <p:cNvSpPr/>
          <p:nvPr/>
        </p:nvSpPr>
        <p:spPr>
          <a:xfrm>
            <a:off x="4644188" y="8003535"/>
            <a:ext cx="12729411" cy="93564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Tahoma" panose="020B0604030504040204" pitchFamily="34" charset="0"/>
                <a:ea typeface="Tahoma" panose="020B0604030504040204" pitchFamily="34" charset="0"/>
                <a:cs typeface="Tahoma" panose="020B0604030504040204" pitchFamily="34" charset="0"/>
              </a:rPr>
              <a:t>The committee’s continued focus on addressing these challenges closely aligns with the RHTP’s investments to strengthen access and health outcomes in rural communities.</a:t>
            </a:r>
          </a:p>
        </p:txBody>
      </p:sp>
      <p:sp>
        <p:nvSpPr>
          <p:cNvPr id="3" name="Slide Number Placeholder 2">
            <a:extLst>
              <a:ext uri="{FF2B5EF4-FFF2-40B4-BE49-F238E27FC236}">
                <a16:creationId xmlns:a16="http://schemas.microsoft.com/office/drawing/2014/main" id="{3E23706E-C61B-05E8-CA92-EA232EC0230D}"/>
              </a:ext>
            </a:extLst>
          </p:cNvPr>
          <p:cNvSpPr>
            <a:spLocks noGrp="1"/>
          </p:cNvSpPr>
          <p:nvPr>
            <p:ph type="sldNum" sz="quarter" idx="12"/>
          </p:nvPr>
        </p:nvSpPr>
        <p:spPr/>
        <p:txBody>
          <a:bodyPr/>
          <a:lstStyle/>
          <a:p>
            <a:fld id="{B6F15528-21DE-4FAA-801E-634DDDAF4B2B}" type="slidenum">
              <a:rPr lang="en-US" smtClean="0"/>
              <a:pPr/>
              <a:t>17</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543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3D2A-D666-2573-6AAD-9C36B1512768}"/>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78CAE3A9-F798-A59A-F528-A6CE7A4E13E8}"/>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D389B0D3-806B-0EF0-EB8D-7FDCC5EB8D73}"/>
              </a:ext>
            </a:extLst>
          </p:cNvPr>
          <p:cNvSpPr txBox="1"/>
          <p:nvPr/>
        </p:nvSpPr>
        <p:spPr>
          <a:xfrm>
            <a:off x="914400" y="342897"/>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Key Implementation Risks and Decisions Needed</a:t>
            </a:r>
          </a:p>
        </p:txBody>
      </p:sp>
      <p:sp>
        <p:nvSpPr>
          <p:cNvPr id="2" name="Rectangle: Rounded Corners 1">
            <a:extLst>
              <a:ext uri="{FF2B5EF4-FFF2-40B4-BE49-F238E27FC236}">
                <a16:creationId xmlns:a16="http://schemas.microsoft.com/office/drawing/2014/main" id="{7C57C674-AD3F-4D17-058B-51439E40F532}"/>
              </a:ext>
            </a:extLst>
          </p:cNvPr>
          <p:cNvSpPr/>
          <p:nvPr/>
        </p:nvSpPr>
        <p:spPr>
          <a:xfrm>
            <a:off x="914400" y="2318146"/>
            <a:ext cx="16459200" cy="731520"/>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Successful implementation will require timely coordination, stakeholder engagement, and continued alignment with federal requirements.</a:t>
            </a:r>
          </a:p>
        </p:txBody>
      </p:sp>
      <p:sp>
        <p:nvSpPr>
          <p:cNvPr id="11" name="Freeform 9">
            <a:extLst>
              <a:ext uri="{FF2B5EF4-FFF2-40B4-BE49-F238E27FC236}">
                <a16:creationId xmlns:a16="http://schemas.microsoft.com/office/drawing/2014/main" id="{F96AB463-1F22-F27A-45EF-752D53450236}"/>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4"/>
            <a:stretch>
              <a:fillRect/>
            </a:stretch>
          </a:blipFill>
        </p:spPr>
        <p:txBody>
          <a:bodyPr/>
          <a:lstStyle/>
          <a:p>
            <a:endParaRPr lang="en-US" dirty="0"/>
          </a:p>
        </p:txBody>
      </p:sp>
      <p:sp>
        <p:nvSpPr>
          <p:cNvPr id="3" name="Slide Number Placeholder 2">
            <a:extLst>
              <a:ext uri="{FF2B5EF4-FFF2-40B4-BE49-F238E27FC236}">
                <a16:creationId xmlns:a16="http://schemas.microsoft.com/office/drawing/2014/main" id="{6D1A3442-2B2D-477E-18FD-2ECD0E296C19}"/>
              </a:ext>
            </a:extLst>
          </p:cNvPr>
          <p:cNvSpPr>
            <a:spLocks noGrp="1"/>
          </p:cNvSpPr>
          <p:nvPr>
            <p:ph type="sldNum" sz="quarter" idx="12"/>
          </p:nvPr>
        </p:nvSpPr>
        <p:spPr/>
        <p:txBody>
          <a:bodyPr/>
          <a:lstStyle/>
          <a:p>
            <a:fld id="{B6F15528-21DE-4FAA-801E-634DDDAF4B2B}" type="slidenum">
              <a:rPr lang="en-US" smtClean="0"/>
              <a:pPr/>
              <a:t>18</a:t>
            </a:fld>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65" name="Group 64">
            <a:extLst>
              <a:ext uri="{FF2B5EF4-FFF2-40B4-BE49-F238E27FC236}">
                <a16:creationId xmlns:a16="http://schemas.microsoft.com/office/drawing/2014/main" id="{8CEB733A-0B19-82B2-454F-C948E0027468}"/>
              </a:ext>
            </a:extLst>
          </p:cNvPr>
          <p:cNvGrpSpPr/>
          <p:nvPr/>
        </p:nvGrpSpPr>
        <p:grpSpPr>
          <a:xfrm>
            <a:off x="1896529" y="3711404"/>
            <a:ext cx="14494943" cy="640080"/>
            <a:chOff x="914400" y="3711404"/>
            <a:chExt cx="14494943" cy="640080"/>
          </a:xfrm>
        </p:grpSpPr>
        <p:sp>
          <p:nvSpPr>
            <p:cNvPr id="63" name="Round Same Side Corner Rectangle 39">
              <a:extLst>
                <a:ext uri="{FF2B5EF4-FFF2-40B4-BE49-F238E27FC236}">
                  <a16:creationId xmlns:a16="http://schemas.microsoft.com/office/drawing/2014/main" id="{E5E52D97-A973-3532-E8F5-7073D968FDFC}"/>
                </a:ext>
              </a:extLst>
            </p:cNvPr>
            <p:cNvSpPr/>
            <p:nvPr/>
          </p:nvSpPr>
          <p:spPr>
            <a:xfrm>
              <a:off x="914400" y="3711404"/>
              <a:ext cx="6265344" cy="640080"/>
            </a:xfrm>
            <a:prstGeom prst="round2SameRect">
              <a:avLst/>
            </a:prstGeom>
            <a:solidFill>
              <a:srgbClr val="F3C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Key Implementation Risks</a:t>
              </a:r>
            </a:p>
          </p:txBody>
        </p:sp>
        <p:sp>
          <p:nvSpPr>
            <p:cNvPr id="64" name="Round Same Side Corner Rectangle 39">
              <a:extLst>
                <a:ext uri="{FF2B5EF4-FFF2-40B4-BE49-F238E27FC236}">
                  <a16:creationId xmlns:a16="http://schemas.microsoft.com/office/drawing/2014/main" id="{FB31E7EC-16E5-EFCE-2F83-501DBD8A22BA}"/>
                </a:ext>
              </a:extLst>
            </p:cNvPr>
            <p:cNvSpPr/>
            <p:nvPr/>
          </p:nvSpPr>
          <p:spPr>
            <a:xfrm>
              <a:off x="9143999" y="3711404"/>
              <a:ext cx="6265344" cy="640080"/>
            </a:xfrm>
            <a:prstGeom prst="round2SameRect">
              <a:avLst/>
            </a:prstGeom>
            <a:solidFill>
              <a:srgbClr val="F3C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Decisions/Support Needed</a:t>
              </a:r>
            </a:p>
          </p:txBody>
        </p:sp>
      </p:grpSp>
      <p:graphicFrame>
        <p:nvGraphicFramePr>
          <p:cNvPr id="66" name="Table 65">
            <a:extLst>
              <a:ext uri="{FF2B5EF4-FFF2-40B4-BE49-F238E27FC236}">
                <a16:creationId xmlns:a16="http://schemas.microsoft.com/office/drawing/2014/main" id="{DEEE5A8F-D4B7-3AFD-3CA4-BD46B0BEA5F1}"/>
              </a:ext>
            </a:extLst>
          </p:cNvPr>
          <p:cNvGraphicFramePr>
            <a:graphicFrameLocks noGrp="1"/>
          </p:cNvGraphicFramePr>
          <p:nvPr>
            <p:extLst>
              <p:ext uri="{D42A27DB-BD31-4B8C-83A1-F6EECF244321}">
                <p14:modId xmlns:p14="http://schemas.microsoft.com/office/powerpoint/2010/main" val="1535872658"/>
              </p:ext>
            </p:extLst>
          </p:nvPr>
        </p:nvGraphicFramePr>
        <p:xfrm>
          <a:off x="1896529" y="4497952"/>
          <a:ext cx="14494943" cy="4572000"/>
        </p:xfrm>
        <a:graphic>
          <a:graphicData uri="http://schemas.openxmlformats.org/drawingml/2006/table">
            <a:tbl>
              <a:tblPr firstRow="1" bandRow="1">
                <a:tableStyleId>{5C22544A-7EE6-4342-B048-85BDC9FD1C3A}</a:tableStyleId>
              </a:tblPr>
              <a:tblGrid>
                <a:gridCol w="6267758">
                  <a:extLst>
                    <a:ext uri="{9D8B030D-6E8A-4147-A177-3AD203B41FA5}">
                      <a16:colId xmlns:a16="http://schemas.microsoft.com/office/drawing/2014/main" val="1452137392"/>
                    </a:ext>
                  </a:extLst>
                </a:gridCol>
                <a:gridCol w="1959428">
                  <a:extLst>
                    <a:ext uri="{9D8B030D-6E8A-4147-A177-3AD203B41FA5}">
                      <a16:colId xmlns:a16="http://schemas.microsoft.com/office/drawing/2014/main" val="179515097"/>
                    </a:ext>
                  </a:extLst>
                </a:gridCol>
                <a:gridCol w="6267757">
                  <a:extLst>
                    <a:ext uri="{9D8B030D-6E8A-4147-A177-3AD203B41FA5}">
                      <a16:colId xmlns:a16="http://schemas.microsoft.com/office/drawing/2014/main" val="2628100664"/>
                    </a:ext>
                  </a:extLst>
                </a:gridCol>
              </a:tblGrid>
              <a:tr h="189151">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CMS deadlines are tight </a:t>
                      </a:r>
                      <a:r>
                        <a:rPr lang="en-US" b="0" dirty="0">
                          <a:solidFill>
                            <a:schemeClr val="tx1"/>
                          </a:solidFill>
                          <a:latin typeface="Tahoma" panose="020B0604030504040204" pitchFamily="34" charset="0"/>
                          <a:ea typeface="Tahoma" panose="020B0604030504040204" pitchFamily="34" charset="0"/>
                          <a:cs typeface="Tahoma" panose="020B0604030504040204" pitchFamily="34" charset="0"/>
                        </a:rPr>
                        <a:t>which requires very rapid finalization of grant agreements, RFA release, and funding distribution. </a:t>
                      </a:r>
                    </a:p>
                  </a:txBody>
                  <a:tcPr anchor="ct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Support timely coordination </a:t>
                      </a:r>
                      <a:r>
                        <a:rPr lang="en-US" b="0" dirty="0">
                          <a:solidFill>
                            <a:schemeClr val="tx1"/>
                          </a:solidFill>
                          <a:latin typeface="Tahoma" panose="020B0604030504040204" pitchFamily="34" charset="0"/>
                          <a:ea typeface="Tahoma" panose="020B0604030504040204" pitchFamily="34" charset="0"/>
                          <a:cs typeface="Tahoma" panose="020B0604030504040204" pitchFamily="34" charset="0"/>
                        </a:rPr>
                        <a:t>across agencies and implementation partners to accelerate contracting and award processes.</a:t>
                      </a:r>
                    </a:p>
                  </a:txBody>
                  <a:tcPr anchor="ctr">
                    <a:lnL w="12700" cmpd="sng">
                      <a:noFill/>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660206"/>
                  </a:ext>
                </a:extLst>
              </a:tr>
              <a:tr h="370840">
                <a:tc>
                  <a:txBody>
                    <a:bodyPr/>
                    <a:lstStyle/>
                    <a:p>
                      <a:r>
                        <a:rPr lang="en-US" b="1" dirty="0">
                          <a:latin typeface="Tahoma" panose="020B0604030504040204" pitchFamily="34" charset="0"/>
                          <a:ea typeface="Tahoma" panose="020B0604030504040204" pitchFamily="34" charset="0"/>
                          <a:cs typeface="Tahoma" panose="020B0604030504040204" pitchFamily="34" charset="0"/>
                        </a:rPr>
                        <a:t>Strict and evolving federal requirements </a:t>
                      </a:r>
                      <a:r>
                        <a:rPr lang="en-US" b="0" dirty="0">
                          <a:latin typeface="Tahoma" panose="020B0604030504040204" pitchFamily="34" charset="0"/>
                          <a:ea typeface="Tahoma" panose="020B0604030504040204" pitchFamily="34" charset="0"/>
                          <a:cs typeface="Tahoma" panose="020B0604030504040204" pitchFamily="34" charset="0"/>
                        </a:rPr>
                        <a:t>present compliance and reporting challenges</a:t>
                      </a:r>
                      <a:r>
                        <a:rPr lang="en-US" dirty="0">
                          <a:latin typeface="Tahoma" panose="020B0604030504040204" pitchFamily="34" charset="0"/>
                          <a:ea typeface="Tahoma" panose="020B0604030504040204" pitchFamily="34" charset="0"/>
                          <a:cs typeface="Tahoma" panose="020B0604030504040204" pitchFamily="34" charset="0"/>
                        </a:rPr>
                        <a:t>.</a:t>
                      </a: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Maintain alignment with CMS guidance </a:t>
                      </a:r>
                      <a:r>
                        <a:rPr lang="en-US" dirty="0">
                          <a:latin typeface="Tahoma" panose="020B0604030504040204" pitchFamily="34" charset="0"/>
                          <a:ea typeface="Tahoma" panose="020B0604030504040204" pitchFamily="34" charset="0"/>
                          <a:cs typeface="Tahoma" panose="020B0604030504040204" pitchFamily="34" charset="0"/>
                        </a:rPr>
                        <a:t>and support investments in program oversight, monitoring, and reporting infrastructure.</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344194"/>
                  </a:ext>
                </a:extLst>
              </a:tr>
              <a:tr h="582767">
                <a:tc>
                  <a:txBody>
                    <a:bodyPr/>
                    <a:lstStyle/>
                    <a:p>
                      <a:r>
                        <a:rPr lang="en-US" b="1" dirty="0">
                          <a:latin typeface="Tahoma" panose="020B0604030504040204" pitchFamily="34" charset="0"/>
                          <a:ea typeface="Tahoma" panose="020B0604030504040204" pitchFamily="34" charset="0"/>
                          <a:cs typeface="Tahoma" panose="020B0604030504040204" pitchFamily="34" charset="0"/>
                        </a:rPr>
                        <a:t>Rural provider capacity constraints </a:t>
                      </a:r>
                      <a:r>
                        <a:rPr lang="en-US" dirty="0">
                          <a:latin typeface="Tahoma" panose="020B0604030504040204" pitchFamily="34" charset="0"/>
                          <a:ea typeface="Tahoma" panose="020B0604030504040204" pitchFamily="34" charset="0"/>
                          <a:cs typeface="Tahoma" panose="020B0604030504040204" pitchFamily="34" charset="0"/>
                        </a:rPr>
                        <a:t>may affect participation, staffing, and readiness to implement initiatives in underserved regions.</a:t>
                      </a: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Continue engagement with rural providers, workforce organizations, and community partners </a:t>
                      </a:r>
                      <a:r>
                        <a:rPr lang="en-US" dirty="0">
                          <a:latin typeface="Tahoma" panose="020B0604030504040204" pitchFamily="34" charset="0"/>
                          <a:ea typeface="Tahoma" panose="020B0604030504040204" pitchFamily="34" charset="0"/>
                          <a:cs typeface="Tahoma" panose="020B0604030504040204" pitchFamily="34" charset="0"/>
                        </a:rPr>
                        <a:t>to expand participation opportunities.</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399384"/>
                  </a:ext>
                </a:extLst>
              </a:tr>
              <a:tr h="370840">
                <a:tc>
                  <a:txBody>
                    <a:bodyPr/>
                    <a:lstStyle/>
                    <a:p>
                      <a:r>
                        <a:rPr lang="en-US" b="1" dirty="0">
                          <a:latin typeface="Tahoma" panose="020B0604030504040204" pitchFamily="34" charset="0"/>
                          <a:ea typeface="Tahoma" panose="020B0604030504040204" pitchFamily="34" charset="0"/>
                          <a:cs typeface="Tahoma" panose="020B0604030504040204" pitchFamily="34" charset="0"/>
                        </a:rPr>
                        <a:t>Awareness of funding opportunities </a:t>
                      </a:r>
                      <a:r>
                        <a:rPr lang="en-US" dirty="0">
                          <a:latin typeface="Tahoma" panose="020B0604030504040204" pitchFamily="34" charset="0"/>
                          <a:ea typeface="Tahoma" panose="020B0604030504040204" pitchFamily="34" charset="0"/>
                          <a:cs typeface="Tahoma" panose="020B0604030504040204" pitchFamily="34" charset="0"/>
                        </a:rPr>
                        <a:t>may vary across regions and organizations, particularly among smaller rural entities.</a:t>
                      </a: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Support statewide communication and outreach efforts </a:t>
                      </a:r>
                      <a:r>
                        <a:rPr lang="en-US" dirty="0">
                          <a:latin typeface="Tahoma" panose="020B0604030504040204" pitchFamily="34" charset="0"/>
                          <a:ea typeface="Tahoma" panose="020B0604030504040204" pitchFamily="34" charset="0"/>
                          <a:cs typeface="Tahoma" panose="020B0604030504040204" pitchFamily="34" charset="0"/>
                        </a:rPr>
                        <a:t>to increase visibility of RFAs and stakeholder engagement activities.</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498760"/>
                  </a:ext>
                </a:extLst>
              </a:tr>
              <a:tr h="370840">
                <a:tc>
                  <a:txBody>
                    <a:bodyPr/>
                    <a:lstStyle/>
                    <a:p>
                      <a:r>
                        <a:rPr lang="en-US" b="1" dirty="0">
                          <a:latin typeface="Tahoma" panose="020B0604030504040204" pitchFamily="34" charset="0"/>
                          <a:ea typeface="Tahoma" panose="020B0604030504040204" pitchFamily="34" charset="0"/>
                          <a:cs typeface="Tahoma" panose="020B0604030504040204" pitchFamily="34" charset="0"/>
                        </a:rPr>
                        <a:t>Long-term sustainability </a:t>
                      </a:r>
                      <a:r>
                        <a:rPr lang="en-US" dirty="0">
                          <a:latin typeface="Tahoma" panose="020B0604030504040204" pitchFamily="34" charset="0"/>
                          <a:ea typeface="Tahoma" panose="020B0604030504040204" pitchFamily="34" charset="0"/>
                          <a:cs typeface="Tahoma" panose="020B0604030504040204" pitchFamily="34" charset="0"/>
                        </a:rPr>
                        <a:t>will depend on demonstrating measurable outcomes and scalable implementation models across budget periods.</a:t>
                      </a: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Prioritize data collection, evaluation, and sustainability planning </a:t>
                      </a:r>
                      <a:r>
                        <a:rPr lang="en-US" dirty="0">
                          <a:latin typeface="Tahoma" panose="020B0604030504040204" pitchFamily="34" charset="0"/>
                          <a:ea typeface="Tahoma" panose="020B0604030504040204" pitchFamily="34" charset="0"/>
                          <a:cs typeface="Tahoma" panose="020B0604030504040204" pitchFamily="34" charset="0"/>
                        </a:rPr>
                        <a:t>to inform future funding decisions and long-term rural health investments.</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448250"/>
                  </a:ext>
                </a:extLst>
              </a:tr>
            </a:tbl>
          </a:graphicData>
        </a:graphic>
      </p:graphicFrame>
      <p:grpSp>
        <p:nvGrpSpPr>
          <p:cNvPr id="4" name="Group 3">
            <a:extLst>
              <a:ext uri="{FF2B5EF4-FFF2-40B4-BE49-F238E27FC236}">
                <a16:creationId xmlns:a16="http://schemas.microsoft.com/office/drawing/2014/main" id="{CA287BF9-0379-80E3-CDD0-089A800A15D1}"/>
              </a:ext>
            </a:extLst>
          </p:cNvPr>
          <p:cNvGrpSpPr/>
          <p:nvPr/>
        </p:nvGrpSpPr>
        <p:grpSpPr>
          <a:xfrm>
            <a:off x="8727620" y="4497952"/>
            <a:ext cx="832761" cy="4492183"/>
            <a:chOff x="8727615" y="4497952"/>
            <a:chExt cx="832761" cy="4492183"/>
          </a:xfrm>
        </p:grpSpPr>
        <p:sp>
          <p:nvSpPr>
            <p:cNvPr id="67" name="Arrow: Right 66">
              <a:extLst>
                <a:ext uri="{FF2B5EF4-FFF2-40B4-BE49-F238E27FC236}">
                  <a16:creationId xmlns:a16="http://schemas.microsoft.com/office/drawing/2014/main" id="{8C518DA1-51D2-01BC-26CD-A5A85451E253}"/>
                </a:ext>
              </a:extLst>
            </p:cNvPr>
            <p:cNvSpPr/>
            <p:nvPr/>
          </p:nvSpPr>
          <p:spPr>
            <a:xfrm>
              <a:off x="8727616" y="4497952"/>
              <a:ext cx="832757" cy="718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Arrow: Right 67">
              <a:extLst>
                <a:ext uri="{FF2B5EF4-FFF2-40B4-BE49-F238E27FC236}">
                  <a16:creationId xmlns:a16="http://schemas.microsoft.com/office/drawing/2014/main" id="{69C79CD7-4643-345E-A854-1C33FE313569}"/>
                </a:ext>
              </a:extLst>
            </p:cNvPr>
            <p:cNvSpPr/>
            <p:nvPr/>
          </p:nvSpPr>
          <p:spPr>
            <a:xfrm>
              <a:off x="8727619" y="5442648"/>
              <a:ext cx="832757" cy="718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Right 68">
              <a:extLst>
                <a:ext uri="{FF2B5EF4-FFF2-40B4-BE49-F238E27FC236}">
                  <a16:creationId xmlns:a16="http://schemas.microsoft.com/office/drawing/2014/main" id="{392E9B23-56D6-3949-7637-733DA7EAFB02}"/>
                </a:ext>
              </a:extLst>
            </p:cNvPr>
            <p:cNvSpPr/>
            <p:nvPr/>
          </p:nvSpPr>
          <p:spPr>
            <a:xfrm>
              <a:off x="8727618" y="6384815"/>
              <a:ext cx="832757" cy="718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Arrow: Right 69">
              <a:extLst>
                <a:ext uri="{FF2B5EF4-FFF2-40B4-BE49-F238E27FC236}">
                  <a16:creationId xmlns:a16="http://schemas.microsoft.com/office/drawing/2014/main" id="{E9838758-932B-D179-3A5B-6D4335BE3F29}"/>
                </a:ext>
              </a:extLst>
            </p:cNvPr>
            <p:cNvSpPr/>
            <p:nvPr/>
          </p:nvSpPr>
          <p:spPr>
            <a:xfrm>
              <a:off x="8727617" y="7332040"/>
              <a:ext cx="832757" cy="718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Right 70">
              <a:extLst>
                <a:ext uri="{FF2B5EF4-FFF2-40B4-BE49-F238E27FC236}">
                  <a16:creationId xmlns:a16="http://schemas.microsoft.com/office/drawing/2014/main" id="{40284B98-27AF-398F-0108-958555E42F2B}"/>
                </a:ext>
              </a:extLst>
            </p:cNvPr>
            <p:cNvSpPr/>
            <p:nvPr/>
          </p:nvSpPr>
          <p:spPr>
            <a:xfrm>
              <a:off x="8727615" y="8271678"/>
              <a:ext cx="832757" cy="718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8929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58CA2-2A02-D256-A0DD-F9842EBEF691}"/>
            </a:ext>
          </a:extLst>
        </p:cNvPr>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5DC98EBC-31FB-5B51-2C51-EEDC76043FA7}"/>
              </a:ext>
            </a:extLst>
          </p:cNvPr>
          <p:cNvGraphicFramePr>
            <a:graphicFrameLocks noGrp="1"/>
          </p:cNvGraphicFramePr>
          <p:nvPr>
            <p:extLst>
              <p:ext uri="{D42A27DB-BD31-4B8C-83A1-F6EECF244321}">
                <p14:modId xmlns:p14="http://schemas.microsoft.com/office/powerpoint/2010/main" val="2383399187"/>
              </p:ext>
            </p:extLst>
          </p:nvPr>
        </p:nvGraphicFramePr>
        <p:xfrm>
          <a:off x="912875" y="4230203"/>
          <a:ext cx="16459199" cy="4585020"/>
        </p:xfrm>
        <a:graphic>
          <a:graphicData uri="http://schemas.openxmlformats.org/drawingml/2006/table">
            <a:tbl>
              <a:tblPr bandRow="1">
                <a:tableStyleId>{F2DE63D5-997A-4646-A377-4702673A728D}</a:tableStyleId>
              </a:tblPr>
              <a:tblGrid>
                <a:gridCol w="16459199">
                  <a:extLst>
                    <a:ext uri="{9D8B030D-6E8A-4147-A177-3AD203B41FA5}">
                      <a16:colId xmlns:a16="http://schemas.microsoft.com/office/drawing/2014/main" val="4144237740"/>
                    </a:ext>
                  </a:extLst>
                </a:gridCol>
              </a:tblGrid>
              <a:tr h="764170">
                <a:tc>
                  <a:txBody>
                    <a:bodyPr/>
                    <a:lstStyle/>
                    <a:p>
                      <a:endParaRPr lang="en-US" dirty="0"/>
                    </a:p>
                  </a:txBody>
                  <a:tcP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4126593"/>
                  </a:ext>
                </a:extLst>
              </a:tr>
              <a:tr h="764170">
                <a:tc>
                  <a:txBody>
                    <a:bodyPr/>
                    <a:lstStyle/>
                    <a:p>
                      <a:endParaRPr lang="en-US" dirty="0"/>
                    </a:p>
                  </a:txBody>
                  <a:tcP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997168"/>
                  </a:ext>
                </a:extLst>
              </a:tr>
              <a:tr h="764170">
                <a:tc>
                  <a:txBody>
                    <a:bodyPr/>
                    <a:lstStyle/>
                    <a:p>
                      <a:endParaRPr lang="en-US" dirty="0"/>
                    </a:p>
                  </a:txBody>
                  <a:tcP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162302"/>
                  </a:ext>
                </a:extLst>
              </a:tr>
              <a:tr h="764170">
                <a:tc>
                  <a:txBody>
                    <a:bodyPr/>
                    <a:lstStyle/>
                    <a:p>
                      <a:endParaRPr lang="en-US" dirty="0"/>
                    </a:p>
                  </a:txBody>
                  <a:tcP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8677"/>
                  </a:ext>
                </a:extLst>
              </a:tr>
              <a:tr h="764170">
                <a:tc>
                  <a:txBody>
                    <a:bodyPr/>
                    <a:lstStyle/>
                    <a:p>
                      <a:endParaRPr lang="en-US" dirty="0"/>
                    </a:p>
                  </a:txBody>
                  <a:tcP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863856"/>
                  </a:ext>
                </a:extLst>
              </a:tr>
              <a:tr h="764170">
                <a:tc>
                  <a:txBody>
                    <a:bodyPr/>
                    <a:lstStyle/>
                    <a:p>
                      <a:endParaRPr lang="en-US" dirty="0"/>
                    </a:p>
                  </a:txBody>
                  <a:tcP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972325"/>
                  </a:ext>
                </a:extLst>
              </a:tr>
            </a:tbl>
          </a:graphicData>
        </a:graphic>
      </p:graphicFrame>
      <p:sp>
        <p:nvSpPr>
          <p:cNvPr id="19" name="Freeform 19">
            <a:extLst>
              <a:ext uri="{FF2B5EF4-FFF2-40B4-BE49-F238E27FC236}">
                <a16:creationId xmlns:a16="http://schemas.microsoft.com/office/drawing/2014/main" id="{70048B92-35FA-3F1E-0DB6-F84BC189465F}"/>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7A63AF5F-A1B3-0AE1-0E81-D1C31BFE553E}"/>
              </a:ext>
            </a:extLst>
          </p:cNvPr>
          <p:cNvSpPr txBox="1"/>
          <p:nvPr/>
        </p:nvSpPr>
        <p:spPr>
          <a:xfrm>
            <a:off x="914400" y="342897"/>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How Success Will Be Measured: Virginia’s RHT Program</a:t>
            </a:r>
          </a:p>
        </p:txBody>
      </p:sp>
      <p:sp>
        <p:nvSpPr>
          <p:cNvPr id="11" name="Freeform 9">
            <a:extLst>
              <a:ext uri="{FF2B5EF4-FFF2-40B4-BE49-F238E27FC236}">
                <a16:creationId xmlns:a16="http://schemas.microsoft.com/office/drawing/2014/main" id="{DB5AE501-25FD-3724-6AC1-75F103E2643F}"/>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4"/>
            <a:stretch>
              <a:fillRect/>
            </a:stretch>
          </a:blipFill>
        </p:spPr>
        <p:txBody>
          <a:bodyPr/>
          <a:lstStyle/>
          <a:p>
            <a:endParaRPr lang="en-US" dirty="0"/>
          </a:p>
        </p:txBody>
      </p:sp>
      <p:sp>
        <p:nvSpPr>
          <p:cNvPr id="3" name="Slide Number Placeholder 2">
            <a:extLst>
              <a:ext uri="{FF2B5EF4-FFF2-40B4-BE49-F238E27FC236}">
                <a16:creationId xmlns:a16="http://schemas.microsoft.com/office/drawing/2014/main" id="{1907B084-62C7-3437-C77E-1674911B3FB0}"/>
              </a:ext>
            </a:extLst>
          </p:cNvPr>
          <p:cNvSpPr>
            <a:spLocks noGrp="1"/>
          </p:cNvSpPr>
          <p:nvPr>
            <p:ph type="sldNum" sz="quarter" idx="12"/>
          </p:nvPr>
        </p:nvSpPr>
        <p:spPr/>
        <p:txBody>
          <a:bodyPr/>
          <a:lstStyle/>
          <a:p>
            <a:fld id="{B6F15528-21DE-4FAA-801E-634DDDAF4B2B}" type="slidenum">
              <a:rPr lang="en-US" smtClean="0"/>
              <a:pPr/>
              <a:t>19</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Rounded Corners 4">
            <a:extLst>
              <a:ext uri="{FF2B5EF4-FFF2-40B4-BE49-F238E27FC236}">
                <a16:creationId xmlns:a16="http://schemas.microsoft.com/office/drawing/2014/main" id="{C4C025F9-DB97-BB80-E741-75A8FD124773}"/>
              </a:ext>
            </a:extLst>
          </p:cNvPr>
          <p:cNvSpPr/>
          <p:nvPr/>
        </p:nvSpPr>
        <p:spPr>
          <a:xfrm>
            <a:off x="912875" y="2011680"/>
            <a:ext cx="16459200" cy="874369"/>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Virginia will measure program success across 7 key performance objectives, tracking improvements through defined metrics aligned to each initiative. </a:t>
            </a:r>
            <a:endParaRPr lang="en-US" b="1" dirty="0">
              <a:solidFill>
                <a:prstClr val="white"/>
              </a:solidFill>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E064B292-8675-C424-57C2-2433FF9A94ED}"/>
              </a:ext>
            </a:extLst>
          </p:cNvPr>
          <p:cNvSpPr txBox="1"/>
          <p:nvPr/>
        </p:nvSpPr>
        <p:spPr>
          <a:xfrm>
            <a:off x="4202271" y="3067061"/>
            <a:ext cx="3616217" cy="369332"/>
          </a:xfrm>
          <a:prstGeom prst="rect">
            <a:avLst/>
          </a:prstGeom>
          <a:noFill/>
        </p:spPr>
        <p:txBody>
          <a:bodyPr wrap="square" rtlCol="0">
            <a:spAutoFit/>
          </a:bodyPr>
          <a:lstStyle/>
          <a:p>
            <a:pPr algn="l"/>
            <a:r>
              <a:rPr lang="en-US"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Key Performance Objective</a:t>
            </a:r>
          </a:p>
        </p:txBody>
      </p:sp>
      <p:sp>
        <p:nvSpPr>
          <p:cNvPr id="53" name="TextBox 52">
            <a:extLst>
              <a:ext uri="{FF2B5EF4-FFF2-40B4-BE49-F238E27FC236}">
                <a16:creationId xmlns:a16="http://schemas.microsoft.com/office/drawing/2014/main" id="{932DA967-D9CA-3036-C614-0A96DC811691}"/>
              </a:ext>
            </a:extLst>
          </p:cNvPr>
          <p:cNvSpPr txBox="1"/>
          <p:nvPr/>
        </p:nvSpPr>
        <p:spPr>
          <a:xfrm>
            <a:off x="11821096" y="3067061"/>
            <a:ext cx="1975221" cy="369332"/>
          </a:xfrm>
          <a:prstGeom prst="rect">
            <a:avLst/>
          </a:prstGeom>
          <a:noFill/>
        </p:spPr>
        <p:txBody>
          <a:bodyPr wrap="square" rtlCol="0">
            <a:spAutoFit/>
          </a:bodyPr>
          <a:lstStyle/>
          <a:p>
            <a:pPr algn="l"/>
            <a:r>
              <a:rPr lang="en-US"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Example Metric</a:t>
            </a:r>
          </a:p>
        </p:txBody>
      </p:sp>
      <p:sp>
        <p:nvSpPr>
          <p:cNvPr id="80" name="Freeform: Shape 79">
            <a:extLst>
              <a:ext uri="{FF2B5EF4-FFF2-40B4-BE49-F238E27FC236}">
                <a16:creationId xmlns:a16="http://schemas.microsoft.com/office/drawing/2014/main" id="{718B55DD-1A9D-CDFD-E279-8CAFB66C7076}"/>
              </a:ext>
            </a:extLst>
          </p:cNvPr>
          <p:cNvSpPr/>
          <p:nvPr/>
        </p:nvSpPr>
        <p:spPr>
          <a:xfrm>
            <a:off x="912875" y="3482862"/>
            <a:ext cx="16459200" cy="113678"/>
          </a:xfrm>
          <a:custGeom>
            <a:avLst/>
            <a:gdLst>
              <a:gd name="connsiteX0" fmla="*/ 0 w 5655097"/>
              <a:gd name="connsiteY0" fmla="*/ 0 h 12692"/>
              <a:gd name="connsiteX1" fmla="*/ 5655097 w 5655097"/>
              <a:gd name="connsiteY1" fmla="*/ 0 h 12692"/>
            </a:gdLst>
            <a:ahLst/>
            <a:cxnLst>
              <a:cxn ang="0">
                <a:pos x="connsiteX0" y="connsiteY0"/>
              </a:cxn>
              <a:cxn ang="0">
                <a:pos x="connsiteX1" y="connsiteY1"/>
              </a:cxn>
            </a:cxnLst>
            <a:rect l="l" t="t" r="r" b="b"/>
            <a:pathLst>
              <a:path w="5655097" h="12692">
                <a:moveTo>
                  <a:pt x="0" y="0"/>
                </a:moveTo>
                <a:lnTo>
                  <a:pt x="5655097" y="0"/>
                </a:lnTo>
              </a:path>
            </a:pathLst>
          </a:custGeom>
          <a:ln w="19050" cap="flat">
            <a:solidFill>
              <a:schemeClr val="accent3"/>
            </a:solidFill>
            <a:prstDash val="solid"/>
            <a:miter/>
          </a:ln>
        </p:spPr>
        <p:txBody>
          <a:bodyPr rtlCol="0" anchor="ctr"/>
          <a:lstStyle/>
          <a:p>
            <a:endParaRPr lang="en-US" sz="2700" dirty="0"/>
          </a:p>
        </p:txBody>
      </p:sp>
      <p:grpSp>
        <p:nvGrpSpPr>
          <p:cNvPr id="13" name="Group 12">
            <a:extLst>
              <a:ext uri="{FF2B5EF4-FFF2-40B4-BE49-F238E27FC236}">
                <a16:creationId xmlns:a16="http://schemas.microsoft.com/office/drawing/2014/main" id="{1EFDBC08-82F9-B723-1014-82FE3FB71E9D}"/>
              </a:ext>
            </a:extLst>
          </p:cNvPr>
          <p:cNvGrpSpPr/>
          <p:nvPr/>
        </p:nvGrpSpPr>
        <p:grpSpPr>
          <a:xfrm>
            <a:off x="3495780" y="3588519"/>
            <a:ext cx="14129716" cy="565181"/>
            <a:chOff x="3495780" y="3744212"/>
            <a:chExt cx="14129716" cy="565181"/>
          </a:xfrm>
        </p:grpSpPr>
        <p:sp>
          <p:nvSpPr>
            <p:cNvPr id="81" name="Freeform: Shape 80">
              <a:extLst>
                <a:ext uri="{FF2B5EF4-FFF2-40B4-BE49-F238E27FC236}">
                  <a16:creationId xmlns:a16="http://schemas.microsoft.com/office/drawing/2014/main" id="{CE016FD6-7F6F-CD7A-7FE7-8E2A4CF700F8}"/>
                </a:ext>
              </a:extLst>
            </p:cNvPr>
            <p:cNvSpPr/>
            <p:nvPr/>
          </p:nvSpPr>
          <p:spPr>
            <a:xfrm>
              <a:off x="8613067" y="3852193"/>
              <a:ext cx="250685" cy="457200"/>
            </a:xfrm>
            <a:custGeom>
              <a:avLst/>
              <a:gdLst>
                <a:gd name="connsiteX0" fmla="*/ 0 w 90498"/>
                <a:gd name="connsiteY0" fmla="*/ 0 h 227198"/>
                <a:gd name="connsiteX1" fmla="*/ 90499 w 90498"/>
                <a:gd name="connsiteY1" fmla="*/ 113599 h 227198"/>
                <a:gd name="connsiteX2" fmla="*/ 0 w 90498"/>
                <a:gd name="connsiteY2" fmla="*/ 227199 h 227198"/>
                <a:gd name="connsiteX3" fmla="*/ 0 w 90498"/>
                <a:gd name="connsiteY3" fmla="*/ 184552 h 227198"/>
                <a:gd name="connsiteX4" fmla="*/ 52928 w 90498"/>
                <a:gd name="connsiteY4" fmla="*/ 117788 h 227198"/>
                <a:gd name="connsiteX5" fmla="*/ 0 w 90498"/>
                <a:gd name="connsiteY5" fmla="*/ 43028 h 227198"/>
                <a:gd name="connsiteX6" fmla="*/ 0 w 90498"/>
                <a:gd name="connsiteY6" fmla="*/ 0 h 22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198">
                  <a:moveTo>
                    <a:pt x="0" y="0"/>
                  </a:moveTo>
                  <a:lnTo>
                    <a:pt x="90499" y="113599"/>
                  </a:lnTo>
                  <a:lnTo>
                    <a:pt x="0" y="227199"/>
                  </a:lnTo>
                  <a:lnTo>
                    <a:pt x="0" y="184552"/>
                  </a:lnTo>
                  <a:lnTo>
                    <a:pt x="52928" y="117788"/>
                  </a:lnTo>
                  <a:lnTo>
                    <a:pt x="0" y="43028"/>
                  </a:lnTo>
                  <a:lnTo>
                    <a:pt x="0" y="0"/>
                  </a:lnTo>
                  <a:close/>
                </a:path>
              </a:pathLst>
            </a:custGeom>
            <a:solidFill>
              <a:schemeClr val="accent2"/>
            </a:solidFill>
            <a:ln w="12680" cap="flat">
              <a:noFill/>
              <a:prstDash val="solid"/>
              <a:miter/>
            </a:ln>
          </p:spPr>
          <p:txBody>
            <a:bodyPr rtlCol="0" anchor="ctr"/>
            <a:lstStyle/>
            <a:p>
              <a:endParaRPr lang="en-US" sz="2700" dirty="0"/>
            </a:p>
          </p:txBody>
        </p:sp>
        <p:sp>
          <p:nvSpPr>
            <p:cNvPr id="85" name="TextBox 84">
              <a:extLst>
                <a:ext uri="{FF2B5EF4-FFF2-40B4-BE49-F238E27FC236}">
                  <a16:creationId xmlns:a16="http://schemas.microsoft.com/office/drawing/2014/main" id="{F81986F9-B1A2-D028-BA77-5D304E7C105B}"/>
                </a:ext>
              </a:extLst>
            </p:cNvPr>
            <p:cNvSpPr txBox="1"/>
            <p:nvPr/>
          </p:nvSpPr>
          <p:spPr>
            <a:xfrm>
              <a:off x="9066712" y="3791428"/>
              <a:ext cx="8558784"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Decline in HbA1c level (for participants with diabetes) or decline in blood pressure (for participants with hypertension) after food as medicine sub-initiative program participation</a:t>
              </a:r>
            </a:p>
          </p:txBody>
        </p:sp>
        <p:sp>
          <p:nvSpPr>
            <p:cNvPr id="97" name="TextBox 96">
              <a:extLst>
                <a:ext uri="{FF2B5EF4-FFF2-40B4-BE49-F238E27FC236}">
                  <a16:creationId xmlns:a16="http://schemas.microsoft.com/office/drawing/2014/main" id="{7C81E28C-EADD-71B7-FAEB-58E491D9089C}"/>
                </a:ext>
              </a:extLst>
            </p:cNvPr>
            <p:cNvSpPr txBox="1"/>
            <p:nvPr/>
          </p:nvSpPr>
          <p:spPr>
            <a:xfrm>
              <a:off x="3495780" y="3744212"/>
              <a:ext cx="5029200" cy="548640"/>
            </a:xfrm>
            <a:prstGeom prst="rect">
              <a:avLst/>
            </a:prstGeom>
            <a:noFill/>
          </p:spPr>
          <p:txBody>
            <a:bodyPr wrap="square" lIns="68580" tIns="68580" rIns="68580" bIns="68580" rtlCol="0">
              <a:noAutofit/>
            </a:bodyPr>
            <a:lstStyle/>
            <a:p>
              <a:pPr algn="l"/>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Decrease rates of chronic disease in rural adults and children</a:t>
              </a:r>
            </a:p>
          </p:txBody>
        </p:sp>
      </p:grpSp>
      <p:grpSp>
        <p:nvGrpSpPr>
          <p:cNvPr id="14" name="Group 13">
            <a:extLst>
              <a:ext uri="{FF2B5EF4-FFF2-40B4-BE49-F238E27FC236}">
                <a16:creationId xmlns:a16="http://schemas.microsoft.com/office/drawing/2014/main" id="{960D0A88-F775-1865-BFDB-BFF50E7115ED}"/>
              </a:ext>
            </a:extLst>
          </p:cNvPr>
          <p:cNvGrpSpPr/>
          <p:nvPr/>
        </p:nvGrpSpPr>
        <p:grpSpPr>
          <a:xfrm>
            <a:off x="3501814" y="4307094"/>
            <a:ext cx="14123097" cy="580545"/>
            <a:chOff x="3501814" y="4428757"/>
            <a:chExt cx="14123097" cy="580545"/>
          </a:xfrm>
        </p:grpSpPr>
        <p:sp>
          <p:nvSpPr>
            <p:cNvPr id="82" name="Freeform: Shape 81">
              <a:extLst>
                <a:ext uri="{FF2B5EF4-FFF2-40B4-BE49-F238E27FC236}">
                  <a16:creationId xmlns:a16="http://schemas.microsoft.com/office/drawing/2014/main" id="{AEB9F040-33B6-F5A0-5E39-8B51E579A1CB}"/>
                </a:ext>
              </a:extLst>
            </p:cNvPr>
            <p:cNvSpPr/>
            <p:nvPr/>
          </p:nvSpPr>
          <p:spPr>
            <a:xfrm>
              <a:off x="8619822" y="4491653"/>
              <a:ext cx="250685" cy="457200"/>
            </a:xfrm>
            <a:custGeom>
              <a:avLst/>
              <a:gdLst>
                <a:gd name="connsiteX0" fmla="*/ 0 w 90498"/>
                <a:gd name="connsiteY0" fmla="*/ 0 h 227199"/>
                <a:gd name="connsiteX1" fmla="*/ 90499 w 90498"/>
                <a:gd name="connsiteY1" fmla="*/ 113600 h 227199"/>
                <a:gd name="connsiteX2" fmla="*/ 0 w 90498"/>
                <a:gd name="connsiteY2" fmla="*/ 227199 h 227199"/>
                <a:gd name="connsiteX3" fmla="*/ 0 w 90498"/>
                <a:gd name="connsiteY3" fmla="*/ 184552 h 227199"/>
                <a:gd name="connsiteX4" fmla="*/ 52928 w 90498"/>
                <a:gd name="connsiteY4" fmla="*/ 117788 h 227199"/>
                <a:gd name="connsiteX5" fmla="*/ 0 w 90498"/>
                <a:gd name="connsiteY5" fmla="*/ 43028 h 227199"/>
                <a:gd name="connsiteX6" fmla="*/ 0 w 90498"/>
                <a:gd name="connsiteY6" fmla="*/ 0 h 2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199">
                  <a:moveTo>
                    <a:pt x="0" y="0"/>
                  </a:moveTo>
                  <a:lnTo>
                    <a:pt x="90499" y="113600"/>
                  </a:lnTo>
                  <a:lnTo>
                    <a:pt x="0" y="227199"/>
                  </a:lnTo>
                  <a:lnTo>
                    <a:pt x="0" y="184552"/>
                  </a:lnTo>
                  <a:lnTo>
                    <a:pt x="52928" y="117788"/>
                  </a:lnTo>
                  <a:lnTo>
                    <a:pt x="0" y="43028"/>
                  </a:lnTo>
                  <a:lnTo>
                    <a:pt x="0" y="0"/>
                  </a:lnTo>
                  <a:close/>
                </a:path>
              </a:pathLst>
            </a:custGeom>
            <a:solidFill>
              <a:schemeClr val="accent1"/>
            </a:solidFill>
            <a:ln w="12680" cap="flat">
              <a:noFill/>
              <a:prstDash val="solid"/>
              <a:miter/>
            </a:ln>
          </p:spPr>
          <p:txBody>
            <a:bodyPr rtlCol="0" anchor="ctr"/>
            <a:lstStyle/>
            <a:p>
              <a:endParaRPr lang="en-US" sz="2700" dirty="0"/>
            </a:p>
          </p:txBody>
        </p:sp>
        <p:sp>
          <p:nvSpPr>
            <p:cNvPr id="86" name="TextBox 85">
              <a:extLst>
                <a:ext uri="{FF2B5EF4-FFF2-40B4-BE49-F238E27FC236}">
                  <a16:creationId xmlns:a16="http://schemas.microsoft.com/office/drawing/2014/main" id="{1566A435-B06B-B335-F9E7-9387486A8E2D}"/>
                </a:ext>
              </a:extLst>
            </p:cNvPr>
            <p:cNvSpPr txBox="1"/>
            <p:nvPr/>
          </p:nvSpPr>
          <p:spPr>
            <a:xfrm>
              <a:off x="9066712" y="4510085"/>
              <a:ext cx="8558199"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Rate of annual wellness visits in rural regions</a:t>
              </a:r>
            </a:p>
          </p:txBody>
        </p:sp>
        <p:sp>
          <p:nvSpPr>
            <p:cNvPr id="98" name="TextBox 97">
              <a:extLst>
                <a:ext uri="{FF2B5EF4-FFF2-40B4-BE49-F238E27FC236}">
                  <a16:creationId xmlns:a16="http://schemas.microsoft.com/office/drawing/2014/main" id="{91530AFB-694B-9CCC-429A-9C82CDD18AB0}"/>
                </a:ext>
              </a:extLst>
            </p:cNvPr>
            <p:cNvSpPr txBox="1"/>
            <p:nvPr/>
          </p:nvSpPr>
          <p:spPr>
            <a:xfrm>
              <a:off x="3501814" y="4428757"/>
              <a:ext cx="5029200" cy="580545"/>
            </a:xfrm>
            <a:prstGeom prst="rect">
              <a:avLst/>
            </a:prstGeom>
            <a:noFill/>
          </p:spPr>
          <p:txBody>
            <a:bodyPr wrap="square" lIns="68580" tIns="68580" rIns="68580" bIns="68580" rtlCol="0">
              <a:noAutofit/>
            </a:bodyPr>
            <a:lstStyle/>
            <a:p>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Increase access to primary care for rural residents</a:t>
              </a:r>
            </a:p>
          </p:txBody>
        </p:sp>
      </p:grpSp>
      <p:grpSp>
        <p:nvGrpSpPr>
          <p:cNvPr id="15" name="Group 14">
            <a:extLst>
              <a:ext uri="{FF2B5EF4-FFF2-40B4-BE49-F238E27FC236}">
                <a16:creationId xmlns:a16="http://schemas.microsoft.com/office/drawing/2014/main" id="{2F6C45A5-F264-99C2-2E87-40C3531A73FD}"/>
              </a:ext>
            </a:extLst>
          </p:cNvPr>
          <p:cNvGrpSpPr/>
          <p:nvPr/>
        </p:nvGrpSpPr>
        <p:grpSpPr>
          <a:xfrm>
            <a:off x="3501814" y="5142612"/>
            <a:ext cx="14123098" cy="457200"/>
            <a:chOff x="3501814" y="5201171"/>
            <a:chExt cx="14123098" cy="457200"/>
          </a:xfrm>
        </p:grpSpPr>
        <p:sp>
          <p:nvSpPr>
            <p:cNvPr id="83" name="Freeform: Shape 82">
              <a:extLst>
                <a:ext uri="{FF2B5EF4-FFF2-40B4-BE49-F238E27FC236}">
                  <a16:creationId xmlns:a16="http://schemas.microsoft.com/office/drawing/2014/main" id="{648D46ED-6E12-F7A9-71D7-0CC85154D03D}"/>
                </a:ext>
              </a:extLst>
            </p:cNvPr>
            <p:cNvSpPr/>
            <p:nvPr/>
          </p:nvSpPr>
          <p:spPr>
            <a:xfrm>
              <a:off x="8613066" y="5201171"/>
              <a:ext cx="250685" cy="457200"/>
            </a:xfrm>
            <a:custGeom>
              <a:avLst/>
              <a:gdLst>
                <a:gd name="connsiteX0" fmla="*/ 0 w 90498"/>
                <a:gd name="connsiteY0" fmla="*/ 0 h 227199"/>
                <a:gd name="connsiteX1" fmla="*/ 90499 w 90498"/>
                <a:gd name="connsiteY1" fmla="*/ 113599 h 227199"/>
                <a:gd name="connsiteX2" fmla="*/ 0 w 90498"/>
                <a:gd name="connsiteY2" fmla="*/ 227199 h 227199"/>
                <a:gd name="connsiteX3" fmla="*/ 0 w 90498"/>
                <a:gd name="connsiteY3" fmla="*/ 184552 h 227199"/>
                <a:gd name="connsiteX4" fmla="*/ 52928 w 90498"/>
                <a:gd name="connsiteY4" fmla="*/ 117788 h 227199"/>
                <a:gd name="connsiteX5" fmla="*/ 0 w 90498"/>
                <a:gd name="connsiteY5" fmla="*/ 43155 h 227199"/>
                <a:gd name="connsiteX6" fmla="*/ 0 w 90498"/>
                <a:gd name="connsiteY6" fmla="*/ 0 h 2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199">
                  <a:moveTo>
                    <a:pt x="0" y="0"/>
                  </a:moveTo>
                  <a:lnTo>
                    <a:pt x="90499" y="113599"/>
                  </a:lnTo>
                  <a:lnTo>
                    <a:pt x="0" y="227199"/>
                  </a:lnTo>
                  <a:lnTo>
                    <a:pt x="0" y="184552"/>
                  </a:lnTo>
                  <a:lnTo>
                    <a:pt x="52928" y="117788"/>
                  </a:lnTo>
                  <a:lnTo>
                    <a:pt x="0" y="43155"/>
                  </a:lnTo>
                  <a:lnTo>
                    <a:pt x="0" y="0"/>
                  </a:lnTo>
                  <a:close/>
                </a:path>
              </a:pathLst>
            </a:custGeom>
            <a:solidFill>
              <a:schemeClr val="accent3"/>
            </a:solidFill>
            <a:ln w="12680" cap="flat">
              <a:noFill/>
              <a:prstDash val="solid"/>
              <a:miter/>
            </a:ln>
          </p:spPr>
          <p:txBody>
            <a:bodyPr rtlCol="0" anchor="ctr"/>
            <a:lstStyle/>
            <a:p>
              <a:endParaRPr lang="en-US" sz="2700" dirty="0"/>
            </a:p>
          </p:txBody>
        </p:sp>
        <p:sp>
          <p:nvSpPr>
            <p:cNvPr id="87" name="TextBox 86">
              <a:extLst>
                <a:ext uri="{FF2B5EF4-FFF2-40B4-BE49-F238E27FC236}">
                  <a16:creationId xmlns:a16="http://schemas.microsoft.com/office/drawing/2014/main" id="{50BD681D-8EFE-789E-2F1F-EE79C9BE23FE}"/>
                </a:ext>
              </a:extLst>
            </p:cNvPr>
            <p:cNvSpPr txBox="1"/>
            <p:nvPr/>
          </p:nvSpPr>
          <p:spPr>
            <a:xfrm>
              <a:off x="9066712" y="5201171"/>
              <a:ext cx="8558200"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Rate of avoidable ED visits by residents in rural localities targeted by the sub-initiative</a:t>
              </a:r>
            </a:p>
          </p:txBody>
        </p:sp>
        <p:sp>
          <p:nvSpPr>
            <p:cNvPr id="99" name="TextBox 98">
              <a:extLst>
                <a:ext uri="{FF2B5EF4-FFF2-40B4-BE49-F238E27FC236}">
                  <a16:creationId xmlns:a16="http://schemas.microsoft.com/office/drawing/2014/main" id="{EA3216C5-5047-96B4-D327-50BEB1A15124}"/>
                </a:ext>
              </a:extLst>
            </p:cNvPr>
            <p:cNvSpPr txBox="1"/>
            <p:nvPr/>
          </p:nvSpPr>
          <p:spPr>
            <a:xfrm>
              <a:off x="3501814" y="5201171"/>
              <a:ext cx="5029200" cy="457200"/>
            </a:xfrm>
            <a:prstGeom prst="rect">
              <a:avLst/>
            </a:prstGeom>
            <a:noFill/>
          </p:spPr>
          <p:txBody>
            <a:bodyPr wrap="square" lIns="68580" tIns="68580" rIns="68580" bIns="68580" rtlCol="0">
              <a:noAutofit/>
            </a:bodyPr>
            <a:lstStyle/>
            <a:p>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Decrease rates of substance use disorders</a:t>
              </a:r>
            </a:p>
          </p:txBody>
        </p:sp>
      </p:grpSp>
      <p:grpSp>
        <p:nvGrpSpPr>
          <p:cNvPr id="16" name="Group 15">
            <a:extLst>
              <a:ext uri="{FF2B5EF4-FFF2-40B4-BE49-F238E27FC236}">
                <a16:creationId xmlns:a16="http://schemas.microsoft.com/office/drawing/2014/main" id="{2C91D057-890E-E575-5413-8A3FC011632C}"/>
              </a:ext>
            </a:extLst>
          </p:cNvPr>
          <p:cNvGrpSpPr/>
          <p:nvPr/>
        </p:nvGrpSpPr>
        <p:grpSpPr>
          <a:xfrm>
            <a:off x="3495780" y="5839886"/>
            <a:ext cx="13876295" cy="626096"/>
            <a:chOff x="3495780" y="6287087"/>
            <a:chExt cx="13876295" cy="626096"/>
          </a:xfrm>
        </p:grpSpPr>
        <p:sp>
          <p:nvSpPr>
            <p:cNvPr id="84" name="Freeform: Shape 83">
              <a:extLst>
                <a:ext uri="{FF2B5EF4-FFF2-40B4-BE49-F238E27FC236}">
                  <a16:creationId xmlns:a16="http://schemas.microsoft.com/office/drawing/2014/main" id="{A8D95442-2B5D-E801-EA92-5FE639C1F3CE}"/>
                </a:ext>
              </a:extLst>
            </p:cNvPr>
            <p:cNvSpPr/>
            <p:nvPr/>
          </p:nvSpPr>
          <p:spPr>
            <a:xfrm>
              <a:off x="8613063" y="6312869"/>
              <a:ext cx="250685" cy="564615"/>
            </a:xfrm>
            <a:custGeom>
              <a:avLst/>
              <a:gdLst>
                <a:gd name="connsiteX0" fmla="*/ 0 w 90498"/>
                <a:gd name="connsiteY0" fmla="*/ 0 h 227072"/>
                <a:gd name="connsiteX1" fmla="*/ 90499 w 90498"/>
                <a:gd name="connsiteY1" fmla="*/ 113473 h 227072"/>
                <a:gd name="connsiteX2" fmla="*/ 0 w 90498"/>
                <a:gd name="connsiteY2" fmla="*/ 227072 h 227072"/>
                <a:gd name="connsiteX3" fmla="*/ 0 w 90498"/>
                <a:gd name="connsiteY3" fmla="*/ 184425 h 227072"/>
                <a:gd name="connsiteX4" fmla="*/ 52928 w 90498"/>
                <a:gd name="connsiteY4" fmla="*/ 117788 h 227072"/>
                <a:gd name="connsiteX5" fmla="*/ 0 w 90498"/>
                <a:gd name="connsiteY5" fmla="*/ 43028 h 227072"/>
                <a:gd name="connsiteX6" fmla="*/ 0 w 90498"/>
                <a:gd name="connsiteY6" fmla="*/ 0 h 22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072">
                  <a:moveTo>
                    <a:pt x="0" y="0"/>
                  </a:moveTo>
                  <a:lnTo>
                    <a:pt x="90499" y="113473"/>
                  </a:lnTo>
                  <a:lnTo>
                    <a:pt x="0" y="227072"/>
                  </a:lnTo>
                  <a:lnTo>
                    <a:pt x="0" y="184425"/>
                  </a:lnTo>
                  <a:lnTo>
                    <a:pt x="52928" y="117788"/>
                  </a:lnTo>
                  <a:lnTo>
                    <a:pt x="0" y="43028"/>
                  </a:lnTo>
                  <a:lnTo>
                    <a:pt x="0" y="0"/>
                  </a:lnTo>
                  <a:close/>
                </a:path>
              </a:pathLst>
            </a:custGeom>
            <a:solidFill>
              <a:schemeClr val="accent2"/>
            </a:solidFill>
            <a:ln w="12680" cap="flat">
              <a:noFill/>
              <a:prstDash val="solid"/>
              <a:miter/>
            </a:ln>
          </p:spPr>
          <p:txBody>
            <a:bodyPr rtlCol="0" anchor="ctr"/>
            <a:lstStyle/>
            <a:p>
              <a:endParaRPr lang="en-US" sz="2700" dirty="0"/>
            </a:p>
          </p:txBody>
        </p:sp>
        <p:sp>
          <p:nvSpPr>
            <p:cNvPr id="88" name="TextBox 87">
              <a:extLst>
                <a:ext uri="{FF2B5EF4-FFF2-40B4-BE49-F238E27FC236}">
                  <a16:creationId xmlns:a16="http://schemas.microsoft.com/office/drawing/2014/main" id="{30E52889-1716-8AC2-BB1E-5718F337E5CE}"/>
                </a:ext>
              </a:extLst>
            </p:cNvPr>
            <p:cNvSpPr txBox="1"/>
            <p:nvPr/>
          </p:nvSpPr>
          <p:spPr>
            <a:xfrm>
              <a:off x="9066713" y="6366576"/>
              <a:ext cx="8305362"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Timeliness of prenatal care and completion of postpartum care in rural counties targeted by the sub-initiative</a:t>
              </a:r>
            </a:p>
          </p:txBody>
        </p:sp>
        <p:sp>
          <p:nvSpPr>
            <p:cNvPr id="100" name="TextBox 99">
              <a:extLst>
                <a:ext uri="{FF2B5EF4-FFF2-40B4-BE49-F238E27FC236}">
                  <a16:creationId xmlns:a16="http://schemas.microsoft.com/office/drawing/2014/main" id="{31966028-C728-6F05-85FA-8C3B55512F14}"/>
                </a:ext>
              </a:extLst>
            </p:cNvPr>
            <p:cNvSpPr txBox="1"/>
            <p:nvPr/>
          </p:nvSpPr>
          <p:spPr>
            <a:xfrm>
              <a:off x="3495780" y="6287087"/>
              <a:ext cx="5029200" cy="626096"/>
            </a:xfrm>
            <a:prstGeom prst="rect">
              <a:avLst/>
            </a:prstGeom>
            <a:noFill/>
          </p:spPr>
          <p:txBody>
            <a:bodyPr wrap="square" lIns="68580" tIns="68580" rIns="68580" bIns="68580" rtlCol="0">
              <a:noAutofit/>
            </a:bodyPr>
            <a:lstStyle/>
            <a:p>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Increase number of prenatal and postpartum visits conducted for rural mothers</a:t>
              </a:r>
            </a:p>
          </p:txBody>
        </p:sp>
      </p:grpSp>
      <p:grpSp>
        <p:nvGrpSpPr>
          <p:cNvPr id="17" name="Group 16">
            <a:extLst>
              <a:ext uri="{FF2B5EF4-FFF2-40B4-BE49-F238E27FC236}">
                <a16:creationId xmlns:a16="http://schemas.microsoft.com/office/drawing/2014/main" id="{9FE2EEAE-C064-FFE3-E677-ABF59B1716F1}"/>
              </a:ext>
            </a:extLst>
          </p:cNvPr>
          <p:cNvGrpSpPr/>
          <p:nvPr/>
        </p:nvGrpSpPr>
        <p:grpSpPr>
          <a:xfrm>
            <a:off x="3501814" y="6696138"/>
            <a:ext cx="14123099" cy="457201"/>
            <a:chOff x="3501814" y="7150984"/>
            <a:chExt cx="14123099" cy="457201"/>
          </a:xfrm>
        </p:grpSpPr>
        <p:sp>
          <p:nvSpPr>
            <p:cNvPr id="95" name="TextBox 94">
              <a:extLst>
                <a:ext uri="{FF2B5EF4-FFF2-40B4-BE49-F238E27FC236}">
                  <a16:creationId xmlns:a16="http://schemas.microsoft.com/office/drawing/2014/main" id="{DED44D15-A9D5-E114-591B-FD4EBA74382D}"/>
                </a:ext>
              </a:extLst>
            </p:cNvPr>
            <p:cNvSpPr txBox="1"/>
            <p:nvPr/>
          </p:nvSpPr>
          <p:spPr>
            <a:xfrm>
              <a:off x="9066712" y="7150985"/>
              <a:ext cx="8558201"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Rate of postpartum hospital readmissions in rural localities targeted by the sub-initiative</a:t>
              </a:r>
            </a:p>
          </p:txBody>
        </p:sp>
        <p:sp>
          <p:nvSpPr>
            <p:cNvPr id="96" name="Freeform: Shape 95">
              <a:extLst>
                <a:ext uri="{FF2B5EF4-FFF2-40B4-BE49-F238E27FC236}">
                  <a16:creationId xmlns:a16="http://schemas.microsoft.com/office/drawing/2014/main" id="{FEF8F317-D773-01A7-A88B-894CFCC81C23}"/>
                </a:ext>
              </a:extLst>
            </p:cNvPr>
            <p:cNvSpPr/>
            <p:nvPr/>
          </p:nvSpPr>
          <p:spPr>
            <a:xfrm>
              <a:off x="8613063" y="7150984"/>
              <a:ext cx="250685" cy="457200"/>
            </a:xfrm>
            <a:custGeom>
              <a:avLst/>
              <a:gdLst>
                <a:gd name="connsiteX0" fmla="*/ 0 w 90498"/>
                <a:gd name="connsiteY0" fmla="*/ 0 h 227199"/>
                <a:gd name="connsiteX1" fmla="*/ 90499 w 90498"/>
                <a:gd name="connsiteY1" fmla="*/ 113599 h 227199"/>
                <a:gd name="connsiteX2" fmla="*/ 0 w 90498"/>
                <a:gd name="connsiteY2" fmla="*/ 227199 h 227199"/>
                <a:gd name="connsiteX3" fmla="*/ 0 w 90498"/>
                <a:gd name="connsiteY3" fmla="*/ 184552 h 227199"/>
                <a:gd name="connsiteX4" fmla="*/ 52928 w 90498"/>
                <a:gd name="connsiteY4" fmla="*/ 117788 h 227199"/>
                <a:gd name="connsiteX5" fmla="*/ 0 w 90498"/>
                <a:gd name="connsiteY5" fmla="*/ 43155 h 227199"/>
                <a:gd name="connsiteX6" fmla="*/ 0 w 90498"/>
                <a:gd name="connsiteY6" fmla="*/ 0 h 2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199">
                  <a:moveTo>
                    <a:pt x="0" y="0"/>
                  </a:moveTo>
                  <a:lnTo>
                    <a:pt x="90499" y="113599"/>
                  </a:lnTo>
                  <a:lnTo>
                    <a:pt x="0" y="227199"/>
                  </a:lnTo>
                  <a:lnTo>
                    <a:pt x="0" y="184552"/>
                  </a:lnTo>
                  <a:lnTo>
                    <a:pt x="52928" y="117788"/>
                  </a:lnTo>
                  <a:lnTo>
                    <a:pt x="0" y="43155"/>
                  </a:lnTo>
                  <a:lnTo>
                    <a:pt x="0" y="0"/>
                  </a:lnTo>
                  <a:close/>
                </a:path>
              </a:pathLst>
            </a:custGeom>
            <a:solidFill>
              <a:schemeClr val="accent1"/>
            </a:solidFill>
            <a:ln w="12680" cap="flat">
              <a:noFill/>
              <a:prstDash val="solid"/>
              <a:miter/>
            </a:ln>
          </p:spPr>
          <p:txBody>
            <a:bodyPr rtlCol="0" anchor="ctr"/>
            <a:lstStyle/>
            <a:p>
              <a:endParaRPr lang="en-US" sz="2700" dirty="0"/>
            </a:p>
          </p:txBody>
        </p:sp>
        <p:sp>
          <p:nvSpPr>
            <p:cNvPr id="101" name="TextBox 100">
              <a:extLst>
                <a:ext uri="{FF2B5EF4-FFF2-40B4-BE49-F238E27FC236}">
                  <a16:creationId xmlns:a16="http://schemas.microsoft.com/office/drawing/2014/main" id="{79AF7503-3F93-E98C-02F3-5D545B49EBEA}"/>
                </a:ext>
              </a:extLst>
            </p:cNvPr>
            <p:cNvSpPr txBox="1"/>
            <p:nvPr/>
          </p:nvSpPr>
          <p:spPr>
            <a:xfrm>
              <a:off x="3501814" y="7150984"/>
              <a:ext cx="5029200" cy="457200"/>
            </a:xfrm>
            <a:prstGeom prst="rect">
              <a:avLst/>
            </a:prstGeom>
            <a:noFill/>
          </p:spPr>
          <p:txBody>
            <a:bodyPr wrap="square" lIns="68580" tIns="68580" rIns="68580" bIns="68580" rtlCol="0">
              <a:noAutofit/>
            </a:bodyPr>
            <a:lstStyle/>
            <a:p>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Improve maternal and infant health outcomes</a:t>
              </a:r>
            </a:p>
          </p:txBody>
        </p:sp>
      </p:grpSp>
      <p:grpSp>
        <p:nvGrpSpPr>
          <p:cNvPr id="18" name="Group 17">
            <a:extLst>
              <a:ext uri="{FF2B5EF4-FFF2-40B4-BE49-F238E27FC236}">
                <a16:creationId xmlns:a16="http://schemas.microsoft.com/office/drawing/2014/main" id="{7F426576-AEC4-1BD8-2082-EC27C0D4B124}"/>
              </a:ext>
            </a:extLst>
          </p:cNvPr>
          <p:cNvGrpSpPr/>
          <p:nvPr/>
        </p:nvGrpSpPr>
        <p:grpSpPr>
          <a:xfrm>
            <a:off x="3501814" y="7344431"/>
            <a:ext cx="14123100" cy="606724"/>
            <a:chOff x="3501814" y="7914418"/>
            <a:chExt cx="14123100" cy="606724"/>
          </a:xfrm>
        </p:grpSpPr>
        <p:sp>
          <p:nvSpPr>
            <p:cNvPr id="106" name="Freeform: Shape 105">
              <a:extLst>
                <a:ext uri="{FF2B5EF4-FFF2-40B4-BE49-F238E27FC236}">
                  <a16:creationId xmlns:a16="http://schemas.microsoft.com/office/drawing/2014/main" id="{0DD9722B-9971-12B2-E7D5-6538972BF68C}"/>
                </a:ext>
              </a:extLst>
            </p:cNvPr>
            <p:cNvSpPr/>
            <p:nvPr/>
          </p:nvSpPr>
          <p:spPr>
            <a:xfrm>
              <a:off x="8613063" y="7989181"/>
              <a:ext cx="250685" cy="457200"/>
            </a:xfrm>
            <a:custGeom>
              <a:avLst/>
              <a:gdLst>
                <a:gd name="connsiteX0" fmla="*/ 0 w 90498"/>
                <a:gd name="connsiteY0" fmla="*/ 0 h 227198"/>
                <a:gd name="connsiteX1" fmla="*/ 90499 w 90498"/>
                <a:gd name="connsiteY1" fmla="*/ 113599 h 227198"/>
                <a:gd name="connsiteX2" fmla="*/ 0 w 90498"/>
                <a:gd name="connsiteY2" fmla="*/ 227199 h 227198"/>
                <a:gd name="connsiteX3" fmla="*/ 0 w 90498"/>
                <a:gd name="connsiteY3" fmla="*/ 184552 h 227198"/>
                <a:gd name="connsiteX4" fmla="*/ 52928 w 90498"/>
                <a:gd name="connsiteY4" fmla="*/ 117788 h 227198"/>
                <a:gd name="connsiteX5" fmla="*/ 0 w 90498"/>
                <a:gd name="connsiteY5" fmla="*/ 43028 h 227198"/>
                <a:gd name="connsiteX6" fmla="*/ 0 w 90498"/>
                <a:gd name="connsiteY6" fmla="*/ 0 h 22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198">
                  <a:moveTo>
                    <a:pt x="0" y="0"/>
                  </a:moveTo>
                  <a:lnTo>
                    <a:pt x="90499" y="113599"/>
                  </a:lnTo>
                  <a:lnTo>
                    <a:pt x="0" y="227199"/>
                  </a:lnTo>
                  <a:lnTo>
                    <a:pt x="0" y="184552"/>
                  </a:lnTo>
                  <a:lnTo>
                    <a:pt x="52928" y="117788"/>
                  </a:lnTo>
                  <a:lnTo>
                    <a:pt x="0" y="43028"/>
                  </a:lnTo>
                  <a:lnTo>
                    <a:pt x="0" y="0"/>
                  </a:lnTo>
                  <a:close/>
                </a:path>
              </a:pathLst>
            </a:custGeom>
            <a:solidFill>
              <a:schemeClr val="accent3"/>
            </a:solidFill>
            <a:ln w="12680" cap="flat">
              <a:noFill/>
              <a:prstDash val="solid"/>
              <a:miter/>
            </a:ln>
          </p:spPr>
          <p:txBody>
            <a:bodyPr rtlCol="0" anchor="ctr"/>
            <a:lstStyle/>
            <a:p>
              <a:endParaRPr lang="en-US" sz="2700" dirty="0"/>
            </a:p>
          </p:txBody>
        </p:sp>
        <p:sp>
          <p:nvSpPr>
            <p:cNvPr id="107" name="TextBox 106">
              <a:extLst>
                <a:ext uri="{FF2B5EF4-FFF2-40B4-BE49-F238E27FC236}">
                  <a16:creationId xmlns:a16="http://schemas.microsoft.com/office/drawing/2014/main" id="{B2665523-001C-605D-C77A-C3C1E6E2A82F}"/>
                </a:ext>
              </a:extLst>
            </p:cNvPr>
            <p:cNvSpPr txBox="1"/>
            <p:nvPr/>
          </p:nvSpPr>
          <p:spPr>
            <a:xfrm>
              <a:off x="9066712" y="7989181"/>
              <a:ext cx="8558202"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Physician to population ratio in rural localities in fields targeted by sub-initiative</a:t>
              </a:r>
            </a:p>
          </p:txBody>
        </p:sp>
        <p:sp>
          <p:nvSpPr>
            <p:cNvPr id="108" name="TextBox 107">
              <a:extLst>
                <a:ext uri="{FF2B5EF4-FFF2-40B4-BE49-F238E27FC236}">
                  <a16:creationId xmlns:a16="http://schemas.microsoft.com/office/drawing/2014/main" id="{4E205B3D-9C20-E2AE-6147-15AC5DCED3EA}"/>
                </a:ext>
              </a:extLst>
            </p:cNvPr>
            <p:cNvSpPr txBox="1"/>
            <p:nvPr/>
          </p:nvSpPr>
          <p:spPr>
            <a:xfrm>
              <a:off x="3501814" y="7914418"/>
              <a:ext cx="5029200" cy="606724"/>
            </a:xfrm>
            <a:prstGeom prst="rect">
              <a:avLst/>
            </a:prstGeom>
            <a:noFill/>
          </p:spPr>
          <p:txBody>
            <a:bodyPr wrap="square" lIns="68580" tIns="68580" rIns="68580" bIns="68580" rtlCol="0">
              <a:noAutofit/>
            </a:bodyPr>
            <a:lstStyle/>
            <a:p>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Build a lasting pipeline of rural residents into healthcare careers</a:t>
              </a:r>
            </a:p>
          </p:txBody>
        </p:sp>
      </p:grpSp>
      <p:grpSp>
        <p:nvGrpSpPr>
          <p:cNvPr id="21" name="Group 20">
            <a:extLst>
              <a:ext uri="{FF2B5EF4-FFF2-40B4-BE49-F238E27FC236}">
                <a16:creationId xmlns:a16="http://schemas.microsoft.com/office/drawing/2014/main" id="{086A3FDC-C0E7-8DFF-03AE-29FA7C0709F4}"/>
              </a:ext>
            </a:extLst>
          </p:cNvPr>
          <p:cNvGrpSpPr/>
          <p:nvPr/>
        </p:nvGrpSpPr>
        <p:grpSpPr>
          <a:xfrm>
            <a:off x="3501814" y="8106121"/>
            <a:ext cx="14123100" cy="585228"/>
            <a:chOff x="3501814" y="8791249"/>
            <a:chExt cx="14123100" cy="585228"/>
          </a:xfrm>
        </p:grpSpPr>
        <p:sp>
          <p:nvSpPr>
            <p:cNvPr id="109" name="Freeform: Shape 108">
              <a:extLst>
                <a:ext uri="{FF2B5EF4-FFF2-40B4-BE49-F238E27FC236}">
                  <a16:creationId xmlns:a16="http://schemas.microsoft.com/office/drawing/2014/main" id="{48114F4F-0CAF-3B1F-A895-C64771C8B6A6}"/>
                </a:ext>
              </a:extLst>
            </p:cNvPr>
            <p:cNvSpPr/>
            <p:nvPr/>
          </p:nvSpPr>
          <p:spPr>
            <a:xfrm>
              <a:off x="8613063" y="8908654"/>
              <a:ext cx="250685" cy="457200"/>
            </a:xfrm>
            <a:custGeom>
              <a:avLst/>
              <a:gdLst>
                <a:gd name="connsiteX0" fmla="*/ 0 w 90498"/>
                <a:gd name="connsiteY0" fmla="*/ 0 h 227198"/>
                <a:gd name="connsiteX1" fmla="*/ 90499 w 90498"/>
                <a:gd name="connsiteY1" fmla="*/ 113599 h 227198"/>
                <a:gd name="connsiteX2" fmla="*/ 0 w 90498"/>
                <a:gd name="connsiteY2" fmla="*/ 227199 h 227198"/>
                <a:gd name="connsiteX3" fmla="*/ 0 w 90498"/>
                <a:gd name="connsiteY3" fmla="*/ 184552 h 227198"/>
                <a:gd name="connsiteX4" fmla="*/ 52928 w 90498"/>
                <a:gd name="connsiteY4" fmla="*/ 117788 h 227198"/>
                <a:gd name="connsiteX5" fmla="*/ 0 w 90498"/>
                <a:gd name="connsiteY5" fmla="*/ 43028 h 227198"/>
                <a:gd name="connsiteX6" fmla="*/ 0 w 90498"/>
                <a:gd name="connsiteY6" fmla="*/ 0 h 22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98" h="227198">
                  <a:moveTo>
                    <a:pt x="0" y="0"/>
                  </a:moveTo>
                  <a:lnTo>
                    <a:pt x="90499" y="113599"/>
                  </a:lnTo>
                  <a:lnTo>
                    <a:pt x="0" y="227199"/>
                  </a:lnTo>
                  <a:lnTo>
                    <a:pt x="0" y="184552"/>
                  </a:lnTo>
                  <a:lnTo>
                    <a:pt x="52928" y="117788"/>
                  </a:lnTo>
                  <a:lnTo>
                    <a:pt x="0" y="43028"/>
                  </a:lnTo>
                  <a:lnTo>
                    <a:pt x="0" y="0"/>
                  </a:lnTo>
                  <a:close/>
                </a:path>
              </a:pathLst>
            </a:custGeom>
            <a:solidFill>
              <a:schemeClr val="accent2"/>
            </a:solidFill>
            <a:ln w="12680" cap="flat">
              <a:noFill/>
              <a:prstDash val="solid"/>
              <a:miter/>
            </a:ln>
          </p:spPr>
          <p:txBody>
            <a:bodyPr rtlCol="0" anchor="ctr"/>
            <a:lstStyle/>
            <a:p>
              <a:endParaRPr lang="en-US" sz="2700" dirty="0"/>
            </a:p>
          </p:txBody>
        </p:sp>
        <p:sp>
          <p:nvSpPr>
            <p:cNvPr id="110" name="TextBox 109">
              <a:extLst>
                <a:ext uri="{FF2B5EF4-FFF2-40B4-BE49-F238E27FC236}">
                  <a16:creationId xmlns:a16="http://schemas.microsoft.com/office/drawing/2014/main" id="{16A0721A-DD19-923B-F653-59015B0200EC}"/>
                </a:ext>
              </a:extLst>
            </p:cNvPr>
            <p:cNvSpPr txBox="1"/>
            <p:nvPr/>
          </p:nvSpPr>
          <p:spPr>
            <a:xfrm>
              <a:off x="9066712" y="8860342"/>
              <a:ext cx="8558202" cy="457200"/>
            </a:xfrm>
            <a:prstGeom prst="rect">
              <a:avLst/>
            </a:prstGeom>
            <a:noFill/>
          </p:spPr>
          <p:txBody>
            <a:bodyPr wrap="square" lIns="68580" tIns="68580" rIns="68580" bIns="68580" rtlCol="0" anchor="ctr">
              <a:noAutofit/>
            </a:bodyPr>
            <a:lstStyle/>
            <a:p>
              <a:pPr algn="l"/>
              <a:r>
                <a:rPr lang="en-US" sz="1600"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Number of rural providers making new or expanded use of provider productivity tools by provider type</a:t>
              </a:r>
            </a:p>
          </p:txBody>
        </p:sp>
        <p:sp>
          <p:nvSpPr>
            <p:cNvPr id="111" name="TextBox 110">
              <a:extLst>
                <a:ext uri="{FF2B5EF4-FFF2-40B4-BE49-F238E27FC236}">
                  <a16:creationId xmlns:a16="http://schemas.microsoft.com/office/drawing/2014/main" id="{4CB41934-9E07-FE12-4EF3-BDC8724B6768}"/>
                </a:ext>
              </a:extLst>
            </p:cNvPr>
            <p:cNvSpPr txBox="1"/>
            <p:nvPr/>
          </p:nvSpPr>
          <p:spPr>
            <a:xfrm>
              <a:off x="3501814" y="8791249"/>
              <a:ext cx="5029200" cy="585228"/>
            </a:xfrm>
            <a:prstGeom prst="rect">
              <a:avLst/>
            </a:prstGeom>
            <a:noFill/>
          </p:spPr>
          <p:txBody>
            <a:bodyPr wrap="square" lIns="68580" tIns="68580" rIns="68580" bIns="68580" rtlCol="0">
              <a:noAutofit/>
            </a:bodyPr>
            <a:lstStyle/>
            <a:p>
              <a:r>
                <a:rPr lang="en-US" sz="1600"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Modernize provider operations and increase adoption of technology in rural communities</a:t>
              </a:r>
            </a:p>
          </p:txBody>
        </p:sp>
      </p:grpSp>
      <p:sp>
        <p:nvSpPr>
          <p:cNvPr id="119" name="TextBox 118">
            <a:extLst>
              <a:ext uri="{FF2B5EF4-FFF2-40B4-BE49-F238E27FC236}">
                <a16:creationId xmlns:a16="http://schemas.microsoft.com/office/drawing/2014/main" id="{50E2CE2C-EC2D-C5E6-257C-81F87C36C5A3}"/>
              </a:ext>
            </a:extLst>
          </p:cNvPr>
          <p:cNvSpPr txBox="1"/>
          <p:nvPr/>
        </p:nvSpPr>
        <p:spPr>
          <a:xfrm>
            <a:off x="1489194" y="3059053"/>
            <a:ext cx="1579278" cy="369332"/>
          </a:xfrm>
          <a:prstGeom prst="rect">
            <a:avLst/>
          </a:prstGeom>
          <a:noFill/>
        </p:spPr>
        <p:txBody>
          <a:bodyPr wrap="none" rtlCol="0">
            <a:spAutoFit/>
          </a:bodyPr>
          <a:lstStyle/>
          <a:p>
            <a:pPr algn="l"/>
            <a:r>
              <a:rPr lang="en-US" b="1" dirty="0">
                <a:ln/>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Initiative(s)</a:t>
            </a:r>
          </a:p>
        </p:txBody>
      </p:sp>
      <p:pic>
        <p:nvPicPr>
          <p:cNvPr id="121" name="Picture 25" descr="Apple with solid fill">
            <a:extLst>
              <a:ext uri="{FF2B5EF4-FFF2-40B4-BE49-F238E27FC236}">
                <a16:creationId xmlns:a16="http://schemas.microsoft.com/office/drawing/2014/main" id="{D74B1EA3-3224-CADA-53BC-076C128EF652}"/>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215130" y="3611248"/>
            <a:ext cx="563950" cy="548640"/>
          </a:xfrm>
          <a:prstGeom prst="rect">
            <a:avLst/>
          </a:prstGeom>
        </p:spPr>
      </p:pic>
      <p:pic>
        <p:nvPicPr>
          <p:cNvPr id="125" name="Picture 34" descr="Lightbulb and gear with solid fill">
            <a:extLst>
              <a:ext uri="{FF2B5EF4-FFF2-40B4-BE49-F238E27FC236}">
                <a16:creationId xmlns:a16="http://schemas.microsoft.com/office/drawing/2014/main" id="{362E69E1-A786-74F0-FEF7-7A6EA874408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899904" y="8178837"/>
            <a:ext cx="548640" cy="548640"/>
          </a:xfrm>
          <a:prstGeom prst="rect">
            <a:avLst/>
          </a:prstGeom>
        </p:spPr>
      </p:pic>
      <p:pic>
        <p:nvPicPr>
          <p:cNvPr id="126" name="Picture 35" descr="Doctor male with solid fill">
            <a:extLst>
              <a:ext uri="{FF2B5EF4-FFF2-40B4-BE49-F238E27FC236}">
                <a16:creationId xmlns:a16="http://schemas.microsoft.com/office/drawing/2014/main" id="{8E9BF1C5-6C6C-389F-FEAD-961CCD35D92A}"/>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888648" y="7477279"/>
            <a:ext cx="548640" cy="548640"/>
          </a:xfrm>
          <a:prstGeom prst="rect">
            <a:avLst/>
          </a:prstGeom>
        </p:spPr>
      </p:pic>
      <p:pic>
        <p:nvPicPr>
          <p:cNvPr id="127" name="Picture 36" descr="Care with solid fill">
            <a:extLst>
              <a:ext uri="{FF2B5EF4-FFF2-40B4-BE49-F238E27FC236}">
                <a16:creationId xmlns:a16="http://schemas.microsoft.com/office/drawing/2014/main" id="{05A81B97-2EF3-B0CC-103C-1EECD33D7127}"/>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899904" y="6645556"/>
            <a:ext cx="548640" cy="548640"/>
          </a:xfrm>
          <a:prstGeom prst="rect">
            <a:avLst/>
          </a:prstGeom>
        </p:spPr>
      </p:pic>
      <p:pic>
        <p:nvPicPr>
          <p:cNvPr id="128" name="Picture 36" descr="Care with solid fill">
            <a:extLst>
              <a:ext uri="{FF2B5EF4-FFF2-40B4-BE49-F238E27FC236}">
                <a16:creationId xmlns:a16="http://schemas.microsoft.com/office/drawing/2014/main" id="{CD00BDE8-D647-D686-BA6B-48E8247971B4}"/>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894216" y="5935220"/>
            <a:ext cx="548640" cy="548640"/>
          </a:xfrm>
          <a:prstGeom prst="rect">
            <a:avLst/>
          </a:prstGeom>
        </p:spPr>
      </p:pic>
      <p:pic>
        <p:nvPicPr>
          <p:cNvPr id="129" name="Picture 36" descr="Care with solid fill">
            <a:extLst>
              <a:ext uri="{FF2B5EF4-FFF2-40B4-BE49-F238E27FC236}">
                <a16:creationId xmlns:a16="http://schemas.microsoft.com/office/drawing/2014/main" id="{D394F455-E4C1-70A7-0FFB-78F0049BC6A5}"/>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888648" y="5057883"/>
            <a:ext cx="548640" cy="548640"/>
          </a:xfrm>
          <a:prstGeom prst="rect">
            <a:avLst/>
          </a:prstGeom>
        </p:spPr>
      </p:pic>
      <p:pic>
        <p:nvPicPr>
          <p:cNvPr id="130" name="Picture 34" descr="Lightbulb and gear with solid fill">
            <a:extLst>
              <a:ext uri="{FF2B5EF4-FFF2-40B4-BE49-F238E27FC236}">
                <a16:creationId xmlns:a16="http://schemas.microsoft.com/office/drawing/2014/main" id="{48984E2E-7D37-0D4F-5873-7893D89AB754}"/>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2464576" y="3611248"/>
            <a:ext cx="548640" cy="548640"/>
          </a:xfrm>
          <a:prstGeom prst="rect">
            <a:avLst/>
          </a:prstGeom>
        </p:spPr>
      </p:pic>
      <p:pic>
        <p:nvPicPr>
          <p:cNvPr id="131" name="Picture 36" descr="Care with solid fill">
            <a:extLst>
              <a:ext uri="{FF2B5EF4-FFF2-40B4-BE49-F238E27FC236}">
                <a16:creationId xmlns:a16="http://schemas.microsoft.com/office/drawing/2014/main" id="{273B72C0-2051-7697-78B8-3513B6B37EEA}"/>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847508" y="3611248"/>
            <a:ext cx="548640" cy="548640"/>
          </a:xfrm>
          <a:prstGeom prst="rect">
            <a:avLst/>
          </a:prstGeom>
        </p:spPr>
      </p:pic>
      <p:pic>
        <p:nvPicPr>
          <p:cNvPr id="2" name="Picture 35" descr="Doctor male with solid fill">
            <a:extLst>
              <a:ext uri="{FF2B5EF4-FFF2-40B4-BE49-F238E27FC236}">
                <a16:creationId xmlns:a16="http://schemas.microsoft.com/office/drawing/2014/main" id="{4DD2E7E6-0170-36BC-812F-84EBBB38EDEF}"/>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848188" y="4294326"/>
            <a:ext cx="548640" cy="548640"/>
          </a:xfrm>
          <a:prstGeom prst="rect">
            <a:avLst/>
          </a:prstGeom>
        </p:spPr>
      </p:pic>
      <p:pic>
        <p:nvPicPr>
          <p:cNvPr id="4" name="Picture 25" descr="Apple with solid fill">
            <a:extLst>
              <a:ext uri="{FF2B5EF4-FFF2-40B4-BE49-F238E27FC236}">
                <a16:creationId xmlns:a16="http://schemas.microsoft.com/office/drawing/2014/main" id="{F23E0220-1045-1339-4B2F-E37EEC544CE6}"/>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58662" y="4294326"/>
            <a:ext cx="563950" cy="548640"/>
          </a:xfrm>
          <a:prstGeom prst="rect">
            <a:avLst/>
          </a:prstGeom>
        </p:spPr>
      </p:pic>
      <p:pic>
        <p:nvPicPr>
          <p:cNvPr id="6" name="Picture 34" descr="Lightbulb and gear with solid fill">
            <a:extLst>
              <a:ext uri="{FF2B5EF4-FFF2-40B4-BE49-F238E27FC236}">
                <a16:creationId xmlns:a16="http://schemas.microsoft.com/office/drawing/2014/main" id="{2C7593E2-3DC9-0642-4DAC-8C392159C0F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2223450" y="4294326"/>
            <a:ext cx="548640" cy="548640"/>
          </a:xfrm>
          <a:prstGeom prst="rect">
            <a:avLst/>
          </a:prstGeom>
        </p:spPr>
      </p:pic>
      <p:pic>
        <p:nvPicPr>
          <p:cNvPr id="7" name="Picture 36" descr="Care with solid fill">
            <a:extLst>
              <a:ext uri="{FF2B5EF4-FFF2-40B4-BE49-F238E27FC236}">
                <a16:creationId xmlns:a16="http://schemas.microsoft.com/office/drawing/2014/main" id="{077577AC-3B19-0322-C462-F0F12DC551FA}"/>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598711" y="4294326"/>
            <a:ext cx="548640" cy="548640"/>
          </a:xfrm>
          <a:prstGeom prst="rect">
            <a:avLst/>
          </a:prstGeom>
        </p:spPr>
      </p:pic>
      <p:pic>
        <p:nvPicPr>
          <p:cNvPr id="22" name="Picture 25" descr="Apple with solid fill">
            <a:extLst>
              <a:ext uri="{FF2B5EF4-FFF2-40B4-BE49-F238E27FC236}">
                <a16:creationId xmlns:a16="http://schemas.microsoft.com/office/drawing/2014/main" id="{82FB30EA-64FC-AFC5-5998-DD0A79C329ED}"/>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6015421" y="8888701"/>
            <a:ext cx="657941" cy="640080"/>
          </a:xfrm>
          <a:prstGeom prst="rect">
            <a:avLst/>
          </a:prstGeom>
        </p:spPr>
      </p:pic>
      <p:pic>
        <p:nvPicPr>
          <p:cNvPr id="23" name="Picture 34" descr="Lightbulb and gear with solid fill">
            <a:extLst>
              <a:ext uri="{FF2B5EF4-FFF2-40B4-BE49-F238E27FC236}">
                <a16:creationId xmlns:a16="http://schemas.microsoft.com/office/drawing/2014/main" id="{518E2AC3-2A53-DC65-6E3C-A541671A5753}"/>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144932" y="8890931"/>
            <a:ext cx="640080" cy="640080"/>
          </a:xfrm>
          <a:prstGeom prst="rect">
            <a:avLst/>
          </a:prstGeom>
        </p:spPr>
      </p:pic>
      <p:pic>
        <p:nvPicPr>
          <p:cNvPr id="24" name="Picture 35" descr="Doctor male with solid fill">
            <a:extLst>
              <a:ext uri="{FF2B5EF4-FFF2-40B4-BE49-F238E27FC236}">
                <a16:creationId xmlns:a16="http://schemas.microsoft.com/office/drawing/2014/main" id="{6357B731-29EA-B1A5-E6C2-DEC13CE45712}"/>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0246379" y="8926071"/>
            <a:ext cx="640080" cy="640080"/>
          </a:xfrm>
          <a:prstGeom prst="rect">
            <a:avLst/>
          </a:prstGeom>
        </p:spPr>
      </p:pic>
      <p:pic>
        <p:nvPicPr>
          <p:cNvPr id="25" name="Picture 36" descr="Care with solid fill">
            <a:extLst>
              <a:ext uri="{FF2B5EF4-FFF2-40B4-BE49-F238E27FC236}">
                <a16:creationId xmlns:a16="http://schemas.microsoft.com/office/drawing/2014/main" id="{9123FB03-D2A6-D972-2DED-1D1701A8A90D}"/>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3130900" y="8888701"/>
            <a:ext cx="640080" cy="640080"/>
          </a:xfrm>
          <a:prstGeom prst="rect">
            <a:avLst/>
          </a:prstGeom>
        </p:spPr>
      </p:pic>
      <p:sp>
        <p:nvSpPr>
          <p:cNvPr id="27" name="TextBox 26">
            <a:extLst>
              <a:ext uri="{FF2B5EF4-FFF2-40B4-BE49-F238E27FC236}">
                <a16:creationId xmlns:a16="http://schemas.microsoft.com/office/drawing/2014/main" id="{A9B8334C-815D-0844-69F0-BA481517DBFF}"/>
              </a:ext>
            </a:extLst>
          </p:cNvPr>
          <p:cNvSpPr txBox="1"/>
          <p:nvPr/>
        </p:nvSpPr>
        <p:spPr>
          <a:xfrm>
            <a:off x="8863748" y="9110710"/>
            <a:ext cx="876367"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CareIQ</a:t>
            </a:r>
          </a:p>
        </p:txBody>
      </p:sp>
      <p:sp>
        <p:nvSpPr>
          <p:cNvPr id="28" name="TextBox 27">
            <a:extLst>
              <a:ext uri="{FF2B5EF4-FFF2-40B4-BE49-F238E27FC236}">
                <a16:creationId xmlns:a16="http://schemas.microsoft.com/office/drawing/2014/main" id="{A6507A92-B630-9D3B-C21F-A8EB9002A420}"/>
              </a:ext>
            </a:extLst>
          </p:cNvPr>
          <p:cNvSpPr txBox="1"/>
          <p:nvPr/>
        </p:nvSpPr>
        <p:spPr>
          <a:xfrm>
            <a:off x="10886459" y="9039635"/>
            <a:ext cx="1659441" cy="461665"/>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Homegrown Health Heroes</a:t>
            </a:r>
          </a:p>
        </p:txBody>
      </p:sp>
      <p:sp>
        <p:nvSpPr>
          <p:cNvPr id="29" name="TextBox 28">
            <a:extLst>
              <a:ext uri="{FF2B5EF4-FFF2-40B4-BE49-F238E27FC236}">
                <a16:creationId xmlns:a16="http://schemas.microsoft.com/office/drawing/2014/main" id="{32854505-9696-02A4-6493-D98D416DC111}"/>
              </a:ext>
            </a:extLst>
          </p:cNvPr>
          <p:cNvSpPr txBox="1"/>
          <p:nvPr/>
        </p:nvSpPr>
        <p:spPr>
          <a:xfrm>
            <a:off x="13770980" y="9039634"/>
            <a:ext cx="1659441" cy="461665"/>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Connected Care, Closer to Home</a:t>
            </a:r>
          </a:p>
        </p:txBody>
      </p:sp>
      <p:sp>
        <p:nvSpPr>
          <p:cNvPr id="30" name="TextBox 29">
            <a:extLst>
              <a:ext uri="{FF2B5EF4-FFF2-40B4-BE49-F238E27FC236}">
                <a16:creationId xmlns:a16="http://schemas.microsoft.com/office/drawing/2014/main" id="{5DFCC309-EEAC-3020-3108-82CA0A41A462}"/>
              </a:ext>
            </a:extLst>
          </p:cNvPr>
          <p:cNvSpPr txBox="1"/>
          <p:nvPr/>
        </p:nvSpPr>
        <p:spPr>
          <a:xfrm>
            <a:off x="16673362" y="9039633"/>
            <a:ext cx="1320518" cy="461665"/>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Live Well Together</a:t>
            </a:r>
          </a:p>
        </p:txBody>
      </p:sp>
      <p:sp>
        <p:nvSpPr>
          <p:cNvPr id="31" name="TextBox 30">
            <a:extLst>
              <a:ext uri="{FF2B5EF4-FFF2-40B4-BE49-F238E27FC236}">
                <a16:creationId xmlns:a16="http://schemas.microsoft.com/office/drawing/2014/main" id="{60E61EED-B931-CB92-E2A7-6E492063B1BD}"/>
              </a:ext>
            </a:extLst>
          </p:cNvPr>
          <p:cNvSpPr txBox="1"/>
          <p:nvPr/>
        </p:nvSpPr>
        <p:spPr>
          <a:xfrm>
            <a:off x="6592438" y="9010330"/>
            <a:ext cx="1472546" cy="338554"/>
          </a:xfrm>
          <a:prstGeom prst="rect">
            <a:avLst/>
          </a:prstGeom>
          <a:noFill/>
        </p:spPr>
        <p:txBody>
          <a:bodyPr wrap="square" rtlCol="0">
            <a:spAutoFit/>
          </a:bodyPr>
          <a:lstStyle/>
          <a:p>
            <a:pPr algn="r"/>
            <a:r>
              <a:rPr lang="en-US" sz="1600" b="1" dirty="0">
                <a:latin typeface="Tahoma" panose="020B0604030504040204" pitchFamily="34" charset="0"/>
                <a:ea typeface="Tahoma" panose="020B0604030504040204" pitchFamily="34" charset="0"/>
                <a:cs typeface="Tahoma" panose="020B0604030504040204" pitchFamily="34" charset="0"/>
              </a:rPr>
              <a:t>KEY</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334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9A81-6539-BC30-7FF7-8F935BFCAFE5}"/>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9DB30C5-F6B2-10C6-F248-727333F7AA93}"/>
              </a:ext>
            </a:extLst>
          </p:cNvPr>
          <p:cNvSpPr txBox="1"/>
          <p:nvPr/>
        </p:nvSpPr>
        <p:spPr>
          <a:xfrm rot="10800000">
            <a:off x="0" y="-1555358"/>
            <a:ext cx="5143501" cy="19096524"/>
          </a:xfrm>
          <a:prstGeom prst="rect">
            <a:avLst/>
          </a:prstGeom>
        </p:spPr>
        <p:txBody>
          <a:bodyPr lIns="50800" tIns="50800" rIns="50800" bIns="50800" rtlCol="0" anchor="ctr"/>
          <a:lstStyle/>
          <a:p>
            <a:pPr algn="ctr">
              <a:lnSpc>
                <a:spcPts val="2800"/>
              </a:lnSpc>
            </a:pPr>
            <a:endParaRPr/>
          </a:p>
        </p:txBody>
      </p:sp>
      <p:sp>
        <p:nvSpPr>
          <p:cNvPr id="5" name="TextBox 5">
            <a:extLst>
              <a:ext uri="{FF2B5EF4-FFF2-40B4-BE49-F238E27FC236}">
                <a16:creationId xmlns:a16="http://schemas.microsoft.com/office/drawing/2014/main" id="{8EC3A365-D8DD-66B5-6102-A4367F6FA5C1}"/>
              </a:ext>
            </a:extLst>
          </p:cNvPr>
          <p:cNvSpPr txBox="1"/>
          <p:nvPr/>
        </p:nvSpPr>
        <p:spPr>
          <a:xfrm>
            <a:off x="5840773" y="758645"/>
            <a:ext cx="11560961" cy="992323"/>
          </a:xfrm>
          <a:prstGeom prst="rect">
            <a:avLst/>
          </a:prstGeom>
        </p:spPr>
        <p:txBody>
          <a:bodyPr wrap="square" lIns="0" tIns="0" rIns="0" bIns="0" rtlCol="0" anchor="t">
            <a:spAutoFit/>
          </a:bodyPr>
          <a:lstStyle/>
          <a:p>
            <a:pPr>
              <a:lnSpc>
                <a:spcPts val="7727"/>
              </a:lnSpc>
            </a:pPr>
            <a:r>
              <a:rPr lang="en-US" sz="7200" b="1" dirty="0">
                <a:solidFill>
                  <a:srgbClr val="045593"/>
                </a:solidFill>
                <a:latin typeface="Tahoma Bold"/>
                <a:ea typeface="Tahoma Bold"/>
                <a:cs typeface="Tahoma Bold"/>
              </a:rPr>
              <a:t>Overview </a:t>
            </a:r>
          </a:p>
        </p:txBody>
      </p:sp>
      <p:sp>
        <p:nvSpPr>
          <p:cNvPr id="50" name="Text Placeholder 24">
            <a:extLst>
              <a:ext uri="{FF2B5EF4-FFF2-40B4-BE49-F238E27FC236}">
                <a16:creationId xmlns:a16="http://schemas.microsoft.com/office/drawing/2014/main" id="{C076762E-3C77-9641-638A-C8FF11938EA3}"/>
              </a:ext>
            </a:extLst>
          </p:cNvPr>
          <p:cNvSpPr txBox="1">
            <a:spLocks/>
          </p:cNvSpPr>
          <p:nvPr/>
        </p:nvSpPr>
        <p:spPr>
          <a:xfrm>
            <a:off x="5980977" y="2711199"/>
            <a:ext cx="9326880" cy="349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3200" dirty="0">
                <a:solidFill>
                  <a:srgbClr val="1B1B1B"/>
                </a:solidFill>
                <a:latin typeface="Tahoma" panose="020B0604030504040204" pitchFamily="34" charset="0"/>
                <a:ea typeface="Tahoma" panose="020B0604030504040204" pitchFamily="34" charset="0"/>
                <a:cs typeface="Tahoma" panose="020B0604030504040204" pitchFamily="34" charset="0"/>
              </a:rPr>
              <a:t>Rural Health Transformation Background</a:t>
            </a:r>
            <a:endParaRPr kumimoji="0" lang="en-US" sz="32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Text Placeholder 33">
            <a:extLst>
              <a:ext uri="{FF2B5EF4-FFF2-40B4-BE49-F238E27FC236}">
                <a16:creationId xmlns:a16="http://schemas.microsoft.com/office/drawing/2014/main" id="{E7AF0536-8F50-4D0A-F0AC-A4014D1DF8BF}"/>
              </a:ext>
            </a:extLst>
          </p:cNvPr>
          <p:cNvSpPr txBox="1">
            <a:spLocks/>
          </p:cNvSpPr>
          <p:nvPr/>
        </p:nvSpPr>
        <p:spPr>
          <a:xfrm>
            <a:off x="15991198" y="2711199"/>
            <a:ext cx="914400" cy="349250"/>
          </a:xfrm>
          <a:prstGeom prst="rect">
            <a:avLst/>
          </a:prstGeom>
        </p:spPr>
        <p:txBody>
          <a:bodyPr vert="horz" lIns="0" tIns="0" rIns="0" bIns="0" rtlCol="0">
            <a:noAutofit/>
          </a:bodyPr>
          <a:lstStyle>
            <a:lvl1pPr marL="0" indent="0" algn="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6" name="Straight Connector 65">
            <a:extLst>
              <a:ext uri="{FF2B5EF4-FFF2-40B4-BE49-F238E27FC236}">
                <a16:creationId xmlns:a16="http://schemas.microsoft.com/office/drawing/2014/main" id="{CC6BE897-1C81-C05B-2EA8-A5777852AC80}"/>
              </a:ext>
            </a:extLst>
          </p:cNvPr>
          <p:cNvCxnSpPr>
            <a:cxnSpLocks/>
          </p:cNvCxnSpPr>
          <p:nvPr/>
        </p:nvCxnSpPr>
        <p:spPr>
          <a:xfrm>
            <a:off x="5840773" y="3333616"/>
            <a:ext cx="11430000" cy="0"/>
          </a:xfrm>
          <a:prstGeom prst="line">
            <a:avLst/>
          </a:prstGeom>
          <a:noFill/>
          <a:ln w="3175" cap="flat" cmpd="sng" algn="ctr">
            <a:solidFill>
              <a:srgbClr val="1B1B1B"/>
            </a:solidFill>
            <a:prstDash val="solid"/>
            <a:miter lim="800000"/>
          </a:ln>
          <a:effectLst/>
        </p:spPr>
      </p:cxnSp>
      <p:sp>
        <p:nvSpPr>
          <p:cNvPr id="51" name="Text Placeholder 25">
            <a:extLst>
              <a:ext uri="{FF2B5EF4-FFF2-40B4-BE49-F238E27FC236}">
                <a16:creationId xmlns:a16="http://schemas.microsoft.com/office/drawing/2014/main" id="{9F6DF379-0908-A13B-EFB2-6D0EF54CDCAB}"/>
              </a:ext>
            </a:extLst>
          </p:cNvPr>
          <p:cNvSpPr txBox="1">
            <a:spLocks/>
          </p:cNvSpPr>
          <p:nvPr/>
        </p:nvSpPr>
        <p:spPr>
          <a:xfrm>
            <a:off x="5982503" y="3606783"/>
            <a:ext cx="9326880" cy="349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Virginia’s Journey to Rural Health Transformation</a:t>
            </a:r>
          </a:p>
        </p:txBody>
      </p:sp>
      <p:sp>
        <p:nvSpPr>
          <p:cNvPr id="59" name="Text Placeholder 34">
            <a:extLst>
              <a:ext uri="{FF2B5EF4-FFF2-40B4-BE49-F238E27FC236}">
                <a16:creationId xmlns:a16="http://schemas.microsoft.com/office/drawing/2014/main" id="{3EBCE595-5298-E131-6FDB-17184E7997AF}"/>
              </a:ext>
            </a:extLst>
          </p:cNvPr>
          <p:cNvSpPr txBox="1">
            <a:spLocks/>
          </p:cNvSpPr>
          <p:nvPr/>
        </p:nvSpPr>
        <p:spPr>
          <a:xfrm>
            <a:off x="15992724" y="3606783"/>
            <a:ext cx="914400" cy="349250"/>
          </a:xfrm>
          <a:prstGeom prst="rect">
            <a:avLst/>
          </a:prstGeom>
        </p:spPr>
        <p:txBody>
          <a:bodyPr vert="horz" lIns="0" tIns="0" rIns="0" bIns="0" rtlCol="0">
            <a:noAutofit/>
          </a:bodyPr>
          <a:lstStyle>
            <a:lvl1pPr marL="0" indent="0" algn="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7" name="Straight Connector 66">
            <a:extLst>
              <a:ext uri="{FF2B5EF4-FFF2-40B4-BE49-F238E27FC236}">
                <a16:creationId xmlns:a16="http://schemas.microsoft.com/office/drawing/2014/main" id="{F7834F89-6CD4-98A1-F5E1-95C6E40E0F15}"/>
              </a:ext>
            </a:extLst>
          </p:cNvPr>
          <p:cNvCxnSpPr>
            <a:cxnSpLocks/>
          </p:cNvCxnSpPr>
          <p:nvPr/>
        </p:nvCxnSpPr>
        <p:spPr>
          <a:xfrm>
            <a:off x="5842299" y="4229200"/>
            <a:ext cx="11430000" cy="0"/>
          </a:xfrm>
          <a:prstGeom prst="line">
            <a:avLst/>
          </a:prstGeom>
          <a:noFill/>
          <a:ln w="3175" cap="flat" cmpd="sng" algn="ctr">
            <a:solidFill>
              <a:srgbClr val="1B1B1B"/>
            </a:solidFill>
            <a:prstDash val="solid"/>
            <a:miter lim="800000"/>
          </a:ln>
          <a:effectLst/>
        </p:spPr>
      </p:cxnSp>
      <p:sp>
        <p:nvSpPr>
          <p:cNvPr id="52" name="Text Placeholder 27">
            <a:extLst>
              <a:ext uri="{FF2B5EF4-FFF2-40B4-BE49-F238E27FC236}">
                <a16:creationId xmlns:a16="http://schemas.microsoft.com/office/drawing/2014/main" id="{BA96A974-3430-B20B-8703-C594B6C5E4F0}"/>
              </a:ext>
            </a:extLst>
          </p:cNvPr>
          <p:cNvSpPr txBox="1">
            <a:spLocks/>
          </p:cNvSpPr>
          <p:nvPr/>
        </p:nvSpPr>
        <p:spPr>
          <a:xfrm>
            <a:off x="5980977" y="4502367"/>
            <a:ext cx="9326880" cy="349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Next Steps</a:t>
            </a:r>
          </a:p>
        </p:txBody>
      </p:sp>
      <p:cxnSp>
        <p:nvCxnSpPr>
          <p:cNvPr id="68" name="Straight Connector 67">
            <a:extLst>
              <a:ext uri="{FF2B5EF4-FFF2-40B4-BE49-F238E27FC236}">
                <a16:creationId xmlns:a16="http://schemas.microsoft.com/office/drawing/2014/main" id="{0311D46C-92AD-54D5-6C35-BC05B0A80090}"/>
              </a:ext>
            </a:extLst>
          </p:cNvPr>
          <p:cNvCxnSpPr/>
          <p:nvPr/>
        </p:nvCxnSpPr>
        <p:spPr>
          <a:xfrm>
            <a:off x="5840773" y="5124784"/>
            <a:ext cx="11430000" cy="0"/>
          </a:xfrm>
          <a:prstGeom prst="line">
            <a:avLst/>
          </a:prstGeom>
          <a:noFill/>
          <a:ln w="3175" cap="flat" cmpd="sng" algn="ctr">
            <a:solidFill>
              <a:srgbClr val="1B1B1B"/>
            </a:solidFill>
            <a:prstDash val="solid"/>
            <a:miter lim="800000"/>
          </a:ln>
          <a:effectLst/>
        </p:spPr>
      </p:cxnSp>
      <p:sp>
        <p:nvSpPr>
          <p:cNvPr id="53" name="Text Placeholder 28">
            <a:extLst>
              <a:ext uri="{FF2B5EF4-FFF2-40B4-BE49-F238E27FC236}">
                <a16:creationId xmlns:a16="http://schemas.microsoft.com/office/drawing/2014/main" id="{1BD21CA6-372A-335E-B11C-081E3D991179}"/>
              </a:ext>
            </a:extLst>
          </p:cNvPr>
          <p:cNvSpPr txBox="1">
            <a:spLocks/>
          </p:cNvSpPr>
          <p:nvPr/>
        </p:nvSpPr>
        <p:spPr>
          <a:xfrm>
            <a:off x="5980977" y="5397951"/>
            <a:ext cx="9326880" cy="349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rPr>
              <a:t>Questions</a:t>
            </a:r>
          </a:p>
        </p:txBody>
      </p:sp>
      <p:cxnSp>
        <p:nvCxnSpPr>
          <p:cNvPr id="69" name="Straight Connector 68">
            <a:extLst>
              <a:ext uri="{FF2B5EF4-FFF2-40B4-BE49-F238E27FC236}">
                <a16:creationId xmlns:a16="http://schemas.microsoft.com/office/drawing/2014/main" id="{DB811069-803C-9E58-B940-11A08699D50D}"/>
              </a:ext>
            </a:extLst>
          </p:cNvPr>
          <p:cNvCxnSpPr/>
          <p:nvPr/>
        </p:nvCxnSpPr>
        <p:spPr>
          <a:xfrm>
            <a:off x="5840773" y="6020368"/>
            <a:ext cx="11430000" cy="0"/>
          </a:xfrm>
          <a:prstGeom prst="line">
            <a:avLst/>
          </a:prstGeom>
          <a:noFill/>
          <a:ln w="3175" cap="flat" cmpd="sng" algn="ctr">
            <a:solidFill>
              <a:srgbClr val="1B1B1B"/>
            </a:solidFill>
            <a:prstDash val="solid"/>
            <a:miter lim="800000"/>
          </a:ln>
          <a:effectLst/>
        </p:spPr>
      </p:cxnSp>
      <p:sp>
        <p:nvSpPr>
          <p:cNvPr id="54" name="Text Placeholder 29">
            <a:extLst>
              <a:ext uri="{FF2B5EF4-FFF2-40B4-BE49-F238E27FC236}">
                <a16:creationId xmlns:a16="http://schemas.microsoft.com/office/drawing/2014/main" id="{A94AA6AB-61AB-35E9-1504-88D1FC4C29E0}"/>
              </a:ext>
            </a:extLst>
          </p:cNvPr>
          <p:cNvSpPr txBox="1">
            <a:spLocks/>
          </p:cNvSpPr>
          <p:nvPr/>
        </p:nvSpPr>
        <p:spPr>
          <a:xfrm>
            <a:off x="5980977" y="6293535"/>
            <a:ext cx="9326880" cy="349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Text Placeholder 37">
            <a:extLst>
              <a:ext uri="{FF2B5EF4-FFF2-40B4-BE49-F238E27FC236}">
                <a16:creationId xmlns:a16="http://schemas.microsoft.com/office/drawing/2014/main" id="{E3CF33EE-3B20-1E32-54FD-18DB2FBDAEE8}"/>
              </a:ext>
            </a:extLst>
          </p:cNvPr>
          <p:cNvSpPr txBox="1">
            <a:spLocks/>
          </p:cNvSpPr>
          <p:nvPr/>
        </p:nvSpPr>
        <p:spPr>
          <a:xfrm>
            <a:off x="15991198" y="6293535"/>
            <a:ext cx="914400" cy="349250"/>
          </a:xfrm>
          <a:prstGeom prst="rect">
            <a:avLst/>
          </a:prstGeom>
        </p:spPr>
        <p:txBody>
          <a:bodyPr vert="horz" lIns="0" tIns="0" rIns="0" bIns="0" rtlCol="0">
            <a:noAutofit/>
          </a:bodyPr>
          <a:lstStyle>
            <a:lvl1pPr marL="0" indent="0" algn="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4559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 Placeholder 30">
            <a:extLst>
              <a:ext uri="{FF2B5EF4-FFF2-40B4-BE49-F238E27FC236}">
                <a16:creationId xmlns:a16="http://schemas.microsoft.com/office/drawing/2014/main" id="{4A92F93C-2E41-0380-7964-5F2E93B39541}"/>
              </a:ext>
            </a:extLst>
          </p:cNvPr>
          <p:cNvSpPr txBox="1">
            <a:spLocks/>
          </p:cNvSpPr>
          <p:nvPr/>
        </p:nvSpPr>
        <p:spPr>
          <a:xfrm>
            <a:off x="5980977" y="7189119"/>
            <a:ext cx="9326880" cy="349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1B1B1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reeform 2">
            <a:extLst>
              <a:ext uri="{FF2B5EF4-FFF2-40B4-BE49-F238E27FC236}">
                <a16:creationId xmlns:a16="http://schemas.microsoft.com/office/drawing/2014/main" id="{CFC24DDC-5509-03DD-9570-7D4C161300A4}"/>
              </a:ext>
            </a:extLst>
          </p:cNvPr>
          <p:cNvSpPr/>
          <p:nvPr/>
        </p:nvSpPr>
        <p:spPr>
          <a:xfrm>
            <a:off x="13591061" y="8906457"/>
            <a:ext cx="4526819" cy="1243796"/>
          </a:xfrm>
          <a:custGeom>
            <a:avLst/>
            <a:gdLst/>
            <a:ahLst/>
            <a:cxnLst/>
            <a:rect l="l" t="t" r="r" b="b"/>
            <a:pathLst>
              <a:path w="4867061" h="1243804">
                <a:moveTo>
                  <a:pt x="0" y="0"/>
                </a:moveTo>
                <a:lnTo>
                  <a:pt x="4867061" y="0"/>
                </a:lnTo>
                <a:lnTo>
                  <a:pt x="4867061" y="1243804"/>
                </a:lnTo>
                <a:lnTo>
                  <a:pt x="0" y="1243804"/>
                </a:lnTo>
                <a:lnTo>
                  <a:pt x="0" y="0"/>
                </a:lnTo>
                <a:close/>
              </a:path>
            </a:pathLst>
          </a:custGeom>
          <a:blipFill>
            <a:blip r:embed="rId3"/>
            <a:stretch>
              <a:fillRect r="-7516"/>
            </a:stretch>
          </a:blipFill>
        </p:spPr>
        <p:txBody>
          <a:bodyPr/>
          <a:lstStyle/>
          <a:p>
            <a:endParaRPr lang="en-US"/>
          </a:p>
        </p:txBody>
      </p:sp>
      <p:pic>
        <p:nvPicPr>
          <p:cNvPr id="12" name="Picture 11">
            <a:extLst>
              <a:ext uri="{FF2B5EF4-FFF2-40B4-BE49-F238E27FC236}">
                <a16:creationId xmlns:a16="http://schemas.microsoft.com/office/drawing/2014/main" id="{E5806D5F-CB91-9817-B73C-AC38DC84DD5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61453"/>
          <a:stretch>
            <a:fillRect/>
          </a:stretch>
        </p:blipFill>
        <p:spPr>
          <a:xfrm>
            <a:off x="-2" y="7"/>
            <a:ext cx="5143503" cy="10286993"/>
          </a:xfrm>
          <a:prstGeom prst="rect">
            <a:avLst/>
          </a:prstGeom>
        </p:spPr>
      </p:pic>
      <p:sp>
        <p:nvSpPr>
          <p:cNvPr id="3" name="TextBox 2">
            <a:extLst>
              <a:ext uri="{FF2B5EF4-FFF2-40B4-BE49-F238E27FC236}">
                <a16:creationId xmlns:a16="http://schemas.microsoft.com/office/drawing/2014/main" id="{96DA2893-9A71-296D-9564-466BEADB7983}"/>
              </a:ext>
            </a:extLst>
          </p:cNvPr>
          <p:cNvSpPr txBox="1"/>
          <p:nvPr/>
        </p:nvSpPr>
        <p:spPr>
          <a:xfrm>
            <a:off x="0" y="9686836"/>
            <a:ext cx="4218863" cy="600164"/>
          </a:xfrm>
          <a:prstGeom prst="rect">
            <a:avLst/>
          </a:prstGeom>
          <a:noFill/>
        </p:spPr>
        <p:txBody>
          <a:bodyPr wrap="square">
            <a:spAutoFit/>
          </a:bodyPr>
          <a:lstStyle/>
          <a:p>
            <a:r>
              <a:rPr lang="en-US" sz="1100" b="0" i="0">
                <a:effectLst/>
                <a:latin typeface="Arial" panose="020B0604020202020204" pitchFamily="34" charset="0"/>
              </a:rPr>
              <a:t>“Welcome to Virginia" sign along the southbound Potomac River Road (U.S. Route 220) entering Highland County, Virginia from Pendleton County, West Virginia. Credit: Famartin.</a:t>
            </a:r>
            <a:endParaRPr lang="en-US" sz="1100"/>
          </a:p>
        </p:txBody>
      </p:sp>
    </p:spTree>
    <p:extLst>
      <p:ext uri="{BB962C8B-B14F-4D97-AF65-F5344CB8AC3E}">
        <p14:creationId xmlns:p14="http://schemas.microsoft.com/office/powerpoint/2010/main" val="59478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78B3-2551-40E3-6946-08788CD02F07}"/>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BEC37DA7-0A26-5067-6DEE-86B0B90CA691}"/>
              </a:ext>
            </a:extLst>
          </p:cNvPr>
          <p:cNvSpPr txBox="1"/>
          <p:nvPr/>
        </p:nvSpPr>
        <p:spPr>
          <a:xfrm>
            <a:off x="914400" y="2743200"/>
            <a:ext cx="16516737" cy="992323"/>
          </a:xfrm>
          <a:prstGeom prst="rect">
            <a:avLst/>
          </a:prstGeom>
        </p:spPr>
        <p:txBody>
          <a:bodyPr wrap="square" lIns="0" tIns="0" rIns="0" bIns="0" rtlCol="0" anchor="t">
            <a:spAutoFit/>
          </a:bodyPr>
          <a:lstStyle/>
          <a:p>
            <a:pPr>
              <a:lnSpc>
                <a:spcPts val="7727"/>
              </a:lnSpc>
            </a:pPr>
            <a:r>
              <a:rPr lang="en-US" sz="7800" b="1" dirty="0">
                <a:solidFill>
                  <a:srgbClr val="045593"/>
                </a:solidFill>
                <a:latin typeface="Tahoma Bold"/>
                <a:ea typeface="Tahoma Bold"/>
                <a:cs typeface="Tahoma Bold"/>
                <a:sym typeface="Tahoma Bold"/>
              </a:rPr>
              <a:t>What’s Next</a:t>
            </a:r>
            <a:endParaRPr lang="en-US" sz="8000" dirty="0"/>
          </a:p>
        </p:txBody>
      </p:sp>
      <p:sp>
        <p:nvSpPr>
          <p:cNvPr id="7" name="Freeform 9">
            <a:extLst>
              <a:ext uri="{FF2B5EF4-FFF2-40B4-BE49-F238E27FC236}">
                <a16:creationId xmlns:a16="http://schemas.microsoft.com/office/drawing/2014/main" id="{29C31056-CA05-0AF9-DA84-482B8F37236C}"/>
              </a:ext>
            </a:extLst>
          </p:cNvPr>
          <p:cNvSpPr/>
          <p:nvPr/>
        </p:nvSpPr>
        <p:spPr>
          <a:xfrm>
            <a:off x="13224108" y="186735"/>
            <a:ext cx="4867061" cy="1243804"/>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2"/>
            <a:stretch>
              <a:fillRect/>
            </a:stretch>
          </a:blipFill>
        </p:spPr>
        <p:txBody>
          <a:bodyPr/>
          <a:lstStyle/>
          <a:p>
            <a:endParaRPr lang="en-US" dirty="0"/>
          </a:p>
        </p:txBody>
      </p:sp>
      <p:pic>
        <p:nvPicPr>
          <p:cNvPr id="3" name="Picture 2">
            <a:extLst>
              <a:ext uri="{FF2B5EF4-FFF2-40B4-BE49-F238E27FC236}">
                <a16:creationId xmlns:a16="http://schemas.microsoft.com/office/drawing/2014/main" id="{B1C9D823-1974-7C62-9F00-C5E8DF2E4FF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31083" r="10762" b="34991"/>
          <a:stretch>
            <a:fillRect/>
          </a:stretch>
        </p:blipFill>
        <p:spPr>
          <a:xfrm>
            <a:off x="0" y="5076972"/>
            <a:ext cx="18284744" cy="5213444"/>
          </a:xfrm>
          <a:prstGeom prst="rect">
            <a:avLst/>
          </a:prstGeom>
        </p:spPr>
      </p:pic>
      <p:sp>
        <p:nvSpPr>
          <p:cNvPr id="2" name="Slide Number Placeholder 1">
            <a:extLst>
              <a:ext uri="{FF2B5EF4-FFF2-40B4-BE49-F238E27FC236}">
                <a16:creationId xmlns:a16="http://schemas.microsoft.com/office/drawing/2014/main" id="{A2E37F70-A77B-450C-D019-5859C6A14492}"/>
              </a:ext>
            </a:extLst>
          </p:cNvPr>
          <p:cNvSpPr>
            <a:spLocks noGrp="1"/>
          </p:cNvSpPr>
          <p:nvPr>
            <p:ph type="sldNum" sz="quarter" idx="12"/>
          </p:nvPr>
        </p:nvSpPr>
        <p:spPr/>
        <p:txBody>
          <a:bodyPr/>
          <a:lstStyle/>
          <a:p>
            <a:fld id="{B6F15528-21DE-4FAA-801E-634DDDAF4B2B}" type="slidenum">
              <a:rPr lang="en-US" smtClean="0"/>
              <a:pPr/>
              <a:t>20</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226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C832-186C-47A7-E9BC-452DA5D8262D}"/>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9D7AF290-1F08-1BA6-9435-BCD205099EB2}"/>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F71422C5-5B56-41AA-4ED8-5B76B9B520F3}"/>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Championing Progress Through Continued Engagement</a:t>
            </a:r>
          </a:p>
        </p:txBody>
      </p:sp>
      <p:sp>
        <p:nvSpPr>
          <p:cNvPr id="3" name="Rectangle: Rounded Corners 2">
            <a:extLst>
              <a:ext uri="{FF2B5EF4-FFF2-40B4-BE49-F238E27FC236}">
                <a16:creationId xmlns:a16="http://schemas.microsoft.com/office/drawing/2014/main" id="{71B80A6C-2535-906E-338E-34634E01992A}"/>
              </a:ext>
            </a:extLst>
          </p:cNvPr>
          <p:cNvSpPr/>
          <p:nvPr/>
        </p:nvSpPr>
        <p:spPr>
          <a:xfrm>
            <a:off x="914400" y="2011680"/>
            <a:ext cx="16459200" cy="914400"/>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Upcoming opportunities to stay informed and support outreach in rural communities.</a:t>
            </a:r>
          </a:p>
        </p:txBody>
      </p:sp>
      <p:sp>
        <p:nvSpPr>
          <p:cNvPr id="22" name="Picture Placeholder 6">
            <a:extLst>
              <a:ext uri="{FF2B5EF4-FFF2-40B4-BE49-F238E27FC236}">
                <a16:creationId xmlns:a16="http://schemas.microsoft.com/office/drawing/2014/main" id="{CFAE6D7F-C2D7-9D69-2606-733C652A958C}"/>
              </a:ext>
            </a:extLst>
          </p:cNvPr>
          <p:cNvSpPr txBox="1">
            <a:spLocks/>
          </p:cNvSpPr>
          <p:nvPr/>
        </p:nvSpPr>
        <p:spPr>
          <a:xfrm>
            <a:off x="2194560" y="3749040"/>
            <a:ext cx="3657600" cy="822960"/>
          </a:xfrm>
          <a:prstGeom prst="rect">
            <a:avLst/>
          </a:prstGeom>
          <a:solidFill>
            <a:srgbClr val="065693"/>
          </a:solidFill>
          <a:ln w="19050" cap="flat" cmpd="sng" algn="ctr">
            <a:solidFill>
              <a:sysClr val="window" lastClr="FFFFFF"/>
            </a:solidFill>
            <a:prstDash val="solid"/>
            <a:miter lim="800000"/>
          </a:ln>
          <a:effectLst/>
        </p:spPr>
        <p:txBody>
          <a:bodyPr lIns="91440" tIns="0" rIns="9144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defTabSz="1114424" fontAlgn="base">
              <a:lnSpc>
                <a:spcPct val="100000"/>
              </a:lnSpc>
              <a:spcBef>
                <a:spcPct val="0"/>
              </a:spcBef>
              <a:spcAft>
                <a:spcPct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Regional Engagement Meetings</a:t>
            </a:r>
          </a:p>
        </p:txBody>
      </p:sp>
      <p:sp>
        <p:nvSpPr>
          <p:cNvPr id="25" name="Rectangle 24">
            <a:extLst>
              <a:ext uri="{FF2B5EF4-FFF2-40B4-BE49-F238E27FC236}">
                <a16:creationId xmlns:a16="http://schemas.microsoft.com/office/drawing/2014/main" id="{F33E778F-7EC6-E495-3626-C6FDE0D85FF6}"/>
              </a:ext>
            </a:extLst>
          </p:cNvPr>
          <p:cNvSpPr/>
          <p:nvPr/>
        </p:nvSpPr>
        <p:spPr>
          <a:xfrm>
            <a:off x="323452" y="3904847"/>
            <a:ext cx="1063851"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Upcoming Activity</a:t>
            </a:r>
          </a:p>
        </p:txBody>
      </p:sp>
      <p:sp>
        <p:nvSpPr>
          <p:cNvPr id="26" name="Rectangle 25">
            <a:extLst>
              <a:ext uri="{FF2B5EF4-FFF2-40B4-BE49-F238E27FC236}">
                <a16:creationId xmlns:a16="http://schemas.microsoft.com/office/drawing/2014/main" id="{1CABD7F6-EF5D-CF27-20B1-A91077689D9E}"/>
              </a:ext>
            </a:extLst>
          </p:cNvPr>
          <p:cNvSpPr/>
          <p:nvPr/>
        </p:nvSpPr>
        <p:spPr>
          <a:xfrm>
            <a:off x="360422" y="5811652"/>
            <a:ext cx="1063851"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What to </a:t>
            </a:r>
          </a:p>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Expect</a:t>
            </a:r>
          </a:p>
        </p:txBody>
      </p:sp>
      <p:sp>
        <p:nvSpPr>
          <p:cNvPr id="27" name="Left Brace 26">
            <a:extLst>
              <a:ext uri="{FF2B5EF4-FFF2-40B4-BE49-F238E27FC236}">
                <a16:creationId xmlns:a16="http://schemas.microsoft.com/office/drawing/2014/main" id="{8D6B5824-0D37-ACEA-0060-B96384694CF2}"/>
              </a:ext>
            </a:extLst>
          </p:cNvPr>
          <p:cNvSpPr/>
          <p:nvPr/>
        </p:nvSpPr>
        <p:spPr>
          <a:xfrm>
            <a:off x="1579349" y="3749039"/>
            <a:ext cx="274319" cy="1009759"/>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28" name="Left Brace 27">
            <a:extLst>
              <a:ext uri="{FF2B5EF4-FFF2-40B4-BE49-F238E27FC236}">
                <a16:creationId xmlns:a16="http://schemas.microsoft.com/office/drawing/2014/main" id="{BBE719C3-9781-D0A0-70BA-27A665E61829}"/>
              </a:ext>
            </a:extLst>
          </p:cNvPr>
          <p:cNvSpPr/>
          <p:nvPr/>
        </p:nvSpPr>
        <p:spPr>
          <a:xfrm>
            <a:off x="1579348" y="4927252"/>
            <a:ext cx="274320" cy="2231275"/>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30" name="Rectangle 29">
            <a:extLst>
              <a:ext uri="{FF2B5EF4-FFF2-40B4-BE49-F238E27FC236}">
                <a16:creationId xmlns:a16="http://schemas.microsoft.com/office/drawing/2014/main" id="{DEA5C9D8-ACA1-648F-86A3-07C12C3E2C9C}"/>
              </a:ext>
            </a:extLst>
          </p:cNvPr>
          <p:cNvSpPr/>
          <p:nvPr/>
        </p:nvSpPr>
        <p:spPr>
          <a:xfrm>
            <a:off x="2194560" y="7315199"/>
            <a:ext cx="3657600" cy="1280160"/>
          </a:xfrm>
          <a:prstGeom prst="rect">
            <a:avLst/>
          </a:prstGeom>
          <a:solidFill>
            <a:srgbClr val="0D9CD4"/>
          </a:solidFill>
          <a:ln w="19050" cap="flat" cmpd="sng" algn="ctr">
            <a:solidFill>
              <a:srgbClr val="FFFFFF"/>
            </a:solidFill>
            <a:prstDash val="solid"/>
            <a:miter lim="800000"/>
          </a:ln>
          <a:effectLst/>
        </p:spPr>
        <p:txBody>
          <a:bodyPr lIns="137160" tIns="137160" rIns="137160" bIns="91440" numCol="1" anchor="ctr">
            <a:noAutofit/>
          </a:bodyPr>
          <a:lstStyle/>
          <a:p>
            <a:pPr lvl="0" defTabSz="1114424" fontAlgn="base">
              <a:spcBef>
                <a:spcPct val="0"/>
              </a:spcBef>
              <a:spcAft>
                <a:spcPct val="0"/>
              </a:spcAft>
              <a:defRPr/>
            </a:pPr>
            <a:endPar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defTabSz="1114424" fontAlgn="base">
              <a:spcBef>
                <a:spcPct val="0"/>
              </a:spcBef>
              <a:spcAft>
                <a:spcPct val="0"/>
              </a:spcAft>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Legislative offices can help share meeting information with local partners</a:t>
            </a:r>
          </a:p>
          <a:p>
            <a:pPr lvl="0" defTabSz="1114424" fontAlgn="base">
              <a:spcBef>
                <a:spcPct val="0"/>
              </a:spcBef>
              <a:spcAft>
                <a:spcPct val="0"/>
              </a:spcAft>
              <a:defRPr/>
            </a:pPr>
            <a:endPar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a:extLst>
              <a:ext uri="{FF2B5EF4-FFF2-40B4-BE49-F238E27FC236}">
                <a16:creationId xmlns:a16="http://schemas.microsoft.com/office/drawing/2014/main" id="{9B9016A5-7635-4C6D-1B46-2F8301D2DF50}"/>
              </a:ext>
            </a:extLst>
          </p:cNvPr>
          <p:cNvSpPr/>
          <p:nvPr/>
        </p:nvSpPr>
        <p:spPr>
          <a:xfrm>
            <a:off x="2194560" y="4724885"/>
            <a:ext cx="3657600" cy="2399728"/>
          </a:xfrm>
          <a:prstGeom prst="rect">
            <a:avLst/>
          </a:prstGeom>
          <a:solidFill>
            <a:srgbClr val="FEF4CF"/>
          </a:solidFill>
          <a:ln>
            <a:noFill/>
          </a:ln>
        </p:spPr>
        <p:style>
          <a:lnRef idx="2">
            <a:schemeClr val="accent1">
              <a:shade val="15000"/>
            </a:schemeClr>
          </a:lnRef>
          <a:fillRef idx="1">
            <a:schemeClr val="accent1"/>
          </a:fillRef>
          <a:effectRef idx="0">
            <a:schemeClr val="accent1"/>
          </a:effectRef>
          <a:fontRef idx="minor">
            <a:schemeClr val="lt1"/>
          </a:fontRef>
        </p:style>
        <p:txBody>
          <a:bodyPr rIns="182880" rtlCol="0" anchor="ctr"/>
          <a:lstStyle/>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Two meetings are being planned in each of Virginia’s six rural regions by the end of October</a:t>
            </a:r>
          </a:p>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Meetings will provide opportunities for regional updates, questions, and stakeholder input</a:t>
            </a:r>
          </a:p>
        </p:txBody>
      </p:sp>
      <p:sp>
        <p:nvSpPr>
          <p:cNvPr id="4" name="Rectangle 3">
            <a:extLst>
              <a:ext uri="{FF2B5EF4-FFF2-40B4-BE49-F238E27FC236}">
                <a16:creationId xmlns:a16="http://schemas.microsoft.com/office/drawing/2014/main" id="{4F0A2D43-BFCB-85AB-5BAB-AA520A7CCBA8}"/>
              </a:ext>
            </a:extLst>
          </p:cNvPr>
          <p:cNvSpPr/>
          <p:nvPr/>
        </p:nvSpPr>
        <p:spPr>
          <a:xfrm>
            <a:off x="320504" y="7753188"/>
            <a:ext cx="1066800" cy="411480"/>
          </a:xfrm>
          <a:prstGeom prst="rect">
            <a:avLst/>
          </a:prstGeom>
          <a:noFill/>
          <a:ln w="19050" cap="flat" cmpd="sng" algn="ctr">
            <a:noFill/>
            <a:prstDash val="solid"/>
            <a:miter lim="800000"/>
          </a:ln>
          <a:effectLst/>
        </p:spPr>
        <p:txBody>
          <a:bodyPr vert="horz" lIns="0" tIns="0" rIns="0" bIns="0" anchor="ctr">
            <a:noAutofit/>
          </a:bodyPr>
          <a:lstStyle/>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How Your Office </a:t>
            </a:r>
          </a:p>
          <a:p>
            <a:pPr algn="r" defTabSz="1114424" fontAlgn="base">
              <a:spcBef>
                <a:spcPct val="0"/>
              </a:spcBef>
              <a:spcAft>
                <a:spcPct val="0"/>
              </a:spcAft>
              <a:defRPr/>
            </a:pPr>
            <a:r>
              <a:rPr lang="en-US" sz="1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Can Help</a:t>
            </a:r>
          </a:p>
        </p:txBody>
      </p:sp>
      <p:sp>
        <p:nvSpPr>
          <p:cNvPr id="5" name="Left Brace 4">
            <a:extLst>
              <a:ext uri="{FF2B5EF4-FFF2-40B4-BE49-F238E27FC236}">
                <a16:creationId xmlns:a16="http://schemas.microsoft.com/office/drawing/2014/main" id="{F80ECDF3-9F14-ECEF-F053-4AC763F14D0D}"/>
              </a:ext>
            </a:extLst>
          </p:cNvPr>
          <p:cNvSpPr/>
          <p:nvPr/>
        </p:nvSpPr>
        <p:spPr>
          <a:xfrm>
            <a:off x="1579349" y="7326980"/>
            <a:ext cx="274320" cy="1280160"/>
          </a:xfrm>
          <a:prstGeom prst="leftBrace">
            <a:avLst/>
          </a:prstGeom>
          <a:noFill/>
          <a:ln w="12700" cap="flat" cmpd="sng" algn="ctr">
            <a:solidFill>
              <a:srgbClr val="149DD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1B1B1B"/>
              </a:solidFill>
              <a:effectLst/>
              <a:uLnTx/>
              <a:uFillTx/>
              <a:latin typeface="Aptos" panose="02110004020202020204"/>
            </a:endParaRPr>
          </a:p>
        </p:txBody>
      </p:sp>
      <p:sp>
        <p:nvSpPr>
          <p:cNvPr id="6" name="Picture Placeholder 6">
            <a:extLst>
              <a:ext uri="{FF2B5EF4-FFF2-40B4-BE49-F238E27FC236}">
                <a16:creationId xmlns:a16="http://schemas.microsoft.com/office/drawing/2014/main" id="{318ED214-9582-6C7D-AAE3-7556B6B474E8}"/>
              </a:ext>
            </a:extLst>
          </p:cNvPr>
          <p:cNvSpPr txBox="1">
            <a:spLocks/>
          </p:cNvSpPr>
          <p:nvPr/>
        </p:nvSpPr>
        <p:spPr>
          <a:xfrm>
            <a:off x="6035040" y="3749040"/>
            <a:ext cx="3657600" cy="822960"/>
          </a:xfrm>
          <a:prstGeom prst="rect">
            <a:avLst/>
          </a:prstGeom>
          <a:solidFill>
            <a:srgbClr val="065693"/>
          </a:solidFill>
          <a:ln w="19050" cap="flat" cmpd="sng" algn="ctr">
            <a:solidFill>
              <a:sysClr val="window" lastClr="FFFFFF"/>
            </a:solidFill>
            <a:prstDash val="solid"/>
            <a:miter lim="800000"/>
          </a:ln>
          <a:effectLst/>
        </p:spPr>
        <p:txBody>
          <a:bodyPr lIns="91440" tIns="0" rIns="9144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defTabSz="1114424" fontAlgn="base">
              <a:lnSpc>
                <a:spcPct val="100000"/>
              </a:lnSpc>
              <a:spcBef>
                <a:spcPct val="0"/>
              </a:spcBef>
              <a:spcAft>
                <a:spcPct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RFA Awareness</a:t>
            </a:r>
          </a:p>
        </p:txBody>
      </p:sp>
      <p:sp>
        <p:nvSpPr>
          <p:cNvPr id="7" name="Rectangle 6">
            <a:extLst>
              <a:ext uri="{FF2B5EF4-FFF2-40B4-BE49-F238E27FC236}">
                <a16:creationId xmlns:a16="http://schemas.microsoft.com/office/drawing/2014/main" id="{0912BE67-63A6-6DC3-220B-7A6A88D80CB5}"/>
              </a:ext>
            </a:extLst>
          </p:cNvPr>
          <p:cNvSpPr/>
          <p:nvPr/>
        </p:nvSpPr>
        <p:spPr>
          <a:xfrm>
            <a:off x="6035040" y="7315199"/>
            <a:ext cx="3657600" cy="1280160"/>
          </a:xfrm>
          <a:prstGeom prst="rect">
            <a:avLst/>
          </a:prstGeom>
          <a:solidFill>
            <a:srgbClr val="0D9CD4"/>
          </a:solidFill>
          <a:ln w="19050" cap="flat" cmpd="sng" algn="ctr">
            <a:solidFill>
              <a:srgbClr val="FFFFFF"/>
            </a:solidFill>
            <a:prstDash val="solid"/>
            <a:miter lim="800000"/>
          </a:ln>
          <a:effectLst/>
        </p:spPr>
        <p:txBody>
          <a:bodyPr lIns="137160" tIns="137160" rIns="137160" bIns="91440" numCol="1" anchor="ctr">
            <a:noAutofit/>
          </a:bodyPr>
          <a:lstStyle/>
          <a:p>
            <a:pPr lvl="0" defTabSz="1114424" fontAlgn="base">
              <a:spcBef>
                <a:spcPct val="0"/>
              </a:spcBef>
              <a:spcAft>
                <a:spcPct val="0"/>
              </a:spcAft>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Advertising RFAs will help connect rural stakeholders in your district to available opportunities</a:t>
            </a:r>
          </a:p>
        </p:txBody>
      </p:sp>
      <p:sp>
        <p:nvSpPr>
          <p:cNvPr id="8" name="Rectangle 7">
            <a:extLst>
              <a:ext uri="{FF2B5EF4-FFF2-40B4-BE49-F238E27FC236}">
                <a16:creationId xmlns:a16="http://schemas.microsoft.com/office/drawing/2014/main" id="{AAB83D53-92C5-1A04-ABB3-47670D855FB4}"/>
              </a:ext>
            </a:extLst>
          </p:cNvPr>
          <p:cNvSpPr/>
          <p:nvPr/>
        </p:nvSpPr>
        <p:spPr>
          <a:xfrm>
            <a:off x="6035040" y="4758799"/>
            <a:ext cx="3657600" cy="2365814"/>
          </a:xfrm>
          <a:prstGeom prst="rect">
            <a:avLst/>
          </a:prstGeom>
          <a:solidFill>
            <a:srgbClr val="FEF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Upcoming RFAs will provide funding opportunities for eligible downstream applicants</a:t>
            </a:r>
          </a:p>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Legislative offices can help amplify and advertise RFA announcements</a:t>
            </a:r>
          </a:p>
        </p:txBody>
      </p:sp>
      <p:sp>
        <p:nvSpPr>
          <p:cNvPr id="9" name="Picture Placeholder 6">
            <a:extLst>
              <a:ext uri="{FF2B5EF4-FFF2-40B4-BE49-F238E27FC236}">
                <a16:creationId xmlns:a16="http://schemas.microsoft.com/office/drawing/2014/main" id="{ADF3C2F9-9435-37B9-1045-B85BA2C03AE5}"/>
              </a:ext>
            </a:extLst>
          </p:cNvPr>
          <p:cNvSpPr txBox="1">
            <a:spLocks/>
          </p:cNvSpPr>
          <p:nvPr/>
        </p:nvSpPr>
        <p:spPr>
          <a:xfrm>
            <a:off x="9875520" y="3749040"/>
            <a:ext cx="3657600" cy="822960"/>
          </a:xfrm>
          <a:prstGeom prst="rect">
            <a:avLst/>
          </a:prstGeom>
          <a:solidFill>
            <a:srgbClr val="065693"/>
          </a:solidFill>
          <a:ln w="19050" cap="flat" cmpd="sng" algn="ctr">
            <a:solidFill>
              <a:sysClr val="window" lastClr="FFFFFF"/>
            </a:solidFill>
            <a:prstDash val="solid"/>
            <a:miter lim="800000"/>
          </a:ln>
          <a:effectLst/>
        </p:spPr>
        <p:txBody>
          <a:bodyPr lIns="91440" tIns="0" rIns="9144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defTabSz="1114424" fontAlgn="base">
              <a:lnSpc>
                <a:spcPct val="100000"/>
              </a:lnSpc>
              <a:spcBef>
                <a:spcPct val="0"/>
              </a:spcBef>
              <a:spcAft>
                <a:spcPct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Funding Award Updates</a:t>
            </a:r>
          </a:p>
        </p:txBody>
      </p:sp>
      <p:sp>
        <p:nvSpPr>
          <p:cNvPr id="10" name="Rectangle 9">
            <a:extLst>
              <a:ext uri="{FF2B5EF4-FFF2-40B4-BE49-F238E27FC236}">
                <a16:creationId xmlns:a16="http://schemas.microsoft.com/office/drawing/2014/main" id="{3049DCE7-DE57-7175-8B0D-0254DAECD83C}"/>
              </a:ext>
            </a:extLst>
          </p:cNvPr>
          <p:cNvSpPr/>
          <p:nvPr/>
        </p:nvSpPr>
        <p:spPr>
          <a:xfrm>
            <a:off x="9875520" y="7315199"/>
            <a:ext cx="3657600" cy="1280160"/>
          </a:xfrm>
          <a:prstGeom prst="rect">
            <a:avLst/>
          </a:prstGeom>
          <a:solidFill>
            <a:srgbClr val="0D9CD4"/>
          </a:solidFill>
          <a:ln w="19050" cap="flat" cmpd="sng" algn="ctr">
            <a:solidFill>
              <a:srgbClr val="FFFFFF"/>
            </a:solidFill>
            <a:prstDash val="solid"/>
            <a:miter lim="800000"/>
          </a:ln>
          <a:effectLst/>
        </p:spPr>
        <p:txBody>
          <a:bodyPr lIns="137160" tIns="137160" rIns="137160" bIns="91440" numCol="1" anchor="ctr">
            <a:noAutofit/>
          </a:bodyPr>
          <a:lstStyle/>
          <a:p>
            <a:pPr lvl="0" defTabSz="1114424" fontAlgn="base">
              <a:spcBef>
                <a:spcPct val="0"/>
              </a:spcBef>
              <a:spcAft>
                <a:spcPct val="0"/>
              </a:spcAft>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Updates can help legislative offices communicate local and regional impacts</a:t>
            </a:r>
          </a:p>
        </p:txBody>
      </p:sp>
      <p:sp>
        <p:nvSpPr>
          <p:cNvPr id="12" name="Rectangle 11">
            <a:extLst>
              <a:ext uri="{FF2B5EF4-FFF2-40B4-BE49-F238E27FC236}">
                <a16:creationId xmlns:a16="http://schemas.microsoft.com/office/drawing/2014/main" id="{00F6F0B5-3706-687F-A5E9-160D8877F8B6}"/>
              </a:ext>
            </a:extLst>
          </p:cNvPr>
          <p:cNvSpPr/>
          <p:nvPr/>
        </p:nvSpPr>
        <p:spPr>
          <a:xfrm>
            <a:off x="9875520" y="4758799"/>
            <a:ext cx="3657600" cy="2365814"/>
          </a:xfrm>
          <a:prstGeom prst="rect">
            <a:avLst/>
          </a:prstGeom>
          <a:solidFill>
            <a:srgbClr val="FEF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DMAS will share updates as funding awards are made</a:t>
            </a:r>
          </a:p>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Award information will support transparency as implementation progresses</a:t>
            </a:r>
          </a:p>
        </p:txBody>
      </p:sp>
      <p:sp>
        <p:nvSpPr>
          <p:cNvPr id="13" name="Picture Placeholder 6">
            <a:extLst>
              <a:ext uri="{FF2B5EF4-FFF2-40B4-BE49-F238E27FC236}">
                <a16:creationId xmlns:a16="http://schemas.microsoft.com/office/drawing/2014/main" id="{4D271637-C3C3-C5D8-C4BD-A7FAC8D36686}"/>
              </a:ext>
            </a:extLst>
          </p:cNvPr>
          <p:cNvSpPr txBox="1">
            <a:spLocks/>
          </p:cNvSpPr>
          <p:nvPr/>
        </p:nvSpPr>
        <p:spPr>
          <a:xfrm>
            <a:off x="13716000" y="3749040"/>
            <a:ext cx="3657600" cy="822960"/>
          </a:xfrm>
          <a:prstGeom prst="rect">
            <a:avLst/>
          </a:prstGeom>
          <a:solidFill>
            <a:srgbClr val="065693"/>
          </a:solidFill>
          <a:ln w="19050" cap="flat" cmpd="sng" algn="ctr">
            <a:solidFill>
              <a:sysClr val="window" lastClr="FFFFFF"/>
            </a:solidFill>
            <a:prstDash val="solid"/>
            <a:miter lim="800000"/>
          </a:ln>
          <a:effectLst/>
        </p:spPr>
        <p:txBody>
          <a:bodyPr lIns="91440" tIns="0" rIns="9144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defTabSz="1114424" fontAlgn="base">
              <a:lnSpc>
                <a:spcPct val="100000"/>
              </a:lnSpc>
              <a:spcBef>
                <a:spcPct val="0"/>
              </a:spcBef>
              <a:spcAft>
                <a:spcPct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District Newsletter Content </a:t>
            </a:r>
          </a:p>
        </p:txBody>
      </p:sp>
      <p:sp>
        <p:nvSpPr>
          <p:cNvPr id="14" name="Rectangle 13">
            <a:extLst>
              <a:ext uri="{FF2B5EF4-FFF2-40B4-BE49-F238E27FC236}">
                <a16:creationId xmlns:a16="http://schemas.microsoft.com/office/drawing/2014/main" id="{902BD9A0-B288-5024-369B-8E4A8CECF618}"/>
              </a:ext>
            </a:extLst>
          </p:cNvPr>
          <p:cNvSpPr/>
          <p:nvPr/>
        </p:nvSpPr>
        <p:spPr>
          <a:xfrm>
            <a:off x="13716000" y="7315199"/>
            <a:ext cx="3657600" cy="1280160"/>
          </a:xfrm>
          <a:prstGeom prst="rect">
            <a:avLst/>
          </a:prstGeom>
          <a:solidFill>
            <a:srgbClr val="0D9CD4"/>
          </a:solidFill>
          <a:ln w="19050" cap="flat" cmpd="sng" algn="ctr">
            <a:solidFill>
              <a:srgbClr val="FFFFFF"/>
            </a:solidFill>
            <a:prstDash val="solid"/>
            <a:miter lim="800000"/>
          </a:ln>
          <a:effectLst/>
        </p:spPr>
        <p:txBody>
          <a:bodyPr lIns="137160" tIns="137160" rIns="137160" bIns="91440" numCol="1" anchor="ctr">
            <a:noAutofit/>
          </a:bodyPr>
          <a:lstStyle/>
          <a:p>
            <a:pPr lvl="0" defTabSz="1114424" fontAlgn="base">
              <a:spcBef>
                <a:spcPct val="0"/>
              </a:spcBef>
              <a:spcAft>
                <a:spcPct val="0"/>
              </a:spcAft>
              <a:defRPr/>
            </a:pPr>
            <a:r>
              <a:rPr lang="en-US" sz="1600" b="1" kern="0" dirty="0">
                <a:solidFill>
                  <a:schemeClr val="bg1"/>
                </a:solidFill>
                <a:latin typeface="Tahoma" panose="020B0604030504040204" pitchFamily="34" charset="0"/>
                <a:ea typeface="Tahoma" panose="020B0604030504040204" pitchFamily="34" charset="0"/>
                <a:cs typeface="Tahoma" panose="020B0604030504040204" pitchFamily="34" charset="0"/>
              </a:rPr>
              <a:t>Newsletter content will help constituents stay informed about opportunities to be engaged and program impact</a:t>
            </a:r>
          </a:p>
        </p:txBody>
      </p:sp>
      <p:sp>
        <p:nvSpPr>
          <p:cNvPr id="15" name="Rectangle 14">
            <a:extLst>
              <a:ext uri="{FF2B5EF4-FFF2-40B4-BE49-F238E27FC236}">
                <a16:creationId xmlns:a16="http://schemas.microsoft.com/office/drawing/2014/main" id="{A9E16349-2C16-87D6-379A-C8C1965BA567}"/>
              </a:ext>
            </a:extLst>
          </p:cNvPr>
          <p:cNvSpPr/>
          <p:nvPr/>
        </p:nvSpPr>
        <p:spPr>
          <a:xfrm>
            <a:off x="13716000" y="4724885"/>
            <a:ext cx="3657600" cy="2399728"/>
          </a:xfrm>
          <a:prstGeom prst="rect">
            <a:avLst/>
          </a:prstGeom>
          <a:solidFill>
            <a:srgbClr val="FEF4CF"/>
          </a:solidFill>
          <a:ln>
            <a:noFill/>
          </a:ln>
        </p:spPr>
        <p:style>
          <a:lnRef idx="2">
            <a:schemeClr val="accent1">
              <a:shade val="15000"/>
            </a:schemeClr>
          </a:lnRef>
          <a:fillRef idx="1">
            <a:schemeClr val="accent1"/>
          </a:fillRef>
          <a:effectRef idx="0">
            <a:schemeClr val="accent1"/>
          </a:effectRef>
          <a:fontRef idx="minor">
            <a:schemeClr val="lt1"/>
          </a:fontRef>
        </p:style>
        <p:txBody>
          <a:bodyPr rIns="182880" rtlCol="0" anchor="ctr"/>
          <a:lstStyle/>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DMAS will provide content for district newsletters and constituent communications</a:t>
            </a:r>
          </a:p>
          <a:p>
            <a:pPr marL="347472" indent="-347472">
              <a:spcAft>
                <a:spcPts val="1200"/>
              </a:spcAft>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Materials may include meeting details, RFA announcements, award updates, program links, and success stories</a:t>
            </a:r>
          </a:p>
        </p:txBody>
      </p:sp>
      <p:sp>
        <p:nvSpPr>
          <p:cNvPr id="2" name="Rectangle: Rounded Corners 1">
            <a:extLst>
              <a:ext uri="{FF2B5EF4-FFF2-40B4-BE49-F238E27FC236}">
                <a16:creationId xmlns:a16="http://schemas.microsoft.com/office/drawing/2014/main" id="{DB6A6755-D2E6-9158-8227-AC523602283F}"/>
              </a:ext>
            </a:extLst>
          </p:cNvPr>
          <p:cNvSpPr/>
          <p:nvPr/>
        </p:nvSpPr>
        <p:spPr>
          <a:xfrm>
            <a:off x="2194560" y="8732520"/>
            <a:ext cx="15179040" cy="5663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rPr>
              <a:t>Your legislative office can also reach out directly to Heidi Hertz at heidi.hertz@governor.virginia.gov for more information. </a:t>
            </a:r>
          </a:p>
        </p:txBody>
      </p:sp>
      <p:sp>
        <p:nvSpPr>
          <p:cNvPr id="16" name="Slide Number Placeholder 15">
            <a:extLst>
              <a:ext uri="{FF2B5EF4-FFF2-40B4-BE49-F238E27FC236}">
                <a16:creationId xmlns:a16="http://schemas.microsoft.com/office/drawing/2014/main" id="{B2163CF1-EB67-29D0-EAC0-609DB29E1ED2}"/>
              </a:ext>
            </a:extLst>
          </p:cNvPr>
          <p:cNvSpPr>
            <a:spLocks noGrp="1"/>
          </p:cNvSpPr>
          <p:nvPr>
            <p:ph type="sldNum" sz="quarter" idx="12"/>
          </p:nvPr>
        </p:nvSpPr>
        <p:spPr/>
        <p:txBody>
          <a:bodyPr/>
          <a:lstStyle/>
          <a:p>
            <a:fld id="{B6F15528-21DE-4FAA-801E-634DDDAF4B2B}" type="slidenum">
              <a:rPr lang="en-US" smtClean="0"/>
              <a:pPr/>
              <a:t>21</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8" name="Freeform 9">
            <a:extLst>
              <a:ext uri="{FF2B5EF4-FFF2-40B4-BE49-F238E27FC236}">
                <a16:creationId xmlns:a16="http://schemas.microsoft.com/office/drawing/2014/main" id="{194F8903-B92B-8DA0-3DFD-AA799E55A952}"/>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1207612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965AF-7D42-3525-F936-AB5310A33249}"/>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30A3350D-11F3-9377-EFCD-29694C6E4BEA}"/>
              </a:ext>
            </a:extLst>
          </p:cNvPr>
          <p:cNvSpPr txBox="1"/>
          <p:nvPr/>
        </p:nvSpPr>
        <p:spPr>
          <a:xfrm>
            <a:off x="11007775" y="4647338"/>
            <a:ext cx="5823286" cy="992323"/>
          </a:xfrm>
          <a:prstGeom prst="rect">
            <a:avLst/>
          </a:prstGeom>
        </p:spPr>
        <p:txBody>
          <a:bodyPr wrap="square" lIns="0" tIns="0" rIns="0" bIns="0" rtlCol="0" anchor="t">
            <a:spAutoFit/>
          </a:bodyPr>
          <a:lstStyle/>
          <a:p>
            <a:pPr>
              <a:lnSpc>
                <a:spcPts val="7727"/>
              </a:lnSpc>
            </a:pPr>
            <a:r>
              <a:rPr lang="en-US" sz="7800" b="1" dirty="0">
                <a:solidFill>
                  <a:srgbClr val="045593"/>
                </a:solidFill>
                <a:latin typeface="Tahoma Bold"/>
                <a:ea typeface="Tahoma Bold"/>
                <a:cs typeface="Tahoma Bold"/>
                <a:sym typeface="Tahoma Bold"/>
              </a:rPr>
              <a:t>Questions?</a:t>
            </a:r>
            <a:endParaRPr lang="en-US" sz="8000" dirty="0"/>
          </a:p>
        </p:txBody>
      </p:sp>
      <p:sp>
        <p:nvSpPr>
          <p:cNvPr id="7" name="Freeform 9">
            <a:extLst>
              <a:ext uri="{FF2B5EF4-FFF2-40B4-BE49-F238E27FC236}">
                <a16:creationId xmlns:a16="http://schemas.microsoft.com/office/drawing/2014/main" id="{6FC889F5-6725-FFA1-9FCA-1F4F95DFC69E}"/>
              </a:ext>
            </a:extLst>
          </p:cNvPr>
          <p:cNvSpPr/>
          <p:nvPr/>
        </p:nvSpPr>
        <p:spPr>
          <a:xfrm>
            <a:off x="13224108" y="186735"/>
            <a:ext cx="4867061" cy="1243804"/>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3"/>
            <a:stretch>
              <a:fillRect/>
            </a:stretch>
          </a:blipFill>
        </p:spPr>
        <p:txBody>
          <a:bodyPr/>
          <a:lstStyle/>
          <a:p>
            <a:endParaRPr lang="en-US" dirty="0"/>
          </a:p>
        </p:txBody>
      </p:sp>
      <p:pic>
        <p:nvPicPr>
          <p:cNvPr id="6" name="Picture 5" descr="A group of people raising their hands&#10;&#10;AI-generated content may be incorrect.">
            <a:extLst>
              <a:ext uri="{FF2B5EF4-FFF2-40B4-BE49-F238E27FC236}">
                <a16:creationId xmlns:a16="http://schemas.microsoft.com/office/drawing/2014/main" id="{48EA57E2-558F-D61E-5D55-349B761F1784}"/>
              </a:ext>
            </a:extLst>
          </p:cNvPr>
          <p:cNvPicPr>
            <a:picLocks noChangeAspect="1"/>
          </p:cNvPicPr>
          <p:nvPr/>
        </p:nvPicPr>
        <p:blipFill>
          <a:blip r:embed="rId4">
            <a:duotone>
              <a:schemeClr val="accent1">
                <a:shade val="45000"/>
                <a:satMod val="135000"/>
              </a:schemeClr>
              <a:prstClr val="white"/>
            </a:duotone>
          </a:blip>
          <a:srcRect l="10347" r="30185"/>
          <a:stretch>
            <a:fillRect/>
          </a:stretch>
        </p:blipFill>
        <p:spPr>
          <a:xfrm>
            <a:off x="1" y="0"/>
            <a:ext cx="9144000" cy="10287000"/>
          </a:xfrm>
          <a:prstGeom prst="rect">
            <a:avLst/>
          </a:prstGeom>
        </p:spPr>
      </p:pic>
      <p:sp>
        <p:nvSpPr>
          <p:cNvPr id="2" name="Slide Number Placeholder 1">
            <a:extLst>
              <a:ext uri="{FF2B5EF4-FFF2-40B4-BE49-F238E27FC236}">
                <a16:creationId xmlns:a16="http://schemas.microsoft.com/office/drawing/2014/main" id="{57876F9D-BDEF-FBA9-8051-3DBD97FE825D}"/>
              </a:ext>
            </a:extLst>
          </p:cNvPr>
          <p:cNvSpPr>
            <a:spLocks noGrp="1"/>
          </p:cNvSpPr>
          <p:nvPr>
            <p:ph type="sldNum" sz="quarter" idx="12"/>
          </p:nvPr>
        </p:nvSpPr>
        <p:spPr/>
        <p:txBody>
          <a:bodyPr/>
          <a:lstStyle/>
          <a:p>
            <a:fld id="{B6F15528-21DE-4FAA-801E-634DDDAF4B2B}" type="slidenum">
              <a:rPr lang="en-US" smtClean="0"/>
              <a:pPr/>
              <a:t>22</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504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33094-B206-6F9F-3C0D-33F86352D2C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47682BA-D168-3B94-0533-B517D0FB30BA}"/>
              </a:ext>
            </a:extLst>
          </p:cNvPr>
          <p:cNvSpPr/>
          <p:nvPr/>
        </p:nvSpPr>
        <p:spPr>
          <a:xfrm>
            <a:off x="10394253" y="1714500"/>
            <a:ext cx="685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a:extLst>
              <a:ext uri="{FF2B5EF4-FFF2-40B4-BE49-F238E27FC236}">
                <a16:creationId xmlns:a16="http://schemas.microsoft.com/office/drawing/2014/main" id="{476BAA0D-2CA4-C6C0-EC6A-7CE09AB7101E}"/>
              </a:ext>
            </a:extLst>
          </p:cNvPr>
          <p:cNvSpPr/>
          <p:nvPr/>
        </p:nvSpPr>
        <p:spPr>
          <a:xfrm>
            <a:off x="2300577" y="5917417"/>
            <a:ext cx="442511" cy="442511"/>
          </a:xfrm>
          <a:custGeom>
            <a:avLst/>
            <a:gdLst/>
            <a:ahLst/>
            <a:cxnLst/>
            <a:rect l="l" t="t" r="r" b="b"/>
            <a:pathLst>
              <a:path w="442511" h="442511">
                <a:moveTo>
                  <a:pt x="0" y="0"/>
                </a:moveTo>
                <a:lnTo>
                  <a:pt x="442511" y="0"/>
                </a:lnTo>
                <a:lnTo>
                  <a:pt x="442511" y="442511"/>
                </a:lnTo>
                <a:lnTo>
                  <a:pt x="0" y="44251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D0F0CC63-8567-C0A2-A743-AE7C4A0538F8}"/>
              </a:ext>
            </a:extLst>
          </p:cNvPr>
          <p:cNvSpPr/>
          <p:nvPr/>
        </p:nvSpPr>
        <p:spPr>
          <a:xfrm>
            <a:off x="2300577" y="6898053"/>
            <a:ext cx="442511" cy="442511"/>
          </a:xfrm>
          <a:custGeom>
            <a:avLst/>
            <a:gdLst/>
            <a:ahLst/>
            <a:cxnLst/>
            <a:rect l="l" t="t" r="r" b="b"/>
            <a:pathLst>
              <a:path w="442511" h="442511">
                <a:moveTo>
                  <a:pt x="0" y="0"/>
                </a:moveTo>
                <a:lnTo>
                  <a:pt x="442511" y="0"/>
                </a:lnTo>
                <a:lnTo>
                  <a:pt x="442511" y="442511"/>
                </a:lnTo>
                <a:lnTo>
                  <a:pt x="0" y="44251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0C510E7A-0F9A-4C79-36C8-E925B5880CA3}"/>
              </a:ext>
            </a:extLst>
          </p:cNvPr>
          <p:cNvSpPr/>
          <p:nvPr/>
        </p:nvSpPr>
        <p:spPr>
          <a:xfrm>
            <a:off x="1828800" y="5320009"/>
            <a:ext cx="7315200" cy="64008"/>
          </a:xfrm>
          <a:custGeom>
            <a:avLst/>
            <a:gdLst/>
            <a:ahLst/>
            <a:cxnLst/>
            <a:rect l="l" t="t" r="r" b="b"/>
            <a:pathLst>
              <a:path w="7315200" h="64008">
                <a:moveTo>
                  <a:pt x="0" y="0"/>
                </a:moveTo>
                <a:lnTo>
                  <a:pt x="7315200" y="0"/>
                </a:lnTo>
                <a:lnTo>
                  <a:pt x="7315200" y="64008"/>
                </a:lnTo>
                <a:lnTo>
                  <a:pt x="0" y="6400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475470D1-DB5C-1530-5FEA-0114B1866EE3}"/>
              </a:ext>
            </a:extLst>
          </p:cNvPr>
          <p:cNvSpPr/>
          <p:nvPr/>
        </p:nvSpPr>
        <p:spPr>
          <a:xfrm>
            <a:off x="13420939" y="8856461"/>
            <a:ext cx="4867061" cy="1243804"/>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6"/>
            <a:stretch>
              <a:fillRect/>
            </a:stretch>
          </a:blipFill>
        </p:spPr>
        <p:txBody>
          <a:bodyPr/>
          <a:lstStyle/>
          <a:p>
            <a:endParaRPr lang="en-US"/>
          </a:p>
        </p:txBody>
      </p:sp>
      <p:sp>
        <p:nvSpPr>
          <p:cNvPr id="10" name="TextBox 10">
            <a:extLst>
              <a:ext uri="{FF2B5EF4-FFF2-40B4-BE49-F238E27FC236}">
                <a16:creationId xmlns:a16="http://schemas.microsoft.com/office/drawing/2014/main" id="{57B7BD6D-C9B1-0347-F2C8-F94706AC647F}"/>
              </a:ext>
            </a:extLst>
          </p:cNvPr>
          <p:cNvSpPr txBox="1"/>
          <p:nvPr/>
        </p:nvSpPr>
        <p:spPr>
          <a:xfrm>
            <a:off x="1828800" y="1695993"/>
            <a:ext cx="7315200" cy="1503168"/>
          </a:xfrm>
          <a:prstGeom prst="rect">
            <a:avLst/>
          </a:prstGeom>
        </p:spPr>
        <p:txBody>
          <a:bodyPr wrap="square" lIns="0" tIns="0" rIns="0" bIns="0" rtlCol="0" anchor="t">
            <a:spAutoFit/>
          </a:bodyPr>
          <a:lstStyle/>
          <a:p>
            <a:pPr algn="ctr">
              <a:lnSpc>
                <a:spcPts val="12991"/>
              </a:lnSpc>
            </a:pPr>
            <a:r>
              <a:rPr lang="en-US" sz="9600" b="1">
                <a:solidFill>
                  <a:schemeClr val="tx2"/>
                </a:solidFill>
                <a:latin typeface="Tahoma Bold"/>
                <a:ea typeface="Tahoma Bold"/>
                <a:cs typeface="Tahoma Bold"/>
                <a:sym typeface="Tahoma Bold"/>
              </a:rPr>
              <a:t>Thank You!</a:t>
            </a:r>
          </a:p>
        </p:txBody>
      </p:sp>
      <p:sp>
        <p:nvSpPr>
          <p:cNvPr id="12" name="TextBox 12">
            <a:extLst>
              <a:ext uri="{FF2B5EF4-FFF2-40B4-BE49-F238E27FC236}">
                <a16:creationId xmlns:a16="http://schemas.microsoft.com/office/drawing/2014/main" id="{B5F987F9-407D-D5DC-A3DD-06FD43013204}"/>
              </a:ext>
            </a:extLst>
          </p:cNvPr>
          <p:cNvSpPr txBox="1"/>
          <p:nvPr/>
        </p:nvSpPr>
        <p:spPr>
          <a:xfrm>
            <a:off x="3147312" y="5989867"/>
            <a:ext cx="5807753" cy="345613"/>
          </a:xfrm>
          <a:prstGeom prst="rect">
            <a:avLst/>
          </a:prstGeom>
        </p:spPr>
        <p:txBody>
          <a:bodyPr lIns="0" tIns="0" rIns="0" bIns="0" rtlCol="0" anchor="t">
            <a:spAutoFit/>
          </a:bodyPr>
          <a:lstStyle/>
          <a:p>
            <a:pPr marL="0" lvl="0" indent="0" algn="l">
              <a:lnSpc>
                <a:spcPts val="2773"/>
              </a:lnSpc>
              <a:spcBef>
                <a:spcPct val="0"/>
              </a:spcBef>
            </a:pPr>
            <a:r>
              <a:rPr lang="en-US" sz="2311" u="none" strike="noStrike" spc="-69">
                <a:solidFill>
                  <a:srgbClr val="045593"/>
                </a:solidFill>
                <a:latin typeface="Tahoma"/>
                <a:ea typeface="Tahoma"/>
                <a:cs typeface="Tahoma"/>
                <a:sym typeface="Tahoma"/>
              </a:rPr>
              <a:t>www.ruralhealthtransformationva.virginia.gov </a:t>
            </a:r>
          </a:p>
        </p:txBody>
      </p:sp>
      <p:sp>
        <p:nvSpPr>
          <p:cNvPr id="13" name="TextBox 13">
            <a:extLst>
              <a:ext uri="{FF2B5EF4-FFF2-40B4-BE49-F238E27FC236}">
                <a16:creationId xmlns:a16="http://schemas.microsoft.com/office/drawing/2014/main" id="{ADE1DD5B-779D-AC27-FD12-6B64C4B24DB8}"/>
              </a:ext>
            </a:extLst>
          </p:cNvPr>
          <p:cNvSpPr txBox="1"/>
          <p:nvPr/>
        </p:nvSpPr>
        <p:spPr>
          <a:xfrm>
            <a:off x="3147312" y="6959504"/>
            <a:ext cx="5502412" cy="330155"/>
          </a:xfrm>
          <a:prstGeom prst="rect">
            <a:avLst/>
          </a:prstGeom>
        </p:spPr>
        <p:txBody>
          <a:bodyPr lIns="0" tIns="0" rIns="0" bIns="0" rtlCol="0" anchor="t">
            <a:spAutoFit/>
          </a:bodyPr>
          <a:lstStyle/>
          <a:p>
            <a:pPr marL="0" lvl="0" indent="0" algn="l">
              <a:lnSpc>
                <a:spcPts val="2773"/>
              </a:lnSpc>
              <a:spcBef>
                <a:spcPct val="0"/>
              </a:spcBef>
            </a:pPr>
            <a:r>
              <a:rPr lang="en-US" sz="2311" spc="-69">
                <a:solidFill>
                  <a:srgbClr val="045593"/>
                </a:solidFill>
                <a:latin typeface="Tahoma"/>
                <a:ea typeface="Tahoma"/>
                <a:cs typeface="Tahoma"/>
                <a:sym typeface="Tahoma"/>
              </a:rPr>
              <a:t>heidi.hertz@governor.virginia.gov </a:t>
            </a:r>
            <a:endParaRPr lang="en-US" sz="2311" u="none" strike="noStrike" spc="-69">
              <a:solidFill>
                <a:srgbClr val="045593"/>
              </a:solidFill>
              <a:latin typeface="Tahoma"/>
              <a:ea typeface="Tahoma"/>
              <a:cs typeface="Tahoma"/>
              <a:sym typeface="Tahoma"/>
            </a:endParaRPr>
          </a:p>
        </p:txBody>
      </p:sp>
      <p:sp>
        <p:nvSpPr>
          <p:cNvPr id="14" name="TextBox 14">
            <a:extLst>
              <a:ext uri="{FF2B5EF4-FFF2-40B4-BE49-F238E27FC236}">
                <a16:creationId xmlns:a16="http://schemas.microsoft.com/office/drawing/2014/main" id="{6234796B-0C4F-C76B-D10C-3D1306EEF22A}"/>
              </a:ext>
            </a:extLst>
          </p:cNvPr>
          <p:cNvSpPr txBox="1"/>
          <p:nvPr/>
        </p:nvSpPr>
        <p:spPr>
          <a:xfrm>
            <a:off x="2187866" y="3814328"/>
            <a:ext cx="6597067" cy="1439946"/>
          </a:xfrm>
          <a:prstGeom prst="rect">
            <a:avLst/>
          </a:prstGeom>
        </p:spPr>
        <p:txBody>
          <a:bodyPr lIns="0" tIns="0" rIns="0" bIns="0" rtlCol="0" anchor="t">
            <a:spAutoFit/>
          </a:bodyPr>
          <a:lstStyle/>
          <a:p>
            <a:pPr algn="ctr">
              <a:lnSpc>
                <a:spcPts val="12991"/>
              </a:lnSpc>
            </a:pPr>
            <a:r>
              <a:rPr lang="en-US" sz="7200" b="1">
                <a:solidFill>
                  <a:schemeClr val="tx2"/>
                </a:solidFill>
                <a:latin typeface="Tahoma Bold"/>
                <a:ea typeface="Tahoma Bold"/>
                <a:cs typeface="Tahoma Bold"/>
                <a:sym typeface="Tahoma Bold"/>
              </a:rPr>
              <a:t>Contact</a:t>
            </a:r>
          </a:p>
        </p:txBody>
      </p:sp>
      <p:sp>
        <p:nvSpPr>
          <p:cNvPr id="3" name="Slide Number Placeholder 2">
            <a:extLst>
              <a:ext uri="{FF2B5EF4-FFF2-40B4-BE49-F238E27FC236}">
                <a16:creationId xmlns:a16="http://schemas.microsoft.com/office/drawing/2014/main" id="{B4B18587-B0BB-F0CA-D4FA-0EF08447C84A}"/>
              </a:ext>
            </a:extLst>
          </p:cNvPr>
          <p:cNvSpPr>
            <a:spLocks noGrp="1"/>
          </p:cNvSpPr>
          <p:nvPr>
            <p:ph type="sldNum" sz="quarter" idx="12"/>
          </p:nvPr>
        </p:nvSpPr>
        <p:spPr/>
        <p:txBody>
          <a:bodyPr/>
          <a:lstStyle/>
          <a:p>
            <a:fld id="{B6F15528-21DE-4FAA-801E-634DDDAF4B2B}" type="slidenum">
              <a:rPr lang="en-US" smtClean="0"/>
              <a:pPr/>
              <a:t>23</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Freeform 7">
            <a:extLst>
              <a:ext uri="{FF2B5EF4-FFF2-40B4-BE49-F238E27FC236}">
                <a16:creationId xmlns:a16="http://schemas.microsoft.com/office/drawing/2014/main" id="{3107EBED-2988-DF79-E171-86A5A63DCBDB}"/>
              </a:ext>
            </a:extLst>
          </p:cNvPr>
          <p:cNvSpPr/>
          <p:nvPr/>
        </p:nvSpPr>
        <p:spPr>
          <a:xfrm>
            <a:off x="2300577" y="7906492"/>
            <a:ext cx="442511" cy="442511"/>
          </a:xfrm>
          <a:custGeom>
            <a:avLst/>
            <a:gdLst/>
            <a:ahLst/>
            <a:cxnLst/>
            <a:rect l="l" t="t" r="r" b="b"/>
            <a:pathLst>
              <a:path w="442511" h="442511">
                <a:moveTo>
                  <a:pt x="0" y="0"/>
                </a:moveTo>
                <a:lnTo>
                  <a:pt x="442511" y="0"/>
                </a:lnTo>
                <a:lnTo>
                  <a:pt x="442511" y="442511"/>
                </a:lnTo>
                <a:lnTo>
                  <a:pt x="0" y="44251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3">
            <a:extLst>
              <a:ext uri="{FF2B5EF4-FFF2-40B4-BE49-F238E27FC236}">
                <a16:creationId xmlns:a16="http://schemas.microsoft.com/office/drawing/2014/main" id="{A363C22B-951C-6DF1-65AD-8C42ADCE5EAD}"/>
              </a:ext>
            </a:extLst>
          </p:cNvPr>
          <p:cNvSpPr txBox="1"/>
          <p:nvPr/>
        </p:nvSpPr>
        <p:spPr>
          <a:xfrm>
            <a:off x="3147312" y="7967943"/>
            <a:ext cx="5502412" cy="345613"/>
          </a:xfrm>
          <a:prstGeom prst="rect">
            <a:avLst/>
          </a:prstGeom>
        </p:spPr>
        <p:txBody>
          <a:bodyPr lIns="0" tIns="0" rIns="0" bIns="0" rtlCol="0" anchor="t">
            <a:spAutoFit/>
          </a:bodyPr>
          <a:lstStyle/>
          <a:p>
            <a:pPr marL="0" lvl="0" indent="0" algn="l">
              <a:lnSpc>
                <a:spcPts val="2773"/>
              </a:lnSpc>
              <a:spcBef>
                <a:spcPct val="0"/>
              </a:spcBef>
            </a:pPr>
            <a:r>
              <a:rPr lang="en-US" sz="2311" spc="-69">
                <a:solidFill>
                  <a:srgbClr val="045593"/>
                </a:solidFill>
                <a:latin typeface="Tahoma"/>
                <a:ea typeface="Tahoma"/>
                <a:cs typeface="Tahoma"/>
                <a:sym typeface="Tahoma"/>
              </a:rPr>
              <a:t>Rura</a:t>
            </a:r>
            <a:r>
              <a:rPr lang="en-US" sz="2311" u="none" strike="noStrike" spc="-69">
                <a:solidFill>
                  <a:srgbClr val="045593"/>
                </a:solidFill>
                <a:latin typeface="Tahoma"/>
                <a:ea typeface="Tahoma"/>
                <a:cs typeface="Tahoma"/>
                <a:sym typeface="Tahoma"/>
              </a:rPr>
              <a:t>lTransformation@governor.virginia.gov</a:t>
            </a:r>
          </a:p>
        </p:txBody>
      </p:sp>
      <p:pic>
        <p:nvPicPr>
          <p:cNvPr id="18" name="Picture 17">
            <a:extLst>
              <a:ext uri="{FF2B5EF4-FFF2-40B4-BE49-F238E27FC236}">
                <a16:creationId xmlns:a16="http://schemas.microsoft.com/office/drawing/2014/main" id="{E76CCEA8-89E6-3817-F873-C395D412672C}"/>
              </a:ext>
            </a:extLst>
          </p:cNvPr>
          <p:cNvPicPr>
            <a:picLocks noChangeAspect="1"/>
          </p:cNvPicPr>
          <p:nvPr/>
        </p:nvPicPr>
        <p:blipFill>
          <a:blip r:embed="rId7"/>
          <a:stretch>
            <a:fillRect/>
          </a:stretch>
        </p:blipFill>
        <p:spPr>
          <a:xfrm>
            <a:off x="11187307" y="2275489"/>
            <a:ext cx="5271893" cy="5271893"/>
          </a:xfrm>
          <a:prstGeom prst="rect">
            <a:avLst/>
          </a:prstGeom>
        </p:spPr>
      </p:pic>
      <p:sp>
        <p:nvSpPr>
          <p:cNvPr id="20" name="TextBox 19">
            <a:extLst>
              <a:ext uri="{FF2B5EF4-FFF2-40B4-BE49-F238E27FC236}">
                <a16:creationId xmlns:a16="http://schemas.microsoft.com/office/drawing/2014/main" id="{85B9C24A-C7F8-28B1-93F3-B282BC1E963F}"/>
              </a:ext>
            </a:extLst>
          </p:cNvPr>
          <p:cNvSpPr txBox="1"/>
          <p:nvPr/>
        </p:nvSpPr>
        <p:spPr>
          <a:xfrm>
            <a:off x="10485693" y="7654565"/>
            <a:ext cx="6675120" cy="830997"/>
          </a:xfrm>
          <a:prstGeom prst="rect">
            <a:avLst/>
          </a:prstGeom>
          <a:noFill/>
        </p:spPr>
        <p:txBody>
          <a:bodyPr wrap="square" rtlCol="0">
            <a:spAutoFit/>
          </a:bodyP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Scan to access Virginia RHTP </a:t>
            </a:r>
          </a:p>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Website, Newsletter, and Contact Form </a:t>
            </a:r>
          </a:p>
        </p:txBody>
      </p:sp>
    </p:spTree>
    <p:extLst>
      <p:ext uri="{BB962C8B-B14F-4D97-AF65-F5344CB8AC3E}">
        <p14:creationId xmlns:p14="http://schemas.microsoft.com/office/powerpoint/2010/main" val="121131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AFC0-7D77-59D6-14FB-194A326E48F3}"/>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71D46940-A0FE-FAA9-0EDC-E12D5E10EEFE}"/>
              </a:ext>
            </a:extLst>
          </p:cNvPr>
          <p:cNvSpPr txBox="1"/>
          <p:nvPr/>
        </p:nvSpPr>
        <p:spPr>
          <a:xfrm>
            <a:off x="914400" y="2518016"/>
            <a:ext cx="16516737" cy="1200329"/>
          </a:xfrm>
          <a:prstGeom prst="rect">
            <a:avLst/>
          </a:prstGeom>
        </p:spPr>
        <p:txBody>
          <a:bodyPr wrap="square" lIns="0" tIns="0" rIns="0" bIns="0" rtlCol="0" anchor="t">
            <a:spAutoFit/>
          </a:bodyPr>
          <a:lstStyle/>
          <a:p>
            <a:r>
              <a:rPr lang="en-US" sz="7800" b="1" dirty="0">
                <a:solidFill>
                  <a:srgbClr val="045593"/>
                </a:solidFill>
                <a:latin typeface="Tahoma Bold"/>
                <a:ea typeface="Tahoma Bold"/>
                <a:cs typeface="Tahoma Bold"/>
                <a:sym typeface="Tahoma Bold"/>
              </a:rPr>
              <a:t>Program Background</a:t>
            </a:r>
            <a:endParaRPr lang="en-US" sz="8000" dirty="0"/>
          </a:p>
        </p:txBody>
      </p:sp>
      <p:sp>
        <p:nvSpPr>
          <p:cNvPr id="7" name="Freeform 9">
            <a:extLst>
              <a:ext uri="{FF2B5EF4-FFF2-40B4-BE49-F238E27FC236}">
                <a16:creationId xmlns:a16="http://schemas.microsoft.com/office/drawing/2014/main" id="{ED453210-284F-F092-81E9-88A2D30CA610}"/>
              </a:ext>
            </a:extLst>
          </p:cNvPr>
          <p:cNvSpPr/>
          <p:nvPr/>
        </p:nvSpPr>
        <p:spPr>
          <a:xfrm>
            <a:off x="13224108" y="186735"/>
            <a:ext cx="4867061" cy="1243804"/>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3"/>
            <a:stretch>
              <a:fillRect/>
            </a:stretch>
          </a:blipFill>
        </p:spPr>
        <p:txBody>
          <a:bodyPr/>
          <a:lstStyle/>
          <a:p>
            <a:endParaRPr lang="en-US" dirty="0"/>
          </a:p>
        </p:txBody>
      </p:sp>
      <p:pic>
        <p:nvPicPr>
          <p:cNvPr id="9" name="Picture 8">
            <a:extLst>
              <a:ext uri="{FF2B5EF4-FFF2-40B4-BE49-F238E27FC236}">
                <a16:creationId xmlns:a16="http://schemas.microsoft.com/office/drawing/2014/main" id="{0867F366-4534-4074-5A8B-4BB845A75EE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t="25204" b="24752"/>
          <a:stretch>
            <a:fillRect/>
          </a:stretch>
        </p:blipFill>
        <p:spPr>
          <a:xfrm>
            <a:off x="0" y="5143500"/>
            <a:ext cx="18288000" cy="5148617"/>
          </a:xfrm>
          <a:prstGeom prst="rect">
            <a:avLst/>
          </a:prstGeom>
        </p:spPr>
      </p:pic>
      <p:sp>
        <p:nvSpPr>
          <p:cNvPr id="2" name="TextBox 1">
            <a:extLst>
              <a:ext uri="{FF2B5EF4-FFF2-40B4-BE49-F238E27FC236}">
                <a16:creationId xmlns:a16="http://schemas.microsoft.com/office/drawing/2014/main" id="{7A6207A1-C441-9BFC-EC90-4ADAB3921CB2}"/>
              </a:ext>
            </a:extLst>
          </p:cNvPr>
          <p:cNvSpPr txBox="1"/>
          <p:nvPr/>
        </p:nvSpPr>
        <p:spPr>
          <a:xfrm>
            <a:off x="15503857" y="9967169"/>
            <a:ext cx="2784143" cy="261610"/>
          </a:xfrm>
          <a:prstGeom prst="rect">
            <a:avLst/>
          </a:prstGeom>
          <a:noFill/>
        </p:spPr>
        <p:txBody>
          <a:bodyPr wrap="square">
            <a:spAutoFit/>
          </a:bodyPr>
          <a:lstStyle/>
          <a:p>
            <a:r>
              <a:rPr lang="en-US" sz="1100" b="0" i="0" dirty="0">
                <a:effectLst/>
                <a:latin typeface="Arial" panose="020B0604020202020204" pitchFamily="34" charset="0"/>
              </a:rPr>
              <a:t>Wachapreague, Virginia. Credit Idawriter.</a:t>
            </a:r>
            <a:endParaRPr lang="en-US" sz="1100" dirty="0"/>
          </a:p>
        </p:txBody>
      </p:sp>
      <p:sp>
        <p:nvSpPr>
          <p:cNvPr id="3" name="Slide Number Placeholder 2">
            <a:extLst>
              <a:ext uri="{FF2B5EF4-FFF2-40B4-BE49-F238E27FC236}">
                <a16:creationId xmlns:a16="http://schemas.microsoft.com/office/drawing/2014/main" id="{7ECB1FA8-2B99-6D8B-0552-5BF6E1EE79A0}"/>
              </a:ext>
            </a:extLst>
          </p:cNvPr>
          <p:cNvSpPr>
            <a:spLocks noGrp="1"/>
          </p:cNvSpPr>
          <p:nvPr>
            <p:ph type="sldNum" sz="quarter" idx="12"/>
          </p:nvPr>
        </p:nvSpPr>
        <p:spPr/>
        <p:txBody>
          <a:bodyPr/>
          <a:lstStyle/>
          <a:p>
            <a:fld id="{B6F15528-21DE-4FAA-801E-634DDDAF4B2B}" type="slidenum">
              <a:rPr lang="en-US" smtClean="0"/>
              <a:pPr/>
              <a:t>3</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22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3FAD-815F-16EF-7B4C-5E87E323975B}"/>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CA55EA49-22E4-A503-7915-A97482B96D37}"/>
              </a:ext>
            </a:extLst>
          </p:cNvPr>
          <p:cNvSpPr/>
          <p:nvPr/>
        </p:nvSpPr>
        <p:spPr>
          <a:xfrm>
            <a:off x="-992618"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23462B9B-439F-7B08-3683-CD35D74A543C}"/>
              </a:ext>
            </a:extLst>
          </p:cNvPr>
          <p:cNvSpPr txBox="1"/>
          <p:nvPr/>
        </p:nvSpPr>
        <p:spPr>
          <a:xfrm>
            <a:off x="914400" y="457200"/>
            <a:ext cx="16104735" cy="615553"/>
          </a:xfrm>
          <a:prstGeom prst="rect">
            <a:avLst/>
          </a:prstGeom>
        </p:spPr>
        <p:txBody>
          <a:bodyPr lIns="0" tIns="0" rIns="0" bIns="0" rtlCol="0" anchor="t">
            <a:spAutoFit/>
          </a:bodyPr>
          <a:lstStyle/>
          <a:p>
            <a:r>
              <a:rPr lang="en-US" sz="4000" b="1" dirty="0">
                <a:solidFill>
                  <a:srgbClr val="045593"/>
                </a:solidFill>
                <a:latin typeface="Tahoma Bold"/>
                <a:ea typeface="Tahoma Bold"/>
                <a:cs typeface="Tahoma Bold"/>
              </a:rPr>
              <a:t>Impact of H.R. 1 </a:t>
            </a:r>
          </a:p>
        </p:txBody>
      </p:sp>
      <p:sp>
        <p:nvSpPr>
          <p:cNvPr id="3" name="Rectangle: Rounded Corners 2">
            <a:extLst>
              <a:ext uri="{FF2B5EF4-FFF2-40B4-BE49-F238E27FC236}">
                <a16:creationId xmlns:a16="http://schemas.microsoft.com/office/drawing/2014/main" id="{02174EEF-D7E7-E421-0509-063D6F85335B}"/>
              </a:ext>
            </a:extLst>
          </p:cNvPr>
          <p:cNvSpPr/>
          <p:nvPr/>
        </p:nvSpPr>
        <p:spPr>
          <a:xfrm>
            <a:off x="914399" y="2011680"/>
            <a:ext cx="16459200" cy="914400"/>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noAutofit/>
          </a:bodyP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Enacted on July 4, 2025, the “One Big Beautiful Bill Act” (H.R. 1) made sweeping changes to the Health and Social Services Systems.</a:t>
            </a:r>
          </a:p>
        </p:txBody>
      </p:sp>
      <p:grpSp>
        <p:nvGrpSpPr>
          <p:cNvPr id="8" name="Group 7">
            <a:extLst>
              <a:ext uri="{FF2B5EF4-FFF2-40B4-BE49-F238E27FC236}">
                <a16:creationId xmlns:a16="http://schemas.microsoft.com/office/drawing/2014/main" id="{C08ABCD3-AFEC-9721-92D2-D0ABD0EA961B}"/>
              </a:ext>
            </a:extLst>
          </p:cNvPr>
          <p:cNvGrpSpPr/>
          <p:nvPr/>
        </p:nvGrpSpPr>
        <p:grpSpPr>
          <a:xfrm>
            <a:off x="914397" y="6678336"/>
            <a:ext cx="10607040" cy="0"/>
            <a:chOff x="609600" y="3928583"/>
            <a:chExt cx="3098800" cy="0"/>
          </a:xfrm>
        </p:grpSpPr>
        <p:cxnSp>
          <p:nvCxnSpPr>
            <p:cNvPr id="11" name="Straight Connector 10">
              <a:extLst>
                <a:ext uri="{FF2B5EF4-FFF2-40B4-BE49-F238E27FC236}">
                  <a16:creationId xmlns:a16="http://schemas.microsoft.com/office/drawing/2014/main" id="{F67F884D-5DD8-66B6-BAFB-1DFA91763F4D}"/>
                </a:ext>
              </a:extLst>
            </p:cNvPr>
            <p:cNvCxnSpPr>
              <a:cxnSpLocks/>
            </p:cNvCxnSpPr>
            <p:nvPr/>
          </p:nvCxnSpPr>
          <p:spPr>
            <a:xfrm flipH="1">
              <a:off x="609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B75BCA-B058-D7F7-0004-BFEA1674A354}"/>
                </a:ext>
              </a:extLst>
            </p:cNvPr>
            <p:cNvCxnSpPr>
              <a:cxnSpLocks/>
            </p:cNvCxnSpPr>
            <p:nvPr/>
          </p:nvCxnSpPr>
          <p:spPr>
            <a:xfrm flipH="1">
              <a:off x="609600" y="3928583"/>
              <a:ext cx="6649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E30FFEC-61C9-0EE1-8F98-67632444E172}"/>
              </a:ext>
            </a:extLst>
          </p:cNvPr>
          <p:cNvGrpSpPr/>
          <p:nvPr/>
        </p:nvGrpSpPr>
        <p:grpSpPr>
          <a:xfrm>
            <a:off x="914397" y="7916647"/>
            <a:ext cx="10607040" cy="0"/>
            <a:chOff x="4546600" y="3928583"/>
            <a:chExt cx="3098800" cy="0"/>
          </a:xfrm>
        </p:grpSpPr>
        <p:cxnSp>
          <p:nvCxnSpPr>
            <p:cNvPr id="14" name="Straight Connector 13">
              <a:extLst>
                <a:ext uri="{FF2B5EF4-FFF2-40B4-BE49-F238E27FC236}">
                  <a16:creationId xmlns:a16="http://schemas.microsoft.com/office/drawing/2014/main" id="{A267F735-7807-CD16-020D-81AB5FD0DB46}"/>
                </a:ext>
              </a:extLst>
            </p:cNvPr>
            <p:cNvCxnSpPr>
              <a:cxnSpLocks/>
            </p:cNvCxnSpPr>
            <p:nvPr/>
          </p:nvCxnSpPr>
          <p:spPr>
            <a:xfrm flipH="1">
              <a:off x="4546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E499F6-6BE9-E29B-8C98-011834203AE1}"/>
                </a:ext>
              </a:extLst>
            </p:cNvPr>
            <p:cNvCxnSpPr>
              <a:cxnSpLocks/>
            </p:cNvCxnSpPr>
            <p:nvPr/>
          </p:nvCxnSpPr>
          <p:spPr>
            <a:xfrm flipH="1">
              <a:off x="4546600" y="3928583"/>
              <a:ext cx="6649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D1A27032-95D0-6A75-4765-9D02ED982C92}"/>
              </a:ext>
            </a:extLst>
          </p:cNvPr>
          <p:cNvSpPr txBox="1"/>
          <p:nvPr/>
        </p:nvSpPr>
        <p:spPr>
          <a:xfrm>
            <a:off x="2286000" y="4320243"/>
            <a:ext cx="8540685" cy="1969770"/>
          </a:xfrm>
          <a:prstGeom prst="rect">
            <a:avLst/>
          </a:prstGeom>
          <a:noFill/>
        </p:spPr>
        <p:txBody>
          <a:bodyPr wrap="square">
            <a:spAutoFit/>
          </a:bodyPr>
          <a:lstStyle/>
          <a:p>
            <a:pPr>
              <a:spcAft>
                <a:spcPts val="1200"/>
              </a:spcAft>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Reduces size of Medicaid and SNAP and shifts administrative funding to include a larger state share</a:t>
            </a:r>
          </a:p>
          <a:p>
            <a:pPr marL="342900" indent="-342900">
              <a:spcAft>
                <a:spcPts val="12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~$1 Trillion in federal fund reductions to Medicaid over 10 years</a:t>
            </a:r>
          </a:p>
          <a:p>
            <a:pPr marL="342900" indent="-342900">
              <a:spcAft>
                <a:spcPts val="12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CBO estimates 11.8 million fewer individuals insured through Medicaid, Medicare and state-based exchange</a:t>
            </a:r>
          </a:p>
        </p:txBody>
      </p:sp>
      <p:sp>
        <p:nvSpPr>
          <p:cNvPr id="23" name="TextBox 22">
            <a:extLst>
              <a:ext uri="{FF2B5EF4-FFF2-40B4-BE49-F238E27FC236}">
                <a16:creationId xmlns:a16="http://schemas.microsoft.com/office/drawing/2014/main" id="{2CE3028D-E6C8-F85E-E9E7-80961E649816}"/>
              </a:ext>
            </a:extLst>
          </p:cNvPr>
          <p:cNvSpPr txBox="1"/>
          <p:nvPr/>
        </p:nvSpPr>
        <p:spPr>
          <a:xfrm>
            <a:off x="2286000" y="7066659"/>
            <a:ext cx="8540685" cy="461665"/>
          </a:xfrm>
          <a:prstGeom prst="rect">
            <a:avLst/>
          </a:prstGeom>
          <a:noFill/>
        </p:spPr>
        <p:txBody>
          <a:bodyPr wrap="square">
            <a:spAutoFit/>
          </a:bodyPr>
          <a:lstStyle/>
          <a:p>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Expands eligible uses for Health Savings Accounts</a:t>
            </a:r>
          </a:p>
        </p:txBody>
      </p:sp>
      <p:sp>
        <p:nvSpPr>
          <p:cNvPr id="24" name="TextBox 23">
            <a:extLst>
              <a:ext uri="{FF2B5EF4-FFF2-40B4-BE49-F238E27FC236}">
                <a16:creationId xmlns:a16="http://schemas.microsoft.com/office/drawing/2014/main" id="{8432DC63-FC72-04FC-22B7-DFA0E76F0987}"/>
              </a:ext>
            </a:extLst>
          </p:cNvPr>
          <p:cNvSpPr txBox="1"/>
          <p:nvPr/>
        </p:nvSpPr>
        <p:spPr>
          <a:xfrm>
            <a:off x="2286000" y="8304970"/>
            <a:ext cx="7032399" cy="830997"/>
          </a:xfrm>
          <a:prstGeom prst="rect">
            <a:avLst/>
          </a:prstGeom>
          <a:noFill/>
        </p:spPr>
        <p:txBody>
          <a:bodyPr wrap="square">
            <a:spAutoFit/>
          </a:bodyPr>
          <a:lstStyle/>
          <a:p>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Modifies health workforce loan options and tax deductions for overtime</a:t>
            </a:r>
          </a:p>
        </p:txBody>
      </p:sp>
      <p:sp>
        <p:nvSpPr>
          <p:cNvPr id="44" name="Rectangle: Rounded Corners 43">
            <a:extLst>
              <a:ext uri="{FF2B5EF4-FFF2-40B4-BE49-F238E27FC236}">
                <a16:creationId xmlns:a16="http://schemas.microsoft.com/office/drawing/2014/main" id="{858D7415-22C8-53BB-BD32-5E41A8048C9F}"/>
              </a:ext>
            </a:extLst>
          </p:cNvPr>
          <p:cNvSpPr/>
          <p:nvPr/>
        </p:nvSpPr>
        <p:spPr>
          <a:xfrm>
            <a:off x="914397" y="3200400"/>
            <a:ext cx="10607040" cy="731520"/>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latin typeface="Tahoma" panose="020B0604030504040204" pitchFamily="34" charset="0"/>
                <a:ea typeface="Tahoma" panose="020B0604030504040204" pitchFamily="34" charset="0"/>
                <a:cs typeface="Tahoma" panose="020B0604030504040204" pitchFamily="34" charset="0"/>
              </a:rPr>
              <a:t>Impact</a:t>
            </a:r>
          </a:p>
        </p:txBody>
      </p:sp>
      <p:sp>
        <p:nvSpPr>
          <p:cNvPr id="6" name="Arrow: Pentagon 5">
            <a:extLst>
              <a:ext uri="{FF2B5EF4-FFF2-40B4-BE49-F238E27FC236}">
                <a16:creationId xmlns:a16="http://schemas.microsoft.com/office/drawing/2014/main" id="{3524ACF6-46F5-7E4E-25E8-49D903ED221D}"/>
              </a:ext>
            </a:extLst>
          </p:cNvPr>
          <p:cNvSpPr/>
          <p:nvPr/>
        </p:nvSpPr>
        <p:spPr>
          <a:xfrm>
            <a:off x="12320337" y="3200400"/>
            <a:ext cx="3612816" cy="731520"/>
          </a:xfrm>
          <a:prstGeom prst="homePlate">
            <a:avLst/>
          </a:prstGeom>
          <a:solidFill>
            <a:schemeClr val="accent2"/>
          </a:solidFill>
          <a:ln>
            <a:solidFill>
              <a:srgbClr val="F3CE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Virginia Footprint</a:t>
            </a:r>
          </a:p>
        </p:txBody>
      </p:sp>
      <p:sp>
        <p:nvSpPr>
          <p:cNvPr id="7" name="Rectangle 6">
            <a:extLst>
              <a:ext uri="{FF2B5EF4-FFF2-40B4-BE49-F238E27FC236}">
                <a16:creationId xmlns:a16="http://schemas.microsoft.com/office/drawing/2014/main" id="{A767C318-A873-3A62-E84B-54CC3B7D0D47}"/>
              </a:ext>
            </a:extLst>
          </p:cNvPr>
          <p:cNvSpPr/>
          <p:nvPr/>
        </p:nvSpPr>
        <p:spPr>
          <a:xfrm>
            <a:off x="12320337" y="3940546"/>
            <a:ext cx="5053262" cy="4691082"/>
          </a:xfrm>
          <a:prstGeom prst="rect">
            <a:avLst/>
          </a:prstGeom>
          <a:solidFill>
            <a:schemeClr val="accent2">
              <a:lumMod val="20000"/>
              <a:lumOff val="80000"/>
            </a:schemeClr>
          </a:solidFill>
          <a:ln>
            <a:solidFill>
              <a:srgbClr val="F3CE3B"/>
            </a:solidFill>
          </a:ln>
        </p:spPr>
        <p:style>
          <a:lnRef idx="2">
            <a:schemeClr val="accent1">
              <a:shade val="15000"/>
            </a:schemeClr>
          </a:lnRef>
          <a:fillRef idx="1">
            <a:schemeClr val="accent1"/>
          </a:fillRef>
          <a:effectRef idx="0">
            <a:schemeClr val="accent1"/>
          </a:effectRef>
          <a:fontRef idx="minor">
            <a:schemeClr val="lt1"/>
          </a:fontRef>
        </p:style>
        <p:txBody>
          <a:bodyPr lIns="365760" rIns="1005840" rtlCol="0" anchor="ctr"/>
          <a:lstStyle/>
          <a:p>
            <a:pPr marL="342900" indent="-342900" defTabSz="806867" fontAlgn="base">
              <a:spcBef>
                <a:spcPct val="0"/>
              </a:spcBef>
              <a:spcAft>
                <a:spcPts val="1200"/>
              </a:spcAft>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Nearly </a:t>
            </a: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2 million Virginians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are enrolled in Medicaid (~550,000 Expansion adults)</a:t>
            </a:r>
          </a:p>
          <a:p>
            <a:pPr marL="342900" indent="-342900" defTabSz="806867" fontAlgn="base">
              <a:spcBef>
                <a:spcPct val="0"/>
              </a:spcBef>
              <a:spcAft>
                <a:spcPts val="1200"/>
              </a:spcAft>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More than </a:t>
            </a: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850,000 Virginians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receive SNAP benefits</a:t>
            </a:r>
          </a:p>
        </p:txBody>
      </p:sp>
      <p:sp>
        <p:nvSpPr>
          <p:cNvPr id="9" name="Oval 8">
            <a:extLst>
              <a:ext uri="{FF2B5EF4-FFF2-40B4-BE49-F238E27FC236}">
                <a16:creationId xmlns:a16="http://schemas.microsoft.com/office/drawing/2014/main" id="{14DE7EF0-6287-A728-642B-F00B287CA190}"/>
              </a:ext>
            </a:extLst>
          </p:cNvPr>
          <p:cNvSpPr/>
          <p:nvPr/>
        </p:nvSpPr>
        <p:spPr bwMode="auto">
          <a:xfrm>
            <a:off x="16282737" y="3121813"/>
            <a:ext cx="1223884" cy="1257681"/>
          </a:xfrm>
          <a:prstGeom prst="ellipse">
            <a:avLst/>
          </a:prstGeom>
          <a:solidFill>
            <a:schemeClr val="bg1"/>
          </a:solidFill>
          <a:ln w="28575">
            <a:solidFill>
              <a:schemeClr val="accent2"/>
            </a:solidFill>
          </a:ln>
          <a:effectLst/>
        </p:spPr>
        <p:txBody>
          <a:bodyPr lIns="161365" tIns="161365" rIns="161365" bIns="161365" rtlCol="0" anchor="ctr" anchorCtr="0">
            <a:noAutofit/>
          </a:bodyPr>
          <a:lstStyle/>
          <a:p>
            <a:pPr algn="ctr" defTabSz="806867" fontAlgn="base">
              <a:lnSpc>
                <a:spcPts val="2294"/>
              </a:lnSpc>
              <a:spcBef>
                <a:spcPct val="0"/>
              </a:spcBef>
              <a:spcAft>
                <a:spcPct val="0"/>
              </a:spcAft>
            </a:pPr>
            <a:endParaRPr lang="en-US" sz="2118" b="1" dirty="0">
              <a:solidFill>
                <a:srgbClr val="FFFFFF"/>
              </a:solidFill>
              <a:latin typeface="Calibri"/>
            </a:endParaRPr>
          </a:p>
        </p:txBody>
      </p:sp>
      <p:sp>
        <p:nvSpPr>
          <p:cNvPr id="4" name="Slide Number Placeholder 3">
            <a:extLst>
              <a:ext uri="{FF2B5EF4-FFF2-40B4-BE49-F238E27FC236}">
                <a16:creationId xmlns:a16="http://schemas.microsoft.com/office/drawing/2014/main" id="{1EC2B521-AFB1-0ECC-138B-890F790546FE}"/>
              </a:ext>
            </a:extLst>
          </p:cNvPr>
          <p:cNvSpPr>
            <a:spLocks noGrp="1"/>
          </p:cNvSpPr>
          <p:nvPr>
            <p:ph type="sldNum" sz="quarter" idx="12"/>
          </p:nvPr>
        </p:nvSpPr>
        <p:spPr/>
        <p:txBody>
          <a:bodyPr/>
          <a:lstStyle/>
          <a:p>
            <a:fld id="{B6F15528-21DE-4FAA-801E-634DDDAF4B2B}" type="slidenum">
              <a:rPr lang="en-US" smtClean="0"/>
              <a:pPr/>
              <a:t>4</a:t>
            </a:fld>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D1D6254A-2BDA-4768-C7C6-3E194619A222}"/>
              </a:ext>
            </a:extLst>
          </p:cNvPr>
          <p:cNvGrpSpPr/>
          <p:nvPr/>
        </p:nvGrpSpPr>
        <p:grpSpPr>
          <a:xfrm>
            <a:off x="914397" y="9524291"/>
            <a:ext cx="10607040" cy="0"/>
            <a:chOff x="609600" y="3928583"/>
            <a:chExt cx="3098800" cy="0"/>
          </a:xfrm>
        </p:grpSpPr>
        <p:cxnSp>
          <p:nvCxnSpPr>
            <p:cNvPr id="25" name="Straight Connector 24">
              <a:extLst>
                <a:ext uri="{FF2B5EF4-FFF2-40B4-BE49-F238E27FC236}">
                  <a16:creationId xmlns:a16="http://schemas.microsoft.com/office/drawing/2014/main" id="{9FF8DF95-26AB-66E5-6B69-7A10DC134851}"/>
                </a:ext>
              </a:extLst>
            </p:cNvPr>
            <p:cNvCxnSpPr>
              <a:cxnSpLocks/>
            </p:cNvCxnSpPr>
            <p:nvPr/>
          </p:nvCxnSpPr>
          <p:spPr>
            <a:xfrm flipH="1">
              <a:off x="609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AE05198-EFBB-B624-7E97-FDC02EB6BCE0}"/>
                </a:ext>
              </a:extLst>
            </p:cNvPr>
            <p:cNvCxnSpPr>
              <a:cxnSpLocks/>
            </p:cNvCxnSpPr>
            <p:nvPr/>
          </p:nvCxnSpPr>
          <p:spPr>
            <a:xfrm flipH="1">
              <a:off x="609600" y="3928583"/>
              <a:ext cx="6649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8" name="Graphic 27" descr="Money outline">
            <a:extLst>
              <a:ext uri="{FF2B5EF4-FFF2-40B4-BE49-F238E27FC236}">
                <a16:creationId xmlns:a16="http://schemas.microsoft.com/office/drawing/2014/main" id="{87D54FA6-4648-F645-FBD4-C5FE19AC8B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4397" y="6789465"/>
            <a:ext cx="914400" cy="914400"/>
          </a:xfrm>
          <a:prstGeom prst="rect">
            <a:avLst/>
          </a:prstGeom>
        </p:spPr>
      </p:pic>
      <p:pic>
        <p:nvPicPr>
          <p:cNvPr id="30" name="Graphic 29" descr="Work from home house outline">
            <a:extLst>
              <a:ext uri="{FF2B5EF4-FFF2-40B4-BE49-F238E27FC236}">
                <a16:creationId xmlns:a16="http://schemas.microsoft.com/office/drawing/2014/main" id="{6F62B2FA-E1D2-C818-FA26-5BAD4078894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4397" y="8263269"/>
            <a:ext cx="914400" cy="914400"/>
          </a:xfrm>
          <a:prstGeom prst="rect">
            <a:avLst/>
          </a:prstGeom>
        </p:spPr>
      </p:pic>
      <p:pic>
        <p:nvPicPr>
          <p:cNvPr id="32" name="Graphic 31" descr="Remote work outline">
            <a:extLst>
              <a:ext uri="{FF2B5EF4-FFF2-40B4-BE49-F238E27FC236}">
                <a16:creationId xmlns:a16="http://schemas.microsoft.com/office/drawing/2014/main" id="{00E45A4C-C37F-299D-5338-9A9687084BF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14397" y="4853585"/>
            <a:ext cx="914400" cy="914400"/>
          </a:xfrm>
          <a:prstGeom prst="rect">
            <a:avLst/>
          </a:prstGeom>
        </p:spPr>
      </p:pic>
      <p:sp>
        <p:nvSpPr>
          <p:cNvPr id="16" name="Freeform 9">
            <a:extLst>
              <a:ext uri="{FF2B5EF4-FFF2-40B4-BE49-F238E27FC236}">
                <a16:creationId xmlns:a16="http://schemas.microsoft.com/office/drawing/2014/main" id="{E1BDE928-9522-EC76-7CC6-7B2DAC002E8E}"/>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7"/>
            <a:stretch>
              <a:fillRect/>
            </a:stretch>
          </a:blipFill>
        </p:spPr>
        <p:txBody>
          <a:bodyPr/>
          <a:lstStyle/>
          <a:p>
            <a:endParaRPr lang="en-US" dirty="0"/>
          </a:p>
        </p:txBody>
      </p:sp>
      <p:sp>
        <p:nvSpPr>
          <p:cNvPr id="17" name="Freeform 47">
            <a:extLst>
              <a:ext uri="{FF2B5EF4-FFF2-40B4-BE49-F238E27FC236}">
                <a16:creationId xmlns:a16="http://schemas.microsoft.com/office/drawing/2014/main" id="{062DB4E0-ACF9-95F0-27D4-CB38F5FBBD3B}"/>
              </a:ext>
            </a:extLst>
          </p:cNvPr>
          <p:cNvSpPr/>
          <p:nvPr/>
        </p:nvSpPr>
        <p:spPr bwMode="auto">
          <a:xfrm rot="558424">
            <a:off x="13214168" y="7237378"/>
            <a:ext cx="4223796" cy="2805751"/>
          </a:xfrm>
          <a:custGeom>
            <a:avLst/>
            <a:gdLst>
              <a:gd name="T0" fmla="*/ 12700 w 632"/>
              <a:gd name="T1" fmla="*/ 555625 h 369"/>
              <a:gd name="T2" fmla="*/ 30163 w 632"/>
              <a:gd name="T3" fmla="*/ 546100 h 369"/>
              <a:gd name="T4" fmla="*/ 42863 w 632"/>
              <a:gd name="T5" fmla="*/ 530225 h 369"/>
              <a:gd name="T6" fmla="*/ 60325 w 632"/>
              <a:gd name="T7" fmla="*/ 515937 h 369"/>
              <a:gd name="T8" fmla="*/ 65088 w 632"/>
              <a:gd name="T9" fmla="*/ 492125 h 369"/>
              <a:gd name="T10" fmla="*/ 95250 w 632"/>
              <a:gd name="T11" fmla="*/ 466725 h 369"/>
              <a:gd name="T12" fmla="*/ 130175 w 632"/>
              <a:gd name="T13" fmla="*/ 436562 h 369"/>
              <a:gd name="T14" fmla="*/ 150813 w 632"/>
              <a:gd name="T15" fmla="*/ 422275 h 369"/>
              <a:gd name="T16" fmla="*/ 168275 w 632"/>
              <a:gd name="T17" fmla="*/ 449262 h 369"/>
              <a:gd name="T18" fmla="*/ 203200 w 632"/>
              <a:gd name="T19" fmla="*/ 465137 h 369"/>
              <a:gd name="T20" fmla="*/ 228600 w 632"/>
              <a:gd name="T21" fmla="*/ 449262 h 369"/>
              <a:gd name="T22" fmla="*/ 249238 w 632"/>
              <a:gd name="T23" fmla="*/ 441325 h 369"/>
              <a:gd name="T24" fmla="*/ 279400 w 632"/>
              <a:gd name="T25" fmla="*/ 439737 h 369"/>
              <a:gd name="T26" fmla="*/ 306388 w 632"/>
              <a:gd name="T27" fmla="*/ 417512 h 369"/>
              <a:gd name="T28" fmla="*/ 331788 w 632"/>
              <a:gd name="T29" fmla="*/ 404812 h 369"/>
              <a:gd name="T30" fmla="*/ 369888 w 632"/>
              <a:gd name="T31" fmla="*/ 388937 h 369"/>
              <a:gd name="T32" fmla="*/ 381000 w 632"/>
              <a:gd name="T33" fmla="*/ 350837 h 369"/>
              <a:gd name="T34" fmla="*/ 390525 w 632"/>
              <a:gd name="T35" fmla="*/ 315912 h 369"/>
              <a:gd name="T36" fmla="*/ 404813 w 632"/>
              <a:gd name="T37" fmla="*/ 265112 h 369"/>
              <a:gd name="T38" fmla="*/ 415925 w 632"/>
              <a:gd name="T39" fmla="*/ 238125 h 369"/>
              <a:gd name="T40" fmla="*/ 425450 w 632"/>
              <a:gd name="T41" fmla="*/ 207962 h 369"/>
              <a:gd name="T42" fmla="*/ 441325 w 632"/>
              <a:gd name="T43" fmla="*/ 182562 h 369"/>
              <a:gd name="T44" fmla="*/ 466725 w 632"/>
              <a:gd name="T45" fmla="*/ 196850 h 369"/>
              <a:gd name="T46" fmla="*/ 488950 w 632"/>
              <a:gd name="T47" fmla="*/ 184150 h 369"/>
              <a:gd name="T48" fmla="*/ 503238 w 632"/>
              <a:gd name="T49" fmla="*/ 136525 h 369"/>
              <a:gd name="T50" fmla="*/ 522288 w 632"/>
              <a:gd name="T51" fmla="*/ 123825 h 369"/>
              <a:gd name="T52" fmla="*/ 533400 w 632"/>
              <a:gd name="T53" fmla="*/ 114300 h 369"/>
              <a:gd name="T54" fmla="*/ 566738 w 632"/>
              <a:gd name="T55" fmla="*/ 71437 h 369"/>
              <a:gd name="T56" fmla="*/ 588963 w 632"/>
              <a:gd name="T57" fmla="*/ 0 h 369"/>
              <a:gd name="T58" fmla="*/ 619125 w 632"/>
              <a:gd name="T59" fmla="*/ 23812 h 369"/>
              <a:gd name="T60" fmla="*/ 652463 w 632"/>
              <a:gd name="T61" fmla="*/ 36512 h 369"/>
              <a:gd name="T62" fmla="*/ 669925 w 632"/>
              <a:gd name="T63" fmla="*/ 7937 h 369"/>
              <a:gd name="T64" fmla="*/ 698500 w 632"/>
              <a:gd name="T65" fmla="*/ 19050 h 369"/>
              <a:gd name="T66" fmla="*/ 720725 w 632"/>
              <a:gd name="T67" fmla="*/ 41275 h 369"/>
              <a:gd name="T68" fmla="*/ 763588 w 632"/>
              <a:gd name="T69" fmla="*/ 63500 h 369"/>
              <a:gd name="T70" fmla="*/ 763588 w 632"/>
              <a:gd name="T71" fmla="*/ 109537 h 369"/>
              <a:gd name="T72" fmla="*/ 760413 w 632"/>
              <a:gd name="T73" fmla="*/ 141287 h 369"/>
              <a:gd name="T74" fmla="*/ 811213 w 632"/>
              <a:gd name="T75" fmla="*/ 169862 h 369"/>
              <a:gd name="T76" fmla="*/ 871538 w 632"/>
              <a:gd name="T77" fmla="*/ 190500 h 369"/>
              <a:gd name="T78" fmla="*/ 909638 w 632"/>
              <a:gd name="T79" fmla="*/ 222250 h 369"/>
              <a:gd name="T80" fmla="*/ 900113 w 632"/>
              <a:gd name="T81" fmla="*/ 260350 h 369"/>
              <a:gd name="T82" fmla="*/ 920750 w 632"/>
              <a:gd name="T83" fmla="*/ 290512 h 369"/>
              <a:gd name="T84" fmla="*/ 920750 w 632"/>
              <a:gd name="T85" fmla="*/ 320675 h 369"/>
              <a:gd name="T86" fmla="*/ 939800 w 632"/>
              <a:gd name="T87" fmla="*/ 349250 h 369"/>
              <a:gd name="T88" fmla="*/ 968375 w 632"/>
              <a:gd name="T89" fmla="*/ 374650 h 369"/>
              <a:gd name="T90" fmla="*/ 1000125 w 632"/>
              <a:gd name="T91" fmla="*/ 388937 h 369"/>
              <a:gd name="T92" fmla="*/ 206375 w 632"/>
              <a:gd name="T93" fmla="*/ 56515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chemeClr val="accent2"/>
          </a:solidFill>
          <a:ln w="0">
            <a:solidFill>
              <a:schemeClr val="accent2"/>
            </a:solidFill>
            <a:round/>
          </a:ln>
        </p:spPr>
        <p:txBody>
          <a:bodyPr lIns="63480" tIns="31739" rIns="63480" bIns="31739"/>
          <a:lstStyle/>
          <a:p>
            <a:pPr defTabSz="317823">
              <a:defRPr/>
            </a:pPr>
            <a:endParaRPr lang="en-US" sz="623" kern="0" dirty="0">
              <a:solidFill>
                <a:srgbClr val="000000"/>
              </a:solidFill>
              <a:latin typeface="Georgia" pitchFamily="18" charset="0"/>
              <a:ea typeface="ＭＳ Ｐゴシック" pitchFamily="34" charset="-128"/>
              <a:cs typeface="Calibri" panose="020F0502020204030204" pitchFamily="34" charset="0"/>
            </a:endParaRPr>
          </a:p>
        </p:txBody>
      </p:sp>
      <p:pic>
        <p:nvPicPr>
          <p:cNvPr id="29" name="Graphic 28" descr="Marker with solid fill">
            <a:extLst>
              <a:ext uri="{FF2B5EF4-FFF2-40B4-BE49-F238E27FC236}">
                <a16:creationId xmlns:a16="http://schemas.microsoft.com/office/drawing/2014/main" id="{05839DF0-4ED7-3DCD-0269-850B3D71A38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6437479" y="3287613"/>
            <a:ext cx="914400" cy="914400"/>
          </a:xfrm>
          <a:prstGeom prst="rect">
            <a:avLst/>
          </a:prstGeom>
        </p:spPr>
      </p:pic>
    </p:spTree>
    <p:extLst>
      <p:ext uri="{BB962C8B-B14F-4D97-AF65-F5344CB8AC3E}">
        <p14:creationId xmlns:p14="http://schemas.microsoft.com/office/powerpoint/2010/main" val="31564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39500-CF3F-1D86-9F07-91C0AB505D98}"/>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A50DC28F-A50D-2D20-2E21-5D3237B1A393}"/>
              </a:ext>
            </a:extLst>
          </p:cNvPr>
          <p:cNvSpPr/>
          <p:nvPr/>
        </p:nvSpPr>
        <p:spPr>
          <a:xfrm>
            <a:off x="-916418"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2914B8FD-A7BF-024D-A69E-86532FDB0CCC}"/>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RHTP Background</a:t>
            </a:r>
          </a:p>
        </p:txBody>
      </p:sp>
      <p:sp>
        <p:nvSpPr>
          <p:cNvPr id="31" name="Rectangle: Rounded Corners 30">
            <a:extLst>
              <a:ext uri="{FF2B5EF4-FFF2-40B4-BE49-F238E27FC236}">
                <a16:creationId xmlns:a16="http://schemas.microsoft.com/office/drawing/2014/main" id="{7607ED90-391E-9C6A-E4F6-80660C96CF8C}"/>
              </a:ext>
            </a:extLst>
          </p:cNvPr>
          <p:cNvSpPr/>
          <p:nvPr/>
        </p:nvSpPr>
        <p:spPr>
          <a:xfrm>
            <a:off x="5742042" y="3146471"/>
            <a:ext cx="5669280" cy="1316862"/>
          </a:xfrm>
          <a:prstGeom prst="roundRect">
            <a:avLst/>
          </a:prstGeom>
          <a:solidFill>
            <a:srgbClr val="015390"/>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Ins="91440" bIns="45720" rtlCol="0" anchor="ctr"/>
          <a:lstStyle/>
          <a:p>
            <a:pPr defTabSz="1371669"/>
            <a:r>
              <a:rPr lang="en-US" sz="2000" b="1" dirty="0">
                <a:solidFill>
                  <a:prstClr val="white"/>
                </a:solidFill>
                <a:latin typeface="Tahoma"/>
                <a:ea typeface="Tahoma"/>
                <a:cs typeface="Tahoma"/>
              </a:rPr>
              <a:t>$50 billion awarded from FY 2026 to FY 2030, with $10 billion awarded each budget period </a:t>
            </a:r>
            <a:r>
              <a:rPr lang="en-US" sz="2000" dirty="0">
                <a:solidFill>
                  <a:prstClr val="white"/>
                </a:solidFill>
                <a:latin typeface="Tahoma"/>
                <a:ea typeface="Tahoma"/>
                <a:cs typeface="Tahoma"/>
              </a:rPr>
              <a:t>(plus any redistributed funds)</a:t>
            </a:r>
            <a:endParaRPr lang="en-US"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0" name="Round Same Side Corner Rectangle 39">
            <a:extLst>
              <a:ext uri="{FF2B5EF4-FFF2-40B4-BE49-F238E27FC236}">
                <a16:creationId xmlns:a16="http://schemas.microsoft.com/office/drawing/2014/main" id="{C4AA8377-C80C-EE5D-C896-9EE5DEC94DD5}"/>
              </a:ext>
            </a:extLst>
          </p:cNvPr>
          <p:cNvSpPr/>
          <p:nvPr/>
        </p:nvSpPr>
        <p:spPr>
          <a:xfrm>
            <a:off x="930248" y="2333272"/>
            <a:ext cx="4453121" cy="548640"/>
          </a:xfrm>
          <a:prstGeom prst="round2SameRect">
            <a:avLst/>
          </a:prstGeom>
          <a:solidFill>
            <a:srgbClr val="F3C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Overview</a:t>
            </a:r>
          </a:p>
        </p:txBody>
      </p:sp>
      <p:sp>
        <p:nvSpPr>
          <p:cNvPr id="41" name="TextBox 40">
            <a:extLst>
              <a:ext uri="{FF2B5EF4-FFF2-40B4-BE49-F238E27FC236}">
                <a16:creationId xmlns:a16="http://schemas.microsoft.com/office/drawing/2014/main" id="{BB5719DA-9997-0987-D4BB-A02163990AE2}"/>
              </a:ext>
            </a:extLst>
          </p:cNvPr>
          <p:cNvSpPr txBox="1"/>
          <p:nvPr/>
        </p:nvSpPr>
        <p:spPr>
          <a:xfrm>
            <a:off x="914400" y="3224505"/>
            <a:ext cx="4468969" cy="5693866"/>
          </a:xfrm>
          <a:prstGeom prst="rect">
            <a:avLst/>
          </a:prstGeom>
          <a:noFill/>
        </p:spPr>
        <p:txBody>
          <a:bodyPr wrap="square" lIns="91440" tIns="0" rIns="91440" bIns="0" anchor="t">
            <a:spAutoFit/>
          </a:bodyPr>
          <a:lstStyle/>
          <a:p>
            <a:pPr marL="342900" indent="-342900">
              <a:spcAft>
                <a:spcPts val="1200"/>
              </a:spcAft>
              <a:buAutoNum type="arabicPeriod"/>
            </a:pPr>
            <a:r>
              <a:rPr lang="en-US" sz="2000" dirty="0">
                <a:latin typeface="Tahoma"/>
                <a:ea typeface="Tahoma"/>
                <a:cs typeface="Tahoma"/>
              </a:rPr>
              <a:t>The Rural Health Transformation Program was established through </a:t>
            </a:r>
            <a:r>
              <a:rPr lang="en-US" sz="2000" b="1" dirty="0">
                <a:latin typeface="Tahoma"/>
                <a:ea typeface="Tahoma"/>
                <a:cs typeface="Tahoma"/>
              </a:rPr>
              <a:t>federal legislation </a:t>
            </a:r>
            <a:r>
              <a:rPr lang="en-US" sz="2000" dirty="0">
                <a:latin typeface="Tahoma"/>
                <a:ea typeface="Tahoma"/>
                <a:cs typeface="Tahoma"/>
              </a:rPr>
              <a:t>(H.R. 1).</a:t>
            </a:r>
          </a:p>
          <a:p>
            <a:pPr marL="342900" indent="-342900">
              <a:spcAft>
                <a:spcPts val="1200"/>
              </a:spcAft>
              <a:buFont typeface="+mj-lt"/>
              <a:buAutoNum type="arabicPeriod" startAt="2"/>
            </a:pPr>
            <a:r>
              <a:rPr lang="en-US" sz="2000" dirty="0">
                <a:latin typeface="Tahoma" panose="020B0604030504040204" pitchFamily="34" charset="0"/>
                <a:ea typeface="Tahoma" panose="020B0604030504040204" pitchFamily="34" charset="0"/>
                <a:cs typeface="Tahoma" panose="020B0604030504040204" pitchFamily="34" charset="0"/>
              </a:rPr>
              <a:t>The program is backed by </a:t>
            </a:r>
            <a:r>
              <a:rPr lang="en-US" sz="2000" b="1" dirty="0">
                <a:latin typeface="Tahoma" panose="020B0604030504040204" pitchFamily="34" charset="0"/>
                <a:ea typeface="Tahoma" panose="020B0604030504040204" pitchFamily="34" charset="0"/>
                <a:cs typeface="Tahoma" panose="020B0604030504040204" pitchFamily="34" charset="0"/>
              </a:rPr>
              <a:t>$50 billion in total federal funding over a five‑year period</a:t>
            </a:r>
            <a:r>
              <a:rPr lang="en-US" sz="2000" dirty="0">
                <a:latin typeface="Tahoma" panose="020B0604030504040204" pitchFamily="34" charset="0"/>
                <a:ea typeface="Tahoma" panose="020B0604030504040204" pitchFamily="34" charset="0"/>
                <a:cs typeface="Tahoma" panose="020B0604030504040204" pitchFamily="34" charset="0"/>
              </a:rPr>
              <a:t>, making it one of the largest federal investments ever dedicated specifically to rural health systems.</a:t>
            </a:r>
          </a:p>
          <a:p>
            <a:pPr marL="342900" indent="-342900">
              <a:spcAft>
                <a:spcPts val="1200"/>
              </a:spcAft>
              <a:buFont typeface="+mj-lt"/>
              <a:buAutoNum type="arabicPeriod" startAt="3"/>
            </a:pPr>
            <a:r>
              <a:rPr lang="en-US" sz="2000" b="1" dirty="0">
                <a:latin typeface="Tahoma"/>
                <a:ea typeface="Tahoma"/>
                <a:cs typeface="Tahoma"/>
              </a:rPr>
              <a:t>All 50 states </a:t>
            </a:r>
            <a:r>
              <a:rPr lang="en-US" sz="2000" dirty="0">
                <a:latin typeface="Tahoma"/>
                <a:ea typeface="Tahoma"/>
                <a:cs typeface="Tahoma"/>
              </a:rPr>
              <a:t>are participating in the Rural Health Transformation Program. </a:t>
            </a:r>
          </a:p>
          <a:p>
            <a:pPr marL="342900" indent="-342900">
              <a:spcAft>
                <a:spcPts val="1200"/>
              </a:spcAft>
              <a:buFont typeface="+mj-lt"/>
              <a:buAutoNum type="arabicPeriod" startAt="3"/>
            </a:pPr>
            <a:r>
              <a:rPr lang="en-US" sz="2000" dirty="0">
                <a:latin typeface="Tahoma" panose="020B0604030504040204" pitchFamily="34" charset="0"/>
                <a:ea typeface="Tahoma" panose="020B0604030504040204" pitchFamily="34" charset="0"/>
                <a:cs typeface="Tahoma" panose="020B0604030504040204" pitchFamily="34" charset="0"/>
              </a:rPr>
              <a:t>Virginia was awarded </a:t>
            </a:r>
            <a:r>
              <a:rPr lang="en-US" sz="2000" b="1" dirty="0">
                <a:latin typeface="Tahoma" panose="020B0604030504040204" pitchFamily="34" charset="0"/>
                <a:ea typeface="Tahoma" panose="020B0604030504040204" pitchFamily="34" charset="0"/>
                <a:cs typeface="Tahoma" panose="020B0604030504040204" pitchFamily="34" charset="0"/>
              </a:rPr>
              <a:t>$189.5 million for Year 1</a:t>
            </a:r>
            <a:r>
              <a:rPr lang="en-US" sz="2000" dirty="0">
                <a:latin typeface="Tahoma" panose="020B0604030504040204" pitchFamily="34" charset="0"/>
                <a:ea typeface="Tahoma" panose="020B0604030504040204" pitchFamily="34" charset="0"/>
                <a:cs typeface="Tahoma" panose="020B0604030504040204" pitchFamily="34" charset="0"/>
              </a:rPr>
              <a:t>. These funds are administered by the Virginia Department of Medical Assistance Services (DMAS).</a:t>
            </a:r>
          </a:p>
        </p:txBody>
      </p:sp>
      <p:sp>
        <p:nvSpPr>
          <p:cNvPr id="4" name="Round Same Side Corner Rectangle 31">
            <a:extLst>
              <a:ext uri="{FF2B5EF4-FFF2-40B4-BE49-F238E27FC236}">
                <a16:creationId xmlns:a16="http://schemas.microsoft.com/office/drawing/2014/main" id="{3C21D0C0-1750-72F9-418A-F583678BE998}"/>
              </a:ext>
            </a:extLst>
          </p:cNvPr>
          <p:cNvSpPr/>
          <p:nvPr/>
        </p:nvSpPr>
        <p:spPr>
          <a:xfrm>
            <a:off x="5742042" y="2333272"/>
            <a:ext cx="11720506" cy="548640"/>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bg1"/>
                </a:solidFill>
                <a:latin typeface="Tahoma"/>
                <a:ea typeface="Tahoma"/>
                <a:cs typeface="Tahoma"/>
              </a:rPr>
              <a:t>National Distribution of Baseline Funding and Workload Funding</a:t>
            </a:r>
          </a:p>
        </p:txBody>
      </p:sp>
      <p:sp>
        <p:nvSpPr>
          <p:cNvPr id="10" name="Rectangle: Rounded Corners 9">
            <a:extLst>
              <a:ext uri="{FF2B5EF4-FFF2-40B4-BE49-F238E27FC236}">
                <a16:creationId xmlns:a16="http://schemas.microsoft.com/office/drawing/2014/main" id="{004C59FB-78F2-62CC-086E-265207121412}"/>
              </a:ext>
            </a:extLst>
          </p:cNvPr>
          <p:cNvSpPr/>
          <p:nvPr/>
        </p:nvSpPr>
        <p:spPr>
          <a:xfrm>
            <a:off x="11795456" y="3127573"/>
            <a:ext cx="5669280" cy="1316863"/>
          </a:xfrm>
          <a:prstGeom prst="roundRect">
            <a:avLst/>
          </a:prstGeom>
          <a:solidFill>
            <a:srgbClr val="015390"/>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Ins="91440" bIns="45720" rtlCol="0" anchor="ctr"/>
          <a:lstStyle/>
          <a:p>
            <a:pPr defTabSz="1371669"/>
            <a:r>
              <a:rPr lang="en-US" sz="2000" b="1" dirty="0">
                <a:solidFill>
                  <a:prstClr val="white"/>
                </a:solidFill>
                <a:latin typeface="Tahoma"/>
                <a:ea typeface="Tahoma"/>
                <a:cs typeface="Tahoma"/>
              </a:rPr>
              <a:t>For each budget period, available funding is split equally between baseline and workload funding</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C875C432-AE65-A578-61CA-5E8A57120001}"/>
              </a:ext>
            </a:extLst>
          </p:cNvPr>
          <p:cNvSpPr txBox="1"/>
          <p:nvPr/>
        </p:nvSpPr>
        <p:spPr>
          <a:xfrm>
            <a:off x="5549302" y="4633963"/>
            <a:ext cx="1946984"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2026</a:t>
            </a:r>
          </a:p>
        </p:txBody>
      </p:sp>
      <p:sp>
        <p:nvSpPr>
          <p:cNvPr id="26" name="TextBox 25">
            <a:extLst>
              <a:ext uri="{FF2B5EF4-FFF2-40B4-BE49-F238E27FC236}">
                <a16:creationId xmlns:a16="http://schemas.microsoft.com/office/drawing/2014/main" id="{2B8E0D3F-F92D-E159-54CA-44922CF215E8}"/>
              </a:ext>
            </a:extLst>
          </p:cNvPr>
          <p:cNvSpPr txBox="1"/>
          <p:nvPr/>
        </p:nvSpPr>
        <p:spPr>
          <a:xfrm>
            <a:off x="7699354" y="4633963"/>
            <a:ext cx="1946984"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2027</a:t>
            </a:r>
          </a:p>
        </p:txBody>
      </p:sp>
      <p:sp>
        <p:nvSpPr>
          <p:cNvPr id="27" name="TextBox 26">
            <a:extLst>
              <a:ext uri="{FF2B5EF4-FFF2-40B4-BE49-F238E27FC236}">
                <a16:creationId xmlns:a16="http://schemas.microsoft.com/office/drawing/2014/main" id="{A3CB05D3-AE84-ED3A-B9A9-9145E28FDF3E}"/>
              </a:ext>
            </a:extLst>
          </p:cNvPr>
          <p:cNvSpPr txBox="1"/>
          <p:nvPr/>
        </p:nvSpPr>
        <p:spPr>
          <a:xfrm>
            <a:off x="9811231" y="4633963"/>
            <a:ext cx="1946984"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2028</a:t>
            </a:r>
          </a:p>
        </p:txBody>
      </p:sp>
      <p:sp>
        <p:nvSpPr>
          <p:cNvPr id="28" name="TextBox 27">
            <a:extLst>
              <a:ext uri="{FF2B5EF4-FFF2-40B4-BE49-F238E27FC236}">
                <a16:creationId xmlns:a16="http://schemas.microsoft.com/office/drawing/2014/main" id="{E32AAC74-9E10-8452-0ED4-88F6ACE96612}"/>
              </a:ext>
            </a:extLst>
          </p:cNvPr>
          <p:cNvSpPr txBox="1"/>
          <p:nvPr/>
        </p:nvSpPr>
        <p:spPr>
          <a:xfrm>
            <a:off x="6531525" y="7041229"/>
            <a:ext cx="1946984"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2029</a:t>
            </a:r>
          </a:p>
        </p:txBody>
      </p:sp>
      <p:sp>
        <p:nvSpPr>
          <p:cNvPr id="29" name="TextBox 28">
            <a:extLst>
              <a:ext uri="{FF2B5EF4-FFF2-40B4-BE49-F238E27FC236}">
                <a16:creationId xmlns:a16="http://schemas.microsoft.com/office/drawing/2014/main" id="{C05B04B0-8895-B6B6-8AEA-D6EEF57EABFB}"/>
              </a:ext>
            </a:extLst>
          </p:cNvPr>
          <p:cNvSpPr txBox="1"/>
          <p:nvPr/>
        </p:nvSpPr>
        <p:spPr>
          <a:xfrm>
            <a:off x="8784542" y="7041229"/>
            <a:ext cx="1946984"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2030</a:t>
            </a:r>
          </a:p>
        </p:txBody>
      </p:sp>
      <p:sp>
        <p:nvSpPr>
          <p:cNvPr id="30" name="TextBox 29">
            <a:extLst>
              <a:ext uri="{FF2B5EF4-FFF2-40B4-BE49-F238E27FC236}">
                <a16:creationId xmlns:a16="http://schemas.microsoft.com/office/drawing/2014/main" id="{03445D45-228E-1FF6-BD60-8A89D1CB015A}"/>
              </a:ext>
            </a:extLst>
          </p:cNvPr>
          <p:cNvSpPr txBox="1"/>
          <p:nvPr/>
        </p:nvSpPr>
        <p:spPr>
          <a:xfrm>
            <a:off x="8798361" y="8829971"/>
            <a:ext cx="1946984"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$10 billion (redistributed)</a:t>
            </a:r>
          </a:p>
        </p:txBody>
      </p:sp>
      <p:sp>
        <p:nvSpPr>
          <p:cNvPr id="32" name="TextBox 31">
            <a:extLst>
              <a:ext uri="{FF2B5EF4-FFF2-40B4-BE49-F238E27FC236}">
                <a16:creationId xmlns:a16="http://schemas.microsoft.com/office/drawing/2014/main" id="{A472B7E7-D78B-F0D5-27B9-94F3A0F0C817}"/>
              </a:ext>
            </a:extLst>
          </p:cNvPr>
          <p:cNvSpPr txBox="1"/>
          <p:nvPr/>
        </p:nvSpPr>
        <p:spPr>
          <a:xfrm>
            <a:off x="6531525" y="8829971"/>
            <a:ext cx="1946984"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$10 billion (redistributed)</a:t>
            </a:r>
          </a:p>
        </p:txBody>
      </p:sp>
      <p:sp>
        <p:nvSpPr>
          <p:cNvPr id="33" name="TextBox 32">
            <a:extLst>
              <a:ext uri="{FF2B5EF4-FFF2-40B4-BE49-F238E27FC236}">
                <a16:creationId xmlns:a16="http://schemas.microsoft.com/office/drawing/2014/main" id="{D3CA5FC7-8CFC-CAAA-20E3-7991BE75E8B7}"/>
              </a:ext>
            </a:extLst>
          </p:cNvPr>
          <p:cNvSpPr txBox="1"/>
          <p:nvPr/>
        </p:nvSpPr>
        <p:spPr>
          <a:xfrm>
            <a:off x="9848472" y="6397026"/>
            <a:ext cx="1946984"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$10 billion (redistributed)</a:t>
            </a:r>
          </a:p>
        </p:txBody>
      </p:sp>
      <p:sp>
        <p:nvSpPr>
          <p:cNvPr id="34" name="TextBox 33">
            <a:extLst>
              <a:ext uri="{FF2B5EF4-FFF2-40B4-BE49-F238E27FC236}">
                <a16:creationId xmlns:a16="http://schemas.microsoft.com/office/drawing/2014/main" id="{68B84E55-0938-21FE-EF67-7D21A85C3631}"/>
              </a:ext>
            </a:extLst>
          </p:cNvPr>
          <p:cNvSpPr txBox="1"/>
          <p:nvPr/>
        </p:nvSpPr>
        <p:spPr>
          <a:xfrm>
            <a:off x="7713806" y="6397026"/>
            <a:ext cx="1946984"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$10 billion</a:t>
            </a:r>
          </a:p>
        </p:txBody>
      </p:sp>
      <p:sp>
        <p:nvSpPr>
          <p:cNvPr id="35" name="TextBox 34">
            <a:extLst>
              <a:ext uri="{FF2B5EF4-FFF2-40B4-BE49-F238E27FC236}">
                <a16:creationId xmlns:a16="http://schemas.microsoft.com/office/drawing/2014/main" id="{49A656D6-E9A9-6710-6E69-93D12B081C4D}"/>
              </a:ext>
            </a:extLst>
          </p:cNvPr>
          <p:cNvSpPr txBox="1"/>
          <p:nvPr/>
        </p:nvSpPr>
        <p:spPr>
          <a:xfrm>
            <a:off x="5579140" y="6397026"/>
            <a:ext cx="1946984"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$10 billion</a:t>
            </a:r>
          </a:p>
        </p:txBody>
      </p:sp>
      <p:graphicFrame>
        <p:nvGraphicFramePr>
          <p:cNvPr id="36" name="Chart 35">
            <a:extLst>
              <a:ext uri="{FF2B5EF4-FFF2-40B4-BE49-F238E27FC236}">
                <a16:creationId xmlns:a16="http://schemas.microsoft.com/office/drawing/2014/main" id="{354FDF26-E8EC-C788-8905-0F3FA3AF64A9}"/>
              </a:ext>
            </a:extLst>
          </p:cNvPr>
          <p:cNvGraphicFramePr/>
          <p:nvPr>
            <p:extLst>
              <p:ext uri="{D42A27DB-BD31-4B8C-83A1-F6EECF244321}">
                <p14:modId xmlns:p14="http://schemas.microsoft.com/office/powerpoint/2010/main" val="3873176574"/>
              </p:ext>
            </p:extLst>
          </p:nvPr>
        </p:nvGraphicFramePr>
        <p:xfrm>
          <a:off x="5342262" y="4895256"/>
          <a:ext cx="2377984" cy="1554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0679E0CE-7BBA-9060-FD93-F0C0702FE533}"/>
              </a:ext>
            </a:extLst>
          </p:cNvPr>
          <p:cNvGraphicFramePr/>
          <p:nvPr>
            <p:extLst>
              <p:ext uri="{D42A27DB-BD31-4B8C-83A1-F6EECF244321}">
                <p14:modId xmlns:p14="http://schemas.microsoft.com/office/powerpoint/2010/main" val="248033506"/>
              </p:ext>
            </p:extLst>
          </p:nvPr>
        </p:nvGraphicFramePr>
        <p:xfrm>
          <a:off x="7442446" y="4898905"/>
          <a:ext cx="2377984" cy="1554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06227664-4BE0-9FC7-345D-7378369F7461}"/>
              </a:ext>
            </a:extLst>
          </p:cNvPr>
          <p:cNvGraphicFramePr/>
          <p:nvPr>
            <p:extLst>
              <p:ext uri="{D42A27DB-BD31-4B8C-83A1-F6EECF244321}">
                <p14:modId xmlns:p14="http://schemas.microsoft.com/office/powerpoint/2010/main" val="187305656"/>
              </p:ext>
            </p:extLst>
          </p:nvPr>
        </p:nvGraphicFramePr>
        <p:xfrm>
          <a:off x="9542629" y="4902554"/>
          <a:ext cx="2377984" cy="1554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a:extLst>
              <a:ext uri="{FF2B5EF4-FFF2-40B4-BE49-F238E27FC236}">
                <a16:creationId xmlns:a16="http://schemas.microsoft.com/office/drawing/2014/main" id="{73BBABC8-3008-7B1D-75B5-D0B84925182C}"/>
              </a:ext>
            </a:extLst>
          </p:cNvPr>
          <p:cNvGraphicFramePr/>
          <p:nvPr>
            <p:extLst>
              <p:ext uri="{D42A27DB-BD31-4B8C-83A1-F6EECF244321}">
                <p14:modId xmlns:p14="http://schemas.microsoft.com/office/powerpoint/2010/main" val="736371075"/>
              </p:ext>
            </p:extLst>
          </p:nvPr>
        </p:nvGraphicFramePr>
        <p:xfrm>
          <a:off x="6353364" y="7280295"/>
          <a:ext cx="2377984" cy="15544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A11DA7DD-8CF3-81CF-0F6B-30C3072BFED0}"/>
              </a:ext>
            </a:extLst>
          </p:cNvPr>
          <p:cNvGraphicFramePr/>
          <p:nvPr>
            <p:extLst>
              <p:ext uri="{D42A27DB-BD31-4B8C-83A1-F6EECF244321}">
                <p14:modId xmlns:p14="http://schemas.microsoft.com/office/powerpoint/2010/main" val="1984925227"/>
              </p:ext>
            </p:extLst>
          </p:nvPr>
        </p:nvGraphicFramePr>
        <p:xfrm>
          <a:off x="8569042" y="7280295"/>
          <a:ext cx="2377984" cy="15544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3EF5F0BD-2FC0-6F8F-BDA0-7886E99C6617}"/>
              </a:ext>
            </a:extLst>
          </p:cNvPr>
          <p:cNvGraphicFramePr/>
          <p:nvPr>
            <p:extLst>
              <p:ext uri="{D42A27DB-BD31-4B8C-83A1-F6EECF244321}">
                <p14:modId xmlns:p14="http://schemas.microsoft.com/office/powerpoint/2010/main" val="3480580420"/>
              </p:ext>
            </p:extLst>
          </p:nvPr>
        </p:nvGraphicFramePr>
        <p:xfrm>
          <a:off x="11752908" y="4604122"/>
          <a:ext cx="5652390" cy="3976957"/>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a:extLst>
              <a:ext uri="{FF2B5EF4-FFF2-40B4-BE49-F238E27FC236}">
                <a16:creationId xmlns:a16="http://schemas.microsoft.com/office/drawing/2014/main" id="{B5564F5B-DF68-1604-2A95-C98357E62639}"/>
              </a:ext>
            </a:extLst>
          </p:cNvPr>
          <p:cNvSpPr txBox="1"/>
          <p:nvPr/>
        </p:nvSpPr>
        <p:spPr>
          <a:xfrm>
            <a:off x="12634203" y="8740765"/>
            <a:ext cx="3889800" cy="646331"/>
          </a:xfrm>
          <a:prstGeom prst="rect">
            <a:avLst/>
          </a:prstGeom>
          <a:noFill/>
        </p:spPr>
        <p:txBody>
          <a:bodyPr wrap="square" lIns="91440" tIns="45720" rIns="91440" bIns="45720" rtlCol="0" anchor="t">
            <a:spAutoFit/>
          </a:bodyPr>
          <a:lstStyle/>
          <a:p>
            <a:pPr algn="ctr"/>
            <a:r>
              <a:rPr lang="en-US" dirty="0">
                <a:latin typeface="Tahoma"/>
                <a:ea typeface="Tahoma"/>
                <a:cs typeface="Tahoma"/>
              </a:rPr>
              <a:t>Baseline funding distributed equally among all approved States.</a:t>
            </a:r>
            <a:endParaRPr lang="en-US" dirty="0">
              <a:ea typeface="Calibri"/>
              <a:cs typeface="Calibri"/>
            </a:endParaRPr>
          </a:p>
        </p:txBody>
      </p:sp>
      <p:sp>
        <p:nvSpPr>
          <p:cNvPr id="3" name="Slide Number Placeholder 2">
            <a:extLst>
              <a:ext uri="{FF2B5EF4-FFF2-40B4-BE49-F238E27FC236}">
                <a16:creationId xmlns:a16="http://schemas.microsoft.com/office/drawing/2014/main" id="{B9D6D11E-8975-9BED-67D0-82054C79DB7B}"/>
              </a:ext>
            </a:extLst>
          </p:cNvPr>
          <p:cNvSpPr>
            <a:spLocks noGrp="1"/>
          </p:cNvSpPr>
          <p:nvPr>
            <p:ph type="sldNum" sz="quarter" idx="12"/>
          </p:nvPr>
        </p:nvSpPr>
        <p:spPr/>
        <p:txBody>
          <a:bodyPr/>
          <a:lstStyle/>
          <a:p>
            <a:fld id="{B6F15528-21DE-4FAA-801E-634DDDAF4B2B}" type="slidenum">
              <a:rPr lang="en-US" smtClean="0"/>
              <a:pPr/>
              <a:t>5</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Freeform 9">
            <a:extLst>
              <a:ext uri="{FF2B5EF4-FFF2-40B4-BE49-F238E27FC236}">
                <a16:creationId xmlns:a16="http://schemas.microsoft.com/office/drawing/2014/main" id="{685C5612-941F-1D67-539A-FB6C2E6541F4}"/>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9"/>
            <a:stretch>
              <a:fillRect/>
            </a:stretch>
          </a:blipFill>
        </p:spPr>
        <p:txBody>
          <a:bodyPr/>
          <a:lstStyle/>
          <a:p>
            <a:endParaRPr lang="en-US" dirty="0"/>
          </a:p>
        </p:txBody>
      </p:sp>
    </p:spTree>
    <p:extLst>
      <p:ext uri="{BB962C8B-B14F-4D97-AF65-F5344CB8AC3E}">
        <p14:creationId xmlns:p14="http://schemas.microsoft.com/office/powerpoint/2010/main" val="304748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F7D2-7DF8-0E41-95CE-D8BB78A635BE}"/>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22862C02-0468-3A62-D6B0-642B51DC36A2}"/>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3BF0099E-5EAA-7EBC-938B-895F5CD921FB}"/>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RHTP Application Process</a:t>
            </a:r>
          </a:p>
        </p:txBody>
      </p:sp>
      <p:sp>
        <p:nvSpPr>
          <p:cNvPr id="5" name="Rectangle: Rounded Corners 4">
            <a:extLst>
              <a:ext uri="{FF2B5EF4-FFF2-40B4-BE49-F238E27FC236}">
                <a16:creationId xmlns:a16="http://schemas.microsoft.com/office/drawing/2014/main" id="{806E50AF-1659-B984-B6A7-A53AE05681C9}"/>
              </a:ext>
            </a:extLst>
          </p:cNvPr>
          <p:cNvSpPr/>
          <p:nvPr/>
        </p:nvSpPr>
        <p:spPr>
          <a:xfrm>
            <a:off x="914399" y="2011680"/>
            <a:ext cx="16459200" cy="1111163"/>
          </a:xfrm>
          <a:prstGeom prst="roundRect">
            <a:avLst/>
          </a:prstGeom>
          <a:solidFill>
            <a:srgbClr val="04559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Following the CMS Notice of Funding Opportunity for the RHTP, Virginia developed and submitted a comprehensive plan that included a description of the state's rural health needs and target populations; goals, proposed initiatives, and sustainability plans; an implementation plan, timeline, and budget narrative; a metrics and evaluation plan; and evidence of stakeholder engagement.</a:t>
            </a:r>
          </a:p>
        </p:txBody>
      </p:sp>
      <p:sp>
        <p:nvSpPr>
          <p:cNvPr id="2" name="Slide Number Placeholder 1">
            <a:extLst>
              <a:ext uri="{FF2B5EF4-FFF2-40B4-BE49-F238E27FC236}">
                <a16:creationId xmlns:a16="http://schemas.microsoft.com/office/drawing/2014/main" id="{342B7C17-AE1A-4F88-5CC7-91A2D3716E76}"/>
              </a:ext>
            </a:extLst>
          </p:cNvPr>
          <p:cNvSpPr>
            <a:spLocks noGrp="1"/>
          </p:cNvSpPr>
          <p:nvPr>
            <p:ph type="sldNum" sz="quarter" idx="12"/>
          </p:nvPr>
        </p:nvSpPr>
        <p:spPr/>
        <p:txBody>
          <a:bodyPr/>
          <a:lstStyle/>
          <a:p>
            <a:fld id="{B6F15528-21DE-4FAA-801E-634DDDAF4B2B}" type="slidenum">
              <a:rPr lang="en-US" smtClean="0"/>
              <a:pPr/>
              <a:t>6</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reeform 9">
            <a:extLst>
              <a:ext uri="{FF2B5EF4-FFF2-40B4-BE49-F238E27FC236}">
                <a16:creationId xmlns:a16="http://schemas.microsoft.com/office/drawing/2014/main" id="{ECD495FF-84B0-A94B-DB59-CBB80B5A3411}"/>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3"/>
            <a:stretch>
              <a:fillRect/>
            </a:stretch>
          </a:blipFill>
        </p:spPr>
        <p:txBody>
          <a:bodyPr/>
          <a:lstStyle/>
          <a:p>
            <a:endParaRPr lang="en-US" dirty="0"/>
          </a:p>
        </p:txBody>
      </p:sp>
      <p:grpSp>
        <p:nvGrpSpPr>
          <p:cNvPr id="1055" name="Group 1054">
            <a:extLst>
              <a:ext uri="{FF2B5EF4-FFF2-40B4-BE49-F238E27FC236}">
                <a16:creationId xmlns:a16="http://schemas.microsoft.com/office/drawing/2014/main" id="{C5020E94-96D6-5EDE-10E3-F9F758D17948}"/>
              </a:ext>
            </a:extLst>
          </p:cNvPr>
          <p:cNvGrpSpPr/>
          <p:nvPr/>
        </p:nvGrpSpPr>
        <p:grpSpPr>
          <a:xfrm>
            <a:off x="839336" y="3343967"/>
            <a:ext cx="16421293" cy="1107996"/>
            <a:chOff x="839336" y="3343967"/>
            <a:chExt cx="16421293" cy="1107996"/>
          </a:xfrm>
        </p:grpSpPr>
        <p:sp>
          <p:nvSpPr>
            <p:cNvPr id="1035" name="TextBox 1034">
              <a:extLst>
                <a:ext uri="{FF2B5EF4-FFF2-40B4-BE49-F238E27FC236}">
                  <a16:creationId xmlns:a16="http://schemas.microsoft.com/office/drawing/2014/main" id="{066D25EA-0F18-B6AC-8789-CDFE3A93DC70}"/>
                </a:ext>
              </a:extLst>
            </p:cNvPr>
            <p:cNvSpPr txBox="1"/>
            <p:nvPr/>
          </p:nvSpPr>
          <p:spPr>
            <a:xfrm>
              <a:off x="7819000" y="3343967"/>
              <a:ext cx="9441629" cy="1107996"/>
            </a:xfrm>
            <a:prstGeom prst="rect">
              <a:avLst/>
            </a:prstGeom>
            <a:noFill/>
            <a:ln>
              <a:noFill/>
            </a:ln>
          </p:spPr>
          <p:txBody>
            <a:bodyPr wrap="square" lIns="0" tIns="0" rIns="0" bIns="0" rtlCol="0" anchor="t">
              <a:spAutoFit/>
            </a:bodyPr>
            <a:lstStyle/>
            <a:p>
              <a:pPr>
                <a:spcBef>
                  <a:spcPts val="300"/>
                </a:spcBef>
                <a:spcAft>
                  <a:spcPts val="300"/>
                </a:spcAft>
                <a:buClr>
                  <a:schemeClr val="tx1"/>
                </a:buCl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CMS released the Notice of Funding Opportunity (NOFO) and application instructions via Grants.gov. Only the 50 state governments were eligible to apply.</a:t>
              </a:r>
            </a:p>
          </p:txBody>
        </p:sp>
        <p:sp>
          <p:nvSpPr>
            <p:cNvPr id="4" name="TextBox 3">
              <a:extLst>
                <a:ext uri="{FF2B5EF4-FFF2-40B4-BE49-F238E27FC236}">
                  <a16:creationId xmlns:a16="http://schemas.microsoft.com/office/drawing/2014/main" id="{F5E3746D-367A-508B-4797-09A60A6452E6}"/>
                </a:ext>
              </a:extLst>
            </p:cNvPr>
            <p:cNvSpPr txBox="1"/>
            <p:nvPr/>
          </p:nvSpPr>
          <p:spPr>
            <a:xfrm>
              <a:off x="839336" y="3667132"/>
              <a:ext cx="4901379" cy="461665"/>
            </a:xfrm>
            <a:prstGeom prst="rect">
              <a:avLst/>
            </a:prstGeom>
            <a:noFill/>
          </p:spPr>
          <p:txBody>
            <a:bodyPr wrap="square">
              <a:spAutoFit/>
            </a:bodyPr>
            <a:lstStyle/>
            <a:p>
              <a:pPr algn="r">
                <a:spcBef>
                  <a:spcPts val="300"/>
                </a:spcBef>
                <a:spcAft>
                  <a:spcPts val="300"/>
                </a:spcAft>
                <a:buClr>
                  <a:schemeClr val="tx1"/>
                </a:buClr>
              </a:pPr>
              <a:r>
                <a:rPr lang="en-US" sz="2400" b="1" dirty="0">
                  <a:solidFill>
                    <a:srgbClr val="000000"/>
                  </a:solidFill>
                  <a:latin typeface="Tahoma"/>
                  <a:ea typeface="Tahoma"/>
                  <a:cs typeface="Tahoma"/>
                </a:rPr>
                <a:t>September 15, 2025</a:t>
              </a:r>
              <a:r>
                <a:rPr lang="en-US" sz="2400" dirty="0">
                  <a:solidFill>
                    <a:srgbClr val="000000"/>
                  </a:solidFill>
                  <a:latin typeface="Tahoma"/>
                  <a:ea typeface="Tahoma"/>
                  <a:cs typeface="Tahoma"/>
                </a:rPr>
                <a:t> </a:t>
              </a:r>
            </a:p>
          </p:txBody>
        </p:sp>
        <p:pic>
          <p:nvPicPr>
            <p:cNvPr id="23" name="Graphic 22" descr="Cursor with solid fill">
              <a:extLst>
                <a:ext uri="{FF2B5EF4-FFF2-40B4-BE49-F238E27FC236}">
                  <a16:creationId xmlns:a16="http://schemas.microsoft.com/office/drawing/2014/main" id="{0C352D01-6255-32E0-BAE4-C6D41735CA1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10180" y="3532204"/>
              <a:ext cx="731520" cy="731520"/>
            </a:xfrm>
            <a:prstGeom prst="rect">
              <a:avLst/>
            </a:prstGeom>
          </p:spPr>
        </p:pic>
      </p:grpSp>
      <p:grpSp>
        <p:nvGrpSpPr>
          <p:cNvPr id="1057" name="Group 1056">
            <a:extLst>
              <a:ext uri="{FF2B5EF4-FFF2-40B4-BE49-F238E27FC236}">
                <a16:creationId xmlns:a16="http://schemas.microsoft.com/office/drawing/2014/main" id="{4B7DA283-5A1A-E985-FC2E-AE8EE10E3C98}"/>
              </a:ext>
            </a:extLst>
          </p:cNvPr>
          <p:cNvGrpSpPr/>
          <p:nvPr/>
        </p:nvGrpSpPr>
        <p:grpSpPr>
          <a:xfrm>
            <a:off x="914399" y="4739718"/>
            <a:ext cx="16346230" cy="772438"/>
            <a:chOff x="914399" y="4864467"/>
            <a:chExt cx="16346230" cy="772438"/>
          </a:xfrm>
        </p:grpSpPr>
        <p:sp>
          <p:nvSpPr>
            <p:cNvPr id="1036" name="TextBox 1035">
              <a:extLst>
                <a:ext uri="{FF2B5EF4-FFF2-40B4-BE49-F238E27FC236}">
                  <a16:creationId xmlns:a16="http://schemas.microsoft.com/office/drawing/2014/main" id="{3FF384A2-BCAD-D9FA-E8C9-6F31BF335C9C}"/>
                </a:ext>
              </a:extLst>
            </p:cNvPr>
            <p:cNvSpPr txBox="1"/>
            <p:nvPr/>
          </p:nvSpPr>
          <p:spPr>
            <a:xfrm>
              <a:off x="7819000" y="4864467"/>
              <a:ext cx="9441629" cy="738664"/>
            </a:xfrm>
            <a:prstGeom prst="rect">
              <a:avLst/>
            </a:prstGeom>
            <a:noFill/>
            <a:ln>
              <a:noFill/>
            </a:ln>
          </p:spPr>
          <p:txBody>
            <a:bodyPr wrap="square" lIns="0" tIns="0" rIns="0" bIns="0" rtlCol="0" anchor="t">
              <a:spAutoFit/>
            </a:bodyPr>
            <a:lstStyle/>
            <a:p>
              <a:pPr>
                <a:spcBef>
                  <a:spcPts val="300"/>
                </a:spcBef>
                <a:spcAft>
                  <a:spcPts val="300"/>
                </a:spcAft>
              </a:pPr>
              <a:r>
                <a:rPr lang="en-US" sz="2400" dirty="0">
                  <a:solidFill>
                    <a:srgbClr val="000000"/>
                  </a:solidFill>
                  <a:latin typeface="Tahoma"/>
                  <a:ea typeface="Tahoma"/>
                  <a:cs typeface="Tahoma"/>
                </a:rPr>
                <a:t>Virginia informed its application development through twelve stakeholder listening sessions and a publicly advertised inbox.</a:t>
              </a:r>
              <a:endParaRPr lang="en-US" sz="2400" dirty="0">
                <a:ea typeface="Calibri"/>
                <a:cs typeface="Calibri"/>
              </a:endParaRPr>
            </a:p>
          </p:txBody>
        </p:sp>
        <p:sp>
          <p:nvSpPr>
            <p:cNvPr id="12" name="TextBox 11">
              <a:extLst>
                <a:ext uri="{FF2B5EF4-FFF2-40B4-BE49-F238E27FC236}">
                  <a16:creationId xmlns:a16="http://schemas.microsoft.com/office/drawing/2014/main" id="{27CA8CDE-5D06-9C23-AE3C-6FD85BE53CFC}"/>
                </a:ext>
              </a:extLst>
            </p:cNvPr>
            <p:cNvSpPr txBox="1"/>
            <p:nvPr/>
          </p:nvSpPr>
          <p:spPr>
            <a:xfrm>
              <a:off x="914399" y="5002967"/>
              <a:ext cx="4901379" cy="461665"/>
            </a:xfrm>
            <a:prstGeom prst="rect">
              <a:avLst/>
            </a:prstGeom>
            <a:noFill/>
          </p:spPr>
          <p:txBody>
            <a:bodyPr wrap="square">
              <a:spAutoFit/>
            </a:bodyPr>
            <a:lstStyle/>
            <a:p>
              <a:pPr algn="r">
                <a:spcBef>
                  <a:spcPts val="300"/>
                </a:spcBef>
                <a:spcAft>
                  <a:spcPts val="300"/>
                </a:spcAft>
                <a:buClr>
                  <a:schemeClr val="tx1"/>
                </a:buClr>
              </a:pPr>
              <a:r>
                <a:rPr lang="en-US" sz="2400" b="1" dirty="0">
                  <a:solidFill>
                    <a:srgbClr val="000000"/>
                  </a:solidFill>
                  <a:latin typeface="Tahoma"/>
                  <a:ea typeface="Tahoma"/>
                  <a:cs typeface="Tahoma"/>
                </a:rPr>
                <a:t>September – October 2025</a:t>
              </a:r>
              <a:r>
                <a:rPr lang="en-US" sz="2400" dirty="0">
                  <a:solidFill>
                    <a:srgbClr val="000000"/>
                  </a:solidFill>
                  <a:latin typeface="Tahoma"/>
                  <a:ea typeface="Tahoma"/>
                  <a:cs typeface="Tahoma"/>
                </a:rPr>
                <a:t> </a:t>
              </a:r>
              <a:endParaRPr lang="en-US" sz="2400" dirty="0">
                <a:solidFill>
                  <a:srgbClr val="000000"/>
                </a:solidFill>
                <a:latin typeface="Calibri"/>
                <a:ea typeface="Calibri"/>
                <a:cs typeface="Calibri"/>
              </a:endParaRPr>
            </a:p>
          </p:txBody>
        </p:sp>
        <p:pic>
          <p:nvPicPr>
            <p:cNvPr id="25" name="Graphic 24" descr="Meeting with solid fill">
              <a:extLst>
                <a:ext uri="{FF2B5EF4-FFF2-40B4-BE49-F238E27FC236}">
                  <a16:creationId xmlns:a16="http://schemas.microsoft.com/office/drawing/2014/main" id="{0D5D3FBB-636D-D79A-FA86-64754414F15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10180" y="4905385"/>
              <a:ext cx="731520" cy="731520"/>
            </a:xfrm>
            <a:prstGeom prst="rect">
              <a:avLst/>
            </a:prstGeom>
          </p:spPr>
        </p:pic>
      </p:grpSp>
      <p:grpSp>
        <p:nvGrpSpPr>
          <p:cNvPr id="1059" name="Group 1058">
            <a:extLst>
              <a:ext uri="{FF2B5EF4-FFF2-40B4-BE49-F238E27FC236}">
                <a16:creationId xmlns:a16="http://schemas.microsoft.com/office/drawing/2014/main" id="{05102945-32F3-A356-ADB6-E3FD86F8DE2D}"/>
              </a:ext>
            </a:extLst>
          </p:cNvPr>
          <p:cNvGrpSpPr/>
          <p:nvPr/>
        </p:nvGrpSpPr>
        <p:grpSpPr>
          <a:xfrm>
            <a:off x="914399" y="5766137"/>
            <a:ext cx="16346229" cy="731520"/>
            <a:chOff x="914399" y="5973828"/>
            <a:chExt cx="16346229" cy="731520"/>
          </a:xfrm>
        </p:grpSpPr>
        <p:sp>
          <p:nvSpPr>
            <p:cNvPr id="1037" name="TextBox 1036">
              <a:extLst>
                <a:ext uri="{FF2B5EF4-FFF2-40B4-BE49-F238E27FC236}">
                  <a16:creationId xmlns:a16="http://schemas.microsoft.com/office/drawing/2014/main" id="{5DD1D504-EE30-7255-0DB6-7541F324A0F4}"/>
                </a:ext>
              </a:extLst>
            </p:cNvPr>
            <p:cNvSpPr txBox="1"/>
            <p:nvPr/>
          </p:nvSpPr>
          <p:spPr>
            <a:xfrm>
              <a:off x="7819000" y="6154922"/>
              <a:ext cx="9441628" cy="369332"/>
            </a:xfrm>
            <a:prstGeom prst="rect">
              <a:avLst/>
            </a:prstGeom>
            <a:noFill/>
            <a:ln>
              <a:noFill/>
            </a:ln>
          </p:spPr>
          <p:txBody>
            <a:bodyPr wrap="square" lIns="0" tIns="0" rIns="0" bIns="0" rtlCol="0" anchor="t">
              <a:spAutoFit/>
            </a:bodyPr>
            <a:lstStyle/>
            <a:p>
              <a:pPr>
                <a:spcBef>
                  <a:spcPts val="300"/>
                </a:spcBef>
                <a:spcAft>
                  <a:spcPts val="300"/>
                </a:spcAft>
                <a:buClr>
                  <a:schemeClr val="tx1"/>
                </a:buClr>
              </a:pPr>
              <a:r>
                <a:rPr lang="en-US" sz="2400" dirty="0">
                  <a:solidFill>
                    <a:srgbClr val="000000"/>
                  </a:solidFill>
                  <a:latin typeface="Tahoma"/>
                  <a:ea typeface="Tahoma"/>
                  <a:cs typeface="Tahoma"/>
                </a:rPr>
                <a:t>Deadline for all 50 states to submit their applications to CMS.</a:t>
              </a:r>
            </a:p>
          </p:txBody>
        </p:sp>
        <p:sp>
          <p:nvSpPr>
            <p:cNvPr id="15" name="TextBox 14">
              <a:extLst>
                <a:ext uri="{FF2B5EF4-FFF2-40B4-BE49-F238E27FC236}">
                  <a16:creationId xmlns:a16="http://schemas.microsoft.com/office/drawing/2014/main" id="{E9D229C7-4145-F3C7-3AD2-3B35689666FA}"/>
                </a:ext>
              </a:extLst>
            </p:cNvPr>
            <p:cNvSpPr txBox="1"/>
            <p:nvPr/>
          </p:nvSpPr>
          <p:spPr>
            <a:xfrm>
              <a:off x="914399" y="6108756"/>
              <a:ext cx="4901379" cy="461665"/>
            </a:xfrm>
            <a:prstGeom prst="rect">
              <a:avLst/>
            </a:prstGeom>
            <a:noFill/>
          </p:spPr>
          <p:txBody>
            <a:bodyPr wrap="square">
              <a:spAutoFit/>
            </a:bodyPr>
            <a:lstStyle/>
            <a:p>
              <a:pPr algn="r">
                <a:spcBef>
                  <a:spcPts val="300"/>
                </a:spcBef>
                <a:spcAft>
                  <a:spcPts val="300"/>
                </a:spcAft>
                <a:buClr>
                  <a:schemeClr val="tx1"/>
                </a:buClr>
              </a:pP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November 5, 2025</a:t>
              </a:r>
            </a:p>
          </p:txBody>
        </p:sp>
        <p:pic>
          <p:nvPicPr>
            <p:cNvPr id="27" name="Graphic 26" descr="Inbox with solid fill">
              <a:extLst>
                <a:ext uri="{FF2B5EF4-FFF2-40B4-BE49-F238E27FC236}">
                  <a16:creationId xmlns:a16="http://schemas.microsoft.com/office/drawing/2014/main" id="{F112C778-B0E5-62E3-B289-9460EE2BA3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410180" y="5973828"/>
              <a:ext cx="731520" cy="731520"/>
            </a:xfrm>
            <a:prstGeom prst="rect">
              <a:avLst/>
            </a:prstGeom>
          </p:spPr>
        </p:pic>
      </p:grpSp>
      <p:grpSp>
        <p:nvGrpSpPr>
          <p:cNvPr id="1060" name="Group 1059">
            <a:extLst>
              <a:ext uri="{FF2B5EF4-FFF2-40B4-BE49-F238E27FC236}">
                <a16:creationId xmlns:a16="http://schemas.microsoft.com/office/drawing/2014/main" id="{3002B979-1141-0D49-F229-11ED2BCF4BC6}"/>
              </a:ext>
            </a:extLst>
          </p:cNvPr>
          <p:cNvGrpSpPr/>
          <p:nvPr/>
        </p:nvGrpSpPr>
        <p:grpSpPr>
          <a:xfrm>
            <a:off x="989462" y="6785412"/>
            <a:ext cx="16271165" cy="640080"/>
            <a:chOff x="989462" y="6930824"/>
            <a:chExt cx="16271165" cy="640080"/>
          </a:xfrm>
        </p:grpSpPr>
        <p:sp>
          <p:nvSpPr>
            <p:cNvPr id="1038" name="TextBox 1037">
              <a:extLst>
                <a:ext uri="{FF2B5EF4-FFF2-40B4-BE49-F238E27FC236}">
                  <a16:creationId xmlns:a16="http://schemas.microsoft.com/office/drawing/2014/main" id="{7BA99EC2-DA40-13DE-192A-E397F323B562}"/>
                </a:ext>
              </a:extLst>
            </p:cNvPr>
            <p:cNvSpPr txBox="1"/>
            <p:nvPr/>
          </p:nvSpPr>
          <p:spPr>
            <a:xfrm>
              <a:off x="7819000" y="7066198"/>
              <a:ext cx="9441627" cy="369332"/>
            </a:xfrm>
            <a:prstGeom prst="rect">
              <a:avLst/>
            </a:prstGeom>
            <a:noFill/>
            <a:ln>
              <a:noFill/>
            </a:ln>
          </p:spPr>
          <p:txBody>
            <a:bodyPr wrap="square" lIns="0" tIns="0" rIns="0" bIns="0" rtlCol="0" anchor="t">
              <a:spAutoFit/>
            </a:bodyPr>
            <a:lstStyle/>
            <a:p>
              <a:pPr>
                <a:spcBef>
                  <a:spcPts val="300"/>
                </a:spcBef>
                <a:spcAft>
                  <a:spcPts val="300"/>
                </a:spcAft>
                <a:buClr>
                  <a:schemeClr val="tx1"/>
                </a:buCl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CMS issued determinations, officially approving all state applications.</a:t>
              </a:r>
            </a:p>
          </p:txBody>
        </p:sp>
        <p:sp>
          <p:nvSpPr>
            <p:cNvPr id="18" name="TextBox 17">
              <a:extLst>
                <a:ext uri="{FF2B5EF4-FFF2-40B4-BE49-F238E27FC236}">
                  <a16:creationId xmlns:a16="http://schemas.microsoft.com/office/drawing/2014/main" id="{0B7B9D16-07E9-D676-D905-1F6EB6878555}"/>
                </a:ext>
              </a:extLst>
            </p:cNvPr>
            <p:cNvSpPr txBox="1"/>
            <p:nvPr/>
          </p:nvSpPr>
          <p:spPr>
            <a:xfrm>
              <a:off x="989462" y="7020031"/>
              <a:ext cx="4751253" cy="461666"/>
            </a:xfrm>
            <a:prstGeom prst="rect">
              <a:avLst/>
            </a:prstGeom>
            <a:noFill/>
          </p:spPr>
          <p:txBody>
            <a:bodyPr wrap="square">
              <a:spAutoFit/>
            </a:bodyPr>
            <a:lstStyle/>
            <a:p>
              <a:pPr algn="r">
                <a:spcBef>
                  <a:spcPts val="300"/>
                </a:spcBef>
                <a:spcAft>
                  <a:spcPts val="300"/>
                </a:spcAft>
                <a:buClr>
                  <a:schemeClr val="tx1"/>
                </a:buClr>
              </a:pP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December 29, 2025</a:t>
              </a:r>
            </a:p>
          </p:txBody>
        </p:sp>
        <p:grpSp>
          <p:nvGrpSpPr>
            <p:cNvPr id="42" name="Group 41">
              <a:extLst>
                <a:ext uri="{FF2B5EF4-FFF2-40B4-BE49-F238E27FC236}">
                  <a16:creationId xmlns:a16="http://schemas.microsoft.com/office/drawing/2014/main" id="{7D7544F6-118C-5461-2D5C-97A1A8A972BF}"/>
                </a:ext>
              </a:extLst>
            </p:cNvPr>
            <p:cNvGrpSpPr/>
            <p:nvPr/>
          </p:nvGrpSpPr>
          <p:grpSpPr>
            <a:xfrm>
              <a:off x="6501621" y="6930824"/>
              <a:ext cx="640079" cy="640080"/>
              <a:chOff x="8167688" y="2505075"/>
              <a:chExt cx="287338" cy="285750"/>
            </a:xfrm>
            <a:solidFill>
              <a:srgbClr val="F3CE3B"/>
            </a:solidFill>
            <a:effectLst/>
          </p:grpSpPr>
          <p:sp>
            <p:nvSpPr>
              <p:cNvPr id="44" name="Freeform 347">
                <a:extLst>
                  <a:ext uri="{FF2B5EF4-FFF2-40B4-BE49-F238E27FC236}">
                    <a16:creationId xmlns:a16="http://schemas.microsoft.com/office/drawing/2014/main" id="{1FD52CCF-5683-2166-0519-570EC3798DB1}"/>
                  </a:ext>
                </a:extLst>
              </p:cNvPr>
              <p:cNvSpPr>
                <a:spLocks/>
              </p:cNvSpPr>
              <p:nvPr/>
            </p:nvSpPr>
            <p:spPr bwMode="auto">
              <a:xfrm>
                <a:off x="8343900" y="2692400"/>
                <a:ext cx="76200" cy="58738"/>
              </a:xfrm>
              <a:custGeom>
                <a:avLst/>
                <a:gdLst>
                  <a:gd name="T0" fmla="*/ 214 w 240"/>
                  <a:gd name="T1" fmla="*/ 5 h 187"/>
                  <a:gd name="T2" fmla="*/ 90 w 240"/>
                  <a:gd name="T3" fmla="*/ 143 h 187"/>
                  <a:gd name="T4" fmla="*/ 26 w 240"/>
                  <a:gd name="T5" fmla="*/ 79 h 187"/>
                  <a:gd name="T6" fmla="*/ 24 w 240"/>
                  <a:gd name="T7" fmla="*/ 77 h 187"/>
                  <a:gd name="T8" fmla="*/ 20 w 240"/>
                  <a:gd name="T9" fmla="*/ 75 h 187"/>
                  <a:gd name="T10" fmla="*/ 18 w 240"/>
                  <a:gd name="T11" fmla="*/ 75 h 187"/>
                  <a:gd name="T12" fmla="*/ 15 w 240"/>
                  <a:gd name="T13" fmla="*/ 73 h 187"/>
                  <a:gd name="T14" fmla="*/ 12 w 240"/>
                  <a:gd name="T15" fmla="*/ 75 h 187"/>
                  <a:gd name="T16" fmla="*/ 10 w 240"/>
                  <a:gd name="T17" fmla="*/ 76 h 187"/>
                  <a:gd name="T18" fmla="*/ 6 w 240"/>
                  <a:gd name="T19" fmla="*/ 77 h 187"/>
                  <a:gd name="T20" fmla="*/ 4 w 240"/>
                  <a:gd name="T21" fmla="*/ 79 h 187"/>
                  <a:gd name="T22" fmla="*/ 2 w 240"/>
                  <a:gd name="T23" fmla="*/ 81 h 187"/>
                  <a:gd name="T24" fmla="*/ 1 w 240"/>
                  <a:gd name="T25" fmla="*/ 84 h 187"/>
                  <a:gd name="T26" fmla="*/ 0 w 240"/>
                  <a:gd name="T27" fmla="*/ 86 h 187"/>
                  <a:gd name="T28" fmla="*/ 0 w 240"/>
                  <a:gd name="T29" fmla="*/ 90 h 187"/>
                  <a:gd name="T30" fmla="*/ 0 w 240"/>
                  <a:gd name="T31" fmla="*/ 93 h 187"/>
                  <a:gd name="T32" fmla="*/ 1 w 240"/>
                  <a:gd name="T33" fmla="*/ 95 h 187"/>
                  <a:gd name="T34" fmla="*/ 2 w 240"/>
                  <a:gd name="T35" fmla="*/ 97 h 187"/>
                  <a:gd name="T36" fmla="*/ 4 w 240"/>
                  <a:gd name="T37" fmla="*/ 99 h 187"/>
                  <a:gd name="T38" fmla="*/ 91 w 240"/>
                  <a:gd name="T39" fmla="*/ 187 h 187"/>
                  <a:gd name="T40" fmla="*/ 237 w 240"/>
                  <a:gd name="T41" fmla="*/ 24 h 187"/>
                  <a:gd name="T42" fmla="*/ 239 w 240"/>
                  <a:gd name="T43" fmla="*/ 22 h 187"/>
                  <a:gd name="T44" fmla="*/ 240 w 240"/>
                  <a:gd name="T45" fmla="*/ 19 h 187"/>
                  <a:gd name="T46" fmla="*/ 240 w 240"/>
                  <a:gd name="T47" fmla="*/ 17 h 187"/>
                  <a:gd name="T48" fmla="*/ 240 w 240"/>
                  <a:gd name="T49" fmla="*/ 14 h 187"/>
                  <a:gd name="T50" fmla="*/ 240 w 240"/>
                  <a:gd name="T51" fmla="*/ 11 h 187"/>
                  <a:gd name="T52" fmla="*/ 239 w 240"/>
                  <a:gd name="T53" fmla="*/ 8 h 187"/>
                  <a:gd name="T54" fmla="*/ 238 w 240"/>
                  <a:gd name="T55" fmla="*/ 6 h 187"/>
                  <a:gd name="T56" fmla="*/ 235 w 240"/>
                  <a:gd name="T57" fmla="*/ 3 h 187"/>
                  <a:gd name="T58" fmla="*/ 233 w 240"/>
                  <a:gd name="T59" fmla="*/ 2 h 187"/>
                  <a:gd name="T60" fmla="*/ 230 w 240"/>
                  <a:gd name="T61" fmla="*/ 1 h 187"/>
                  <a:gd name="T62" fmla="*/ 227 w 240"/>
                  <a:gd name="T63" fmla="*/ 0 h 187"/>
                  <a:gd name="T64" fmla="*/ 225 w 240"/>
                  <a:gd name="T65" fmla="*/ 0 h 187"/>
                  <a:gd name="T66" fmla="*/ 218 w 240"/>
                  <a:gd name="T67" fmla="*/ 2 h 187"/>
                  <a:gd name="T68" fmla="*/ 214 w 240"/>
                  <a:gd name="T69"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87">
                    <a:moveTo>
                      <a:pt x="214" y="5"/>
                    </a:moveTo>
                    <a:lnTo>
                      <a:pt x="90" y="143"/>
                    </a:lnTo>
                    <a:lnTo>
                      <a:pt x="26" y="79"/>
                    </a:lnTo>
                    <a:lnTo>
                      <a:pt x="24" y="77"/>
                    </a:lnTo>
                    <a:lnTo>
                      <a:pt x="20" y="75"/>
                    </a:lnTo>
                    <a:lnTo>
                      <a:pt x="18" y="75"/>
                    </a:lnTo>
                    <a:lnTo>
                      <a:pt x="15" y="73"/>
                    </a:lnTo>
                    <a:lnTo>
                      <a:pt x="12" y="75"/>
                    </a:lnTo>
                    <a:lnTo>
                      <a:pt x="10" y="76"/>
                    </a:lnTo>
                    <a:lnTo>
                      <a:pt x="6" y="77"/>
                    </a:lnTo>
                    <a:lnTo>
                      <a:pt x="4" y="79"/>
                    </a:lnTo>
                    <a:lnTo>
                      <a:pt x="2" y="81"/>
                    </a:lnTo>
                    <a:lnTo>
                      <a:pt x="1" y="84"/>
                    </a:lnTo>
                    <a:lnTo>
                      <a:pt x="0" y="86"/>
                    </a:lnTo>
                    <a:lnTo>
                      <a:pt x="0" y="90"/>
                    </a:lnTo>
                    <a:lnTo>
                      <a:pt x="0" y="93"/>
                    </a:lnTo>
                    <a:lnTo>
                      <a:pt x="1" y="95"/>
                    </a:lnTo>
                    <a:lnTo>
                      <a:pt x="2" y="97"/>
                    </a:lnTo>
                    <a:lnTo>
                      <a:pt x="4" y="99"/>
                    </a:lnTo>
                    <a:lnTo>
                      <a:pt x="91" y="187"/>
                    </a:lnTo>
                    <a:lnTo>
                      <a:pt x="237" y="24"/>
                    </a:lnTo>
                    <a:lnTo>
                      <a:pt x="239" y="22"/>
                    </a:lnTo>
                    <a:lnTo>
                      <a:pt x="240" y="19"/>
                    </a:lnTo>
                    <a:lnTo>
                      <a:pt x="240" y="17"/>
                    </a:lnTo>
                    <a:lnTo>
                      <a:pt x="240" y="14"/>
                    </a:lnTo>
                    <a:lnTo>
                      <a:pt x="240" y="11"/>
                    </a:lnTo>
                    <a:lnTo>
                      <a:pt x="239" y="8"/>
                    </a:lnTo>
                    <a:lnTo>
                      <a:pt x="238" y="6"/>
                    </a:lnTo>
                    <a:lnTo>
                      <a:pt x="235" y="3"/>
                    </a:lnTo>
                    <a:lnTo>
                      <a:pt x="233" y="2"/>
                    </a:lnTo>
                    <a:lnTo>
                      <a:pt x="230" y="1"/>
                    </a:lnTo>
                    <a:lnTo>
                      <a:pt x="227" y="0"/>
                    </a:lnTo>
                    <a:lnTo>
                      <a:pt x="225" y="0"/>
                    </a:lnTo>
                    <a:lnTo>
                      <a:pt x="218" y="2"/>
                    </a:lnTo>
                    <a:lnTo>
                      <a:pt x="214" y="5"/>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sp>
            <p:nvSpPr>
              <p:cNvPr id="45" name="Freeform 348">
                <a:extLst>
                  <a:ext uri="{FF2B5EF4-FFF2-40B4-BE49-F238E27FC236}">
                    <a16:creationId xmlns:a16="http://schemas.microsoft.com/office/drawing/2014/main" id="{74336946-D077-7905-5652-3251F1D306EB}"/>
                  </a:ext>
                </a:extLst>
              </p:cNvPr>
              <p:cNvSpPr>
                <a:spLocks noEditPoints="1"/>
              </p:cNvSpPr>
              <p:nvPr/>
            </p:nvSpPr>
            <p:spPr bwMode="auto">
              <a:xfrm>
                <a:off x="8310563" y="2647950"/>
                <a:ext cx="144463" cy="142875"/>
              </a:xfrm>
              <a:custGeom>
                <a:avLst/>
                <a:gdLst>
                  <a:gd name="T0" fmla="*/ 185 w 451"/>
                  <a:gd name="T1" fmla="*/ 416 h 450"/>
                  <a:gd name="T2" fmla="*/ 132 w 451"/>
                  <a:gd name="T3" fmla="*/ 397 h 450"/>
                  <a:gd name="T4" fmla="*/ 87 w 451"/>
                  <a:gd name="T5" fmla="*/ 364 h 450"/>
                  <a:gd name="T6" fmla="*/ 54 w 451"/>
                  <a:gd name="T7" fmla="*/ 319 h 450"/>
                  <a:gd name="T8" fmla="*/ 33 w 451"/>
                  <a:gd name="T9" fmla="*/ 264 h 450"/>
                  <a:gd name="T10" fmla="*/ 31 w 451"/>
                  <a:gd name="T11" fmla="*/ 205 h 450"/>
                  <a:gd name="T12" fmla="*/ 45 w 451"/>
                  <a:gd name="T13" fmla="*/ 150 h 450"/>
                  <a:gd name="T14" fmla="*/ 74 w 451"/>
                  <a:gd name="T15" fmla="*/ 101 h 450"/>
                  <a:gd name="T16" fmla="*/ 116 w 451"/>
                  <a:gd name="T17" fmla="*/ 63 h 450"/>
                  <a:gd name="T18" fmla="*/ 167 w 451"/>
                  <a:gd name="T19" fmla="*/ 38 h 450"/>
                  <a:gd name="T20" fmla="*/ 225 w 451"/>
                  <a:gd name="T21" fmla="*/ 30 h 450"/>
                  <a:gd name="T22" fmla="*/ 283 w 451"/>
                  <a:gd name="T23" fmla="*/ 38 h 450"/>
                  <a:gd name="T24" fmla="*/ 334 w 451"/>
                  <a:gd name="T25" fmla="*/ 63 h 450"/>
                  <a:gd name="T26" fmla="*/ 376 w 451"/>
                  <a:gd name="T27" fmla="*/ 101 h 450"/>
                  <a:gd name="T28" fmla="*/ 405 w 451"/>
                  <a:gd name="T29" fmla="*/ 150 h 450"/>
                  <a:gd name="T30" fmla="*/ 420 w 451"/>
                  <a:gd name="T31" fmla="*/ 205 h 450"/>
                  <a:gd name="T32" fmla="*/ 416 w 451"/>
                  <a:gd name="T33" fmla="*/ 264 h 450"/>
                  <a:gd name="T34" fmla="*/ 397 w 451"/>
                  <a:gd name="T35" fmla="*/ 319 h 450"/>
                  <a:gd name="T36" fmla="*/ 363 w 451"/>
                  <a:gd name="T37" fmla="*/ 364 h 450"/>
                  <a:gd name="T38" fmla="*/ 318 w 451"/>
                  <a:gd name="T39" fmla="*/ 397 h 450"/>
                  <a:gd name="T40" fmla="*/ 264 w 451"/>
                  <a:gd name="T41" fmla="*/ 416 h 450"/>
                  <a:gd name="T42" fmla="*/ 225 w 451"/>
                  <a:gd name="T43" fmla="*/ 0 h 450"/>
                  <a:gd name="T44" fmla="*/ 191 w 451"/>
                  <a:gd name="T45" fmla="*/ 2 h 450"/>
                  <a:gd name="T46" fmla="*/ 159 w 451"/>
                  <a:gd name="T47" fmla="*/ 10 h 450"/>
                  <a:gd name="T48" fmla="*/ 118 w 451"/>
                  <a:gd name="T49" fmla="*/ 28 h 450"/>
                  <a:gd name="T50" fmla="*/ 65 w 451"/>
                  <a:gd name="T51" fmla="*/ 66 h 450"/>
                  <a:gd name="T52" fmla="*/ 27 w 451"/>
                  <a:gd name="T53" fmla="*/ 118 h 450"/>
                  <a:gd name="T54" fmla="*/ 10 w 451"/>
                  <a:gd name="T55" fmla="*/ 158 h 450"/>
                  <a:gd name="T56" fmla="*/ 2 w 451"/>
                  <a:gd name="T57" fmla="*/ 191 h 450"/>
                  <a:gd name="T58" fmla="*/ 0 w 451"/>
                  <a:gd name="T59" fmla="*/ 224 h 450"/>
                  <a:gd name="T60" fmla="*/ 2 w 451"/>
                  <a:gd name="T61" fmla="*/ 260 h 450"/>
                  <a:gd name="T62" fmla="*/ 10 w 451"/>
                  <a:gd name="T63" fmla="*/ 292 h 450"/>
                  <a:gd name="T64" fmla="*/ 27 w 451"/>
                  <a:gd name="T65" fmla="*/ 333 h 450"/>
                  <a:gd name="T66" fmla="*/ 65 w 451"/>
                  <a:gd name="T67" fmla="*/ 384 h 450"/>
                  <a:gd name="T68" fmla="*/ 118 w 451"/>
                  <a:gd name="T69" fmla="*/ 423 h 450"/>
                  <a:gd name="T70" fmla="*/ 159 w 451"/>
                  <a:gd name="T71" fmla="*/ 441 h 450"/>
                  <a:gd name="T72" fmla="*/ 191 w 451"/>
                  <a:gd name="T73" fmla="*/ 448 h 450"/>
                  <a:gd name="T74" fmla="*/ 225 w 451"/>
                  <a:gd name="T75" fmla="*/ 450 h 450"/>
                  <a:gd name="T76" fmla="*/ 259 w 451"/>
                  <a:gd name="T77" fmla="*/ 448 h 450"/>
                  <a:gd name="T78" fmla="*/ 292 w 451"/>
                  <a:gd name="T79" fmla="*/ 441 h 450"/>
                  <a:gd name="T80" fmla="*/ 332 w 451"/>
                  <a:gd name="T81" fmla="*/ 423 h 450"/>
                  <a:gd name="T82" fmla="*/ 384 w 451"/>
                  <a:gd name="T83" fmla="*/ 384 h 450"/>
                  <a:gd name="T84" fmla="*/ 423 w 451"/>
                  <a:gd name="T85" fmla="*/ 333 h 450"/>
                  <a:gd name="T86" fmla="*/ 440 w 451"/>
                  <a:gd name="T87" fmla="*/ 292 h 450"/>
                  <a:gd name="T88" fmla="*/ 447 w 451"/>
                  <a:gd name="T89" fmla="*/ 260 h 450"/>
                  <a:gd name="T90" fmla="*/ 451 w 451"/>
                  <a:gd name="T91" fmla="*/ 224 h 450"/>
                  <a:gd name="T92" fmla="*/ 447 w 451"/>
                  <a:gd name="T93" fmla="*/ 191 h 450"/>
                  <a:gd name="T94" fmla="*/ 440 w 451"/>
                  <a:gd name="T95" fmla="*/ 158 h 450"/>
                  <a:gd name="T96" fmla="*/ 423 w 451"/>
                  <a:gd name="T97" fmla="*/ 118 h 450"/>
                  <a:gd name="T98" fmla="*/ 384 w 451"/>
                  <a:gd name="T99" fmla="*/ 66 h 450"/>
                  <a:gd name="T100" fmla="*/ 332 w 451"/>
                  <a:gd name="T101" fmla="*/ 28 h 450"/>
                  <a:gd name="T102" fmla="*/ 292 w 451"/>
                  <a:gd name="T103" fmla="*/ 10 h 450"/>
                  <a:gd name="T104" fmla="*/ 259 w 451"/>
                  <a:gd name="T105" fmla="*/ 2 h 450"/>
                  <a:gd name="T106" fmla="*/ 225 w 451"/>
                  <a:gd name="T10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1" h="450">
                    <a:moveTo>
                      <a:pt x="225" y="420"/>
                    </a:moveTo>
                    <a:lnTo>
                      <a:pt x="206" y="419"/>
                    </a:lnTo>
                    <a:lnTo>
                      <a:pt x="185" y="416"/>
                    </a:lnTo>
                    <a:lnTo>
                      <a:pt x="167" y="412"/>
                    </a:lnTo>
                    <a:lnTo>
                      <a:pt x="149" y="405"/>
                    </a:lnTo>
                    <a:lnTo>
                      <a:pt x="132" y="397"/>
                    </a:lnTo>
                    <a:lnTo>
                      <a:pt x="116" y="387"/>
                    </a:lnTo>
                    <a:lnTo>
                      <a:pt x="101" y="375"/>
                    </a:lnTo>
                    <a:lnTo>
                      <a:pt x="87" y="364"/>
                    </a:lnTo>
                    <a:lnTo>
                      <a:pt x="74" y="350"/>
                    </a:lnTo>
                    <a:lnTo>
                      <a:pt x="63" y="335"/>
                    </a:lnTo>
                    <a:lnTo>
                      <a:pt x="54" y="319"/>
                    </a:lnTo>
                    <a:lnTo>
                      <a:pt x="45" y="301"/>
                    </a:lnTo>
                    <a:lnTo>
                      <a:pt x="39" y="283"/>
                    </a:lnTo>
                    <a:lnTo>
                      <a:pt x="33" y="264"/>
                    </a:lnTo>
                    <a:lnTo>
                      <a:pt x="31" y="245"/>
                    </a:lnTo>
                    <a:lnTo>
                      <a:pt x="30" y="224"/>
                    </a:lnTo>
                    <a:lnTo>
                      <a:pt x="31" y="205"/>
                    </a:lnTo>
                    <a:lnTo>
                      <a:pt x="33" y="186"/>
                    </a:lnTo>
                    <a:lnTo>
                      <a:pt x="39" y="168"/>
                    </a:lnTo>
                    <a:lnTo>
                      <a:pt x="45" y="150"/>
                    </a:lnTo>
                    <a:lnTo>
                      <a:pt x="54" y="132"/>
                    </a:lnTo>
                    <a:lnTo>
                      <a:pt x="63" y="116"/>
                    </a:lnTo>
                    <a:lnTo>
                      <a:pt x="74" y="101"/>
                    </a:lnTo>
                    <a:lnTo>
                      <a:pt x="87" y="87"/>
                    </a:lnTo>
                    <a:lnTo>
                      <a:pt x="101" y="75"/>
                    </a:lnTo>
                    <a:lnTo>
                      <a:pt x="116" y="63"/>
                    </a:lnTo>
                    <a:lnTo>
                      <a:pt x="132" y="53"/>
                    </a:lnTo>
                    <a:lnTo>
                      <a:pt x="149" y="46"/>
                    </a:lnTo>
                    <a:lnTo>
                      <a:pt x="167" y="38"/>
                    </a:lnTo>
                    <a:lnTo>
                      <a:pt x="185" y="34"/>
                    </a:lnTo>
                    <a:lnTo>
                      <a:pt x="206" y="31"/>
                    </a:lnTo>
                    <a:lnTo>
                      <a:pt x="225" y="30"/>
                    </a:lnTo>
                    <a:lnTo>
                      <a:pt x="245" y="31"/>
                    </a:lnTo>
                    <a:lnTo>
                      <a:pt x="264" y="34"/>
                    </a:lnTo>
                    <a:lnTo>
                      <a:pt x="283" y="38"/>
                    </a:lnTo>
                    <a:lnTo>
                      <a:pt x="301" y="46"/>
                    </a:lnTo>
                    <a:lnTo>
                      <a:pt x="318" y="53"/>
                    </a:lnTo>
                    <a:lnTo>
                      <a:pt x="334" y="63"/>
                    </a:lnTo>
                    <a:lnTo>
                      <a:pt x="349" y="75"/>
                    </a:lnTo>
                    <a:lnTo>
                      <a:pt x="363" y="87"/>
                    </a:lnTo>
                    <a:lnTo>
                      <a:pt x="376" y="101"/>
                    </a:lnTo>
                    <a:lnTo>
                      <a:pt x="386" y="116"/>
                    </a:lnTo>
                    <a:lnTo>
                      <a:pt x="397" y="132"/>
                    </a:lnTo>
                    <a:lnTo>
                      <a:pt x="405" y="150"/>
                    </a:lnTo>
                    <a:lnTo>
                      <a:pt x="411" y="168"/>
                    </a:lnTo>
                    <a:lnTo>
                      <a:pt x="416" y="186"/>
                    </a:lnTo>
                    <a:lnTo>
                      <a:pt x="420" y="205"/>
                    </a:lnTo>
                    <a:lnTo>
                      <a:pt x="421" y="224"/>
                    </a:lnTo>
                    <a:lnTo>
                      <a:pt x="420" y="245"/>
                    </a:lnTo>
                    <a:lnTo>
                      <a:pt x="416" y="264"/>
                    </a:lnTo>
                    <a:lnTo>
                      <a:pt x="411" y="283"/>
                    </a:lnTo>
                    <a:lnTo>
                      <a:pt x="405" y="301"/>
                    </a:lnTo>
                    <a:lnTo>
                      <a:pt x="397" y="319"/>
                    </a:lnTo>
                    <a:lnTo>
                      <a:pt x="386" y="335"/>
                    </a:lnTo>
                    <a:lnTo>
                      <a:pt x="376" y="350"/>
                    </a:lnTo>
                    <a:lnTo>
                      <a:pt x="363" y="364"/>
                    </a:lnTo>
                    <a:lnTo>
                      <a:pt x="349" y="375"/>
                    </a:lnTo>
                    <a:lnTo>
                      <a:pt x="334" y="387"/>
                    </a:lnTo>
                    <a:lnTo>
                      <a:pt x="318" y="397"/>
                    </a:lnTo>
                    <a:lnTo>
                      <a:pt x="301" y="405"/>
                    </a:lnTo>
                    <a:lnTo>
                      <a:pt x="283" y="412"/>
                    </a:lnTo>
                    <a:lnTo>
                      <a:pt x="264" y="416"/>
                    </a:lnTo>
                    <a:lnTo>
                      <a:pt x="245" y="419"/>
                    </a:lnTo>
                    <a:lnTo>
                      <a:pt x="225" y="420"/>
                    </a:lnTo>
                    <a:close/>
                    <a:moveTo>
                      <a:pt x="225" y="0"/>
                    </a:moveTo>
                    <a:lnTo>
                      <a:pt x="213" y="0"/>
                    </a:lnTo>
                    <a:lnTo>
                      <a:pt x="202" y="1"/>
                    </a:lnTo>
                    <a:lnTo>
                      <a:pt x="191" y="2"/>
                    </a:lnTo>
                    <a:lnTo>
                      <a:pt x="180" y="4"/>
                    </a:lnTo>
                    <a:lnTo>
                      <a:pt x="169" y="7"/>
                    </a:lnTo>
                    <a:lnTo>
                      <a:pt x="159" y="10"/>
                    </a:lnTo>
                    <a:lnTo>
                      <a:pt x="148" y="14"/>
                    </a:lnTo>
                    <a:lnTo>
                      <a:pt x="137" y="18"/>
                    </a:lnTo>
                    <a:lnTo>
                      <a:pt x="118" y="28"/>
                    </a:lnTo>
                    <a:lnTo>
                      <a:pt x="100" y="38"/>
                    </a:lnTo>
                    <a:lnTo>
                      <a:pt x="82" y="51"/>
                    </a:lnTo>
                    <a:lnTo>
                      <a:pt x="65" y="66"/>
                    </a:lnTo>
                    <a:lnTo>
                      <a:pt x="52" y="82"/>
                    </a:lnTo>
                    <a:lnTo>
                      <a:pt x="39" y="99"/>
                    </a:lnTo>
                    <a:lnTo>
                      <a:pt x="27" y="118"/>
                    </a:lnTo>
                    <a:lnTo>
                      <a:pt x="17" y="138"/>
                    </a:lnTo>
                    <a:lnTo>
                      <a:pt x="13" y="148"/>
                    </a:lnTo>
                    <a:lnTo>
                      <a:pt x="10" y="158"/>
                    </a:lnTo>
                    <a:lnTo>
                      <a:pt x="7" y="169"/>
                    </a:lnTo>
                    <a:lnTo>
                      <a:pt x="4" y="179"/>
                    </a:lnTo>
                    <a:lnTo>
                      <a:pt x="2" y="191"/>
                    </a:lnTo>
                    <a:lnTo>
                      <a:pt x="1" y="202"/>
                    </a:lnTo>
                    <a:lnTo>
                      <a:pt x="0" y="214"/>
                    </a:lnTo>
                    <a:lnTo>
                      <a:pt x="0" y="224"/>
                    </a:lnTo>
                    <a:lnTo>
                      <a:pt x="0" y="236"/>
                    </a:lnTo>
                    <a:lnTo>
                      <a:pt x="1" y="248"/>
                    </a:lnTo>
                    <a:lnTo>
                      <a:pt x="2" y="260"/>
                    </a:lnTo>
                    <a:lnTo>
                      <a:pt x="4" y="270"/>
                    </a:lnTo>
                    <a:lnTo>
                      <a:pt x="7" y="281"/>
                    </a:lnTo>
                    <a:lnTo>
                      <a:pt x="10" y="292"/>
                    </a:lnTo>
                    <a:lnTo>
                      <a:pt x="13" y="303"/>
                    </a:lnTo>
                    <a:lnTo>
                      <a:pt x="17" y="313"/>
                    </a:lnTo>
                    <a:lnTo>
                      <a:pt x="27" y="333"/>
                    </a:lnTo>
                    <a:lnTo>
                      <a:pt x="39" y="351"/>
                    </a:lnTo>
                    <a:lnTo>
                      <a:pt x="52" y="368"/>
                    </a:lnTo>
                    <a:lnTo>
                      <a:pt x="65" y="384"/>
                    </a:lnTo>
                    <a:lnTo>
                      <a:pt x="82" y="399"/>
                    </a:lnTo>
                    <a:lnTo>
                      <a:pt x="100" y="412"/>
                    </a:lnTo>
                    <a:lnTo>
                      <a:pt x="118" y="423"/>
                    </a:lnTo>
                    <a:lnTo>
                      <a:pt x="137" y="432"/>
                    </a:lnTo>
                    <a:lnTo>
                      <a:pt x="148" y="436"/>
                    </a:lnTo>
                    <a:lnTo>
                      <a:pt x="159" y="441"/>
                    </a:lnTo>
                    <a:lnTo>
                      <a:pt x="169" y="443"/>
                    </a:lnTo>
                    <a:lnTo>
                      <a:pt x="180" y="446"/>
                    </a:lnTo>
                    <a:lnTo>
                      <a:pt x="191" y="448"/>
                    </a:lnTo>
                    <a:lnTo>
                      <a:pt x="202" y="449"/>
                    </a:lnTo>
                    <a:lnTo>
                      <a:pt x="213" y="450"/>
                    </a:lnTo>
                    <a:lnTo>
                      <a:pt x="225" y="450"/>
                    </a:lnTo>
                    <a:lnTo>
                      <a:pt x="237" y="450"/>
                    </a:lnTo>
                    <a:lnTo>
                      <a:pt x="248" y="449"/>
                    </a:lnTo>
                    <a:lnTo>
                      <a:pt x="259" y="448"/>
                    </a:lnTo>
                    <a:lnTo>
                      <a:pt x="271" y="446"/>
                    </a:lnTo>
                    <a:lnTo>
                      <a:pt x="282" y="443"/>
                    </a:lnTo>
                    <a:lnTo>
                      <a:pt x="292" y="441"/>
                    </a:lnTo>
                    <a:lnTo>
                      <a:pt x="303" y="436"/>
                    </a:lnTo>
                    <a:lnTo>
                      <a:pt x="313" y="432"/>
                    </a:lnTo>
                    <a:lnTo>
                      <a:pt x="332" y="423"/>
                    </a:lnTo>
                    <a:lnTo>
                      <a:pt x="351" y="412"/>
                    </a:lnTo>
                    <a:lnTo>
                      <a:pt x="368" y="399"/>
                    </a:lnTo>
                    <a:lnTo>
                      <a:pt x="384" y="384"/>
                    </a:lnTo>
                    <a:lnTo>
                      <a:pt x="399" y="368"/>
                    </a:lnTo>
                    <a:lnTo>
                      <a:pt x="412" y="351"/>
                    </a:lnTo>
                    <a:lnTo>
                      <a:pt x="423" y="333"/>
                    </a:lnTo>
                    <a:lnTo>
                      <a:pt x="432" y="313"/>
                    </a:lnTo>
                    <a:lnTo>
                      <a:pt x="437" y="303"/>
                    </a:lnTo>
                    <a:lnTo>
                      <a:pt x="440" y="292"/>
                    </a:lnTo>
                    <a:lnTo>
                      <a:pt x="443" y="281"/>
                    </a:lnTo>
                    <a:lnTo>
                      <a:pt x="445" y="270"/>
                    </a:lnTo>
                    <a:lnTo>
                      <a:pt x="447" y="260"/>
                    </a:lnTo>
                    <a:lnTo>
                      <a:pt x="450" y="248"/>
                    </a:lnTo>
                    <a:lnTo>
                      <a:pt x="450" y="236"/>
                    </a:lnTo>
                    <a:lnTo>
                      <a:pt x="451" y="224"/>
                    </a:lnTo>
                    <a:lnTo>
                      <a:pt x="450" y="214"/>
                    </a:lnTo>
                    <a:lnTo>
                      <a:pt x="450" y="202"/>
                    </a:lnTo>
                    <a:lnTo>
                      <a:pt x="447" y="191"/>
                    </a:lnTo>
                    <a:lnTo>
                      <a:pt x="445" y="179"/>
                    </a:lnTo>
                    <a:lnTo>
                      <a:pt x="443" y="169"/>
                    </a:lnTo>
                    <a:lnTo>
                      <a:pt x="440" y="158"/>
                    </a:lnTo>
                    <a:lnTo>
                      <a:pt x="437" y="148"/>
                    </a:lnTo>
                    <a:lnTo>
                      <a:pt x="432" y="138"/>
                    </a:lnTo>
                    <a:lnTo>
                      <a:pt x="423" y="118"/>
                    </a:lnTo>
                    <a:lnTo>
                      <a:pt x="412" y="99"/>
                    </a:lnTo>
                    <a:lnTo>
                      <a:pt x="399" y="82"/>
                    </a:lnTo>
                    <a:lnTo>
                      <a:pt x="384" y="66"/>
                    </a:lnTo>
                    <a:lnTo>
                      <a:pt x="368" y="51"/>
                    </a:lnTo>
                    <a:lnTo>
                      <a:pt x="351" y="38"/>
                    </a:lnTo>
                    <a:lnTo>
                      <a:pt x="332" y="28"/>
                    </a:lnTo>
                    <a:lnTo>
                      <a:pt x="313" y="18"/>
                    </a:lnTo>
                    <a:lnTo>
                      <a:pt x="303" y="14"/>
                    </a:lnTo>
                    <a:lnTo>
                      <a:pt x="292" y="10"/>
                    </a:lnTo>
                    <a:lnTo>
                      <a:pt x="282" y="7"/>
                    </a:lnTo>
                    <a:lnTo>
                      <a:pt x="271" y="4"/>
                    </a:lnTo>
                    <a:lnTo>
                      <a:pt x="259" y="2"/>
                    </a:lnTo>
                    <a:lnTo>
                      <a:pt x="248" y="1"/>
                    </a:lnTo>
                    <a:lnTo>
                      <a:pt x="237" y="0"/>
                    </a:lnTo>
                    <a:lnTo>
                      <a:pt x="225" y="0"/>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sp>
            <p:nvSpPr>
              <p:cNvPr id="46" name="Freeform 349">
                <a:extLst>
                  <a:ext uri="{FF2B5EF4-FFF2-40B4-BE49-F238E27FC236}">
                    <a16:creationId xmlns:a16="http://schemas.microsoft.com/office/drawing/2014/main" id="{02771326-02A2-27C1-8B77-66B69B126D5F}"/>
                  </a:ext>
                </a:extLst>
              </p:cNvPr>
              <p:cNvSpPr>
                <a:spLocks noEditPoints="1"/>
              </p:cNvSpPr>
              <p:nvPr/>
            </p:nvSpPr>
            <p:spPr bwMode="auto">
              <a:xfrm>
                <a:off x="8167688" y="2505075"/>
                <a:ext cx="200025" cy="257175"/>
              </a:xfrm>
              <a:custGeom>
                <a:avLst/>
                <a:gdLst>
                  <a:gd name="T0" fmla="*/ 250 w 630"/>
                  <a:gd name="T1" fmla="*/ 88 h 811"/>
                  <a:gd name="T2" fmla="*/ 257 w 630"/>
                  <a:gd name="T3" fmla="*/ 75 h 811"/>
                  <a:gd name="T4" fmla="*/ 263 w 630"/>
                  <a:gd name="T5" fmla="*/ 52 h 811"/>
                  <a:gd name="T6" fmla="*/ 291 w 630"/>
                  <a:gd name="T7" fmla="*/ 33 h 811"/>
                  <a:gd name="T8" fmla="*/ 354 w 630"/>
                  <a:gd name="T9" fmla="*/ 37 h 811"/>
                  <a:gd name="T10" fmla="*/ 374 w 630"/>
                  <a:gd name="T11" fmla="*/ 56 h 811"/>
                  <a:gd name="T12" fmla="*/ 378 w 630"/>
                  <a:gd name="T13" fmla="*/ 78 h 811"/>
                  <a:gd name="T14" fmla="*/ 387 w 630"/>
                  <a:gd name="T15" fmla="*/ 89 h 811"/>
                  <a:gd name="T16" fmla="*/ 179 w 630"/>
                  <a:gd name="T17" fmla="*/ 240 h 811"/>
                  <a:gd name="T18" fmla="*/ 53 w 630"/>
                  <a:gd name="T19" fmla="*/ 779 h 811"/>
                  <a:gd name="T20" fmla="*/ 30 w 630"/>
                  <a:gd name="T21" fmla="*/ 748 h 811"/>
                  <a:gd name="T22" fmla="*/ 75 w 630"/>
                  <a:gd name="T23" fmla="*/ 180 h 811"/>
                  <a:gd name="T24" fmla="*/ 62 w 630"/>
                  <a:gd name="T25" fmla="*/ 187 h 811"/>
                  <a:gd name="T26" fmla="*/ 60 w 630"/>
                  <a:gd name="T27" fmla="*/ 740 h 811"/>
                  <a:gd name="T28" fmla="*/ 68 w 630"/>
                  <a:gd name="T29" fmla="*/ 750 h 811"/>
                  <a:gd name="T30" fmla="*/ 361 w 630"/>
                  <a:gd name="T31" fmla="*/ 750 h 811"/>
                  <a:gd name="T32" fmla="*/ 370 w 630"/>
                  <a:gd name="T33" fmla="*/ 740 h 811"/>
                  <a:gd name="T34" fmla="*/ 366 w 630"/>
                  <a:gd name="T35" fmla="*/ 726 h 811"/>
                  <a:gd name="T36" fmla="*/ 90 w 630"/>
                  <a:gd name="T37" fmla="*/ 721 h 811"/>
                  <a:gd name="T38" fmla="*/ 151 w 630"/>
                  <a:gd name="T39" fmla="*/ 261 h 811"/>
                  <a:gd name="T40" fmla="*/ 161 w 630"/>
                  <a:gd name="T41" fmla="*/ 270 h 811"/>
                  <a:gd name="T42" fmla="*/ 474 w 630"/>
                  <a:gd name="T43" fmla="*/ 268 h 811"/>
                  <a:gd name="T44" fmla="*/ 480 w 630"/>
                  <a:gd name="T45" fmla="*/ 256 h 811"/>
                  <a:gd name="T46" fmla="*/ 541 w 630"/>
                  <a:gd name="T47" fmla="*/ 366 h 811"/>
                  <a:gd name="T48" fmla="*/ 552 w 630"/>
                  <a:gd name="T49" fmla="*/ 376 h 811"/>
                  <a:gd name="T50" fmla="*/ 566 w 630"/>
                  <a:gd name="T51" fmla="*/ 371 h 811"/>
                  <a:gd name="T52" fmla="*/ 570 w 630"/>
                  <a:gd name="T53" fmla="*/ 195 h 811"/>
                  <a:gd name="T54" fmla="*/ 564 w 630"/>
                  <a:gd name="T55" fmla="*/ 183 h 811"/>
                  <a:gd name="T56" fmla="*/ 480 w 630"/>
                  <a:gd name="T57" fmla="*/ 150 h 811"/>
                  <a:gd name="T58" fmla="*/ 602 w 630"/>
                  <a:gd name="T59" fmla="*/ 365 h 811"/>
                  <a:gd name="T60" fmla="*/ 615 w 630"/>
                  <a:gd name="T61" fmla="*/ 371 h 811"/>
                  <a:gd name="T62" fmla="*/ 628 w 630"/>
                  <a:gd name="T63" fmla="*/ 365 h 811"/>
                  <a:gd name="T64" fmla="*/ 630 w 630"/>
                  <a:gd name="T65" fmla="*/ 133 h 811"/>
                  <a:gd name="T66" fmla="*/ 621 w 630"/>
                  <a:gd name="T67" fmla="*/ 121 h 811"/>
                  <a:gd name="T68" fmla="*/ 479 w 630"/>
                  <a:gd name="T69" fmla="*/ 72 h 811"/>
                  <a:gd name="T70" fmla="*/ 471 w 630"/>
                  <a:gd name="T71" fmla="*/ 61 h 811"/>
                  <a:gd name="T72" fmla="*/ 400 w 630"/>
                  <a:gd name="T73" fmla="*/ 41 h 811"/>
                  <a:gd name="T74" fmla="*/ 380 w 630"/>
                  <a:gd name="T75" fmla="*/ 17 h 811"/>
                  <a:gd name="T76" fmla="*/ 340 w 630"/>
                  <a:gd name="T77" fmla="*/ 1 h 811"/>
                  <a:gd name="T78" fmla="*/ 284 w 630"/>
                  <a:gd name="T79" fmla="*/ 3 h 811"/>
                  <a:gd name="T80" fmla="*/ 249 w 630"/>
                  <a:gd name="T81" fmla="*/ 22 h 811"/>
                  <a:gd name="T82" fmla="*/ 231 w 630"/>
                  <a:gd name="T83" fmla="*/ 52 h 811"/>
                  <a:gd name="T84" fmla="*/ 156 w 630"/>
                  <a:gd name="T85" fmla="*/ 63 h 811"/>
                  <a:gd name="T86" fmla="*/ 150 w 630"/>
                  <a:gd name="T87" fmla="*/ 75 h 811"/>
                  <a:gd name="T88" fmla="*/ 6 w 630"/>
                  <a:gd name="T89" fmla="*/ 123 h 811"/>
                  <a:gd name="T90" fmla="*/ 0 w 630"/>
                  <a:gd name="T91" fmla="*/ 135 h 811"/>
                  <a:gd name="T92" fmla="*/ 4 w 630"/>
                  <a:gd name="T93" fmla="*/ 770 h 811"/>
                  <a:gd name="T94" fmla="*/ 23 w 630"/>
                  <a:gd name="T95" fmla="*/ 797 h 811"/>
                  <a:gd name="T96" fmla="*/ 56 w 630"/>
                  <a:gd name="T97" fmla="*/ 810 h 811"/>
                  <a:gd name="T98" fmla="*/ 380 w 630"/>
                  <a:gd name="T99" fmla="*/ 810 h 811"/>
                  <a:gd name="T100" fmla="*/ 389 w 630"/>
                  <a:gd name="T101" fmla="*/ 800 h 811"/>
                  <a:gd name="T102" fmla="*/ 385 w 630"/>
                  <a:gd name="T103" fmla="*/ 78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0" h="811">
                    <a:moveTo>
                      <a:pt x="179" y="90"/>
                    </a:moveTo>
                    <a:lnTo>
                      <a:pt x="242" y="90"/>
                    </a:lnTo>
                    <a:lnTo>
                      <a:pt x="245" y="90"/>
                    </a:lnTo>
                    <a:lnTo>
                      <a:pt x="247" y="89"/>
                    </a:lnTo>
                    <a:lnTo>
                      <a:pt x="250" y="88"/>
                    </a:lnTo>
                    <a:lnTo>
                      <a:pt x="252" y="86"/>
                    </a:lnTo>
                    <a:lnTo>
                      <a:pt x="254" y="84"/>
                    </a:lnTo>
                    <a:lnTo>
                      <a:pt x="255" y="81"/>
                    </a:lnTo>
                    <a:lnTo>
                      <a:pt x="257" y="78"/>
                    </a:lnTo>
                    <a:lnTo>
                      <a:pt x="257" y="75"/>
                    </a:lnTo>
                    <a:lnTo>
                      <a:pt x="257" y="70"/>
                    </a:lnTo>
                    <a:lnTo>
                      <a:pt x="258" y="64"/>
                    </a:lnTo>
                    <a:lnTo>
                      <a:pt x="259" y="60"/>
                    </a:lnTo>
                    <a:lnTo>
                      <a:pt x="261" y="56"/>
                    </a:lnTo>
                    <a:lnTo>
                      <a:pt x="263" y="52"/>
                    </a:lnTo>
                    <a:lnTo>
                      <a:pt x="265" y="47"/>
                    </a:lnTo>
                    <a:lnTo>
                      <a:pt x="268" y="44"/>
                    </a:lnTo>
                    <a:lnTo>
                      <a:pt x="271" y="42"/>
                    </a:lnTo>
                    <a:lnTo>
                      <a:pt x="280" y="37"/>
                    </a:lnTo>
                    <a:lnTo>
                      <a:pt x="291" y="33"/>
                    </a:lnTo>
                    <a:lnTo>
                      <a:pt x="304" y="31"/>
                    </a:lnTo>
                    <a:lnTo>
                      <a:pt x="318" y="30"/>
                    </a:lnTo>
                    <a:lnTo>
                      <a:pt x="331" y="31"/>
                    </a:lnTo>
                    <a:lnTo>
                      <a:pt x="344" y="33"/>
                    </a:lnTo>
                    <a:lnTo>
                      <a:pt x="354" y="37"/>
                    </a:lnTo>
                    <a:lnTo>
                      <a:pt x="362" y="42"/>
                    </a:lnTo>
                    <a:lnTo>
                      <a:pt x="367" y="44"/>
                    </a:lnTo>
                    <a:lnTo>
                      <a:pt x="370" y="47"/>
                    </a:lnTo>
                    <a:lnTo>
                      <a:pt x="372" y="52"/>
                    </a:lnTo>
                    <a:lnTo>
                      <a:pt x="374" y="56"/>
                    </a:lnTo>
                    <a:lnTo>
                      <a:pt x="376" y="60"/>
                    </a:lnTo>
                    <a:lnTo>
                      <a:pt x="377" y="64"/>
                    </a:lnTo>
                    <a:lnTo>
                      <a:pt x="377" y="70"/>
                    </a:lnTo>
                    <a:lnTo>
                      <a:pt x="378" y="75"/>
                    </a:lnTo>
                    <a:lnTo>
                      <a:pt x="378" y="78"/>
                    </a:lnTo>
                    <a:lnTo>
                      <a:pt x="380" y="81"/>
                    </a:lnTo>
                    <a:lnTo>
                      <a:pt x="381" y="84"/>
                    </a:lnTo>
                    <a:lnTo>
                      <a:pt x="383" y="86"/>
                    </a:lnTo>
                    <a:lnTo>
                      <a:pt x="385" y="88"/>
                    </a:lnTo>
                    <a:lnTo>
                      <a:pt x="387" y="89"/>
                    </a:lnTo>
                    <a:lnTo>
                      <a:pt x="390" y="90"/>
                    </a:lnTo>
                    <a:lnTo>
                      <a:pt x="393" y="90"/>
                    </a:lnTo>
                    <a:lnTo>
                      <a:pt x="450" y="90"/>
                    </a:lnTo>
                    <a:lnTo>
                      <a:pt x="450" y="240"/>
                    </a:lnTo>
                    <a:lnTo>
                      <a:pt x="179" y="240"/>
                    </a:lnTo>
                    <a:lnTo>
                      <a:pt x="179" y="90"/>
                    </a:lnTo>
                    <a:close/>
                    <a:moveTo>
                      <a:pt x="374" y="781"/>
                    </a:moveTo>
                    <a:lnTo>
                      <a:pt x="75" y="781"/>
                    </a:lnTo>
                    <a:lnTo>
                      <a:pt x="63" y="780"/>
                    </a:lnTo>
                    <a:lnTo>
                      <a:pt x="53" y="779"/>
                    </a:lnTo>
                    <a:lnTo>
                      <a:pt x="46" y="776"/>
                    </a:lnTo>
                    <a:lnTo>
                      <a:pt x="39" y="772"/>
                    </a:lnTo>
                    <a:lnTo>
                      <a:pt x="35" y="765"/>
                    </a:lnTo>
                    <a:lnTo>
                      <a:pt x="32" y="758"/>
                    </a:lnTo>
                    <a:lnTo>
                      <a:pt x="30" y="748"/>
                    </a:lnTo>
                    <a:lnTo>
                      <a:pt x="30" y="736"/>
                    </a:lnTo>
                    <a:lnTo>
                      <a:pt x="30" y="150"/>
                    </a:lnTo>
                    <a:lnTo>
                      <a:pt x="150" y="150"/>
                    </a:lnTo>
                    <a:lnTo>
                      <a:pt x="150" y="180"/>
                    </a:lnTo>
                    <a:lnTo>
                      <a:pt x="75" y="180"/>
                    </a:lnTo>
                    <a:lnTo>
                      <a:pt x="71" y="181"/>
                    </a:lnTo>
                    <a:lnTo>
                      <a:pt x="68" y="182"/>
                    </a:lnTo>
                    <a:lnTo>
                      <a:pt x="66" y="183"/>
                    </a:lnTo>
                    <a:lnTo>
                      <a:pt x="64" y="185"/>
                    </a:lnTo>
                    <a:lnTo>
                      <a:pt x="62" y="187"/>
                    </a:lnTo>
                    <a:lnTo>
                      <a:pt x="61" y="190"/>
                    </a:lnTo>
                    <a:lnTo>
                      <a:pt x="60" y="193"/>
                    </a:lnTo>
                    <a:lnTo>
                      <a:pt x="60" y="195"/>
                    </a:lnTo>
                    <a:lnTo>
                      <a:pt x="60" y="736"/>
                    </a:lnTo>
                    <a:lnTo>
                      <a:pt x="60" y="740"/>
                    </a:lnTo>
                    <a:lnTo>
                      <a:pt x="61" y="742"/>
                    </a:lnTo>
                    <a:lnTo>
                      <a:pt x="62" y="745"/>
                    </a:lnTo>
                    <a:lnTo>
                      <a:pt x="64" y="747"/>
                    </a:lnTo>
                    <a:lnTo>
                      <a:pt x="66" y="748"/>
                    </a:lnTo>
                    <a:lnTo>
                      <a:pt x="68" y="750"/>
                    </a:lnTo>
                    <a:lnTo>
                      <a:pt x="71" y="750"/>
                    </a:lnTo>
                    <a:lnTo>
                      <a:pt x="75" y="751"/>
                    </a:lnTo>
                    <a:lnTo>
                      <a:pt x="355" y="751"/>
                    </a:lnTo>
                    <a:lnTo>
                      <a:pt x="358" y="750"/>
                    </a:lnTo>
                    <a:lnTo>
                      <a:pt x="361" y="750"/>
                    </a:lnTo>
                    <a:lnTo>
                      <a:pt x="364" y="748"/>
                    </a:lnTo>
                    <a:lnTo>
                      <a:pt x="366" y="747"/>
                    </a:lnTo>
                    <a:lnTo>
                      <a:pt x="368" y="745"/>
                    </a:lnTo>
                    <a:lnTo>
                      <a:pt x="369" y="742"/>
                    </a:lnTo>
                    <a:lnTo>
                      <a:pt x="370" y="740"/>
                    </a:lnTo>
                    <a:lnTo>
                      <a:pt x="370" y="736"/>
                    </a:lnTo>
                    <a:lnTo>
                      <a:pt x="370" y="733"/>
                    </a:lnTo>
                    <a:lnTo>
                      <a:pt x="369" y="730"/>
                    </a:lnTo>
                    <a:lnTo>
                      <a:pt x="368" y="728"/>
                    </a:lnTo>
                    <a:lnTo>
                      <a:pt x="366" y="726"/>
                    </a:lnTo>
                    <a:lnTo>
                      <a:pt x="364" y="724"/>
                    </a:lnTo>
                    <a:lnTo>
                      <a:pt x="361" y="723"/>
                    </a:lnTo>
                    <a:lnTo>
                      <a:pt x="358" y="721"/>
                    </a:lnTo>
                    <a:lnTo>
                      <a:pt x="355" y="721"/>
                    </a:lnTo>
                    <a:lnTo>
                      <a:pt x="90" y="721"/>
                    </a:lnTo>
                    <a:lnTo>
                      <a:pt x="90" y="210"/>
                    </a:lnTo>
                    <a:lnTo>
                      <a:pt x="150" y="210"/>
                    </a:lnTo>
                    <a:lnTo>
                      <a:pt x="150" y="256"/>
                    </a:lnTo>
                    <a:lnTo>
                      <a:pt x="150" y="259"/>
                    </a:lnTo>
                    <a:lnTo>
                      <a:pt x="151" y="261"/>
                    </a:lnTo>
                    <a:lnTo>
                      <a:pt x="152" y="264"/>
                    </a:lnTo>
                    <a:lnTo>
                      <a:pt x="154" y="267"/>
                    </a:lnTo>
                    <a:lnTo>
                      <a:pt x="156" y="268"/>
                    </a:lnTo>
                    <a:lnTo>
                      <a:pt x="159" y="270"/>
                    </a:lnTo>
                    <a:lnTo>
                      <a:pt x="161" y="270"/>
                    </a:lnTo>
                    <a:lnTo>
                      <a:pt x="164" y="271"/>
                    </a:lnTo>
                    <a:lnTo>
                      <a:pt x="465" y="271"/>
                    </a:lnTo>
                    <a:lnTo>
                      <a:pt x="468" y="270"/>
                    </a:lnTo>
                    <a:lnTo>
                      <a:pt x="471" y="270"/>
                    </a:lnTo>
                    <a:lnTo>
                      <a:pt x="474" y="268"/>
                    </a:lnTo>
                    <a:lnTo>
                      <a:pt x="476" y="267"/>
                    </a:lnTo>
                    <a:lnTo>
                      <a:pt x="477" y="264"/>
                    </a:lnTo>
                    <a:lnTo>
                      <a:pt x="479" y="261"/>
                    </a:lnTo>
                    <a:lnTo>
                      <a:pt x="479" y="259"/>
                    </a:lnTo>
                    <a:lnTo>
                      <a:pt x="480" y="256"/>
                    </a:lnTo>
                    <a:lnTo>
                      <a:pt x="480" y="210"/>
                    </a:lnTo>
                    <a:lnTo>
                      <a:pt x="540" y="210"/>
                    </a:lnTo>
                    <a:lnTo>
                      <a:pt x="540" y="361"/>
                    </a:lnTo>
                    <a:lnTo>
                      <a:pt x="540" y="364"/>
                    </a:lnTo>
                    <a:lnTo>
                      <a:pt x="541" y="366"/>
                    </a:lnTo>
                    <a:lnTo>
                      <a:pt x="542" y="369"/>
                    </a:lnTo>
                    <a:lnTo>
                      <a:pt x="544" y="371"/>
                    </a:lnTo>
                    <a:lnTo>
                      <a:pt x="546" y="374"/>
                    </a:lnTo>
                    <a:lnTo>
                      <a:pt x="549" y="375"/>
                    </a:lnTo>
                    <a:lnTo>
                      <a:pt x="552" y="376"/>
                    </a:lnTo>
                    <a:lnTo>
                      <a:pt x="555" y="376"/>
                    </a:lnTo>
                    <a:lnTo>
                      <a:pt x="558" y="376"/>
                    </a:lnTo>
                    <a:lnTo>
                      <a:pt x="560" y="375"/>
                    </a:lnTo>
                    <a:lnTo>
                      <a:pt x="564" y="374"/>
                    </a:lnTo>
                    <a:lnTo>
                      <a:pt x="566" y="371"/>
                    </a:lnTo>
                    <a:lnTo>
                      <a:pt x="568" y="369"/>
                    </a:lnTo>
                    <a:lnTo>
                      <a:pt x="569" y="367"/>
                    </a:lnTo>
                    <a:lnTo>
                      <a:pt x="570" y="364"/>
                    </a:lnTo>
                    <a:lnTo>
                      <a:pt x="570" y="361"/>
                    </a:lnTo>
                    <a:lnTo>
                      <a:pt x="570" y="195"/>
                    </a:lnTo>
                    <a:lnTo>
                      <a:pt x="570" y="193"/>
                    </a:lnTo>
                    <a:lnTo>
                      <a:pt x="569" y="190"/>
                    </a:lnTo>
                    <a:lnTo>
                      <a:pt x="568" y="187"/>
                    </a:lnTo>
                    <a:lnTo>
                      <a:pt x="566" y="185"/>
                    </a:lnTo>
                    <a:lnTo>
                      <a:pt x="564" y="183"/>
                    </a:lnTo>
                    <a:lnTo>
                      <a:pt x="560" y="182"/>
                    </a:lnTo>
                    <a:lnTo>
                      <a:pt x="558" y="181"/>
                    </a:lnTo>
                    <a:lnTo>
                      <a:pt x="555" y="180"/>
                    </a:lnTo>
                    <a:lnTo>
                      <a:pt x="480" y="180"/>
                    </a:lnTo>
                    <a:lnTo>
                      <a:pt x="480" y="150"/>
                    </a:lnTo>
                    <a:lnTo>
                      <a:pt x="600" y="150"/>
                    </a:lnTo>
                    <a:lnTo>
                      <a:pt x="600" y="357"/>
                    </a:lnTo>
                    <a:lnTo>
                      <a:pt x="600" y="360"/>
                    </a:lnTo>
                    <a:lnTo>
                      <a:pt x="601" y="362"/>
                    </a:lnTo>
                    <a:lnTo>
                      <a:pt x="602" y="365"/>
                    </a:lnTo>
                    <a:lnTo>
                      <a:pt x="604" y="367"/>
                    </a:lnTo>
                    <a:lnTo>
                      <a:pt x="606" y="368"/>
                    </a:lnTo>
                    <a:lnTo>
                      <a:pt x="610" y="370"/>
                    </a:lnTo>
                    <a:lnTo>
                      <a:pt x="612" y="370"/>
                    </a:lnTo>
                    <a:lnTo>
                      <a:pt x="615" y="371"/>
                    </a:lnTo>
                    <a:lnTo>
                      <a:pt x="618" y="370"/>
                    </a:lnTo>
                    <a:lnTo>
                      <a:pt x="621" y="370"/>
                    </a:lnTo>
                    <a:lnTo>
                      <a:pt x="624" y="368"/>
                    </a:lnTo>
                    <a:lnTo>
                      <a:pt x="626" y="367"/>
                    </a:lnTo>
                    <a:lnTo>
                      <a:pt x="628" y="365"/>
                    </a:lnTo>
                    <a:lnTo>
                      <a:pt x="629" y="362"/>
                    </a:lnTo>
                    <a:lnTo>
                      <a:pt x="630" y="360"/>
                    </a:lnTo>
                    <a:lnTo>
                      <a:pt x="630" y="357"/>
                    </a:lnTo>
                    <a:lnTo>
                      <a:pt x="630" y="135"/>
                    </a:lnTo>
                    <a:lnTo>
                      <a:pt x="630" y="133"/>
                    </a:lnTo>
                    <a:lnTo>
                      <a:pt x="629" y="130"/>
                    </a:lnTo>
                    <a:lnTo>
                      <a:pt x="628" y="127"/>
                    </a:lnTo>
                    <a:lnTo>
                      <a:pt x="626" y="125"/>
                    </a:lnTo>
                    <a:lnTo>
                      <a:pt x="624" y="123"/>
                    </a:lnTo>
                    <a:lnTo>
                      <a:pt x="621" y="121"/>
                    </a:lnTo>
                    <a:lnTo>
                      <a:pt x="618" y="121"/>
                    </a:lnTo>
                    <a:lnTo>
                      <a:pt x="615" y="120"/>
                    </a:lnTo>
                    <a:lnTo>
                      <a:pt x="480" y="120"/>
                    </a:lnTo>
                    <a:lnTo>
                      <a:pt x="480" y="75"/>
                    </a:lnTo>
                    <a:lnTo>
                      <a:pt x="479" y="72"/>
                    </a:lnTo>
                    <a:lnTo>
                      <a:pt x="479" y="70"/>
                    </a:lnTo>
                    <a:lnTo>
                      <a:pt x="477" y="68"/>
                    </a:lnTo>
                    <a:lnTo>
                      <a:pt x="476" y="64"/>
                    </a:lnTo>
                    <a:lnTo>
                      <a:pt x="474" y="63"/>
                    </a:lnTo>
                    <a:lnTo>
                      <a:pt x="471" y="61"/>
                    </a:lnTo>
                    <a:lnTo>
                      <a:pt x="468" y="60"/>
                    </a:lnTo>
                    <a:lnTo>
                      <a:pt x="465" y="60"/>
                    </a:lnTo>
                    <a:lnTo>
                      <a:pt x="406" y="60"/>
                    </a:lnTo>
                    <a:lnTo>
                      <a:pt x="404" y="52"/>
                    </a:lnTo>
                    <a:lnTo>
                      <a:pt x="400" y="41"/>
                    </a:lnTo>
                    <a:lnTo>
                      <a:pt x="398" y="37"/>
                    </a:lnTo>
                    <a:lnTo>
                      <a:pt x="393" y="31"/>
                    </a:lnTo>
                    <a:lnTo>
                      <a:pt x="390" y="26"/>
                    </a:lnTo>
                    <a:lnTo>
                      <a:pt x="385" y="22"/>
                    </a:lnTo>
                    <a:lnTo>
                      <a:pt x="380" y="17"/>
                    </a:lnTo>
                    <a:lnTo>
                      <a:pt x="374" y="13"/>
                    </a:lnTo>
                    <a:lnTo>
                      <a:pt x="367" y="10"/>
                    </a:lnTo>
                    <a:lnTo>
                      <a:pt x="359" y="7"/>
                    </a:lnTo>
                    <a:lnTo>
                      <a:pt x="350" y="3"/>
                    </a:lnTo>
                    <a:lnTo>
                      <a:pt x="340" y="1"/>
                    </a:lnTo>
                    <a:lnTo>
                      <a:pt x="329" y="0"/>
                    </a:lnTo>
                    <a:lnTo>
                      <a:pt x="318" y="0"/>
                    </a:lnTo>
                    <a:lnTo>
                      <a:pt x="306" y="0"/>
                    </a:lnTo>
                    <a:lnTo>
                      <a:pt x="294" y="1"/>
                    </a:lnTo>
                    <a:lnTo>
                      <a:pt x="284" y="3"/>
                    </a:lnTo>
                    <a:lnTo>
                      <a:pt x="276" y="7"/>
                    </a:lnTo>
                    <a:lnTo>
                      <a:pt x="268" y="10"/>
                    </a:lnTo>
                    <a:lnTo>
                      <a:pt x="261" y="13"/>
                    </a:lnTo>
                    <a:lnTo>
                      <a:pt x="254" y="17"/>
                    </a:lnTo>
                    <a:lnTo>
                      <a:pt x="249" y="22"/>
                    </a:lnTo>
                    <a:lnTo>
                      <a:pt x="245" y="26"/>
                    </a:lnTo>
                    <a:lnTo>
                      <a:pt x="240" y="31"/>
                    </a:lnTo>
                    <a:lnTo>
                      <a:pt x="237" y="37"/>
                    </a:lnTo>
                    <a:lnTo>
                      <a:pt x="234" y="41"/>
                    </a:lnTo>
                    <a:lnTo>
                      <a:pt x="231" y="52"/>
                    </a:lnTo>
                    <a:lnTo>
                      <a:pt x="228" y="60"/>
                    </a:lnTo>
                    <a:lnTo>
                      <a:pt x="164" y="60"/>
                    </a:lnTo>
                    <a:lnTo>
                      <a:pt x="161" y="60"/>
                    </a:lnTo>
                    <a:lnTo>
                      <a:pt x="159" y="61"/>
                    </a:lnTo>
                    <a:lnTo>
                      <a:pt x="156" y="63"/>
                    </a:lnTo>
                    <a:lnTo>
                      <a:pt x="154" y="64"/>
                    </a:lnTo>
                    <a:lnTo>
                      <a:pt x="152" y="68"/>
                    </a:lnTo>
                    <a:lnTo>
                      <a:pt x="151" y="70"/>
                    </a:lnTo>
                    <a:lnTo>
                      <a:pt x="150" y="72"/>
                    </a:lnTo>
                    <a:lnTo>
                      <a:pt x="150" y="75"/>
                    </a:lnTo>
                    <a:lnTo>
                      <a:pt x="150" y="120"/>
                    </a:lnTo>
                    <a:lnTo>
                      <a:pt x="15" y="120"/>
                    </a:lnTo>
                    <a:lnTo>
                      <a:pt x="11" y="121"/>
                    </a:lnTo>
                    <a:lnTo>
                      <a:pt x="8" y="121"/>
                    </a:lnTo>
                    <a:lnTo>
                      <a:pt x="6" y="123"/>
                    </a:lnTo>
                    <a:lnTo>
                      <a:pt x="4" y="125"/>
                    </a:lnTo>
                    <a:lnTo>
                      <a:pt x="2" y="127"/>
                    </a:lnTo>
                    <a:lnTo>
                      <a:pt x="1" y="130"/>
                    </a:lnTo>
                    <a:lnTo>
                      <a:pt x="0" y="133"/>
                    </a:lnTo>
                    <a:lnTo>
                      <a:pt x="0" y="135"/>
                    </a:lnTo>
                    <a:lnTo>
                      <a:pt x="0" y="736"/>
                    </a:lnTo>
                    <a:lnTo>
                      <a:pt x="0" y="745"/>
                    </a:lnTo>
                    <a:lnTo>
                      <a:pt x="1" y="754"/>
                    </a:lnTo>
                    <a:lnTo>
                      <a:pt x="2" y="762"/>
                    </a:lnTo>
                    <a:lnTo>
                      <a:pt x="4" y="770"/>
                    </a:lnTo>
                    <a:lnTo>
                      <a:pt x="7" y="776"/>
                    </a:lnTo>
                    <a:lnTo>
                      <a:pt x="10" y="782"/>
                    </a:lnTo>
                    <a:lnTo>
                      <a:pt x="14" y="788"/>
                    </a:lnTo>
                    <a:lnTo>
                      <a:pt x="18" y="793"/>
                    </a:lnTo>
                    <a:lnTo>
                      <a:pt x="23" y="797"/>
                    </a:lnTo>
                    <a:lnTo>
                      <a:pt x="29" y="801"/>
                    </a:lnTo>
                    <a:lnTo>
                      <a:pt x="35" y="804"/>
                    </a:lnTo>
                    <a:lnTo>
                      <a:pt x="41" y="807"/>
                    </a:lnTo>
                    <a:lnTo>
                      <a:pt x="49" y="808"/>
                    </a:lnTo>
                    <a:lnTo>
                      <a:pt x="56" y="810"/>
                    </a:lnTo>
                    <a:lnTo>
                      <a:pt x="65" y="811"/>
                    </a:lnTo>
                    <a:lnTo>
                      <a:pt x="75" y="811"/>
                    </a:lnTo>
                    <a:lnTo>
                      <a:pt x="374" y="811"/>
                    </a:lnTo>
                    <a:lnTo>
                      <a:pt x="377" y="811"/>
                    </a:lnTo>
                    <a:lnTo>
                      <a:pt x="380" y="810"/>
                    </a:lnTo>
                    <a:lnTo>
                      <a:pt x="383" y="809"/>
                    </a:lnTo>
                    <a:lnTo>
                      <a:pt x="385" y="807"/>
                    </a:lnTo>
                    <a:lnTo>
                      <a:pt x="387" y="805"/>
                    </a:lnTo>
                    <a:lnTo>
                      <a:pt x="388" y="803"/>
                    </a:lnTo>
                    <a:lnTo>
                      <a:pt x="389" y="800"/>
                    </a:lnTo>
                    <a:lnTo>
                      <a:pt x="389" y="796"/>
                    </a:lnTo>
                    <a:lnTo>
                      <a:pt x="389" y="793"/>
                    </a:lnTo>
                    <a:lnTo>
                      <a:pt x="388" y="791"/>
                    </a:lnTo>
                    <a:lnTo>
                      <a:pt x="387" y="788"/>
                    </a:lnTo>
                    <a:lnTo>
                      <a:pt x="385" y="786"/>
                    </a:lnTo>
                    <a:lnTo>
                      <a:pt x="383" y="784"/>
                    </a:lnTo>
                    <a:lnTo>
                      <a:pt x="380" y="782"/>
                    </a:lnTo>
                    <a:lnTo>
                      <a:pt x="377" y="781"/>
                    </a:lnTo>
                    <a:lnTo>
                      <a:pt x="374" y="781"/>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sp>
            <p:nvSpPr>
              <p:cNvPr id="47" name="Freeform 350">
                <a:extLst>
                  <a:ext uri="{FF2B5EF4-FFF2-40B4-BE49-F238E27FC236}">
                    <a16:creationId xmlns:a16="http://schemas.microsoft.com/office/drawing/2014/main" id="{E603793A-CB3E-D72D-A863-E3D4D85DC6FB}"/>
                  </a:ext>
                </a:extLst>
              </p:cNvPr>
              <p:cNvSpPr>
                <a:spLocks/>
              </p:cNvSpPr>
              <p:nvPr/>
            </p:nvSpPr>
            <p:spPr bwMode="auto">
              <a:xfrm>
                <a:off x="8228013" y="2609850"/>
                <a:ext cx="69850" cy="9525"/>
              </a:xfrm>
              <a:custGeom>
                <a:avLst/>
                <a:gdLst>
                  <a:gd name="T0" fmla="*/ 204 w 219"/>
                  <a:gd name="T1" fmla="*/ 0 h 30"/>
                  <a:gd name="T2" fmla="*/ 15 w 219"/>
                  <a:gd name="T3" fmla="*/ 0 h 30"/>
                  <a:gd name="T4" fmla="*/ 12 w 219"/>
                  <a:gd name="T5" fmla="*/ 0 h 30"/>
                  <a:gd name="T6" fmla="*/ 9 w 219"/>
                  <a:gd name="T7" fmla="*/ 1 h 30"/>
                  <a:gd name="T8" fmla="*/ 7 w 219"/>
                  <a:gd name="T9" fmla="*/ 2 h 30"/>
                  <a:gd name="T10" fmla="*/ 4 w 219"/>
                  <a:gd name="T11" fmla="*/ 4 h 30"/>
                  <a:gd name="T12" fmla="*/ 2 w 219"/>
                  <a:gd name="T13" fmla="*/ 6 h 30"/>
                  <a:gd name="T14" fmla="*/ 1 w 219"/>
                  <a:gd name="T15" fmla="*/ 9 h 30"/>
                  <a:gd name="T16" fmla="*/ 0 w 219"/>
                  <a:gd name="T17" fmla="*/ 12 h 30"/>
                  <a:gd name="T18" fmla="*/ 0 w 219"/>
                  <a:gd name="T19" fmla="*/ 15 h 30"/>
                  <a:gd name="T20" fmla="*/ 0 w 219"/>
                  <a:gd name="T21" fmla="*/ 18 h 30"/>
                  <a:gd name="T22" fmla="*/ 1 w 219"/>
                  <a:gd name="T23" fmla="*/ 20 h 30"/>
                  <a:gd name="T24" fmla="*/ 2 w 219"/>
                  <a:gd name="T25" fmla="*/ 23 h 30"/>
                  <a:gd name="T26" fmla="*/ 4 w 219"/>
                  <a:gd name="T27" fmla="*/ 26 h 30"/>
                  <a:gd name="T28" fmla="*/ 7 w 219"/>
                  <a:gd name="T29" fmla="*/ 28 h 30"/>
                  <a:gd name="T30" fmla="*/ 9 w 219"/>
                  <a:gd name="T31" fmla="*/ 29 h 30"/>
                  <a:gd name="T32" fmla="*/ 12 w 219"/>
                  <a:gd name="T33" fmla="*/ 30 h 30"/>
                  <a:gd name="T34" fmla="*/ 15 w 219"/>
                  <a:gd name="T35" fmla="*/ 30 h 30"/>
                  <a:gd name="T36" fmla="*/ 204 w 219"/>
                  <a:gd name="T37" fmla="*/ 30 h 30"/>
                  <a:gd name="T38" fmla="*/ 207 w 219"/>
                  <a:gd name="T39" fmla="*/ 29 h 30"/>
                  <a:gd name="T40" fmla="*/ 210 w 219"/>
                  <a:gd name="T41" fmla="*/ 29 h 30"/>
                  <a:gd name="T42" fmla="*/ 212 w 219"/>
                  <a:gd name="T43" fmla="*/ 28 h 30"/>
                  <a:gd name="T44" fmla="*/ 214 w 219"/>
                  <a:gd name="T45" fmla="*/ 26 h 30"/>
                  <a:gd name="T46" fmla="*/ 216 w 219"/>
                  <a:gd name="T47" fmla="*/ 23 h 30"/>
                  <a:gd name="T48" fmla="*/ 218 w 219"/>
                  <a:gd name="T49" fmla="*/ 20 h 30"/>
                  <a:gd name="T50" fmla="*/ 218 w 219"/>
                  <a:gd name="T51" fmla="*/ 18 h 30"/>
                  <a:gd name="T52" fmla="*/ 219 w 219"/>
                  <a:gd name="T53" fmla="*/ 15 h 30"/>
                  <a:gd name="T54" fmla="*/ 218 w 219"/>
                  <a:gd name="T55" fmla="*/ 12 h 30"/>
                  <a:gd name="T56" fmla="*/ 218 w 219"/>
                  <a:gd name="T57" fmla="*/ 9 h 30"/>
                  <a:gd name="T58" fmla="*/ 216 w 219"/>
                  <a:gd name="T59" fmla="*/ 6 h 30"/>
                  <a:gd name="T60" fmla="*/ 214 w 219"/>
                  <a:gd name="T61" fmla="*/ 4 h 30"/>
                  <a:gd name="T62" fmla="*/ 212 w 219"/>
                  <a:gd name="T63" fmla="*/ 2 h 30"/>
                  <a:gd name="T64" fmla="*/ 210 w 219"/>
                  <a:gd name="T65" fmla="*/ 1 h 30"/>
                  <a:gd name="T66" fmla="*/ 207 w 219"/>
                  <a:gd name="T67" fmla="*/ 0 h 30"/>
                  <a:gd name="T68" fmla="*/ 204 w 219"/>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30">
                    <a:moveTo>
                      <a:pt x="204" y="0"/>
                    </a:moveTo>
                    <a:lnTo>
                      <a:pt x="15" y="0"/>
                    </a:lnTo>
                    <a:lnTo>
                      <a:pt x="12" y="0"/>
                    </a:lnTo>
                    <a:lnTo>
                      <a:pt x="9" y="1"/>
                    </a:lnTo>
                    <a:lnTo>
                      <a:pt x="7" y="2"/>
                    </a:lnTo>
                    <a:lnTo>
                      <a:pt x="4" y="4"/>
                    </a:lnTo>
                    <a:lnTo>
                      <a:pt x="2" y="6"/>
                    </a:lnTo>
                    <a:lnTo>
                      <a:pt x="1" y="9"/>
                    </a:lnTo>
                    <a:lnTo>
                      <a:pt x="0" y="12"/>
                    </a:lnTo>
                    <a:lnTo>
                      <a:pt x="0" y="15"/>
                    </a:lnTo>
                    <a:lnTo>
                      <a:pt x="0" y="18"/>
                    </a:lnTo>
                    <a:lnTo>
                      <a:pt x="1" y="20"/>
                    </a:lnTo>
                    <a:lnTo>
                      <a:pt x="2" y="23"/>
                    </a:lnTo>
                    <a:lnTo>
                      <a:pt x="4" y="26"/>
                    </a:lnTo>
                    <a:lnTo>
                      <a:pt x="7" y="28"/>
                    </a:lnTo>
                    <a:lnTo>
                      <a:pt x="9" y="29"/>
                    </a:lnTo>
                    <a:lnTo>
                      <a:pt x="12" y="30"/>
                    </a:lnTo>
                    <a:lnTo>
                      <a:pt x="15" y="30"/>
                    </a:lnTo>
                    <a:lnTo>
                      <a:pt x="204" y="30"/>
                    </a:lnTo>
                    <a:lnTo>
                      <a:pt x="207" y="29"/>
                    </a:lnTo>
                    <a:lnTo>
                      <a:pt x="210" y="29"/>
                    </a:lnTo>
                    <a:lnTo>
                      <a:pt x="212" y="28"/>
                    </a:lnTo>
                    <a:lnTo>
                      <a:pt x="214" y="26"/>
                    </a:lnTo>
                    <a:lnTo>
                      <a:pt x="216" y="23"/>
                    </a:lnTo>
                    <a:lnTo>
                      <a:pt x="218" y="20"/>
                    </a:lnTo>
                    <a:lnTo>
                      <a:pt x="218" y="18"/>
                    </a:lnTo>
                    <a:lnTo>
                      <a:pt x="219" y="15"/>
                    </a:lnTo>
                    <a:lnTo>
                      <a:pt x="218" y="12"/>
                    </a:lnTo>
                    <a:lnTo>
                      <a:pt x="218" y="9"/>
                    </a:lnTo>
                    <a:lnTo>
                      <a:pt x="216" y="6"/>
                    </a:lnTo>
                    <a:lnTo>
                      <a:pt x="214" y="4"/>
                    </a:lnTo>
                    <a:lnTo>
                      <a:pt x="212" y="2"/>
                    </a:lnTo>
                    <a:lnTo>
                      <a:pt x="210" y="1"/>
                    </a:lnTo>
                    <a:lnTo>
                      <a:pt x="207" y="0"/>
                    </a:lnTo>
                    <a:lnTo>
                      <a:pt x="204" y="0"/>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sp>
            <p:nvSpPr>
              <p:cNvPr id="48" name="Freeform 351">
                <a:extLst>
                  <a:ext uri="{FF2B5EF4-FFF2-40B4-BE49-F238E27FC236}">
                    <a16:creationId xmlns:a16="http://schemas.microsoft.com/office/drawing/2014/main" id="{39F57CDD-EDC6-09A1-4B3B-B816C2596910}"/>
                  </a:ext>
                </a:extLst>
              </p:cNvPr>
              <p:cNvSpPr>
                <a:spLocks/>
              </p:cNvSpPr>
              <p:nvPr/>
            </p:nvSpPr>
            <p:spPr bwMode="auto">
              <a:xfrm>
                <a:off x="8228013" y="2638425"/>
                <a:ext cx="69850" cy="9525"/>
              </a:xfrm>
              <a:custGeom>
                <a:avLst/>
                <a:gdLst>
                  <a:gd name="T0" fmla="*/ 204 w 219"/>
                  <a:gd name="T1" fmla="*/ 0 h 30"/>
                  <a:gd name="T2" fmla="*/ 15 w 219"/>
                  <a:gd name="T3" fmla="*/ 0 h 30"/>
                  <a:gd name="T4" fmla="*/ 12 w 219"/>
                  <a:gd name="T5" fmla="*/ 0 h 30"/>
                  <a:gd name="T6" fmla="*/ 9 w 219"/>
                  <a:gd name="T7" fmla="*/ 1 h 30"/>
                  <a:gd name="T8" fmla="*/ 7 w 219"/>
                  <a:gd name="T9" fmla="*/ 2 h 30"/>
                  <a:gd name="T10" fmla="*/ 4 w 219"/>
                  <a:gd name="T11" fmla="*/ 4 h 30"/>
                  <a:gd name="T12" fmla="*/ 2 w 219"/>
                  <a:gd name="T13" fmla="*/ 6 h 30"/>
                  <a:gd name="T14" fmla="*/ 1 w 219"/>
                  <a:gd name="T15" fmla="*/ 9 h 30"/>
                  <a:gd name="T16" fmla="*/ 0 w 219"/>
                  <a:gd name="T17" fmla="*/ 11 h 30"/>
                  <a:gd name="T18" fmla="*/ 0 w 219"/>
                  <a:gd name="T19" fmla="*/ 15 h 30"/>
                  <a:gd name="T20" fmla="*/ 0 w 219"/>
                  <a:gd name="T21" fmla="*/ 18 h 30"/>
                  <a:gd name="T22" fmla="*/ 1 w 219"/>
                  <a:gd name="T23" fmla="*/ 21 h 30"/>
                  <a:gd name="T24" fmla="*/ 2 w 219"/>
                  <a:gd name="T25" fmla="*/ 23 h 30"/>
                  <a:gd name="T26" fmla="*/ 4 w 219"/>
                  <a:gd name="T27" fmla="*/ 25 h 30"/>
                  <a:gd name="T28" fmla="*/ 7 w 219"/>
                  <a:gd name="T29" fmla="*/ 28 h 30"/>
                  <a:gd name="T30" fmla="*/ 9 w 219"/>
                  <a:gd name="T31" fmla="*/ 29 h 30"/>
                  <a:gd name="T32" fmla="*/ 12 w 219"/>
                  <a:gd name="T33" fmla="*/ 30 h 30"/>
                  <a:gd name="T34" fmla="*/ 15 w 219"/>
                  <a:gd name="T35" fmla="*/ 30 h 30"/>
                  <a:gd name="T36" fmla="*/ 204 w 219"/>
                  <a:gd name="T37" fmla="*/ 30 h 30"/>
                  <a:gd name="T38" fmla="*/ 207 w 219"/>
                  <a:gd name="T39" fmla="*/ 30 h 30"/>
                  <a:gd name="T40" fmla="*/ 210 w 219"/>
                  <a:gd name="T41" fmla="*/ 29 h 30"/>
                  <a:gd name="T42" fmla="*/ 212 w 219"/>
                  <a:gd name="T43" fmla="*/ 28 h 30"/>
                  <a:gd name="T44" fmla="*/ 214 w 219"/>
                  <a:gd name="T45" fmla="*/ 25 h 30"/>
                  <a:gd name="T46" fmla="*/ 216 w 219"/>
                  <a:gd name="T47" fmla="*/ 23 h 30"/>
                  <a:gd name="T48" fmla="*/ 218 w 219"/>
                  <a:gd name="T49" fmla="*/ 21 h 30"/>
                  <a:gd name="T50" fmla="*/ 218 w 219"/>
                  <a:gd name="T51" fmla="*/ 18 h 30"/>
                  <a:gd name="T52" fmla="*/ 219 w 219"/>
                  <a:gd name="T53" fmla="*/ 15 h 30"/>
                  <a:gd name="T54" fmla="*/ 218 w 219"/>
                  <a:gd name="T55" fmla="*/ 11 h 30"/>
                  <a:gd name="T56" fmla="*/ 218 w 219"/>
                  <a:gd name="T57" fmla="*/ 9 h 30"/>
                  <a:gd name="T58" fmla="*/ 216 w 219"/>
                  <a:gd name="T59" fmla="*/ 6 h 30"/>
                  <a:gd name="T60" fmla="*/ 214 w 219"/>
                  <a:gd name="T61" fmla="*/ 4 h 30"/>
                  <a:gd name="T62" fmla="*/ 212 w 219"/>
                  <a:gd name="T63" fmla="*/ 2 h 30"/>
                  <a:gd name="T64" fmla="*/ 210 w 219"/>
                  <a:gd name="T65" fmla="*/ 1 h 30"/>
                  <a:gd name="T66" fmla="*/ 207 w 219"/>
                  <a:gd name="T67" fmla="*/ 0 h 30"/>
                  <a:gd name="T68" fmla="*/ 204 w 219"/>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30">
                    <a:moveTo>
                      <a:pt x="204" y="0"/>
                    </a:moveTo>
                    <a:lnTo>
                      <a:pt x="15" y="0"/>
                    </a:lnTo>
                    <a:lnTo>
                      <a:pt x="12" y="0"/>
                    </a:lnTo>
                    <a:lnTo>
                      <a:pt x="9" y="1"/>
                    </a:lnTo>
                    <a:lnTo>
                      <a:pt x="7" y="2"/>
                    </a:lnTo>
                    <a:lnTo>
                      <a:pt x="4" y="4"/>
                    </a:lnTo>
                    <a:lnTo>
                      <a:pt x="2" y="6"/>
                    </a:lnTo>
                    <a:lnTo>
                      <a:pt x="1" y="9"/>
                    </a:lnTo>
                    <a:lnTo>
                      <a:pt x="0" y="11"/>
                    </a:lnTo>
                    <a:lnTo>
                      <a:pt x="0" y="15"/>
                    </a:lnTo>
                    <a:lnTo>
                      <a:pt x="0" y="18"/>
                    </a:lnTo>
                    <a:lnTo>
                      <a:pt x="1" y="21"/>
                    </a:lnTo>
                    <a:lnTo>
                      <a:pt x="2" y="23"/>
                    </a:lnTo>
                    <a:lnTo>
                      <a:pt x="4" y="25"/>
                    </a:lnTo>
                    <a:lnTo>
                      <a:pt x="7" y="28"/>
                    </a:lnTo>
                    <a:lnTo>
                      <a:pt x="9" y="29"/>
                    </a:lnTo>
                    <a:lnTo>
                      <a:pt x="12" y="30"/>
                    </a:lnTo>
                    <a:lnTo>
                      <a:pt x="15" y="30"/>
                    </a:lnTo>
                    <a:lnTo>
                      <a:pt x="204" y="30"/>
                    </a:lnTo>
                    <a:lnTo>
                      <a:pt x="207" y="30"/>
                    </a:lnTo>
                    <a:lnTo>
                      <a:pt x="210" y="29"/>
                    </a:lnTo>
                    <a:lnTo>
                      <a:pt x="212" y="28"/>
                    </a:lnTo>
                    <a:lnTo>
                      <a:pt x="214" y="25"/>
                    </a:lnTo>
                    <a:lnTo>
                      <a:pt x="216" y="23"/>
                    </a:lnTo>
                    <a:lnTo>
                      <a:pt x="218" y="21"/>
                    </a:lnTo>
                    <a:lnTo>
                      <a:pt x="218" y="18"/>
                    </a:lnTo>
                    <a:lnTo>
                      <a:pt x="219" y="15"/>
                    </a:lnTo>
                    <a:lnTo>
                      <a:pt x="218" y="11"/>
                    </a:lnTo>
                    <a:lnTo>
                      <a:pt x="218" y="9"/>
                    </a:lnTo>
                    <a:lnTo>
                      <a:pt x="216" y="6"/>
                    </a:lnTo>
                    <a:lnTo>
                      <a:pt x="214" y="4"/>
                    </a:lnTo>
                    <a:lnTo>
                      <a:pt x="212" y="2"/>
                    </a:lnTo>
                    <a:lnTo>
                      <a:pt x="210" y="1"/>
                    </a:lnTo>
                    <a:lnTo>
                      <a:pt x="207" y="0"/>
                    </a:lnTo>
                    <a:lnTo>
                      <a:pt x="204" y="0"/>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sp>
            <p:nvSpPr>
              <p:cNvPr id="49" name="Freeform 352">
                <a:extLst>
                  <a:ext uri="{FF2B5EF4-FFF2-40B4-BE49-F238E27FC236}">
                    <a16:creationId xmlns:a16="http://schemas.microsoft.com/office/drawing/2014/main" id="{D2D647CC-06AC-D022-E45A-5DBB9B4BB7A7}"/>
                  </a:ext>
                </a:extLst>
              </p:cNvPr>
              <p:cNvSpPr>
                <a:spLocks/>
              </p:cNvSpPr>
              <p:nvPr/>
            </p:nvSpPr>
            <p:spPr bwMode="auto">
              <a:xfrm>
                <a:off x="8228013" y="2667000"/>
                <a:ext cx="69850" cy="9525"/>
              </a:xfrm>
              <a:custGeom>
                <a:avLst/>
                <a:gdLst>
                  <a:gd name="T0" fmla="*/ 204 w 219"/>
                  <a:gd name="T1" fmla="*/ 0 h 30"/>
                  <a:gd name="T2" fmla="*/ 15 w 219"/>
                  <a:gd name="T3" fmla="*/ 0 h 30"/>
                  <a:gd name="T4" fmla="*/ 12 w 219"/>
                  <a:gd name="T5" fmla="*/ 0 h 30"/>
                  <a:gd name="T6" fmla="*/ 9 w 219"/>
                  <a:gd name="T7" fmla="*/ 1 h 30"/>
                  <a:gd name="T8" fmla="*/ 7 w 219"/>
                  <a:gd name="T9" fmla="*/ 3 h 30"/>
                  <a:gd name="T10" fmla="*/ 4 w 219"/>
                  <a:gd name="T11" fmla="*/ 4 h 30"/>
                  <a:gd name="T12" fmla="*/ 2 w 219"/>
                  <a:gd name="T13" fmla="*/ 7 h 30"/>
                  <a:gd name="T14" fmla="*/ 1 w 219"/>
                  <a:gd name="T15" fmla="*/ 9 h 30"/>
                  <a:gd name="T16" fmla="*/ 0 w 219"/>
                  <a:gd name="T17" fmla="*/ 12 h 30"/>
                  <a:gd name="T18" fmla="*/ 0 w 219"/>
                  <a:gd name="T19" fmla="*/ 15 h 30"/>
                  <a:gd name="T20" fmla="*/ 0 w 219"/>
                  <a:gd name="T21" fmla="*/ 18 h 30"/>
                  <a:gd name="T22" fmla="*/ 1 w 219"/>
                  <a:gd name="T23" fmla="*/ 21 h 30"/>
                  <a:gd name="T24" fmla="*/ 2 w 219"/>
                  <a:gd name="T25" fmla="*/ 23 h 30"/>
                  <a:gd name="T26" fmla="*/ 4 w 219"/>
                  <a:gd name="T27" fmla="*/ 25 h 30"/>
                  <a:gd name="T28" fmla="*/ 7 w 219"/>
                  <a:gd name="T29" fmla="*/ 27 h 30"/>
                  <a:gd name="T30" fmla="*/ 9 w 219"/>
                  <a:gd name="T31" fmla="*/ 29 h 30"/>
                  <a:gd name="T32" fmla="*/ 12 w 219"/>
                  <a:gd name="T33" fmla="*/ 30 h 30"/>
                  <a:gd name="T34" fmla="*/ 15 w 219"/>
                  <a:gd name="T35" fmla="*/ 30 h 30"/>
                  <a:gd name="T36" fmla="*/ 204 w 219"/>
                  <a:gd name="T37" fmla="*/ 30 h 30"/>
                  <a:gd name="T38" fmla="*/ 207 w 219"/>
                  <a:gd name="T39" fmla="*/ 30 h 30"/>
                  <a:gd name="T40" fmla="*/ 210 w 219"/>
                  <a:gd name="T41" fmla="*/ 29 h 30"/>
                  <a:gd name="T42" fmla="*/ 212 w 219"/>
                  <a:gd name="T43" fmla="*/ 27 h 30"/>
                  <a:gd name="T44" fmla="*/ 214 w 219"/>
                  <a:gd name="T45" fmla="*/ 25 h 30"/>
                  <a:gd name="T46" fmla="*/ 216 w 219"/>
                  <a:gd name="T47" fmla="*/ 23 h 30"/>
                  <a:gd name="T48" fmla="*/ 218 w 219"/>
                  <a:gd name="T49" fmla="*/ 21 h 30"/>
                  <a:gd name="T50" fmla="*/ 218 w 219"/>
                  <a:gd name="T51" fmla="*/ 18 h 30"/>
                  <a:gd name="T52" fmla="*/ 219 w 219"/>
                  <a:gd name="T53" fmla="*/ 15 h 30"/>
                  <a:gd name="T54" fmla="*/ 218 w 219"/>
                  <a:gd name="T55" fmla="*/ 12 h 30"/>
                  <a:gd name="T56" fmla="*/ 218 w 219"/>
                  <a:gd name="T57" fmla="*/ 9 h 30"/>
                  <a:gd name="T58" fmla="*/ 216 w 219"/>
                  <a:gd name="T59" fmla="*/ 7 h 30"/>
                  <a:gd name="T60" fmla="*/ 214 w 219"/>
                  <a:gd name="T61" fmla="*/ 4 h 30"/>
                  <a:gd name="T62" fmla="*/ 212 w 219"/>
                  <a:gd name="T63" fmla="*/ 3 h 30"/>
                  <a:gd name="T64" fmla="*/ 210 w 219"/>
                  <a:gd name="T65" fmla="*/ 1 h 30"/>
                  <a:gd name="T66" fmla="*/ 207 w 219"/>
                  <a:gd name="T67" fmla="*/ 0 h 30"/>
                  <a:gd name="T68" fmla="*/ 204 w 219"/>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30">
                    <a:moveTo>
                      <a:pt x="204" y="0"/>
                    </a:moveTo>
                    <a:lnTo>
                      <a:pt x="15" y="0"/>
                    </a:lnTo>
                    <a:lnTo>
                      <a:pt x="12" y="0"/>
                    </a:lnTo>
                    <a:lnTo>
                      <a:pt x="9" y="1"/>
                    </a:lnTo>
                    <a:lnTo>
                      <a:pt x="7" y="3"/>
                    </a:lnTo>
                    <a:lnTo>
                      <a:pt x="4" y="4"/>
                    </a:lnTo>
                    <a:lnTo>
                      <a:pt x="2" y="7"/>
                    </a:lnTo>
                    <a:lnTo>
                      <a:pt x="1" y="9"/>
                    </a:lnTo>
                    <a:lnTo>
                      <a:pt x="0" y="12"/>
                    </a:lnTo>
                    <a:lnTo>
                      <a:pt x="0" y="15"/>
                    </a:lnTo>
                    <a:lnTo>
                      <a:pt x="0" y="18"/>
                    </a:lnTo>
                    <a:lnTo>
                      <a:pt x="1" y="21"/>
                    </a:lnTo>
                    <a:lnTo>
                      <a:pt x="2" y="23"/>
                    </a:lnTo>
                    <a:lnTo>
                      <a:pt x="4" y="25"/>
                    </a:lnTo>
                    <a:lnTo>
                      <a:pt x="7" y="27"/>
                    </a:lnTo>
                    <a:lnTo>
                      <a:pt x="9" y="29"/>
                    </a:lnTo>
                    <a:lnTo>
                      <a:pt x="12" y="30"/>
                    </a:lnTo>
                    <a:lnTo>
                      <a:pt x="15" y="30"/>
                    </a:lnTo>
                    <a:lnTo>
                      <a:pt x="204" y="30"/>
                    </a:lnTo>
                    <a:lnTo>
                      <a:pt x="207" y="30"/>
                    </a:lnTo>
                    <a:lnTo>
                      <a:pt x="210" y="29"/>
                    </a:lnTo>
                    <a:lnTo>
                      <a:pt x="212" y="27"/>
                    </a:lnTo>
                    <a:lnTo>
                      <a:pt x="214" y="25"/>
                    </a:lnTo>
                    <a:lnTo>
                      <a:pt x="216" y="23"/>
                    </a:lnTo>
                    <a:lnTo>
                      <a:pt x="218" y="21"/>
                    </a:lnTo>
                    <a:lnTo>
                      <a:pt x="218" y="18"/>
                    </a:lnTo>
                    <a:lnTo>
                      <a:pt x="219" y="15"/>
                    </a:lnTo>
                    <a:lnTo>
                      <a:pt x="218" y="12"/>
                    </a:lnTo>
                    <a:lnTo>
                      <a:pt x="218" y="9"/>
                    </a:lnTo>
                    <a:lnTo>
                      <a:pt x="216" y="7"/>
                    </a:lnTo>
                    <a:lnTo>
                      <a:pt x="214" y="4"/>
                    </a:lnTo>
                    <a:lnTo>
                      <a:pt x="212" y="3"/>
                    </a:lnTo>
                    <a:lnTo>
                      <a:pt x="210" y="1"/>
                    </a:lnTo>
                    <a:lnTo>
                      <a:pt x="207" y="0"/>
                    </a:lnTo>
                    <a:lnTo>
                      <a:pt x="204" y="0"/>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sp>
            <p:nvSpPr>
              <p:cNvPr id="50" name="Freeform 353">
                <a:extLst>
                  <a:ext uri="{FF2B5EF4-FFF2-40B4-BE49-F238E27FC236}">
                    <a16:creationId xmlns:a16="http://schemas.microsoft.com/office/drawing/2014/main" id="{7C554318-9773-0450-3C1B-C8660CB49FEF}"/>
                  </a:ext>
                </a:extLst>
              </p:cNvPr>
              <p:cNvSpPr>
                <a:spLocks/>
              </p:cNvSpPr>
              <p:nvPr/>
            </p:nvSpPr>
            <p:spPr bwMode="auto">
              <a:xfrm>
                <a:off x="8228013" y="2695575"/>
                <a:ext cx="46038" cy="9525"/>
              </a:xfrm>
              <a:custGeom>
                <a:avLst/>
                <a:gdLst>
                  <a:gd name="T0" fmla="*/ 129 w 143"/>
                  <a:gd name="T1" fmla="*/ 29 h 29"/>
                  <a:gd name="T2" fmla="*/ 132 w 143"/>
                  <a:gd name="T3" fmla="*/ 29 h 29"/>
                  <a:gd name="T4" fmla="*/ 134 w 143"/>
                  <a:gd name="T5" fmla="*/ 28 h 29"/>
                  <a:gd name="T6" fmla="*/ 137 w 143"/>
                  <a:gd name="T7" fmla="*/ 27 h 29"/>
                  <a:gd name="T8" fmla="*/ 139 w 143"/>
                  <a:gd name="T9" fmla="*/ 26 h 29"/>
                  <a:gd name="T10" fmla="*/ 140 w 143"/>
                  <a:gd name="T11" fmla="*/ 23 h 29"/>
                  <a:gd name="T12" fmla="*/ 142 w 143"/>
                  <a:gd name="T13" fmla="*/ 21 h 29"/>
                  <a:gd name="T14" fmla="*/ 143 w 143"/>
                  <a:gd name="T15" fmla="*/ 18 h 29"/>
                  <a:gd name="T16" fmla="*/ 143 w 143"/>
                  <a:gd name="T17" fmla="*/ 14 h 29"/>
                  <a:gd name="T18" fmla="*/ 143 w 143"/>
                  <a:gd name="T19" fmla="*/ 12 h 29"/>
                  <a:gd name="T20" fmla="*/ 142 w 143"/>
                  <a:gd name="T21" fmla="*/ 9 h 29"/>
                  <a:gd name="T22" fmla="*/ 140 w 143"/>
                  <a:gd name="T23" fmla="*/ 7 h 29"/>
                  <a:gd name="T24" fmla="*/ 139 w 143"/>
                  <a:gd name="T25" fmla="*/ 5 h 29"/>
                  <a:gd name="T26" fmla="*/ 137 w 143"/>
                  <a:gd name="T27" fmla="*/ 3 h 29"/>
                  <a:gd name="T28" fmla="*/ 134 w 143"/>
                  <a:gd name="T29" fmla="*/ 2 h 29"/>
                  <a:gd name="T30" fmla="*/ 132 w 143"/>
                  <a:gd name="T31" fmla="*/ 1 h 29"/>
                  <a:gd name="T32" fmla="*/ 129 w 143"/>
                  <a:gd name="T33" fmla="*/ 0 h 29"/>
                  <a:gd name="T34" fmla="*/ 15 w 143"/>
                  <a:gd name="T35" fmla="*/ 0 h 29"/>
                  <a:gd name="T36" fmla="*/ 12 w 143"/>
                  <a:gd name="T37" fmla="*/ 1 h 29"/>
                  <a:gd name="T38" fmla="*/ 9 w 143"/>
                  <a:gd name="T39" fmla="*/ 2 h 29"/>
                  <a:gd name="T40" fmla="*/ 7 w 143"/>
                  <a:gd name="T41" fmla="*/ 3 h 29"/>
                  <a:gd name="T42" fmla="*/ 4 w 143"/>
                  <a:gd name="T43" fmla="*/ 5 h 29"/>
                  <a:gd name="T44" fmla="*/ 2 w 143"/>
                  <a:gd name="T45" fmla="*/ 7 h 29"/>
                  <a:gd name="T46" fmla="*/ 1 w 143"/>
                  <a:gd name="T47" fmla="*/ 9 h 29"/>
                  <a:gd name="T48" fmla="*/ 0 w 143"/>
                  <a:gd name="T49" fmla="*/ 12 h 29"/>
                  <a:gd name="T50" fmla="*/ 0 w 143"/>
                  <a:gd name="T51" fmla="*/ 14 h 29"/>
                  <a:gd name="T52" fmla="*/ 0 w 143"/>
                  <a:gd name="T53" fmla="*/ 18 h 29"/>
                  <a:gd name="T54" fmla="*/ 1 w 143"/>
                  <a:gd name="T55" fmla="*/ 21 h 29"/>
                  <a:gd name="T56" fmla="*/ 2 w 143"/>
                  <a:gd name="T57" fmla="*/ 23 h 29"/>
                  <a:gd name="T58" fmla="*/ 4 w 143"/>
                  <a:gd name="T59" fmla="*/ 26 h 29"/>
                  <a:gd name="T60" fmla="*/ 7 w 143"/>
                  <a:gd name="T61" fmla="*/ 27 h 29"/>
                  <a:gd name="T62" fmla="*/ 9 w 143"/>
                  <a:gd name="T63" fmla="*/ 28 h 29"/>
                  <a:gd name="T64" fmla="*/ 12 w 143"/>
                  <a:gd name="T65" fmla="*/ 29 h 29"/>
                  <a:gd name="T66" fmla="*/ 15 w 143"/>
                  <a:gd name="T67" fmla="*/ 29 h 29"/>
                  <a:gd name="T68" fmla="*/ 129 w 143"/>
                  <a:gd name="T6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29">
                    <a:moveTo>
                      <a:pt x="129" y="29"/>
                    </a:moveTo>
                    <a:lnTo>
                      <a:pt x="132" y="29"/>
                    </a:lnTo>
                    <a:lnTo>
                      <a:pt x="134" y="28"/>
                    </a:lnTo>
                    <a:lnTo>
                      <a:pt x="137" y="27"/>
                    </a:lnTo>
                    <a:lnTo>
                      <a:pt x="139" y="26"/>
                    </a:lnTo>
                    <a:lnTo>
                      <a:pt x="140" y="23"/>
                    </a:lnTo>
                    <a:lnTo>
                      <a:pt x="142" y="21"/>
                    </a:lnTo>
                    <a:lnTo>
                      <a:pt x="143" y="18"/>
                    </a:lnTo>
                    <a:lnTo>
                      <a:pt x="143" y="14"/>
                    </a:lnTo>
                    <a:lnTo>
                      <a:pt x="143" y="12"/>
                    </a:lnTo>
                    <a:lnTo>
                      <a:pt x="142" y="9"/>
                    </a:lnTo>
                    <a:lnTo>
                      <a:pt x="140" y="7"/>
                    </a:lnTo>
                    <a:lnTo>
                      <a:pt x="139" y="5"/>
                    </a:lnTo>
                    <a:lnTo>
                      <a:pt x="137" y="3"/>
                    </a:lnTo>
                    <a:lnTo>
                      <a:pt x="134" y="2"/>
                    </a:lnTo>
                    <a:lnTo>
                      <a:pt x="132" y="1"/>
                    </a:lnTo>
                    <a:lnTo>
                      <a:pt x="129" y="0"/>
                    </a:lnTo>
                    <a:lnTo>
                      <a:pt x="15" y="0"/>
                    </a:lnTo>
                    <a:lnTo>
                      <a:pt x="12" y="1"/>
                    </a:lnTo>
                    <a:lnTo>
                      <a:pt x="9" y="2"/>
                    </a:lnTo>
                    <a:lnTo>
                      <a:pt x="7" y="3"/>
                    </a:lnTo>
                    <a:lnTo>
                      <a:pt x="4" y="5"/>
                    </a:lnTo>
                    <a:lnTo>
                      <a:pt x="2" y="7"/>
                    </a:lnTo>
                    <a:lnTo>
                      <a:pt x="1" y="9"/>
                    </a:lnTo>
                    <a:lnTo>
                      <a:pt x="0" y="12"/>
                    </a:lnTo>
                    <a:lnTo>
                      <a:pt x="0" y="14"/>
                    </a:lnTo>
                    <a:lnTo>
                      <a:pt x="0" y="18"/>
                    </a:lnTo>
                    <a:lnTo>
                      <a:pt x="1" y="21"/>
                    </a:lnTo>
                    <a:lnTo>
                      <a:pt x="2" y="23"/>
                    </a:lnTo>
                    <a:lnTo>
                      <a:pt x="4" y="26"/>
                    </a:lnTo>
                    <a:lnTo>
                      <a:pt x="7" y="27"/>
                    </a:lnTo>
                    <a:lnTo>
                      <a:pt x="9" y="28"/>
                    </a:lnTo>
                    <a:lnTo>
                      <a:pt x="12" y="29"/>
                    </a:lnTo>
                    <a:lnTo>
                      <a:pt x="15" y="29"/>
                    </a:lnTo>
                    <a:lnTo>
                      <a:pt x="129" y="29"/>
                    </a:lnTo>
                    <a:close/>
                  </a:path>
                </a:pathLst>
              </a:custGeom>
              <a:grpFill/>
              <a:ln w="9525">
                <a:solidFill>
                  <a:srgbClr val="F3CE3B"/>
                </a:solidFill>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kern="0" dirty="0">
                  <a:solidFill>
                    <a:srgbClr val="000000"/>
                  </a:solidFill>
                  <a:latin typeface="Arial" panose="020B0604020202020204"/>
                </a:endParaRPr>
              </a:p>
            </p:txBody>
          </p:sp>
        </p:grpSp>
      </p:grpSp>
      <p:grpSp>
        <p:nvGrpSpPr>
          <p:cNvPr id="1061" name="Group 1060">
            <a:extLst>
              <a:ext uri="{FF2B5EF4-FFF2-40B4-BE49-F238E27FC236}">
                <a16:creationId xmlns:a16="http://schemas.microsoft.com/office/drawing/2014/main" id="{B2557E19-6604-F6FD-0577-9CFB7D94BB33}"/>
              </a:ext>
            </a:extLst>
          </p:cNvPr>
          <p:cNvGrpSpPr/>
          <p:nvPr/>
        </p:nvGrpSpPr>
        <p:grpSpPr>
          <a:xfrm>
            <a:off x="989462" y="7713247"/>
            <a:ext cx="16271165" cy="731520"/>
            <a:chOff x="989462" y="7855735"/>
            <a:chExt cx="16271165" cy="731520"/>
          </a:xfrm>
        </p:grpSpPr>
        <p:sp>
          <p:nvSpPr>
            <p:cNvPr id="7" name="TextBox 6">
              <a:extLst>
                <a:ext uri="{FF2B5EF4-FFF2-40B4-BE49-F238E27FC236}">
                  <a16:creationId xmlns:a16="http://schemas.microsoft.com/office/drawing/2014/main" id="{4AE1C37B-07E5-DCEC-4B74-5C76D3FA6E17}"/>
                </a:ext>
              </a:extLst>
            </p:cNvPr>
            <p:cNvSpPr txBox="1"/>
            <p:nvPr/>
          </p:nvSpPr>
          <p:spPr>
            <a:xfrm>
              <a:off x="7818998" y="8036829"/>
              <a:ext cx="9441629" cy="369332"/>
            </a:xfrm>
            <a:prstGeom prst="rect">
              <a:avLst/>
            </a:prstGeom>
            <a:noFill/>
            <a:ln>
              <a:noFill/>
            </a:ln>
          </p:spPr>
          <p:txBody>
            <a:bodyPr wrap="square" lIns="0" tIns="0" rIns="0" bIns="0" rtlCol="0" anchor="t">
              <a:spAutoFit/>
            </a:bodyPr>
            <a:lstStyle/>
            <a:p>
              <a:pPr>
                <a:spcBef>
                  <a:spcPts val="300"/>
                </a:spcBef>
                <a:spcAft>
                  <a:spcPts val="300"/>
                </a:spcAft>
                <a:buClr>
                  <a:schemeClr val="tx1"/>
                </a:buCl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Start of the program’s period of performance.</a:t>
              </a:r>
            </a:p>
          </p:txBody>
        </p:sp>
        <p:sp>
          <p:nvSpPr>
            <p:cNvPr id="11" name="TextBox 10">
              <a:extLst>
                <a:ext uri="{FF2B5EF4-FFF2-40B4-BE49-F238E27FC236}">
                  <a16:creationId xmlns:a16="http://schemas.microsoft.com/office/drawing/2014/main" id="{C909A6BC-D606-D847-EB18-C48F2EA5CFBC}"/>
                </a:ext>
              </a:extLst>
            </p:cNvPr>
            <p:cNvSpPr txBox="1"/>
            <p:nvPr/>
          </p:nvSpPr>
          <p:spPr>
            <a:xfrm>
              <a:off x="989462" y="7990662"/>
              <a:ext cx="4751253" cy="461666"/>
            </a:xfrm>
            <a:prstGeom prst="rect">
              <a:avLst/>
            </a:prstGeom>
            <a:noFill/>
          </p:spPr>
          <p:txBody>
            <a:bodyPr wrap="square">
              <a:spAutoFit/>
            </a:bodyPr>
            <a:lstStyle/>
            <a:p>
              <a:pPr algn="r">
                <a:spcBef>
                  <a:spcPts val="300"/>
                </a:spcBef>
                <a:spcAft>
                  <a:spcPts val="300"/>
                </a:spcAft>
                <a:buClr>
                  <a:schemeClr val="tx1"/>
                </a:buClr>
              </a:pP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February 10, 2026</a:t>
              </a:r>
            </a:p>
          </p:txBody>
        </p:sp>
        <p:pic>
          <p:nvPicPr>
            <p:cNvPr id="61" name="Graphic 60" descr="Daily calendar with solid fill">
              <a:extLst>
                <a:ext uri="{FF2B5EF4-FFF2-40B4-BE49-F238E27FC236}">
                  <a16:creationId xmlns:a16="http://schemas.microsoft.com/office/drawing/2014/main" id="{19207B92-81B5-7805-0FF6-BCBDDBE10F2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14096" y="7855735"/>
              <a:ext cx="731520" cy="731520"/>
            </a:xfrm>
            <a:prstGeom prst="rect">
              <a:avLst/>
            </a:prstGeom>
          </p:spPr>
        </p:pic>
      </p:grpSp>
      <p:grpSp>
        <p:nvGrpSpPr>
          <p:cNvPr id="1063" name="Group 1062">
            <a:extLst>
              <a:ext uri="{FF2B5EF4-FFF2-40B4-BE49-F238E27FC236}">
                <a16:creationId xmlns:a16="http://schemas.microsoft.com/office/drawing/2014/main" id="{5AEFFFBD-DDE8-3019-5E1A-403CF1F6BDD7}"/>
              </a:ext>
            </a:extLst>
          </p:cNvPr>
          <p:cNvGrpSpPr/>
          <p:nvPr/>
        </p:nvGrpSpPr>
        <p:grpSpPr>
          <a:xfrm>
            <a:off x="989462" y="8732520"/>
            <a:ext cx="16271165" cy="730970"/>
            <a:chOff x="989462" y="8732520"/>
            <a:chExt cx="16271165" cy="730970"/>
          </a:xfrm>
        </p:grpSpPr>
        <p:sp>
          <p:nvSpPr>
            <p:cNvPr id="14" name="TextBox 13">
              <a:extLst>
                <a:ext uri="{FF2B5EF4-FFF2-40B4-BE49-F238E27FC236}">
                  <a16:creationId xmlns:a16="http://schemas.microsoft.com/office/drawing/2014/main" id="{24186746-9985-2FCC-B4BD-10F785B74DA9}"/>
                </a:ext>
              </a:extLst>
            </p:cNvPr>
            <p:cNvSpPr txBox="1"/>
            <p:nvPr/>
          </p:nvSpPr>
          <p:spPr>
            <a:xfrm>
              <a:off x="7818997" y="8913339"/>
              <a:ext cx="9441630" cy="369332"/>
            </a:xfrm>
            <a:prstGeom prst="rect">
              <a:avLst/>
            </a:prstGeom>
            <a:noFill/>
            <a:ln>
              <a:noFill/>
            </a:ln>
          </p:spPr>
          <p:txBody>
            <a:bodyPr wrap="square" lIns="0" tIns="0" rIns="0" bIns="0" rtlCol="0" anchor="t">
              <a:spAutoFit/>
            </a:bodyPr>
            <a:lstStyle/>
            <a:p>
              <a:pPr>
                <a:spcBef>
                  <a:spcPts val="300"/>
                </a:spcBef>
                <a:spcAft>
                  <a:spcPts val="300"/>
                </a:spcAft>
                <a:buClr>
                  <a:schemeClr val="tx1"/>
                </a:buCl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RHTP staff onboarded.</a:t>
              </a:r>
            </a:p>
          </p:txBody>
        </p:sp>
        <p:sp>
          <p:nvSpPr>
            <p:cNvPr id="16" name="TextBox 15">
              <a:extLst>
                <a:ext uri="{FF2B5EF4-FFF2-40B4-BE49-F238E27FC236}">
                  <a16:creationId xmlns:a16="http://schemas.microsoft.com/office/drawing/2014/main" id="{6B6F09FF-F555-D41E-C7D5-3BF3B657B473}"/>
                </a:ext>
              </a:extLst>
            </p:cNvPr>
            <p:cNvSpPr txBox="1"/>
            <p:nvPr/>
          </p:nvSpPr>
          <p:spPr>
            <a:xfrm>
              <a:off x="989462" y="8867172"/>
              <a:ext cx="4751253" cy="461666"/>
            </a:xfrm>
            <a:prstGeom prst="rect">
              <a:avLst/>
            </a:prstGeom>
            <a:noFill/>
          </p:spPr>
          <p:txBody>
            <a:bodyPr wrap="square">
              <a:spAutoFit/>
            </a:bodyPr>
            <a:lstStyle/>
            <a:p>
              <a:pPr algn="r">
                <a:spcBef>
                  <a:spcPts val="300"/>
                </a:spcBef>
                <a:spcAft>
                  <a:spcPts val="300"/>
                </a:spcAft>
                <a:buClr>
                  <a:schemeClr val="tx1"/>
                </a:buClr>
              </a:pP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March – April 2026 </a:t>
              </a:r>
            </a:p>
          </p:txBody>
        </p:sp>
        <p:pic>
          <p:nvPicPr>
            <p:cNvPr id="63" name="Graphic 62" descr="Hierarchy with solid fill">
              <a:extLst>
                <a:ext uri="{FF2B5EF4-FFF2-40B4-BE49-F238E27FC236}">
                  <a16:creationId xmlns:a16="http://schemas.microsoft.com/office/drawing/2014/main" id="{4FB40E43-F087-6D8F-5F9A-9177B9F4E90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410730" y="8732520"/>
              <a:ext cx="730970" cy="730970"/>
            </a:xfrm>
            <a:prstGeom prst="rect">
              <a:avLst/>
            </a:prstGeom>
          </p:spPr>
        </p:pic>
      </p:grpSp>
    </p:spTree>
    <p:extLst>
      <p:ext uri="{BB962C8B-B14F-4D97-AF65-F5344CB8AC3E}">
        <p14:creationId xmlns:p14="http://schemas.microsoft.com/office/powerpoint/2010/main" val="217396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4D30-55D3-FAE6-4271-37FE075FCD65}"/>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B3B7355A-6BE6-754C-8391-9BD383C45BD6}"/>
              </a:ext>
            </a:extLst>
          </p:cNvPr>
          <p:cNvSpPr/>
          <p:nvPr/>
        </p:nvSpPr>
        <p:spPr>
          <a:xfrm>
            <a:off x="-784799"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2" name="Rectangle: Rounded Corners 11">
            <a:extLst>
              <a:ext uri="{FF2B5EF4-FFF2-40B4-BE49-F238E27FC236}">
                <a16:creationId xmlns:a16="http://schemas.microsoft.com/office/drawing/2014/main" id="{8A9EB1B7-F386-DE9A-1FCE-49435D6BB5D3}"/>
              </a:ext>
            </a:extLst>
          </p:cNvPr>
          <p:cNvSpPr/>
          <p:nvPr/>
        </p:nvSpPr>
        <p:spPr>
          <a:xfrm>
            <a:off x="914399" y="2103120"/>
            <a:ext cx="16459200" cy="914400"/>
          </a:xfrm>
          <a:prstGeom prst="roundRect">
            <a:avLst/>
          </a:prstGeom>
          <a:solidFill>
            <a:srgbClr val="015390"/>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noAutofit/>
          </a:bodyPr>
          <a:lstStyle/>
          <a:p>
            <a:pPr defTabSz="1371669"/>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The Commonwealth uses the Federal Office of Rural Health Policy’s (FORHP) definition of rural regions. Eligible subrecipients are those that are in rural regions as defined by FORHP or those that can demonstrate that their project will target residents of rural counties.</a:t>
            </a:r>
          </a:p>
        </p:txBody>
      </p:sp>
      <p:graphicFrame>
        <p:nvGraphicFramePr>
          <p:cNvPr id="4" name="Table 3">
            <a:extLst>
              <a:ext uri="{FF2B5EF4-FFF2-40B4-BE49-F238E27FC236}">
                <a16:creationId xmlns:a16="http://schemas.microsoft.com/office/drawing/2014/main" id="{5477F684-DA9E-24C5-B017-BD4363F6BBA3}"/>
              </a:ext>
            </a:extLst>
          </p:cNvPr>
          <p:cNvGraphicFramePr>
            <a:graphicFrameLocks noGrp="1"/>
          </p:cNvGraphicFramePr>
          <p:nvPr>
            <p:extLst>
              <p:ext uri="{D42A27DB-BD31-4B8C-83A1-F6EECF244321}">
                <p14:modId xmlns:p14="http://schemas.microsoft.com/office/powerpoint/2010/main" val="949641447"/>
              </p:ext>
            </p:extLst>
          </p:nvPr>
        </p:nvGraphicFramePr>
        <p:xfrm>
          <a:off x="914400" y="3392406"/>
          <a:ext cx="4782312" cy="4145280"/>
        </p:xfrm>
        <a:graphic>
          <a:graphicData uri="http://schemas.openxmlformats.org/drawingml/2006/table">
            <a:tbl>
              <a:tblPr firstRow="1" bandRow="1"/>
              <a:tblGrid>
                <a:gridCol w="4782312">
                  <a:extLst>
                    <a:ext uri="{9D8B030D-6E8A-4147-A177-3AD203B41FA5}">
                      <a16:colId xmlns:a16="http://schemas.microsoft.com/office/drawing/2014/main" val="2092733504"/>
                    </a:ext>
                  </a:extLst>
                </a:gridCol>
              </a:tblGrid>
              <a:tr h="54864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lnSpc>
                          <a:spcPct val="100000"/>
                        </a:lnSpc>
                        <a:spcAft>
                          <a:spcPts val="12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FORHP’s Definition of Rural Regions</a:t>
                      </a:r>
                    </a:p>
                  </a:txBody>
                  <a:tcPr anchor="ctr">
                    <a:lnL w="9525" cap="flat" cmpd="sng" algn="ctr">
                      <a:solidFill>
                        <a:srgbClr val="FAC810">
                          <a:shade val="95000"/>
                          <a:satMod val="105000"/>
                        </a:srgbClr>
                      </a:solidFill>
                      <a:prstDash val="solid"/>
                    </a:lnL>
                    <a:lnR w="9525" cap="flat" cmpd="sng" algn="ctr">
                      <a:solidFill>
                        <a:srgbClr val="FAC810">
                          <a:shade val="95000"/>
                          <a:satMod val="105000"/>
                        </a:srgbClr>
                      </a:solidFill>
                      <a:prstDash val="solid"/>
                    </a:lnR>
                    <a:lnT w="9525" cap="flat" cmpd="sng" algn="ctr">
                      <a:solidFill>
                        <a:srgbClr val="FAC810">
                          <a:shade val="95000"/>
                          <a:satMod val="105000"/>
                        </a:srgbClr>
                      </a:solidFill>
                      <a:prstDash val="solid"/>
                    </a:lnT>
                    <a:lnB w="9525" cap="flat" cmpd="sng" algn="ctr">
                      <a:solidFill>
                        <a:srgbClr val="FAC810">
                          <a:shade val="95000"/>
                          <a:satMod val="105000"/>
                        </a:srgbClr>
                      </a:solid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2962184"/>
                  </a:ext>
                </a:extLst>
              </a:tr>
              <a:tr h="22756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 non-metro counties,</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 outlying metro counties without an Urbanized Area,</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 metro census tracts with Rural Urban Commuting Area (RUCA) </a:t>
                      </a:r>
                      <a:b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codes 4-10, </a:t>
                      </a: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and</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Metro census tracts of at least 400 square miles in area with population density of 35 or less per square mile with RUCA codes 2-3.</a:t>
                      </a:r>
                    </a:p>
                  </a:txBody>
                  <a:tcPr>
                    <a:lnL w="9525" cap="flat" cmpd="sng" algn="ctr">
                      <a:solidFill>
                        <a:srgbClr val="FAC810">
                          <a:shade val="95000"/>
                          <a:satMod val="105000"/>
                        </a:srgbClr>
                      </a:solidFill>
                      <a:prstDash val="solid"/>
                    </a:lnL>
                    <a:lnR w="9525" cap="flat" cmpd="sng" algn="ctr">
                      <a:solidFill>
                        <a:srgbClr val="FAC810">
                          <a:shade val="95000"/>
                          <a:satMod val="105000"/>
                        </a:srgbClr>
                      </a:solidFill>
                      <a:prstDash val="solid"/>
                    </a:lnR>
                    <a:lnT w="9525" cap="flat" cmpd="sng" algn="ctr">
                      <a:solidFill>
                        <a:srgbClr val="FAC810">
                          <a:shade val="95000"/>
                          <a:satMod val="105000"/>
                        </a:srgbClr>
                      </a:solidFill>
                      <a:prstDash val="solid"/>
                    </a:lnT>
                    <a:lnB w="9525" cap="flat" cmpd="sng" algn="ctr">
                      <a:solidFill>
                        <a:srgbClr val="FAC81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07311161"/>
                  </a:ext>
                </a:extLst>
              </a:tr>
            </a:tbl>
          </a:graphicData>
        </a:graphic>
      </p:graphicFrame>
      <p:sp>
        <p:nvSpPr>
          <p:cNvPr id="3" name="TextBox 20">
            <a:extLst>
              <a:ext uri="{FF2B5EF4-FFF2-40B4-BE49-F238E27FC236}">
                <a16:creationId xmlns:a16="http://schemas.microsoft.com/office/drawing/2014/main" id="{E8B6EDF1-1720-A8AA-B33E-10CCE1C27220}"/>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Virginia’s Rural Regions</a:t>
            </a:r>
          </a:p>
        </p:txBody>
      </p:sp>
      <p:pic>
        <p:nvPicPr>
          <p:cNvPr id="6" name="Content Placeholder 4">
            <a:extLst>
              <a:ext uri="{FF2B5EF4-FFF2-40B4-BE49-F238E27FC236}">
                <a16:creationId xmlns:a16="http://schemas.microsoft.com/office/drawing/2014/main" id="{57CA69BB-D638-9725-1419-14888B57758B}"/>
              </a:ext>
            </a:extLst>
          </p:cNvPr>
          <p:cNvPicPr>
            <a:picLocks noChangeAspect="1"/>
          </p:cNvPicPr>
          <p:nvPr/>
        </p:nvPicPr>
        <p:blipFill>
          <a:blip r:embed="rId4"/>
          <a:srcRect t="4569" b="2057"/>
          <a:stretch>
            <a:fillRect/>
          </a:stretch>
        </p:blipFill>
        <p:spPr>
          <a:xfrm>
            <a:off x="7535914" y="5933668"/>
            <a:ext cx="7299420" cy="3149947"/>
          </a:xfrm>
          <a:prstGeom prst="rect">
            <a:avLst/>
          </a:prstGeom>
        </p:spPr>
      </p:pic>
      <p:sp>
        <p:nvSpPr>
          <p:cNvPr id="7" name="Rectangle 6">
            <a:extLst>
              <a:ext uri="{FF2B5EF4-FFF2-40B4-BE49-F238E27FC236}">
                <a16:creationId xmlns:a16="http://schemas.microsoft.com/office/drawing/2014/main" id="{2EBEE1E7-C309-4C11-11E9-1A629225649D}"/>
              </a:ext>
            </a:extLst>
          </p:cNvPr>
          <p:cNvSpPr/>
          <p:nvPr/>
        </p:nvSpPr>
        <p:spPr>
          <a:xfrm>
            <a:off x="6545044" y="7083203"/>
            <a:ext cx="2420949" cy="461665"/>
          </a:xfrm>
          <a:prstGeom prst="rect">
            <a:avLst/>
          </a:prstGeom>
          <a:noFill/>
          <a:ln w="38100">
            <a:solidFill>
              <a:srgbClr val="7193B8"/>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dirty="0">
                <a:solidFill>
                  <a:srgbClr val="7193B8"/>
                </a:solidFill>
                <a:latin typeface="Tahoma"/>
                <a:ea typeface="Tahoma"/>
                <a:cs typeface="Tahoma"/>
              </a:rPr>
              <a:t>Southwest Virginia</a:t>
            </a:r>
          </a:p>
        </p:txBody>
      </p:sp>
      <p:sp>
        <p:nvSpPr>
          <p:cNvPr id="8" name="Rectangle 7">
            <a:extLst>
              <a:ext uri="{FF2B5EF4-FFF2-40B4-BE49-F238E27FC236}">
                <a16:creationId xmlns:a16="http://schemas.microsoft.com/office/drawing/2014/main" id="{E8E7982C-CB68-A192-A15D-315659C200E5}"/>
              </a:ext>
            </a:extLst>
          </p:cNvPr>
          <p:cNvSpPr/>
          <p:nvPr/>
        </p:nvSpPr>
        <p:spPr>
          <a:xfrm>
            <a:off x="8621763" y="5709589"/>
            <a:ext cx="2565840" cy="461665"/>
          </a:xfrm>
          <a:prstGeom prst="rect">
            <a:avLst/>
          </a:prstGeom>
          <a:noFill/>
          <a:ln w="38100">
            <a:solidFill>
              <a:srgbClr val="7BB175"/>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dirty="0">
                <a:solidFill>
                  <a:srgbClr val="7BB175"/>
                </a:solidFill>
                <a:latin typeface="Tahoma"/>
                <a:ea typeface="Tahoma"/>
                <a:cs typeface="Tahoma"/>
              </a:rPr>
              <a:t>Roanoke/Alleghany</a:t>
            </a:r>
          </a:p>
        </p:txBody>
      </p:sp>
      <p:sp>
        <p:nvSpPr>
          <p:cNvPr id="9" name="Rectangle 8">
            <a:extLst>
              <a:ext uri="{FF2B5EF4-FFF2-40B4-BE49-F238E27FC236}">
                <a16:creationId xmlns:a16="http://schemas.microsoft.com/office/drawing/2014/main" id="{DF5E3098-99F9-9DC6-8EDC-2DE2B04DB563}"/>
              </a:ext>
            </a:extLst>
          </p:cNvPr>
          <p:cNvSpPr/>
          <p:nvPr/>
        </p:nvSpPr>
        <p:spPr>
          <a:xfrm>
            <a:off x="9782696" y="4034520"/>
            <a:ext cx="2478453" cy="477763"/>
          </a:xfrm>
          <a:prstGeom prst="rect">
            <a:avLst/>
          </a:prstGeom>
          <a:noFill/>
          <a:ln w="38100">
            <a:solidFill>
              <a:srgbClr val="EB767A"/>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dirty="0">
                <a:solidFill>
                  <a:srgbClr val="EB767A"/>
                </a:solidFill>
                <a:latin typeface="Tahoma"/>
                <a:ea typeface="Tahoma"/>
                <a:cs typeface="Tahoma"/>
              </a:rPr>
              <a:t>Shenandoah Valley</a:t>
            </a:r>
          </a:p>
        </p:txBody>
      </p:sp>
      <p:sp>
        <p:nvSpPr>
          <p:cNvPr id="10" name="Rectangle 9">
            <a:extLst>
              <a:ext uri="{FF2B5EF4-FFF2-40B4-BE49-F238E27FC236}">
                <a16:creationId xmlns:a16="http://schemas.microsoft.com/office/drawing/2014/main" id="{CF751EE3-EB31-FFC8-6483-8F238EAB6E79}"/>
              </a:ext>
            </a:extLst>
          </p:cNvPr>
          <p:cNvSpPr/>
          <p:nvPr/>
        </p:nvSpPr>
        <p:spPr>
          <a:xfrm>
            <a:off x="13228970" y="4037843"/>
            <a:ext cx="2450277" cy="461665"/>
          </a:xfrm>
          <a:prstGeom prst="rect">
            <a:avLst/>
          </a:prstGeom>
          <a:noFill/>
          <a:ln w="38100">
            <a:solidFill>
              <a:srgbClr val="51BBB7"/>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dirty="0">
                <a:solidFill>
                  <a:srgbClr val="51BBB7"/>
                </a:solidFill>
                <a:latin typeface="Tahoma"/>
                <a:ea typeface="Tahoma"/>
                <a:cs typeface="Tahoma"/>
              </a:rPr>
              <a:t>Northern Piedmont</a:t>
            </a:r>
          </a:p>
        </p:txBody>
      </p:sp>
      <p:sp>
        <p:nvSpPr>
          <p:cNvPr id="11" name="Rectangle 10">
            <a:extLst>
              <a:ext uri="{FF2B5EF4-FFF2-40B4-BE49-F238E27FC236}">
                <a16:creationId xmlns:a16="http://schemas.microsoft.com/office/drawing/2014/main" id="{C8031BC2-F42F-1A62-62F4-3A9BC8E7ED20}"/>
              </a:ext>
            </a:extLst>
          </p:cNvPr>
          <p:cNvSpPr/>
          <p:nvPr/>
        </p:nvSpPr>
        <p:spPr>
          <a:xfrm>
            <a:off x="13944601" y="6061135"/>
            <a:ext cx="3779167" cy="461665"/>
          </a:xfrm>
          <a:prstGeom prst="rect">
            <a:avLst/>
          </a:prstGeom>
          <a:noFill/>
          <a:ln w="38100">
            <a:solidFill>
              <a:srgbClr val="B075F6"/>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dirty="0">
                <a:solidFill>
                  <a:srgbClr val="B075F6"/>
                </a:solidFill>
                <a:latin typeface="Tahoma"/>
                <a:ea typeface="Tahoma"/>
                <a:cs typeface="Tahoma"/>
              </a:rPr>
              <a:t>Eastern Shore &amp; Northern Neck</a:t>
            </a:r>
          </a:p>
        </p:txBody>
      </p:sp>
      <p:sp>
        <p:nvSpPr>
          <p:cNvPr id="13" name="Rectangle 12">
            <a:extLst>
              <a:ext uri="{FF2B5EF4-FFF2-40B4-BE49-F238E27FC236}">
                <a16:creationId xmlns:a16="http://schemas.microsoft.com/office/drawing/2014/main" id="{C5F02D26-4E5A-E651-EE17-E04CCB7C2D17}"/>
              </a:ext>
            </a:extLst>
          </p:cNvPr>
          <p:cNvSpPr/>
          <p:nvPr/>
        </p:nvSpPr>
        <p:spPr>
          <a:xfrm>
            <a:off x="15005958" y="7999684"/>
            <a:ext cx="2347543" cy="461665"/>
          </a:xfrm>
          <a:prstGeom prst="rect">
            <a:avLst/>
          </a:prstGeom>
          <a:noFill/>
          <a:ln w="38100">
            <a:solidFill>
              <a:srgbClr val="F5A453"/>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dirty="0">
                <a:solidFill>
                  <a:srgbClr val="F5A453"/>
                </a:solidFill>
                <a:latin typeface="Tahoma" panose="020B0604030504040204" pitchFamily="34" charset="0"/>
                <a:ea typeface="Tahoma" panose="020B0604030504040204" pitchFamily="34" charset="0"/>
                <a:cs typeface="Tahoma" panose="020B0604030504040204" pitchFamily="34" charset="0"/>
              </a:rPr>
              <a:t>Southside Virginia</a:t>
            </a:r>
            <a:endParaRPr lang="en-US" dirty="0">
              <a:solidFill>
                <a:srgbClr val="F5A453"/>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1DC775E7-E91C-6585-18ED-2BA3AF6720F8}"/>
              </a:ext>
            </a:extLst>
          </p:cNvPr>
          <p:cNvSpPr txBox="1"/>
          <p:nvPr/>
        </p:nvSpPr>
        <p:spPr>
          <a:xfrm>
            <a:off x="2302577" y="8437284"/>
            <a:ext cx="3419061" cy="646331"/>
          </a:xfrm>
          <a:prstGeom prst="rect">
            <a:avLst/>
          </a:prstGeom>
          <a:noFill/>
        </p:spPr>
        <p:txBody>
          <a:bodyPr wrap="square" lIns="0" rtlCol="0">
            <a:spAutoFit/>
          </a:bodyPr>
          <a:lstStyle/>
          <a:p>
            <a:pPr algn="r"/>
            <a:r>
              <a:rPr lang="en-US" i="1" dirty="0">
                <a:latin typeface="Tahoma" panose="020B0604030504040204" pitchFamily="34" charset="0"/>
                <a:ea typeface="Tahoma" panose="020B0604030504040204" pitchFamily="34" charset="0"/>
                <a:cs typeface="Tahoma" panose="020B0604030504040204" pitchFamily="34" charset="0"/>
              </a:rPr>
              <a:t>Striped colors denote non-rural counties of rural regions.</a:t>
            </a:r>
          </a:p>
        </p:txBody>
      </p:sp>
      <p:cxnSp>
        <p:nvCxnSpPr>
          <p:cNvPr id="20" name="Elbow Connector 19">
            <a:extLst>
              <a:ext uri="{FF2B5EF4-FFF2-40B4-BE49-F238E27FC236}">
                <a16:creationId xmlns:a16="http://schemas.microsoft.com/office/drawing/2014/main" id="{B32F643A-AEAE-F984-F9AE-1E35EEAEC787}"/>
              </a:ext>
            </a:extLst>
          </p:cNvPr>
          <p:cNvCxnSpPr>
            <a:cxnSpLocks/>
          </p:cNvCxnSpPr>
          <p:nvPr/>
        </p:nvCxnSpPr>
        <p:spPr>
          <a:xfrm rot="16200000" flipH="1">
            <a:off x="9352209" y="6709349"/>
            <a:ext cx="1653959" cy="542198"/>
          </a:xfrm>
          <a:prstGeom prst="bentConnector3">
            <a:avLst/>
          </a:prstGeom>
          <a:ln w="38100">
            <a:solidFill>
              <a:srgbClr val="7AB37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7711ACF4-EA56-F590-02BC-A4F4A36191A9}"/>
              </a:ext>
            </a:extLst>
          </p:cNvPr>
          <p:cNvCxnSpPr>
            <a:cxnSpLocks/>
            <a:stCxn id="10" idx="1"/>
          </p:cNvCxnSpPr>
          <p:nvPr/>
        </p:nvCxnSpPr>
        <p:spPr>
          <a:xfrm rot="10800000" flipV="1">
            <a:off x="12734830" y="4268675"/>
            <a:ext cx="494141" cy="2246079"/>
          </a:xfrm>
          <a:prstGeom prst="bentConnector2">
            <a:avLst/>
          </a:prstGeom>
          <a:ln w="38100">
            <a:solidFill>
              <a:srgbClr val="52BCB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F7AAAD12-370B-762D-F630-F49F6309BB63}"/>
              </a:ext>
            </a:extLst>
          </p:cNvPr>
          <p:cNvCxnSpPr>
            <a:cxnSpLocks/>
          </p:cNvCxnSpPr>
          <p:nvPr/>
        </p:nvCxnSpPr>
        <p:spPr>
          <a:xfrm rot="16200000" flipH="1">
            <a:off x="11285121" y="4959578"/>
            <a:ext cx="1423128" cy="525052"/>
          </a:xfrm>
          <a:prstGeom prst="bentConnector3">
            <a:avLst/>
          </a:prstGeom>
          <a:ln w="38100">
            <a:solidFill>
              <a:srgbClr val="E7797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DA9E0C9D-817B-A483-B8A8-D598856AEC66}"/>
              </a:ext>
            </a:extLst>
          </p:cNvPr>
          <p:cNvCxnSpPr>
            <a:cxnSpLocks/>
            <a:stCxn id="11" idx="1"/>
          </p:cNvCxnSpPr>
          <p:nvPr/>
        </p:nvCxnSpPr>
        <p:spPr>
          <a:xfrm rot="10800000" flipV="1">
            <a:off x="13563159" y="6291968"/>
            <a:ext cx="381443" cy="1004926"/>
          </a:xfrm>
          <a:prstGeom prst="bentConnector2">
            <a:avLst/>
          </a:prstGeom>
          <a:ln w="38100">
            <a:solidFill>
              <a:srgbClr val="B075F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2CDDD3C8-8F30-61D5-CE58-60DAD419FB35}"/>
              </a:ext>
            </a:extLst>
          </p:cNvPr>
          <p:cNvCxnSpPr>
            <a:cxnSpLocks/>
            <a:stCxn id="13" idx="1"/>
          </p:cNvCxnSpPr>
          <p:nvPr/>
        </p:nvCxnSpPr>
        <p:spPr>
          <a:xfrm rot="10800000" flipV="1">
            <a:off x="13468866" y="8230517"/>
            <a:ext cx="1537092" cy="677146"/>
          </a:xfrm>
          <a:prstGeom prst="bentConnector3">
            <a:avLst>
              <a:gd name="adj1" fmla="val 50000"/>
            </a:avLst>
          </a:prstGeom>
          <a:ln w="38100">
            <a:solidFill>
              <a:srgbClr val="F5A453"/>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0C12F53-89EB-E09A-F19A-B35498AFE6DF}"/>
              </a:ext>
            </a:extLst>
          </p:cNvPr>
          <p:cNvSpPr txBox="1"/>
          <p:nvPr/>
        </p:nvSpPr>
        <p:spPr>
          <a:xfrm>
            <a:off x="914399" y="8031047"/>
            <a:ext cx="4807239" cy="400110"/>
          </a:xfrm>
          <a:prstGeom prst="rect">
            <a:avLst/>
          </a:prstGeom>
          <a:noFill/>
        </p:spPr>
        <p:txBody>
          <a:bodyPr wrap="square" lIns="0" tIns="45720" rIns="91440" bIns="45720" anchor="t">
            <a:spAutoFit/>
          </a:bodyPr>
          <a:lstStyle/>
          <a:p>
            <a:pPr algn="r" defTabSz="1371669"/>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Map of Virginia’s Rural Regions </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16" name="Connector: Elbow 15">
            <a:extLst>
              <a:ext uri="{FF2B5EF4-FFF2-40B4-BE49-F238E27FC236}">
                <a16:creationId xmlns:a16="http://schemas.microsoft.com/office/drawing/2014/main" id="{14E25408-6B0F-05C5-8404-8D6696A5F559}"/>
              </a:ext>
            </a:extLst>
          </p:cNvPr>
          <p:cNvCxnSpPr/>
          <p:nvPr/>
        </p:nvCxnSpPr>
        <p:spPr>
          <a:xfrm>
            <a:off x="7529102" y="7535464"/>
            <a:ext cx="914400" cy="914400"/>
          </a:xfrm>
          <a:prstGeom prst="bentConnector3">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91A187E-FF05-B633-1794-BA7D77942AB9}"/>
              </a:ext>
            </a:extLst>
          </p:cNvPr>
          <p:cNvSpPr>
            <a:spLocks noGrp="1"/>
          </p:cNvSpPr>
          <p:nvPr>
            <p:ph type="sldNum" sz="quarter" idx="12"/>
          </p:nvPr>
        </p:nvSpPr>
        <p:spPr/>
        <p:txBody>
          <a:bodyPr/>
          <a:lstStyle/>
          <a:p>
            <a:fld id="{B6F15528-21DE-4FAA-801E-634DDDAF4B2B}" type="slidenum">
              <a:rPr lang="en-US" smtClean="0"/>
              <a:pPr/>
              <a:t>7</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36BE5E12-F47E-D8A7-C71B-B0C611F2999F}"/>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5"/>
            <a:stretch>
              <a:fillRect/>
            </a:stretch>
          </a:blipFill>
        </p:spPr>
        <p:txBody>
          <a:bodyPr/>
          <a:lstStyle/>
          <a:p>
            <a:endParaRPr lang="en-US" dirty="0"/>
          </a:p>
        </p:txBody>
      </p:sp>
    </p:spTree>
    <p:extLst>
      <p:ext uri="{BB962C8B-B14F-4D97-AF65-F5344CB8AC3E}">
        <p14:creationId xmlns:p14="http://schemas.microsoft.com/office/powerpoint/2010/main" val="65751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82193-1762-5FEC-43FC-487F8A748305}"/>
            </a:ext>
          </a:extLst>
        </p:cNvPr>
        <p:cNvGrpSpPr/>
        <p:nvPr/>
      </p:nvGrpSpPr>
      <p:grpSpPr>
        <a:xfrm>
          <a:off x="0" y="0"/>
          <a:ext cx="0" cy="0"/>
          <a:chOff x="0" y="0"/>
          <a:chExt cx="0" cy="0"/>
        </a:xfrm>
      </p:grpSpPr>
      <p:sp>
        <p:nvSpPr>
          <p:cNvPr id="30" name="object 21">
            <a:extLst>
              <a:ext uri="{FF2B5EF4-FFF2-40B4-BE49-F238E27FC236}">
                <a16:creationId xmlns:a16="http://schemas.microsoft.com/office/drawing/2014/main" id="{42106A1B-85F8-133A-5EFA-5D8A059EE5CD}"/>
              </a:ext>
            </a:extLst>
          </p:cNvPr>
          <p:cNvSpPr/>
          <p:nvPr/>
        </p:nvSpPr>
        <p:spPr>
          <a:xfrm>
            <a:off x="14034838" y="4407952"/>
            <a:ext cx="45719" cy="429768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8" name="object 21">
            <a:extLst>
              <a:ext uri="{FF2B5EF4-FFF2-40B4-BE49-F238E27FC236}">
                <a16:creationId xmlns:a16="http://schemas.microsoft.com/office/drawing/2014/main" id="{24E064E2-05E1-07D9-0397-04DEDF73C1FC}"/>
              </a:ext>
            </a:extLst>
          </p:cNvPr>
          <p:cNvSpPr/>
          <p:nvPr/>
        </p:nvSpPr>
        <p:spPr>
          <a:xfrm>
            <a:off x="11891936" y="4460932"/>
            <a:ext cx="45719" cy="384048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14" name="object 21">
            <a:extLst>
              <a:ext uri="{FF2B5EF4-FFF2-40B4-BE49-F238E27FC236}">
                <a16:creationId xmlns:a16="http://schemas.microsoft.com/office/drawing/2014/main" id="{3FE46B5B-C18C-6BBC-5E28-52817AA94053}"/>
              </a:ext>
            </a:extLst>
          </p:cNvPr>
          <p:cNvSpPr/>
          <p:nvPr/>
        </p:nvSpPr>
        <p:spPr>
          <a:xfrm>
            <a:off x="7607447" y="4416448"/>
            <a:ext cx="45719" cy="246888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 name="object 21">
            <a:extLst>
              <a:ext uri="{FF2B5EF4-FFF2-40B4-BE49-F238E27FC236}">
                <a16:creationId xmlns:a16="http://schemas.microsoft.com/office/drawing/2014/main" id="{1B5B0228-07E9-24C9-9B6D-F439F741BE85}"/>
              </a:ext>
            </a:extLst>
          </p:cNvPr>
          <p:cNvSpPr/>
          <p:nvPr/>
        </p:nvSpPr>
        <p:spPr>
          <a:xfrm>
            <a:off x="9749033" y="4468032"/>
            <a:ext cx="45719" cy="320040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19" name="Freeform 19">
            <a:extLst>
              <a:ext uri="{FF2B5EF4-FFF2-40B4-BE49-F238E27FC236}">
                <a16:creationId xmlns:a16="http://schemas.microsoft.com/office/drawing/2014/main" id="{3808C34B-0695-2E08-19D2-B4EDB2546A14}"/>
              </a:ext>
            </a:extLst>
          </p:cNvPr>
          <p:cNvSpPr/>
          <p:nvPr/>
        </p:nvSpPr>
        <p:spPr>
          <a:xfrm>
            <a:off x="-847731" y="1554480"/>
            <a:ext cx="19857597" cy="173754"/>
          </a:xfrm>
          <a:custGeom>
            <a:avLst/>
            <a:gdLst/>
            <a:ahLst/>
            <a:cxnLst/>
            <a:rect l="l" t="t" r="r" b="b"/>
            <a:pathLst>
              <a:path w="19857597" h="173754">
                <a:moveTo>
                  <a:pt x="0" y="0"/>
                </a:moveTo>
                <a:lnTo>
                  <a:pt x="19857597" y="0"/>
                </a:lnTo>
                <a:lnTo>
                  <a:pt x="19857597" y="173754"/>
                </a:lnTo>
                <a:lnTo>
                  <a:pt x="0" y="1737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20" name="TextBox 20">
            <a:extLst>
              <a:ext uri="{FF2B5EF4-FFF2-40B4-BE49-F238E27FC236}">
                <a16:creationId xmlns:a16="http://schemas.microsoft.com/office/drawing/2014/main" id="{82ECBF5B-9A3C-7AD1-912C-F98A33116CBF}"/>
              </a:ext>
            </a:extLst>
          </p:cNvPr>
          <p:cNvSpPr txBox="1"/>
          <p:nvPr/>
        </p:nvSpPr>
        <p:spPr>
          <a:xfrm>
            <a:off x="914400" y="457200"/>
            <a:ext cx="16104735" cy="615553"/>
          </a:xfrm>
          <a:prstGeom prst="rect">
            <a:avLst/>
          </a:prstGeom>
        </p:spPr>
        <p:txBody>
          <a:bodyPr lIns="0" tIns="0" rIns="0" bIns="0" rtlCol="0" anchor="t">
            <a:spAutoFit/>
          </a:bodyPr>
          <a:lstStyle>
            <a:defPPr>
              <a:defRPr lang="en-US"/>
            </a:defPPr>
            <a:lvl1pPr>
              <a:defRPr sz="4000" b="1">
                <a:solidFill>
                  <a:srgbClr val="045593"/>
                </a:solidFill>
                <a:latin typeface="Tahoma Bold"/>
                <a:ea typeface="Tahoma Bold"/>
                <a:cs typeface="Tahoma Bold"/>
              </a:defRPr>
            </a:lvl1pPr>
          </a:lstStyle>
          <a:p>
            <a:r>
              <a:rPr lang="en-US" dirty="0"/>
              <a:t>Virginia’s RHTP Funding</a:t>
            </a:r>
          </a:p>
        </p:txBody>
      </p:sp>
      <p:sp>
        <p:nvSpPr>
          <p:cNvPr id="56" name="Rectangle: Rounded Corners 55">
            <a:extLst>
              <a:ext uri="{FF2B5EF4-FFF2-40B4-BE49-F238E27FC236}">
                <a16:creationId xmlns:a16="http://schemas.microsoft.com/office/drawing/2014/main" id="{14C22996-3A2C-D660-2138-D3FAE53BAB70}"/>
              </a:ext>
            </a:extLst>
          </p:cNvPr>
          <p:cNvSpPr/>
          <p:nvPr/>
        </p:nvSpPr>
        <p:spPr>
          <a:xfrm>
            <a:off x="914400" y="2060257"/>
            <a:ext cx="16459200" cy="817245"/>
          </a:xfrm>
          <a:prstGeom prst="roundRect">
            <a:avLst/>
          </a:prstGeom>
          <a:solidFill>
            <a:srgbClr val="015390"/>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ctr">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Virginia was awarded $189.5M for Budget Period 1. Funding for budget periods 2 through 5 will be awarded annually, subject to annual review.</a:t>
            </a:r>
          </a:p>
        </p:txBody>
      </p:sp>
      <p:grpSp>
        <p:nvGrpSpPr>
          <p:cNvPr id="4" name="Group 3">
            <a:extLst>
              <a:ext uri="{FF2B5EF4-FFF2-40B4-BE49-F238E27FC236}">
                <a16:creationId xmlns:a16="http://schemas.microsoft.com/office/drawing/2014/main" id="{781BDD96-4901-815C-C27F-5DF825D36D61}"/>
              </a:ext>
            </a:extLst>
          </p:cNvPr>
          <p:cNvGrpSpPr/>
          <p:nvPr/>
        </p:nvGrpSpPr>
        <p:grpSpPr>
          <a:xfrm>
            <a:off x="962201" y="3490249"/>
            <a:ext cx="16411399" cy="5616373"/>
            <a:chOff x="219505" y="3156814"/>
            <a:chExt cx="10945364" cy="4126601"/>
          </a:xfrm>
        </p:grpSpPr>
        <p:grpSp>
          <p:nvGrpSpPr>
            <p:cNvPr id="7" name="object 7">
              <a:extLst>
                <a:ext uri="{FF2B5EF4-FFF2-40B4-BE49-F238E27FC236}">
                  <a16:creationId xmlns:a16="http://schemas.microsoft.com/office/drawing/2014/main" id="{E3C0BBD8-C1D6-BDC0-F9C3-3AAFF2834238}"/>
                </a:ext>
              </a:extLst>
            </p:cNvPr>
            <p:cNvGrpSpPr/>
            <p:nvPr/>
          </p:nvGrpSpPr>
          <p:grpSpPr>
            <a:xfrm>
              <a:off x="219505" y="3156814"/>
              <a:ext cx="10945363" cy="484825"/>
              <a:chOff x="219505" y="3146056"/>
              <a:chExt cx="10945363" cy="484825"/>
            </a:xfrm>
          </p:grpSpPr>
          <p:sp>
            <p:nvSpPr>
              <p:cNvPr id="86" name="object 8">
                <a:extLst>
                  <a:ext uri="{FF2B5EF4-FFF2-40B4-BE49-F238E27FC236}">
                    <a16:creationId xmlns:a16="http://schemas.microsoft.com/office/drawing/2014/main" id="{7C837D5D-E4F4-2652-D882-654AF4EF56E4}"/>
                  </a:ext>
                </a:extLst>
              </p:cNvPr>
              <p:cNvSpPr/>
              <p:nvPr/>
            </p:nvSpPr>
            <p:spPr>
              <a:xfrm>
                <a:off x="6081144" y="3394402"/>
                <a:ext cx="1424305" cy="234950"/>
              </a:xfrm>
              <a:custGeom>
                <a:avLst/>
                <a:gdLst/>
                <a:ahLst/>
                <a:cxnLst/>
                <a:rect l="l" t="t" r="r" b="b"/>
                <a:pathLst>
                  <a:path w="1424304" h="234950">
                    <a:moveTo>
                      <a:pt x="0" y="0"/>
                    </a:moveTo>
                    <a:lnTo>
                      <a:pt x="0" y="233072"/>
                    </a:lnTo>
                  </a:path>
                  <a:path w="1424304" h="234950">
                    <a:moveTo>
                      <a:pt x="1423750" y="7793"/>
                    </a:moveTo>
                    <a:lnTo>
                      <a:pt x="1423750" y="234558"/>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87" name="object 9">
                <a:extLst>
                  <a:ext uri="{FF2B5EF4-FFF2-40B4-BE49-F238E27FC236}">
                    <a16:creationId xmlns:a16="http://schemas.microsoft.com/office/drawing/2014/main" id="{A32FF569-9BD4-6351-34D5-7D05FF230603}"/>
                  </a:ext>
                </a:extLst>
              </p:cNvPr>
              <p:cNvSpPr/>
              <p:nvPr/>
            </p:nvSpPr>
            <p:spPr>
              <a:xfrm>
                <a:off x="8943568" y="3402281"/>
                <a:ext cx="0" cy="228600"/>
              </a:xfrm>
              <a:custGeom>
                <a:avLst/>
                <a:gdLst/>
                <a:ahLst/>
                <a:cxnLst/>
                <a:rect l="l" t="t" r="r" b="b"/>
                <a:pathLst>
                  <a:path h="228600">
                    <a:moveTo>
                      <a:pt x="0" y="0"/>
                    </a:moveTo>
                    <a:lnTo>
                      <a:pt x="0" y="228305"/>
                    </a:lnTo>
                  </a:path>
                </a:pathLst>
              </a:custGeom>
              <a:ln w="35267">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88" name="object 10">
                <a:extLst>
                  <a:ext uri="{FF2B5EF4-FFF2-40B4-BE49-F238E27FC236}">
                    <a16:creationId xmlns:a16="http://schemas.microsoft.com/office/drawing/2014/main" id="{864EF5CB-F208-53F6-F1F6-504F909826A8}"/>
                  </a:ext>
                </a:extLst>
              </p:cNvPr>
              <p:cNvSpPr/>
              <p:nvPr/>
            </p:nvSpPr>
            <p:spPr>
              <a:xfrm>
                <a:off x="3225158" y="3394402"/>
                <a:ext cx="1437005" cy="231775"/>
              </a:xfrm>
              <a:custGeom>
                <a:avLst/>
                <a:gdLst/>
                <a:ahLst/>
                <a:cxnLst/>
                <a:rect l="l" t="t" r="r" b="b"/>
                <a:pathLst>
                  <a:path w="1437004" h="231775">
                    <a:moveTo>
                      <a:pt x="0" y="7791"/>
                    </a:moveTo>
                    <a:lnTo>
                      <a:pt x="0" y="230088"/>
                    </a:lnTo>
                  </a:path>
                  <a:path w="1437004" h="231775">
                    <a:moveTo>
                      <a:pt x="1436549" y="0"/>
                    </a:moveTo>
                    <a:lnTo>
                      <a:pt x="1436549" y="231574"/>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89" name="object 11">
                <a:extLst>
                  <a:ext uri="{FF2B5EF4-FFF2-40B4-BE49-F238E27FC236}">
                    <a16:creationId xmlns:a16="http://schemas.microsoft.com/office/drawing/2014/main" id="{C6AACEF8-60D6-6BE8-685E-EDAC615A2B8E}"/>
                  </a:ext>
                </a:extLst>
              </p:cNvPr>
              <p:cNvSpPr/>
              <p:nvPr/>
            </p:nvSpPr>
            <p:spPr>
              <a:xfrm>
                <a:off x="219505" y="3378715"/>
                <a:ext cx="10659745" cy="0"/>
              </a:xfrm>
              <a:custGeom>
                <a:avLst/>
                <a:gdLst/>
                <a:ahLst/>
                <a:cxnLst/>
                <a:rect l="l" t="t" r="r" b="b"/>
                <a:pathLst>
                  <a:path w="10659745">
                    <a:moveTo>
                      <a:pt x="0" y="0"/>
                    </a:moveTo>
                    <a:lnTo>
                      <a:pt x="10659618"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0" name="object 12">
                <a:extLst>
                  <a:ext uri="{FF2B5EF4-FFF2-40B4-BE49-F238E27FC236}">
                    <a16:creationId xmlns:a16="http://schemas.microsoft.com/office/drawing/2014/main" id="{9AE3AE21-DB9C-6CA4-9F5A-FB64A38361FF}"/>
                  </a:ext>
                </a:extLst>
              </p:cNvPr>
              <p:cNvSpPr/>
              <p:nvPr/>
            </p:nvSpPr>
            <p:spPr>
              <a:xfrm>
                <a:off x="10847368" y="3219951"/>
                <a:ext cx="317500" cy="317500"/>
              </a:xfrm>
              <a:custGeom>
                <a:avLst/>
                <a:gdLst/>
                <a:ahLst/>
                <a:cxnLst/>
                <a:rect l="l" t="t" r="r" b="b"/>
                <a:pathLst>
                  <a:path w="317500" h="317500">
                    <a:moveTo>
                      <a:pt x="12" y="0"/>
                    </a:moveTo>
                    <a:lnTo>
                      <a:pt x="0" y="317500"/>
                    </a:lnTo>
                    <a:lnTo>
                      <a:pt x="317499" y="158762"/>
                    </a:lnTo>
                    <a:lnTo>
                      <a:pt x="12" y="0"/>
                    </a:lnTo>
                    <a:close/>
                  </a:path>
                </a:pathLst>
              </a:custGeom>
              <a:solidFill>
                <a:srgbClr val="005392"/>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1" name="object 13">
                <a:extLst>
                  <a:ext uri="{FF2B5EF4-FFF2-40B4-BE49-F238E27FC236}">
                    <a16:creationId xmlns:a16="http://schemas.microsoft.com/office/drawing/2014/main" id="{9AE3CA89-1B3A-CA4A-EF88-6C998CC5BD37}"/>
                  </a:ext>
                </a:extLst>
              </p:cNvPr>
              <p:cNvSpPr/>
              <p:nvPr/>
            </p:nvSpPr>
            <p:spPr>
              <a:xfrm>
                <a:off x="10183236" y="315481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2" name="object 14">
                <a:extLst>
                  <a:ext uri="{FF2B5EF4-FFF2-40B4-BE49-F238E27FC236}">
                    <a16:creationId xmlns:a16="http://schemas.microsoft.com/office/drawing/2014/main" id="{49E2166D-0CE7-DCFC-4671-75138D299E0E}"/>
                  </a:ext>
                </a:extLst>
              </p:cNvPr>
              <p:cNvSpPr/>
              <p:nvPr/>
            </p:nvSpPr>
            <p:spPr>
              <a:xfrm>
                <a:off x="219505" y="314723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3" name="object 15">
                <a:extLst>
                  <a:ext uri="{FF2B5EF4-FFF2-40B4-BE49-F238E27FC236}">
                    <a16:creationId xmlns:a16="http://schemas.microsoft.com/office/drawing/2014/main" id="{2F672050-FA3C-9265-B234-C66FA9FC73E3}"/>
                  </a:ext>
                </a:extLst>
              </p:cNvPr>
              <p:cNvSpPr/>
              <p:nvPr/>
            </p:nvSpPr>
            <p:spPr>
              <a:xfrm>
                <a:off x="1645624" y="314723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4" name="object 16">
                <a:extLst>
                  <a:ext uri="{FF2B5EF4-FFF2-40B4-BE49-F238E27FC236}">
                    <a16:creationId xmlns:a16="http://schemas.microsoft.com/office/drawing/2014/main" id="{97CA1410-E0CF-5600-90F7-78F086FAA1A3}"/>
                  </a:ext>
                </a:extLst>
              </p:cNvPr>
              <p:cNvSpPr/>
              <p:nvPr/>
            </p:nvSpPr>
            <p:spPr>
              <a:xfrm>
                <a:off x="3071742" y="314723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5" name="object 17">
                <a:extLst>
                  <a:ext uri="{FF2B5EF4-FFF2-40B4-BE49-F238E27FC236}">
                    <a16:creationId xmlns:a16="http://schemas.microsoft.com/office/drawing/2014/main" id="{0071013F-6CE9-6400-10CC-E70758D525A8}"/>
                  </a:ext>
                </a:extLst>
              </p:cNvPr>
              <p:cNvSpPr/>
              <p:nvPr/>
            </p:nvSpPr>
            <p:spPr>
              <a:xfrm>
                <a:off x="4497862" y="314723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6" name="object 18">
                <a:extLst>
                  <a:ext uri="{FF2B5EF4-FFF2-40B4-BE49-F238E27FC236}">
                    <a16:creationId xmlns:a16="http://schemas.microsoft.com/office/drawing/2014/main" id="{4E44145A-0F73-0A8E-A60E-C30570D7CA12}"/>
                  </a:ext>
                </a:extLst>
              </p:cNvPr>
              <p:cNvSpPr/>
              <p:nvPr/>
            </p:nvSpPr>
            <p:spPr>
              <a:xfrm>
                <a:off x="5923980" y="314723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7" name="object 19">
                <a:extLst>
                  <a:ext uri="{FF2B5EF4-FFF2-40B4-BE49-F238E27FC236}">
                    <a16:creationId xmlns:a16="http://schemas.microsoft.com/office/drawing/2014/main" id="{D04D5B1D-DE3B-6397-EEE4-4A154BA3084F}"/>
                  </a:ext>
                </a:extLst>
              </p:cNvPr>
              <p:cNvSpPr/>
              <p:nvPr/>
            </p:nvSpPr>
            <p:spPr>
              <a:xfrm>
                <a:off x="7350099" y="3147238"/>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98" name="object 20">
                <a:extLst>
                  <a:ext uri="{FF2B5EF4-FFF2-40B4-BE49-F238E27FC236}">
                    <a16:creationId xmlns:a16="http://schemas.microsoft.com/office/drawing/2014/main" id="{DF01F8F2-6A25-ADCF-9004-2499385AE191}"/>
                  </a:ext>
                </a:extLst>
              </p:cNvPr>
              <p:cNvSpPr/>
              <p:nvPr/>
            </p:nvSpPr>
            <p:spPr>
              <a:xfrm>
                <a:off x="8769597" y="3146056"/>
                <a:ext cx="0" cy="457200"/>
              </a:xfrm>
              <a:custGeom>
                <a:avLst/>
                <a:gdLst/>
                <a:ahLst/>
                <a:cxnLst/>
                <a:rect l="l" t="t" r="r" b="b"/>
                <a:pathLst>
                  <a:path h="457200">
                    <a:moveTo>
                      <a:pt x="0" y="457200"/>
                    </a:moveTo>
                    <a:lnTo>
                      <a:pt x="0" y="0"/>
                    </a:lnTo>
                  </a:path>
                </a:pathLst>
              </a:custGeom>
              <a:ln w="63500">
                <a:solidFill>
                  <a:srgbClr val="005392"/>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grpSp>
        <p:sp>
          <p:nvSpPr>
            <p:cNvPr id="21" name="object 25">
              <a:extLst>
                <a:ext uri="{FF2B5EF4-FFF2-40B4-BE49-F238E27FC236}">
                  <a16:creationId xmlns:a16="http://schemas.microsoft.com/office/drawing/2014/main" id="{2261F2DA-02EB-5612-2C54-D43F27C1D193}"/>
                </a:ext>
              </a:extLst>
            </p:cNvPr>
            <p:cNvSpPr txBox="1"/>
            <p:nvPr/>
          </p:nvSpPr>
          <p:spPr>
            <a:xfrm>
              <a:off x="3213248" y="4960082"/>
              <a:ext cx="2707005" cy="131913"/>
            </a:xfrm>
            <a:prstGeom prst="rect">
              <a:avLst/>
            </a:prstGeom>
            <a:solidFill>
              <a:srgbClr val="F8C600"/>
            </a:solidFill>
          </p:spPr>
          <p:txBody>
            <a:bodyPr vert="horz" wrap="square" lIns="0" tIns="0" rIns="0" bIns="0" rtlCol="0">
              <a:spAutoFit/>
            </a:bodyPr>
            <a:lstStyle/>
            <a:p>
              <a:pPr marL="0" marR="0" lvl="0" indent="0" algn="ctr" defTabSz="457200" eaLnBrk="1" fontAlgn="auto" latinLnBrk="0" hangingPunct="1">
                <a:lnSpc>
                  <a:spcPts val="1440"/>
                </a:lnSpc>
                <a:spcBef>
                  <a:spcPts val="0"/>
                </a:spcBef>
                <a:spcAft>
                  <a:spcPts val="0"/>
                </a:spcAft>
                <a:buClrTx/>
                <a:buSzTx/>
                <a:buFontTx/>
                <a:buNone/>
                <a:tabLst/>
                <a:defRPr/>
              </a:pP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BP</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object 26">
              <a:extLst>
                <a:ext uri="{FF2B5EF4-FFF2-40B4-BE49-F238E27FC236}">
                  <a16:creationId xmlns:a16="http://schemas.microsoft.com/office/drawing/2014/main" id="{23C75095-EC88-8EC4-2FC3-A64698E53484}"/>
                </a:ext>
              </a:extLst>
            </p:cNvPr>
            <p:cNvSpPr txBox="1"/>
            <p:nvPr/>
          </p:nvSpPr>
          <p:spPr>
            <a:xfrm>
              <a:off x="4664049" y="5520728"/>
              <a:ext cx="2686050" cy="138980"/>
            </a:xfrm>
            <a:prstGeom prst="rect">
              <a:avLst/>
            </a:prstGeom>
            <a:solidFill>
              <a:srgbClr val="F8C600"/>
            </a:solidFill>
          </p:spPr>
          <p:txBody>
            <a:bodyPr vert="horz" wrap="square" lIns="0" tIns="4445" rIns="0" bIns="0" rtlCol="0">
              <a:spAutoFit/>
            </a:bodyPr>
            <a:lstStyle/>
            <a:p>
              <a:pPr marL="0" marR="14604" lvl="0" indent="0" algn="ctr" defTabSz="457200" eaLnBrk="1" fontAlgn="auto" latinLnBrk="0" hangingPunct="1">
                <a:lnSpc>
                  <a:spcPct val="100000"/>
                </a:lnSpc>
                <a:spcBef>
                  <a:spcPts val="35"/>
                </a:spcBef>
                <a:spcAft>
                  <a:spcPts val="0"/>
                </a:spcAft>
                <a:buClrTx/>
                <a:buSzTx/>
                <a:buFontTx/>
                <a:buNone/>
                <a:tabLst/>
                <a:defRPr/>
              </a:pP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BP</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object 27">
              <a:extLst>
                <a:ext uri="{FF2B5EF4-FFF2-40B4-BE49-F238E27FC236}">
                  <a16:creationId xmlns:a16="http://schemas.microsoft.com/office/drawing/2014/main" id="{5CEDA4B8-92BA-A627-B4A6-7C55A4C6EB20}"/>
                </a:ext>
              </a:extLst>
            </p:cNvPr>
            <p:cNvSpPr txBox="1"/>
            <p:nvPr/>
          </p:nvSpPr>
          <p:spPr>
            <a:xfrm>
              <a:off x="6079766" y="6093226"/>
              <a:ext cx="2707005" cy="138980"/>
            </a:xfrm>
            <a:prstGeom prst="rect">
              <a:avLst/>
            </a:prstGeom>
            <a:solidFill>
              <a:srgbClr val="F8C600"/>
            </a:solidFill>
          </p:spPr>
          <p:txBody>
            <a:bodyPr vert="horz" wrap="square" lIns="0" tIns="4445" rIns="0" bIns="0" rtlCol="0">
              <a:spAutoFit/>
            </a:bodyPr>
            <a:lstStyle/>
            <a:p>
              <a:pPr marL="0" marR="0" lvl="0" indent="0" algn="ctr" defTabSz="457200" eaLnBrk="1" fontAlgn="auto" latinLnBrk="0" hangingPunct="1">
                <a:lnSpc>
                  <a:spcPct val="100000"/>
                </a:lnSpc>
                <a:spcBef>
                  <a:spcPts val="35"/>
                </a:spcBef>
                <a:spcAft>
                  <a:spcPts val="0"/>
                </a:spcAft>
                <a:buClrTx/>
                <a:buSzTx/>
                <a:buFontTx/>
                <a:buNone/>
                <a:tabLst/>
                <a:defRPr/>
              </a:pP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BP</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3" name="object 28">
              <a:extLst>
                <a:ext uri="{FF2B5EF4-FFF2-40B4-BE49-F238E27FC236}">
                  <a16:creationId xmlns:a16="http://schemas.microsoft.com/office/drawing/2014/main" id="{D8689B09-37B7-2D29-06BC-BE137173BAAB}"/>
                </a:ext>
              </a:extLst>
            </p:cNvPr>
            <p:cNvSpPr/>
            <p:nvPr/>
          </p:nvSpPr>
          <p:spPr>
            <a:xfrm>
              <a:off x="3213248" y="4750151"/>
              <a:ext cx="2707005" cy="210185"/>
            </a:xfrm>
            <a:custGeom>
              <a:avLst/>
              <a:gdLst/>
              <a:ahLst/>
              <a:cxnLst/>
              <a:rect l="l" t="t" r="r" b="b"/>
              <a:pathLst>
                <a:path w="2707004" h="210185">
                  <a:moveTo>
                    <a:pt x="2706624" y="0"/>
                  </a:moveTo>
                  <a:lnTo>
                    <a:pt x="0" y="0"/>
                  </a:lnTo>
                  <a:lnTo>
                    <a:pt x="0" y="209931"/>
                  </a:lnTo>
                  <a:lnTo>
                    <a:pt x="2706624" y="209931"/>
                  </a:lnTo>
                  <a:lnTo>
                    <a:pt x="2706624" y="0"/>
                  </a:lnTo>
                  <a:close/>
                </a:path>
              </a:pathLst>
            </a:custGeom>
            <a:solidFill>
              <a:srgbClr val="005392"/>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64" name="object 29">
              <a:extLst>
                <a:ext uri="{FF2B5EF4-FFF2-40B4-BE49-F238E27FC236}">
                  <a16:creationId xmlns:a16="http://schemas.microsoft.com/office/drawing/2014/main" id="{B4EA1DD7-F641-774F-1E92-266EFA4BEE84}"/>
                </a:ext>
              </a:extLst>
            </p:cNvPr>
            <p:cNvSpPr txBox="1"/>
            <p:nvPr/>
          </p:nvSpPr>
          <p:spPr>
            <a:xfrm>
              <a:off x="3235351" y="4773824"/>
              <a:ext cx="2670810" cy="145105"/>
            </a:xfrm>
            <a:prstGeom prst="rect">
              <a:avLst/>
            </a:prstGeom>
          </p:spPr>
          <p:txBody>
            <a:bodyPr vert="horz" wrap="square" lIns="0" tIns="12700" rIns="0" bIns="0" rtlCol="0">
              <a:spAutoFit/>
            </a:bodyPr>
            <a:lstStyle/>
            <a:p>
              <a:pPr marL="405130" marR="0" lvl="0" indent="0" algn="ctr" defTabSz="4572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Spending</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Budget</a:t>
              </a:r>
              <a:r>
                <a:rPr kumimoji="0" sz="1200" b="1" i="0" u="none" strike="noStrike" kern="0" cap="none" spc="-3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Period</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object 30">
              <a:extLst>
                <a:ext uri="{FF2B5EF4-FFF2-40B4-BE49-F238E27FC236}">
                  <a16:creationId xmlns:a16="http://schemas.microsoft.com/office/drawing/2014/main" id="{E9662188-5F1D-9C8E-77CA-00907765B1B0}"/>
                </a:ext>
              </a:extLst>
            </p:cNvPr>
            <p:cNvSpPr/>
            <p:nvPr/>
          </p:nvSpPr>
          <p:spPr>
            <a:xfrm>
              <a:off x="6079766" y="5883294"/>
              <a:ext cx="2707005" cy="210185"/>
            </a:xfrm>
            <a:custGeom>
              <a:avLst/>
              <a:gdLst/>
              <a:ahLst/>
              <a:cxnLst/>
              <a:rect l="l" t="t" r="r" b="b"/>
              <a:pathLst>
                <a:path w="2707004" h="210185">
                  <a:moveTo>
                    <a:pt x="2706624" y="0"/>
                  </a:moveTo>
                  <a:lnTo>
                    <a:pt x="0" y="0"/>
                  </a:lnTo>
                  <a:lnTo>
                    <a:pt x="0" y="209930"/>
                  </a:lnTo>
                  <a:lnTo>
                    <a:pt x="2706624" y="209930"/>
                  </a:lnTo>
                  <a:lnTo>
                    <a:pt x="2706624" y="0"/>
                  </a:lnTo>
                  <a:close/>
                </a:path>
              </a:pathLst>
            </a:custGeom>
            <a:solidFill>
              <a:srgbClr val="005392"/>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66" name="object 31">
              <a:extLst>
                <a:ext uri="{FF2B5EF4-FFF2-40B4-BE49-F238E27FC236}">
                  <a16:creationId xmlns:a16="http://schemas.microsoft.com/office/drawing/2014/main" id="{04CBB08B-DF8B-F265-E448-7698BBEE884F}"/>
                </a:ext>
              </a:extLst>
            </p:cNvPr>
            <p:cNvSpPr txBox="1"/>
            <p:nvPr/>
          </p:nvSpPr>
          <p:spPr>
            <a:xfrm>
              <a:off x="6105626" y="5915286"/>
              <a:ext cx="2674165" cy="138980"/>
            </a:xfrm>
            <a:prstGeom prst="rect">
              <a:avLst/>
            </a:prstGeom>
            <a:solidFill>
              <a:srgbClr val="005392"/>
            </a:solidFill>
          </p:spPr>
          <p:txBody>
            <a:bodyPr vert="horz" wrap="square" lIns="0" tIns="4445" rIns="0" bIns="0" rtlCol="0">
              <a:spAutoFit/>
            </a:bodyPr>
            <a:lstStyle/>
            <a:p>
              <a:pPr marL="401320" marR="0" lvl="0" indent="0" algn="ctr" defTabSz="457200" eaLnBrk="1" fontAlgn="auto" latinLnBrk="0" hangingPunct="1">
                <a:lnSpc>
                  <a:spcPct val="100000"/>
                </a:lnSpc>
                <a:spcBef>
                  <a:spcPts val="35"/>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Spending</a:t>
              </a:r>
              <a:r>
                <a:rPr kumimoji="0" sz="1200" b="1" i="0" u="none" strike="noStrike" kern="0" cap="none" spc="-3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2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Bud</a:t>
              </a:r>
              <a:r>
                <a:rPr kumimoji="0" lang="en-US" sz="1200" b="1" i="0" u="none" strike="noStrike" kern="0" cap="none" spc="-2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get Period 5</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8" name="object 33">
              <a:extLst>
                <a:ext uri="{FF2B5EF4-FFF2-40B4-BE49-F238E27FC236}">
                  <a16:creationId xmlns:a16="http://schemas.microsoft.com/office/drawing/2014/main" id="{2B3CC42E-5093-54E5-8EB9-29E2B9A18818}"/>
                </a:ext>
              </a:extLst>
            </p:cNvPr>
            <p:cNvSpPr/>
            <p:nvPr/>
          </p:nvSpPr>
          <p:spPr>
            <a:xfrm>
              <a:off x="4651452" y="5311860"/>
              <a:ext cx="2707005" cy="210185"/>
            </a:xfrm>
            <a:custGeom>
              <a:avLst/>
              <a:gdLst/>
              <a:ahLst/>
              <a:cxnLst/>
              <a:rect l="l" t="t" r="r" b="b"/>
              <a:pathLst>
                <a:path w="2707004" h="210185">
                  <a:moveTo>
                    <a:pt x="2706624" y="0"/>
                  </a:moveTo>
                  <a:lnTo>
                    <a:pt x="0" y="0"/>
                  </a:lnTo>
                  <a:lnTo>
                    <a:pt x="0" y="209931"/>
                  </a:lnTo>
                  <a:lnTo>
                    <a:pt x="2706624" y="209931"/>
                  </a:lnTo>
                  <a:lnTo>
                    <a:pt x="2706624" y="0"/>
                  </a:lnTo>
                  <a:close/>
                </a:path>
              </a:pathLst>
            </a:custGeom>
            <a:solidFill>
              <a:srgbClr val="005392"/>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69" name="object 34">
              <a:extLst>
                <a:ext uri="{FF2B5EF4-FFF2-40B4-BE49-F238E27FC236}">
                  <a16:creationId xmlns:a16="http://schemas.microsoft.com/office/drawing/2014/main" id="{E9A49AD3-BB0C-67D7-53FB-EE8232106315}"/>
                </a:ext>
              </a:extLst>
            </p:cNvPr>
            <p:cNvSpPr txBox="1"/>
            <p:nvPr/>
          </p:nvSpPr>
          <p:spPr>
            <a:xfrm>
              <a:off x="4672519" y="5303541"/>
              <a:ext cx="2671445" cy="145105"/>
            </a:xfrm>
            <a:prstGeom prst="rect">
              <a:avLst/>
            </a:prstGeom>
          </p:spPr>
          <p:txBody>
            <a:bodyPr vert="horz" wrap="square" lIns="0" tIns="12700" rIns="0" bIns="0" rtlCol="0">
              <a:spAutoFit/>
            </a:bodyPr>
            <a:lstStyle/>
            <a:p>
              <a:pPr marL="405765" marR="0" lvl="0" indent="0" algn="ctr" defTabSz="4572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Spending</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Budget</a:t>
              </a:r>
              <a:r>
                <a:rPr kumimoji="0" sz="1200" b="1" i="0" u="none" strike="noStrike" kern="0" cap="none" spc="-3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Period</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0" name="object 35">
              <a:extLst>
                <a:ext uri="{FF2B5EF4-FFF2-40B4-BE49-F238E27FC236}">
                  <a16:creationId xmlns:a16="http://schemas.microsoft.com/office/drawing/2014/main" id="{95618DAF-4411-7B9D-9BA1-AF83E341354D}"/>
                </a:ext>
              </a:extLst>
            </p:cNvPr>
            <p:cNvSpPr txBox="1"/>
            <p:nvPr/>
          </p:nvSpPr>
          <p:spPr>
            <a:xfrm>
              <a:off x="1243824" y="3667511"/>
              <a:ext cx="791845" cy="167719"/>
            </a:xfrm>
            <a:prstGeom prst="rect">
              <a:avLst/>
            </a:prstGeom>
          </p:spPr>
          <p:txBody>
            <a:bodyPr vert="horz" wrap="square" lIns="0" tIns="12700" rIns="0" bIns="0" rtlCol="0">
              <a:spAutoFit/>
            </a:bodyPr>
            <a:lstStyle/>
            <a:p>
              <a:pPr marL="12700" marR="0" lvl="0" indent="0" algn="ctr" defTabSz="457200" eaLnBrk="1" fontAlgn="auto" latinLnBrk="0" hangingPunct="1">
                <a:lnSpc>
                  <a:spcPct val="100000"/>
                </a:lnSpc>
                <a:spcBef>
                  <a:spcPts val="100"/>
                </a:spcBef>
                <a:spcAft>
                  <a:spcPts val="0"/>
                </a:spcAft>
                <a:buClrTx/>
                <a:buSzTx/>
                <a:buFontTx/>
                <a:buNone/>
                <a:tabLst/>
                <a:defRPr/>
              </a:pPr>
              <a:r>
                <a:rPr kumimoji="0" sz="1400" b="0" i="1"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9/30/2026</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1" name="object 36">
              <a:extLst>
                <a:ext uri="{FF2B5EF4-FFF2-40B4-BE49-F238E27FC236}">
                  <a16:creationId xmlns:a16="http://schemas.microsoft.com/office/drawing/2014/main" id="{90BC9783-A9D6-5853-15E1-64E0BBCDA635}"/>
                </a:ext>
              </a:extLst>
            </p:cNvPr>
            <p:cNvSpPr txBox="1"/>
            <p:nvPr/>
          </p:nvSpPr>
          <p:spPr>
            <a:xfrm>
              <a:off x="2669939" y="3667511"/>
              <a:ext cx="791845" cy="167719"/>
            </a:xfrm>
            <a:prstGeom prst="rect">
              <a:avLst/>
            </a:prstGeom>
          </p:spPr>
          <p:txBody>
            <a:bodyPr vert="horz" wrap="square" lIns="0" tIns="12700" rIns="0" bIns="0" rtlCol="0">
              <a:spAutoFit/>
            </a:bodyPr>
            <a:lstStyle/>
            <a:p>
              <a:pPr marL="12700" algn="ctr" defTabSz="457200">
                <a:spcBef>
                  <a:spcPts val="100"/>
                </a:spcBef>
              </a:pPr>
              <a:r>
                <a:rPr sz="1400" i="1" kern="0" spc="-10" dirty="0">
                  <a:solidFill>
                    <a:srgbClr val="000000"/>
                  </a:solidFill>
                  <a:latin typeface="Tahoma" panose="020B0604030504040204" pitchFamily="34" charset="0"/>
                  <a:ea typeface="Tahoma" panose="020B0604030504040204" pitchFamily="34" charset="0"/>
                  <a:cs typeface="Tahoma" panose="020B0604030504040204" pitchFamily="34" charset="0"/>
                </a:rPr>
                <a:t>9/30/2027</a:t>
              </a:r>
            </a:p>
          </p:txBody>
        </p:sp>
        <p:sp>
          <p:nvSpPr>
            <p:cNvPr id="72" name="object 37">
              <a:extLst>
                <a:ext uri="{FF2B5EF4-FFF2-40B4-BE49-F238E27FC236}">
                  <a16:creationId xmlns:a16="http://schemas.microsoft.com/office/drawing/2014/main" id="{E847D595-19E8-2B40-72E2-4F93E7B764D8}"/>
                </a:ext>
              </a:extLst>
            </p:cNvPr>
            <p:cNvSpPr txBox="1"/>
            <p:nvPr/>
          </p:nvSpPr>
          <p:spPr>
            <a:xfrm>
              <a:off x="4096055" y="3667511"/>
              <a:ext cx="791845" cy="167719"/>
            </a:xfrm>
            <a:prstGeom prst="rect">
              <a:avLst/>
            </a:prstGeom>
          </p:spPr>
          <p:txBody>
            <a:bodyPr vert="horz" wrap="square" lIns="0" tIns="12700" rIns="0" bIns="0" rtlCol="0">
              <a:spAutoFit/>
            </a:bodyPr>
            <a:lstStyle/>
            <a:p>
              <a:pPr marL="12700" marR="0" lvl="0" indent="0" algn="ctr" defTabSz="457200" fontAlgn="auto">
                <a:lnSpc>
                  <a:spcPct val="100000"/>
                </a:lnSpc>
                <a:spcBef>
                  <a:spcPts val="100"/>
                </a:spcBef>
                <a:spcAft>
                  <a:spcPts val="0"/>
                </a:spcAft>
                <a:buClrTx/>
                <a:buSzTx/>
                <a:buFontTx/>
                <a:buNone/>
                <a:tabLst/>
                <a:defRPr/>
              </a:pPr>
              <a:r>
                <a:rPr sz="1400" i="1" kern="0" spc="-10" dirty="0">
                  <a:solidFill>
                    <a:srgbClr val="000000"/>
                  </a:solidFill>
                  <a:latin typeface="Tahoma" panose="020B0604030504040204" pitchFamily="34" charset="0"/>
                  <a:ea typeface="Tahoma" panose="020B0604030504040204" pitchFamily="34" charset="0"/>
                  <a:cs typeface="Tahoma" panose="020B0604030504040204" pitchFamily="34" charset="0"/>
                </a:rPr>
                <a:t>9/30/2028</a:t>
              </a:r>
            </a:p>
          </p:txBody>
        </p:sp>
        <p:sp>
          <p:nvSpPr>
            <p:cNvPr id="73" name="object 38">
              <a:extLst>
                <a:ext uri="{FF2B5EF4-FFF2-40B4-BE49-F238E27FC236}">
                  <a16:creationId xmlns:a16="http://schemas.microsoft.com/office/drawing/2014/main" id="{01E85796-9C74-4FF4-DCD7-E83E2A1860D1}"/>
                </a:ext>
              </a:extLst>
            </p:cNvPr>
            <p:cNvSpPr txBox="1"/>
            <p:nvPr/>
          </p:nvSpPr>
          <p:spPr>
            <a:xfrm>
              <a:off x="5522170" y="3667511"/>
              <a:ext cx="791845" cy="167719"/>
            </a:xfrm>
            <a:prstGeom prst="rect">
              <a:avLst/>
            </a:prstGeom>
          </p:spPr>
          <p:txBody>
            <a:bodyPr vert="horz" wrap="square" lIns="0" tIns="12700" rIns="0" bIns="0" rtlCol="0">
              <a:spAutoFit/>
            </a:bodyPr>
            <a:lstStyle/>
            <a:p>
              <a:pPr marL="12700" algn="ctr" defTabSz="457200">
                <a:spcBef>
                  <a:spcPts val="100"/>
                </a:spcBef>
              </a:pPr>
              <a:r>
                <a:rPr sz="1400" i="1" kern="0" spc="-10" dirty="0">
                  <a:solidFill>
                    <a:srgbClr val="000000"/>
                  </a:solidFill>
                  <a:latin typeface="Tahoma" panose="020B0604030504040204" pitchFamily="34" charset="0"/>
                  <a:ea typeface="Tahoma" panose="020B0604030504040204" pitchFamily="34" charset="0"/>
                  <a:cs typeface="Tahoma" panose="020B0604030504040204" pitchFamily="34" charset="0"/>
                </a:rPr>
                <a:t>9/30/2029</a:t>
              </a:r>
            </a:p>
          </p:txBody>
        </p:sp>
        <p:sp>
          <p:nvSpPr>
            <p:cNvPr id="74" name="object 39">
              <a:extLst>
                <a:ext uri="{FF2B5EF4-FFF2-40B4-BE49-F238E27FC236}">
                  <a16:creationId xmlns:a16="http://schemas.microsoft.com/office/drawing/2014/main" id="{B34A84EA-F819-86EE-9FDC-59152F8038E2}"/>
                </a:ext>
              </a:extLst>
            </p:cNvPr>
            <p:cNvSpPr txBox="1"/>
            <p:nvPr/>
          </p:nvSpPr>
          <p:spPr>
            <a:xfrm>
              <a:off x="6948285" y="3667511"/>
              <a:ext cx="791845" cy="167719"/>
            </a:xfrm>
            <a:prstGeom prst="rect">
              <a:avLst/>
            </a:prstGeom>
          </p:spPr>
          <p:txBody>
            <a:bodyPr vert="horz" wrap="square" lIns="0" tIns="12700" rIns="0" bIns="0" rtlCol="0">
              <a:spAutoFit/>
            </a:bodyPr>
            <a:lstStyle/>
            <a:p>
              <a:pPr marL="12700" marR="0" lvl="0" indent="0" algn="ctr" defTabSz="457200" fontAlgn="auto">
                <a:lnSpc>
                  <a:spcPct val="100000"/>
                </a:lnSpc>
                <a:spcBef>
                  <a:spcPts val="100"/>
                </a:spcBef>
                <a:spcAft>
                  <a:spcPts val="0"/>
                </a:spcAft>
                <a:buClrTx/>
                <a:buSzTx/>
                <a:buFontTx/>
                <a:buNone/>
                <a:tabLst/>
                <a:defRPr/>
              </a:pPr>
              <a:r>
                <a:rPr sz="1400" i="1" kern="0" spc="-10" dirty="0">
                  <a:solidFill>
                    <a:srgbClr val="000000"/>
                  </a:solidFill>
                  <a:latin typeface="Tahoma" panose="020B0604030504040204" pitchFamily="34" charset="0"/>
                  <a:ea typeface="Tahoma" panose="020B0604030504040204" pitchFamily="34" charset="0"/>
                  <a:cs typeface="Tahoma" panose="020B0604030504040204" pitchFamily="34" charset="0"/>
                </a:rPr>
                <a:t>9/30/2030</a:t>
              </a:r>
            </a:p>
          </p:txBody>
        </p:sp>
        <p:sp>
          <p:nvSpPr>
            <p:cNvPr id="75" name="object 40">
              <a:extLst>
                <a:ext uri="{FF2B5EF4-FFF2-40B4-BE49-F238E27FC236}">
                  <a16:creationId xmlns:a16="http://schemas.microsoft.com/office/drawing/2014/main" id="{E026817A-F915-933E-EEDB-47E935737C20}"/>
                </a:ext>
              </a:extLst>
            </p:cNvPr>
            <p:cNvSpPr txBox="1"/>
            <p:nvPr/>
          </p:nvSpPr>
          <p:spPr>
            <a:xfrm>
              <a:off x="2850807" y="5136587"/>
              <a:ext cx="985519" cy="167719"/>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Oct.</a:t>
              </a:r>
              <a:r>
                <a:rPr kumimoji="0" sz="1400" b="0" i="1" u="none" strike="noStrike" kern="0" cap="none" spc="-3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31,</a:t>
              </a:r>
              <a:r>
                <a:rPr kumimoji="0" sz="1400" b="0" i="1"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2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2027</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object 41">
              <a:extLst>
                <a:ext uri="{FF2B5EF4-FFF2-40B4-BE49-F238E27FC236}">
                  <a16:creationId xmlns:a16="http://schemas.microsoft.com/office/drawing/2014/main" id="{E508DC10-D5D9-4D08-E96E-7D5F51E4B151}"/>
                </a:ext>
              </a:extLst>
            </p:cNvPr>
            <p:cNvSpPr txBox="1"/>
            <p:nvPr/>
          </p:nvSpPr>
          <p:spPr>
            <a:xfrm>
              <a:off x="4306570" y="5727821"/>
              <a:ext cx="985519" cy="167719"/>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Oct.</a:t>
              </a:r>
              <a:r>
                <a:rPr kumimoji="0" sz="1400" b="0" i="1" u="none" strike="noStrike" kern="0" cap="none" spc="-3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31,</a:t>
              </a:r>
              <a:r>
                <a:rPr kumimoji="0" sz="1400" b="0" i="1"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2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2028</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object 42">
              <a:extLst>
                <a:ext uri="{FF2B5EF4-FFF2-40B4-BE49-F238E27FC236}">
                  <a16:creationId xmlns:a16="http://schemas.microsoft.com/office/drawing/2014/main" id="{01C1B283-A385-250F-DE46-948C8E2B4B64}"/>
                </a:ext>
              </a:extLst>
            </p:cNvPr>
            <p:cNvSpPr txBox="1"/>
            <p:nvPr/>
          </p:nvSpPr>
          <p:spPr>
            <a:xfrm>
              <a:off x="5784103" y="6288346"/>
              <a:ext cx="985519" cy="167719"/>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Oct.</a:t>
              </a:r>
              <a:r>
                <a:rPr kumimoji="0" sz="1400" b="0" i="1" u="none" strike="noStrike" kern="0" cap="none" spc="-3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31,</a:t>
              </a:r>
              <a:r>
                <a:rPr kumimoji="0" sz="1400" b="0" i="1"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2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2029</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8" name="object 43">
              <a:extLst>
                <a:ext uri="{FF2B5EF4-FFF2-40B4-BE49-F238E27FC236}">
                  <a16:creationId xmlns:a16="http://schemas.microsoft.com/office/drawing/2014/main" id="{918E6B4E-36E3-5855-8585-CC4A0632A2F7}"/>
                </a:ext>
              </a:extLst>
            </p:cNvPr>
            <p:cNvSpPr txBox="1"/>
            <p:nvPr/>
          </p:nvSpPr>
          <p:spPr>
            <a:xfrm>
              <a:off x="7505449" y="6535098"/>
              <a:ext cx="2707005" cy="138980"/>
            </a:xfrm>
            <a:prstGeom prst="rect">
              <a:avLst/>
            </a:prstGeom>
            <a:solidFill>
              <a:srgbClr val="F8C600"/>
            </a:solidFill>
          </p:spPr>
          <p:txBody>
            <a:bodyPr vert="horz" wrap="square" lIns="0" tIns="4445" rIns="0" bIns="0" rtlCol="0">
              <a:spAutoFit/>
            </a:bodyPr>
            <a:lstStyle/>
            <a:p>
              <a:pPr marL="0" marR="0" lvl="0" indent="0" algn="ctr" defTabSz="457200" eaLnBrk="1" fontAlgn="auto" latinLnBrk="0" hangingPunct="1">
                <a:lnSpc>
                  <a:spcPct val="100000"/>
                </a:lnSpc>
                <a:spcBef>
                  <a:spcPts val="35"/>
                </a:spcBef>
                <a:spcAft>
                  <a:spcPts val="0"/>
                </a:spcAft>
                <a:buClrTx/>
                <a:buSzTx/>
                <a:buFontTx/>
                <a:buNone/>
                <a:tabLst/>
                <a:defRPr/>
              </a:pP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BP</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4</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9" name="object 44">
              <a:extLst>
                <a:ext uri="{FF2B5EF4-FFF2-40B4-BE49-F238E27FC236}">
                  <a16:creationId xmlns:a16="http://schemas.microsoft.com/office/drawing/2014/main" id="{77CD4FB8-C9AF-2D39-4899-CA0E7064C9C3}"/>
                </a:ext>
              </a:extLst>
            </p:cNvPr>
            <p:cNvSpPr txBox="1"/>
            <p:nvPr/>
          </p:nvSpPr>
          <p:spPr>
            <a:xfrm>
              <a:off x="8947534" y="6909317"/>
              <a:ext cx="1264920" cy="143691"/>
            </a:xfrm>
            <a:prstGeom prst="rect">
              <a:avLst/>
            </a:prstGeom>
            <a:solidFill>
              <a:srgbClr val="F8C600"/>
            </a:solidFill>
          </p:spPr>
          <p:txBody>
            <a:bodyPr vert="horz" wrap="square" lIns="0" tIns="10795" rIns="0" bIns="0" rtlCol="0">
              <a:spAutoFit/>
            </a:bodyPr>
            <a:lstStyle/>
            <a:p>
              <a:pPr marL="305435" marR="0" lvl="0" indent="0" defTabSz="457200" eaLnBrk="1" fontAlgn="auto" latinLnBrk="0" hangingPunct="1">
                <a:lnSpc>
                  <a:spcPct val="100000"/>
                </a:lnSpc>
                <a:spcBef>
                  <a:spcPts val="85"/>
                </a:spcBef>
                <a:spcAft>
                  <a:spcPts val="0"/>
                </a:spcAft>
                <a:buClrTx/>
                <a:buSzTx/>
                <a:buFontTx/>
                <a:buNone/>
                <a:tabLst/>
                <a:defRPr/>
              </a:pP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BP</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object 45">
              <a:extLst>
                <a:ext uri="{FF2B5EF4-FFF2-40B4-BE49-F238E27FC236}">
                  <a16:creationId xmlns:a16="http://schemas.microsoft.com/office/drawing/2014/main" id="{E1E031F4-8774-44FD-45E3-A7B8B610FD10}"/>
                </a:ext>
              </a:extLst>
            </p:cNvPr>
            <p:cNvSpPr txBox="1"/>
            <p:nvPr/>
          </p:nvSpPr>
          <p:spPr>
            <a:xfrm>
              <a:off x="7118311" y="6692877"/>
              <a:ext cx="985519" cy="167719"/>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Oct.</a:t>
              </a:r>
              <a:r>
                <a:rPr kumimoji="0" sz="1400" b="0" i="1" u="none" strike="noStrike" kern="0" cap="none" spc="-3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31,</a:t>
              </a:r>
              <a:r>
                <a:rPr kumimoji="0" sz="1400" b="0" i="1"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2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2030</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1" name="object 46">
              <a:extLst>
                <a:ext uri="{FF2B5EF4-FFF2-40B4-BE49-F238E27FC236}">
                  <a16:creationId xmlns:a16="http://schemas.microsoft.com/office/drawing/2014/main" id="{648D204D-8BB3-5CEC-4E55-4896CEDFB4F0}"/>
                </a:ext>
              </a:extLst>
            </p:cNvPr>
            <p:cNvSpPr txBox="1"/>
            <p:nvPr/>
          </p:nvSpPr>
          <p:spPr>
            <a:xfrm>
              <a:off x="8636695" y="7115696"/>
              <a:ext cx="985519" cy="167719"/>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Oct.</a:t>
              </a:r>
              <a:r>
                <a:rPr kumimoji="0" sz="1400" b="0" i="1" u="none" strike="noStrike" kern="0" cap="none" spc="-3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31,</a:t>
              </a:r>
              <a:r>
                <a:rPr kumimoji="0" sz="1400" b="0" i="1" u="none" strike="noStrike" kern="0" cap="none" spc="-1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sz="1400" b="0" i="1" u="none" strike="noStrike" kern="0" cap="none" spc="-2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2031</a:t>
              </a:r>
              <a:endParaRPr kumimoji="0" sz="14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2" name="object 47">
              <a:extLst>
                <a:ext uri="{FF2B5EF4-FFF2-40B4-BE49-F238E27FC236}">
                  <a16:creationId xmlns:a16="http://schemas.microsoft.com/office/drawing/2014/main" id="{17A620EA-3F9E-19FB-5F47-9DE154413229}"/>
                </a:ext>
              </a:extLst>
            </p:cNvPr>
            <p:cNvSpPr txBox="1"/>
            <p:nvPr/>
          </p:nvSpPr>
          <p:spPr>
            <a:xfrm>
              <a:off x="8367799" y="3667511"/>
              <a:ext cx="791845" cy="167719"/>
            </a:xfrm>
            <a:prstGeom prst="rect">
              <a:avLst/>
            </a:prstGeom>
          </p:spPr>
          <p:txBody>
            <a:bodyPr vert="horz" wrap="square" lIns="0" tIns="12700" rIns="0" bIns="0" rtlCol="0">
              <a:spAutoFit/>
            </a:bodyPr>
            <a:lstStyle/>
            <a:p>
              <a:pPr marL="12700" algn="ctr" defTabSz="457200">
                <a:spcBef>
                  <a:spcPts val="100"/>
                </a:spcBef>
              </a:pPr>
              <a:r>
                <a:rPr sz="1400" i="1" kern="0" spc="-10" dirty="0">
                  <a:solidFill>
                    <a:srgbClr val="000000"/>
                  </a:solidFill>
                  <a:latin typeface="Tahoma" panose="020B0604030504040204" pitchFamily="34" charset="0"/>
                  <a:ea typeface="Tahoma" panose="020B0604030504040204" pitchFamily="34" charset="0"/>
                  <a:cs typeface="Tahoma" panose="020B0604030504040204" pitchFamily="34" charset="0"/>
                </a:rPr>
                <a:t>9/30/2031</a:t>
              </a:r>
            </a:p>
          </p:txBody>
        </p:sp>
        <p:sp>
          <p:nvSpPr>
            <p:cNvPr id="83" name="object 48">
              <a:extLst>
                <a:ext uri="{FF2B5EF4-FFF2-40B4-BE49-F238E27FC236}">
                  <a16:creationId xmlns:a16="http://schemas.microsoft.com/office/drawing/2014/main" id="{8344CF86-EB61-BC7C-D522-8B05590DE503}"/>
                </a:ext>
              </a:extLst>
            </p:cNvPr>
            <p:cNvSpPr txBox="1"/>
            <p:nvPr/>
          </p:nvSpPr>
          <p:spPr>
            <a:xfrm>
              <a:off x="9787313" y="3667511"/>
              <a:ext cx="791845" cy="167719"/>
            </a:xfrm>
            <a:prstGeom prst="rect">
              <a:avLst/>
            </a:prstGeom>
          </p:spPr>
          <p:txBody>
            <a:bodyPr vert="horz" wrap="square" lIns="0" tIns="12700" rIns="0" bIns="0" rtlCol="0">
              <a:spAutoFit/>
            </a:bodyPr>
            <a:lstStyle/>
            <a:p>
              <a:pPr marL="12700" marR="0" lvl="0" indent="0" algn="ctr" defTabSz="457200" fontAlgn="auto">
                <a:lnSpc>
                  <a:spcPct val="100000"/>
                </a:lnSpc>
                <a:spcBef>
                  <a:spcPts val="100"/>
                </a:spcBef>
                <a:spcAft>
                  <a:spcPts val="0"/>
                </a:spcAft>
                <a:buClrTx/>
                <a:buSzTx/>
                <a:buFontTx/>
                <a:buNone/>
                <a:tabLst/>
                <a:defRPr/>
              </a:pPr>
              <a:r>
                <a:rPr sz="1400" i="1" kern="0" spc="-10" dirty="0">
                  <a:solidFill>
                    <a:srgbClr val="000000"/>
                  </a:solidFill>
                  <a:latin typeface="Tahoma" panose="020B0604030504040204" pitchFamily="34" charset="0"/>
                  <a:ea typeface="Tahoma" panose="020B0604030504040204" pitchFamily="34" charset="0"/>
                  <a:cs typeface="Tahoma" panose="020B0604030504040204" pitchFamily="34" charset="0"/>
                </a:rPr>
                <a:t>9/30/2032</a:t>
              </a:r>
            </a:p>
          </p:txBody>
        </p:sp>
        <p:sp>
          <p:nvSpPr>
            <p:cNvPr id="84" name="object 49">
              <a:extLst>
                <a:ext uri="{FF2B5EF4-FFF2-40B4-BE49-F238E27FC236}">
                  <a16:creationId xmlns:a16="http://schemas.microsoft.com/office/drawing/2014/main" id="{949BB1E9-16E6-0D65-6703-C16DF7AECB48}"/>
                </a:ext>
              </a:extLst>
            </p:cNvPr>
            <p:cNvSpPr/>
            <p:nvPr/>
          </p:nvSpPr>
          <p:spPr>
            <a:xfrm>
              <a:off x="9531448" y="4243582"/>
              <a:ext cx="181534" cy="201555"/>
            </a:xfrm>
            <a:custGeom>
              <a:avLst/>
              <a:gdLst/>
              <a:ahLst/>
              <a:cxnLst/>
              <a:rect l="l" t="t" r="r" b="b"/>
              <a:pathLst>
                <a:path w="240665" h="248285">
                  <a:moveTo>
                    <a:pt x="240207" y="0"/>
                  </a:moveTo>
                  <a:lnTo>
                    <a:pt x="0" y="0"/>
                  </a:lnTo>
                  <a:lnTo>
                    <a:pt x="0" y="248196"/>
                  </a:lnTo>
                  <a:lnTo>
                    <a:pt x="240207" y="248196"/>
                  </a:lnTo>
                  <a:lnTo>
                    <a:pt x="240207" y="0"/>
                  </a:lnTo>
                  <a:close/>
                </a:path>
              </a:pathLst>
            </a:custGeom>
            <a:solidFill>
              <a:srgbClr val="F8C600"/>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85" name="object 50">
              <a:extLst>
                <a:ext uri="{FF2B5EF4-FFF2-40B4-BE49-F238E27FC236}">
                  <a16:creationId xmlns:a16="http://schemas.microsoft.com/office/drawing/2014/main" id="{5F78BB7F-B3D4-99A6-8728-3DAC970CCB2B}"/>
                </a:ext>
              </a:extLst>
            </p:cNvPr>
            <p:cNvSpPr txBox="1"/>
            <p:nvPr/>
          </p:nvSpPr>
          <p:spPr>
            <a:xfrm>
              <a:off x="9787314" y="4113267"/>
              <a:ext cx="1377555" cy="416470"/>
            </a:xfrm>
            <a:prstGeom prst="rect">
              <a:avLst/>
            </a:prstGeom>
          </p:spPr>
          <p:txBody>
            <a:bodyPr vert="horz" wrap="square" lIns="0" tIns="12700" rIns="0" bIns="0" rtlCol="0">
              <a:spAutoFit/>
            </a:bodyPr>
            <a:lstStyle/>
            <a:p>
              <a:pPr marL="12700" marR="5080" lvl="0" indent="0" defTabSz="4572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Anticipated</a:t>
              </a:r>
              <a:r>
                <a:rPr kumimoji="0" sz="1200" b="1" i="0" u="none" strike="noStrike" kern="0" cap="none" spc="-3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Spending</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Period </a:t>
              </a:r>
              <a:r>
                <a:rPr kumimoji="0" sz="1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1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Redistributed</a:t>
              </a:r>
              <a:r>
                <a:rPr kumimoji="0" sz="1200" b="1" i="0" u="none" strike="noStrike" kern="0" cap="none" spc="-5"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2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99" name="Table 98">
            <a:extLst>
              <a:ext uri="{FF2B5EF4-FFF2-40B4-BE49-F238E27FC236}">
                <a16:creationId xmlns:a16="http://schemas.microsoft.com/office/drawing/2014/main" id="{CABFE04E-81AF-5B3C-E87B-3D0102CF1748}"/>
              </a:ext>
            </a:extLst>
          </p:cNvPr>
          <p:cNvGraphicFramePr>
            <a:graphicFrameLocks noGrp="1"/>
          </p:cNvGraphicFramePr>
          <p:nvPr>
            <p:extLst>
              <p:ext uri="{D42A27DB-BD31-4B8C-83A1-F6EECF244321}">
                <p14:modId xmlns:p14="http://schemas.microsoft.com/office/powerpoint/2010/main" val="218534794"/>
              </p:ext>
            </p:extLst>
          </p:nvPr>
        </p:nvGraphicFramePr>
        <p:xfrm>
          <a:off x="915555" y="6758621"/>
          <a:ext cx="5888337" cy="2301240"/>
        </p:xfrm>
        <a:graphic>
          <a:graphicData uri="http://schemas.openxmlformats.org/drawingml/2006/table">
            <a:tbl>
              <a:tblPr firstRow="1" bandRow="1"/>
              <a:tblGrid>
                <a:gridCol w="5888337">
                  <a:extLst>
                    <a:ext uri="{9D8B030D-6E8A-4147-A177-3AD203B41FA5}">
                      <a16:colId xmlns:a16="http://schemas.microsoft.com/office/drawing/2014/main" val="4048067686"/>
                    </a:ext>
                  </a:extLst>
                </a:gridCol>
              </a:tblGrid>
              <a:tr h="3390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1800"/>
                        </a:spcAft>
                      </a:pPr>
                      <a:r>
                        <a:rPr lang="en-US" sz="1600" dirty="0">
                          <a:latin typeface="Tahoma" panose="020B0604030504040204" pitchFamily="34" charset="0"/>
                          <a:ea typeface="Tahoma" panose="020B0604030504040204" pitchFamily="34" charset="0"/>
                          <a:cs typeface="Tahoma" panose="020B0604030504040204" pitchFamily="34" charset="0"/>
                        </a:rPr>
                        <a:t>Funding Requirements</a:t>
                      </a:r>
                    </a:p>
                  </a:txBody>
                  <a:tcPr marL="274320" marT="91440" marB="91440" anchor="ctr">
                    <a:lnL w="12700" cmpd="sng">
                      <a:solidFill>
                        <a:srgbClr val="149DD4"/>
                      </a:solidFill>
                    </a:lnL>
                    <a:lnR w="12700" cmpd="sng">
                      <a:solidFill>
                        <a:srgbClr val="149DD4"/>
                      </a:solidFill>
                    </a:lnR>
                    <a:lnT w="12700" cmpd="sng">
                      <a:solidFill>
                        <a:srgbClr val="149DD4"/>
                      </a:solidFill>
                    </a:lnT>
                    <a:lnB w="12700" cmpd="sng">
                      <a:solidFill>
                        <a:srgbClr val="149DD4"/>
                      </a:solidFill>
                    </a:lnB>
                    <a:lnTlToBr w="12700" cmpd="sng">
                      <a:noFill/>
                      <a:prstDash val="solid"/>
                    </a:lnTlToBr>
                    <a:lnBlToTr w="12700" cmpd="sng">
                      <a:noFill/>
                      <a:prstDash val="solid"/>
                    </a:lnBlToTr>
                    <a:solidFill>
                      <a:srgbClr val="045593"/>
                    </a:solidFill>
                  </a:tcPr>
                </a:tc>
                <a:extLst>
                  <a:ext uri="{0D108BD9-81ED-4DB2-BD59-A6C34878D82A}">
                    <a16:rowId xmlns:a16="http://schemas.microsoft.com/office/drawing/2014/main" val="274756233"/>
                  </a:ext>
                </a:extLst>
              </a:tr>
              <a:tr h="11189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spcAft>
                          <a:spcPts val="1800"/>
                        </a:spcAft>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There are five budget periods. Recipients will have until the </a:t>
                      </a:r>
                      <a:r>
                        <a:rPr lang="en-US" sz="1600" b="1" dirty="0">
                          <a:latin typeface="Tahoma" panose="020B0604030504040204" pitchFamily="34" charset="0"/>
                          <a:ea typeface="Tahoma" panose="020B0604030504040204" pitchFamily="34" charset="0"/>
                          <a:cs typeface="Tahoma" panose="020B0604030504040204" pitchFamily="34" charset="0"/>
                        </a:rPr>
                        <a:t>end of the following fiscal year (September 30)</a:t>
                      </a:r>
                      <a:r>
                        <a:rPr lang="en-US" sz="1600" dirty="0">
                          <a:latin typeface="Tahoma" panose="020B0604030504040204" pitchFamily="34" charset="0"/>
                          <a:ea typeface="Tahoma" panose="020B0604030504040204" pitchFamily="34" charset="0"/>
                          <a:cs typeface="Tahoma" panose="020B0604030504040204" pitchFamily="34" charset="0"/>
                        </a:rPr>
                        <a:t> to spend awarded funding.</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600" kern="1200" dirty="0">
                          <a:solidFill>
                            <a:schemeClr val="dk1"/>
                          </a:solidFill>
                          <a:latin typeface="Tahoma"/>
                          <a:ea typeface="Tahoma"/>
                          <a:cs typeface="Tahoma"/>
                        </a:rPr>
                        <a:t>Funds that a State </a:t>
                      </a:r>
                      <a:r>
                        <a:rPr lang="en-US" sz="1600" b="1" kern="1200" dirty="0">
                          <a:solidFill>
                            <a:schemeClr val="dk1"/>
                          </a:solidFill>
                          <a:latin typeface="Tahoma"/>
                          <a:ea typeface="Tahoma"/>
                          <a:cs typeface="Tahoma"/>
                        </a:rPr>
                        <a:t>does not spend </a:t>
                      </a:r>
                      <a:r>
                        <a:rPr lang="en-US" sz="1600" kern="1200" dirty="0">
                          <a:solidFill>
                            <a:schemeClr val="dk1"/>
                          </a:solidFill>
                          <a:latin typeface="Tahoma"/>
                          <a:ea typeface="Tahoma"/>
                          <a:cs typeface="Tahoma"/>
                        </a:rPr>
                        <a:t>by the end of the following fiscal year, or that are </a:t>
                      </a:r>
                      <a:r>
                        <a:rPr lang="en-US" sz="1600" b="1" kern="1200" dirty="0">
                          <a:solidFill>
                            <a:schemeClr val="dk1"/>
                          </a:solidFill>
                          <a:latin typeface="Tahoma"/>
                          <a:ea typeface="Tahoma"/>
                          <a:cs typeface="Tahoma"/>
                        </a:rPr>
                        <a:t>not allocated by CMS </a:t>
                      </a:r>
                      <a:r>
                        <a:rPr lang="en-US" sz="1600" kern="1200" dirty="0">
                          <a:solidFill>
                            <a:schemeClr val="dk1"/>
                          </a:solidFill>
                          <a:latin typeface="Tahoma"/>
                          <a:ea typeface="Tahoma"/>
                          <a:cs typeface="Tahoma"/>
                        </a:rPr>
                        <a:t>will be </a:t>
                      </a:r>
                      <a:r>
                        <a:rPr lang="en-US" sz="1600" b="1" kern="1200" dirty="0">
                          <a:solidFill>
                            <a:schemeClr val="dk1"/>
                          </a:solidFill>
                          <a:latin typeface="Tahoma"/>
                          <a:ea typeface="Tahoma"/>
                          <a:cs typeface="Tahoma"/>
                        </a:rPr>
                        <a:t>redistributed</a:t>
                      </a:r>
                      <a:r>
                        <a:rPr lang="en-US" sz="1600" kern="1200" dirty="0">
                          <a:solidFill>
                            <a:schemeClr val="dk1"/>
                          </a:solidFill>
                          <a:latin typeface="Tahoma"/>
                          <a:ea typeface="Tahoma"/>
                          <a:cs typeface="Tahoma"/>
                        </a:rPr>
                        <a:t> in the upcoming fiscal year.</a:t>
                      </a:r>
                    </a:p>
                  </a:txBody>
                  <a:tcPr marL="274320" marT="91440" marB="91440" anchor="ctr">
                    <a:lnL w="12700" cmpd="sng">
                      <a:solidFill>
                        <a:srgbClr val="149DD4"/>
                      </a:solidFill>
                    </a:lnL>
                    <a:lnR w="12700" cmpd="sng">
                      <a:solidFill>
                        <a:srgbClr val="149DD4"/>
                      </a:solidFill>
                    </a:lnR>
                    <a:lnT w="12700" cmpd="sng">
                      <a:solidFill>
                        <a:srgbClr val="149DD4"/>
                      </a:solidFill>
                    </a:lnT>
                    <a:lnB w="12700" cmpd="sng">
                      <a:solidFill>
                        <a:srgbClr val="149DD4"/>
                      </a:solidFill>
                    </a:lnB>
                    <a:lnTlToBr w="12700" cmpd="sng">
                      <a:noFill/>
                      <a:prstDash val="solid"/>
                    </a:lnTlToBr>
                    <a:lnBlToTr w="12700" cmpd="sng">
                      <a:noFill/>
                      <a:prstDash val="solid"/>
                    </a:lnBlToTr>
                    <a:solidFill>
                      <a:srgbClr val="149DD4">
                        <a:tint val="20000"/>
                      </a:srgbClr>
                    </a:solidFill>
                  </a:tcPr>
                </a:tc>
                <a:extLst>
                  <a:ext uri="{0D108BD9-81ED-4DB2-BD59-A6C34878D82A}">
                    <a16:rowId xmlns:a16="http://schemas.microsoft.com/office/drawing/2014/main" val="2519372840"/>
                  </a:ext>
                </a:extLst>
              </a:tr>
            </a:tbl>
          </a:graphicData>
        </a:graphic>
      </p:graphicFrame>
      <p:sp>
        <p:nvSpPr>
          <p:cNvPr id="3" name="object 28">
            <a:extLst>
              <a:ext uri="{FF2B5EF4-FFF2-40B4-BE49-F238E27FC236}">
                <a16:creationId xmlns:a16="http://schemas.microsoft.com/office/drawing/2014/main" id="{ECCE4012-D332-A1DD-3F25-FFAB0278628D}"/>
              </a:ext>
            </a:extLst>
          </p:cNvPr>
          <p:cNvSpPr/>
          <p:nvPr/>
        </p:nvSpPr>
        <p:spPr>
          <a:xfrm>
            <a:off x="1764786" y="4531033"/>
            <a:ext cx="3474038" cy="283464"/>
          </a:xfrm>
          <a:custGeom>
            <a:avLst/>
            <a:gdLst/>
            <a:ahLst/>
            <a:cxnLst/>
            <a:rect l="l" t="t" r="r" b="b"/>
            <a:pathLst>
              <a:path w="2707004" h="210185">
                <a:moveTo>
                  <a:pt x="2706624" y="0"/>
                </a:moveTo>
                <a:lnTo>
                  <a:pt x="0" y="0"/>
                </a:lnTo>
                <a:lnTo>
                  <a:pt x="0" y="209931"/>
                </a:lnTo>
                <a:lnTo>
                  <a:pt x="2706624" y="209931"/>
                </a:lnTo>
                <a:lnTo>
                  <a:pt x="2706624" y="0"/>
                </a:lnTo>
                <a:close/>
              </a:path>
            </a:pathLst>
          </a:custGeom>
          <a:solidFill>
            <a:srgbClr val="005392"/>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16" name="object 29">
            <a:extLst>
              <a:ext uri="{FF2B5EF4-FFF2-40B4-BE49-F238E27FC236}">
                <a16:creationId xmlns:a16="http://schemas.microsoft.com/office/drawing/2014/main" id="{96ECC27B-9C23-F4E4-BD0C-425F920403FF}"/>
              </a:ext>
            </a:extLst>
          </p:cNvPr>
          <p:cNvSpPr txBox="1"/>
          <p:nvPr/>
        </p:nvSpPr>
        <p:spPr>
          <a:xfrm>
            <a:off x="1721245" y="4573429"/>
            <a:ext cx="3428320" cy="197490"/>
          </a:xfrm>
          <a:prstGeom prst="rect">
            <a:avLst/>
          </a:prstGeom>
        </p:spPr>
        <p:txBody>
          <a:bodyPr vert="horz" wrap="square" lIns="0" tIns="12700" rIns="0" bIns="0" rtlCol="0">
            <a:spAutoFit/>
          </a:bodyPr>
          <a:lstStyle/>
          <a:p>
            <a:pPr marL="405130" marR="0" lvl="0" indent="0" algn="ctr" defTabSz="4572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Spending</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Budget</a:t>
            </a:r>
            <a:r>
              <a:rPr kumimoji="0" sz="1200" b="1" i="0" u="none" strike="noStrike" kern="0" cap="none" spc="-3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Period</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1200" b="1" kern="0" spc="-50" dirty="0">
                <a:solidFill>
                  <a:srgbClr val="FFFFFF"/>
                </a:solidFill>
                <a:latin typeface="Tahoma" panose="020B0604030504040204" pitchFamily="34" charset="0"/>
                <a:ea typeface="Tahoma" panose="020B0604030504040204" pitchFamily="34" charset="0"/>
                <a:cs typeface="Tahoma" panose="020B0604030504040204" pitchFamily="34" charset="0"/>
              </a:rPr>
              <a:t>1</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bject 21">
            <a:extLst>
              <a:ext uri="{FF2B5EF4-FFF2-40B4-BE49-F238E27FC236}">
                <a16:creationId xmlns:a16="http://schemas.microsoft.com/office/drawing/2014/main" id="{9B792CFC-3A93-E7E9-9F1A-092C7801680C}"/>
              </a:ext>
            </a:extLst>
          </p:cNvPr>
          <p:cNvSpPr/>
          <p:nvPr/>
        </p:nvSpPr>
        <p:spPr>
          <a:xfrm>
            <a:off x="1769748" y="3781528"/>
            <a:ext cx="45719" cy="128016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18" name="object 40">
            <a:extLst>
              <a:ext uri="{FF2B5EF4-FFF2-40B4-BE49-F238E27FC236}">
                <a16:creationId xmlns:a16="http://schemas.microsoft.com/office/drawing/2014/main" id="{61D6EED1-9BC5-7547-905A-DFA9ED3C079C}"/>
              </a:ext>
            </a:extLst>
          </p:cNvPr>
          <p:cNvSpPr txBox="1"/>
          <p:nvPr/>
        </p:nvSpPr>
        <p:spPr>
          <a:xfrm>
            <a:off x="1363216" y="5107792"/>
            <a:ext cx="1477680" cy="228268"/>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Dec. 31, 2025</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bject 21">
            <a:extLst>
              <a:ext uri="{FF2B5EF4-FFF2-40B4-BE49-F238E27FC236}">
                <a16:creationId xmlns:a16="http://schemas.microsoft.com/office/drawing/2014/main" id="{71A0B5A9-B0CE-136C-CFAB-03ED0B6746EF}"/>
              </a:ext>
            </a:extLst>
          </p:cNvPr>
          <p:cNvSpPr/>
          <p:nvPr/>
        </p:nvSpPr>
        <p:spPr>
          <a:xfrm>
            <a:off x="3315645" y="3787151"/>
            <a:ext cx="45719" cy="394402"/>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23" name="object 21">
            <a:extLst>
              <a:ext uri="{FF2B5EF4-FFF2-40B4-BE49-F238E27FC236}">
                <a16:creationId xmlns:a16="http://schemas.microsoft.com/office/drawing/2014/main" id="{2374B8F1-49D1-1B88-BCCE-B72791FDB7B9}"/>
              </a:ext>
            </a:extLst>
          </p:cNvPr>
          <p:cNvSpPr/>
          <p:nvPr/>
        </p:nvSpPr>
        <p:spPr>
          <a:xfrm>
            <a:off x="3304953" y="4389837"/>
            <a:ext cx="45719" cy="18288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24" name="object 21">
            <a:extLst>
              <a:ext uri="{FF2B5EF4-FFF2-40B4-BE49-F238E27FC236}">
                <a16:creationId xmlns:a16="http://schemas.microsoft.com/office/drawing/2014/main" id="{139C3DC8-5655-1686-014B-E37D8E2F90A1}"/>
              </a:ext>
            </a:extLst>
          </p:cNvPr>
          <p:cNvSpPr/>
          <p:nvPr/>
        </p:nvSpPr>
        <p:spPr>
          <a:xfrm>
            <a:off x="3315644" y="4800596"/>
            <a:ext cx="45719" cy="64008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25" name="object 40">
            <a:extLst>
              <a:ext uri="{FF2B5EF4-FFF2-40B4-BE49-F238E27FC236}">
                <a16:creationId xmlns:a16="http://schemas.microsoft.com/office/drawing/2014/main" id="{5DD4DE10-969B-7C5E-2122-3E544F67EFA8}"/>
              </a:ext>
            </a:extLst>
          </p:cNvPr>
          <p:cNvSpPr txBox="1"/>
          <p:nvPr/>
        </p:nvSpPr>
        <p:spPr>
          <a:xfrm>
            <a:off x="2599663" y="5441235"/>
            <a:ext cx="1477680" cy="228268"/>
          </a:xfrm>
          <a:prstGeom prst="rect">
            <a:avLst/>
          </a:prstGeom>
        </p:spPr>
        <p:txBody>
          <a:bodyPr vert="horz" wrap="square" lIns="0" tIns="12700" rIns="0" bIns="0" rtlCol="0">
            <a:spAutoFit/>
          </a:bodyPr>
          <a:lstStyle/>
          <a:p>
            <a:pPr marL="12700" marR="0" lvl="0" indent="0" defTabSz="457200" eaLnBrk="1" fontAlgn="auto" latinLnBrk="0" hangingPunct="1">
              <a:lnSpc>
                <a:spcPct val="100000"/>
              </a:lnSpc>
              <a:spcBef>
                <a:spcPts val="10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Oct. 31, 2026</a:t>
            </a:r>
            <a:endParaRPr kumimoji="0" sz="1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object 28">
            <a:extLst>
              <a:ext uri="{FF2B5EF4-FFF2-40B4-BE49-F238E27FC236}">
                <a16:creationId xmlns:a16="http://schemas.microsoft.com/office/drawing/2014/main" id="{32DAC540-BEB0-0997-7F1B-D8C794BE20DF}"/>
              </a:ext>
            </a:extLst>
          </p:cNvPr>
          <p:cNvSpPr/>
          <p:nvPr/>
        </p:nvSpPr>
        <p:spPr>
          <a:xfrm>
            <a:off x="3330976" y="5106448"/>
            <a:ext cx="4023360" cy="283464"/>
          </a:xfrm>
          <a:custGeom>
            <a:avLst/>
            <a:gdLst/>
            <a:ahLst/>
            <a:cxnLst/>
            <a:rect l="l" t="t" r="r" b="b"/>
            <a:pathLst>
              <a:path w="2707004" h="210185">
                <a:moveTo>
                  <a:pt x="2706624" y="0"/>
                </a:moveTo>
                <a:lnTo>
                  <a:pt x="0" y="0"/>
                </a:lnTo>
                <a:lnTo>
                  <a:pt x="0" y="209931"/>
                </a:lnTo>
                <a:lnTo>
                  <a:pt x="2706624" y="209931"/>
                </a:lnTo>
                <a:lnTo>
                  <a:pt x="2706624" y="0"/>
                </a:lnTo>
                <a:close/>
              </a:path>
            </a:pathLst>
          </a:custGeom>
          <a:solidFill>
            <a:srgbClr val="005392"/>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27" name="object 29">
            <a:extLst>
              <a:ext uri="{FF2B5EF4-FFF2-40B4-BE49-F238E27FC236}">
                <a16:creationId xmlns:a16="http://schemas.microsoft.com/office/drawing/2014/main" id="{02B9DFFA-983D-6932-7E38-0688B185C1F5}"/>
              </a:ext>
            </a:extLst>
          </p:cNvPr>
          <p:cNvSpPr txBox="1"/>
          <p:nvPr/>
        </p:nvSpPr>
        <p:spPr>
          <a:xfrm>
            <a:off x="3230102" y="5147616"/>
            <a:ext cx="4023360" cy="197490"/>
          </a:xfrm>
          <a:prstGeom prst="rect">
            <a:avLst/>
          </a:prstGeom>
        </p:spPr>
        <p:txBody>
          <a:bodyPr vert="horz" wrap="square" lIns="0" tIns="12700" rIns="0" bIns="0" rtlCol="0">
            <a:spAutoFit/>
          </a:bodyPr>
          <a:lstStyle/>
          <a:p>
            <a:pPr marL="405130" marR="0" lvl="0" indent="0" algn="ctr" defTabSz="4572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Spending</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Budget</a:t>
            </a:r>
            <a:r>
              <a:rPr kumimoji="0" sz="1200" b="1" i="0" u="none" strike="noStrike" kern="0" cap="none" spc="-3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Period</a:t>
            </a:r>
            <a:r>
              <a:rPr kumimoji="0" sz="1200" b="1" i="0" u="none" strike="noStrike" kern="0" cap="none" spc="-4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1" i="0" u="none" strike="noStrike" kern="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object 21">
            <a:extLst>
              <a:ext uri="{FF2B5EF4-FFF2-40B4-BE49-F238E27FC236}">
                <a16:creationId xmlns:a16="http://schemas.microsoft.com/office/drawing/2014/main" id="{C8BA675E-C211-3CBB-F0F7-11E6AA35EE1F}"/>
              </a:ext>
            </a:extLst>
          </p:cNvPr>
          <p:cNvSpPr/>
          <p:nvPr/>
        </p:nvSpPr>
        <p:spPr>
          <a:xfrm>
            <a:off x="5450998" y="4468032"/>
            <a:ext cx="45719" cy="73152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29" name="object 21">
            <a:extLst>
              <a:ext uri="{FF2B5EF4-FFF2-40B4-BE49-F238E27FC236}">
                <a16:creationId xmlns:a16="http://schemas.microsoft.com/office/drawing/2014/main" id="{321A8275-EF0B-4C63-604B-9C2DCFB0D978}"/>
              </a:ext>
            </a:extLst>
          </p:cNvPr>
          <p:cNvSpPr/>
          <p:nvPr/>
        </p:nvSpPr>
        <p:spPr>
          <a:xfrm>
            <a:off x="5443022" y="5433714"/>
            <a:ext cx="45719" cy="640080"/>
          </a:xfrm>
          <a:custGeom>
            <a:avLst/>
            <a:gdLst/>
            <a:ahLst/>
            <a:cxnLst/>
            <a:rect l="l" t="t" r="r" b="b"/>
            <a:pathLst>
              <a:path h="328929">
                <a:moveTo>
                  <a:pt x="0" y="0"/>
                </a:moveTo>
                <a:lnTo>
                  <a:pt x="0" y="328517"/>
                </a:lnTo>
              </a:path>
            </a:pathLst>
          </a:custGeom>
          <a:ln w="28575">
            <a:solidFill>
              <a:srgbClr val="005392"/>
            </a:solidFill>
            <a:prstDash val="sysDot"/>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endParaRPr>
          </a:p>
        </p:txBody>
      </p:sp>
      <p:sp>
        <p:nvSpPr>
          <p:cNvPr id="5" name="Slide Number Placeholder 4">
            <a:extLst>
              <a:ext uri="{FF2B5EF4-FFF2-40B4-BE49-F238E27FC236}">
                <a16:creationId xmlns:a16="http://schemas.microsoft.com/office/drawing/2014/main" id="{560FA112-C4EF-0C6F-B46D-7B90A35E443A}"/>
              </a:ext>
            </a:extLst>
          </p:cNvPr>
          <p:cNvSpPr>
            <a:spLocks noGrp="1"/>
          </p:cNvSpPr>
          <p:nvPr>
            <p:ph type="sldNum" sz="quarter" idx="12"/>
          </p:nvPr>
        </p:nvSpPr>
        <p:spPr/>
        <p:txBody>
          <a:bodyPr/>
          <a:lstStyle/>
          <a:p>
            <a:fld id="{B6F15528-21DE-4FAA-801E-634DDDAF4B2B}" type="slidenum">
              <a:rPr lang="en-US" smtClean="0"/>
              <a:pPr/>
              <a:t>8</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Freeform 9">
            <a:extLst>
              <a:ext uri="{FF2B5EF4-FFF2-40B4-BE49-F238E27FC236}">
                <a16:creationId xmlns:a16="http://schemas.microsoft.com/office/drawing/2014/main" id="{126BDADA-6DB0-0FBB-F61A-0B56F38BC723}"/>
              </a:ext>
            </a:extLst>
          </p:cNvPr>
          <p:cNvSpPr>
            <a:spLocks noChangeAspect="1"/>
          </p:cNvSpPr>
          <p:nvPr/>
        </p:nvSpPr>
        <p:spPr>
          <a:xfrm>
            <a:off x="91440" y="9601200"/>
            <a:ext cx="2504661" cy="640080"/>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254584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F917-F672-99B6-108A-6176C9E5A2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30198E-90A1-C2FF-E853-B2EEA532AAB9}"/>
              </a:ext>
            </a:extLst>
          </p:cNvPr>
          <p:cNvPicPr>
            <a:picLocks noChangeAspect="1"/>
          </p:cNvPicPr>
          <p:nvPr/>
        </p:nvPicPr>
        <p:blipFill>
          <a:blip r:embed="rId3">
            <a:duotone>
              <a:schemeClr val="accent1">
                <a:shade val="45000"/>
                <a:satMod val="135000"/>
              </a:schemeClr>
              <a:prstClr val="white"/>
            </a:duotone>
            <a:alphaModFix amt="85000"/>
            <a:extLst>
              <a:ext uri="{28A0092B-C50C-407E-A947-70E740481C1C}">
                <a14:useLocalDpi xmlns:a14="http://schemas.microsoft.com/office/drawing/2010/main" val="0"/>
              </a:ext>
            </a:extLst>
          </a:blip>
          <a:srcRect t="23237" b="27173"/>
          <a:stretch>
            <a:fillRect/>
          </a:stretch>
        </p:blipFill>
        <p:spPr>
          <a:xfrm>
            <a:off x="0" y="4241042"/>
            <a:ext cx="18288000" cy="6045958"/>
          </a:xfrm>
          <a:prstGeom prst="rect">
            <a:avLst/>
          </a:prstGeom>
        </p:spPr>
      </p:pic>
      <p:sp>
        <p:nvSpPr>
          <p:cNvPr id="5" name="TextBox 5">
            <a:extLst>
              <a:ext uri="{FF2B5EF4-FFF2-40B4-BE49-F238E27FC236}">
                <a16:creationId xmlns:a16="http://schemas.microsoft.com/office/drawing/2014/main" id="{7388F657-EB81-A5C9-FA9A-3457A3FDC340}"/>
              </a:ext>
            </a:extLst>
          </p:cNvPr>
          <p:cNvSpPr txBox="1"/>
          <p:nvPr/>
        </p:nvSpPr>
        <p:spPr>
          <a:xfrm>
            <a:off x="914400" y="2743200"/>
            <a:ext cx="13743296" cy="2400657"/>
          </a:xfrm>
          <a:prstGeom prst="rect">
            <a:avLst/>
          </a:prstGeom>
        </p:spPr>
        <p:txBody>
          <a:bodyPr wrap="square" lIns="0" tIns="0" rIns="0" bIns="0" rtlCol="0" anchor="t">
            <a:spAutoFit/>
          </a:bodyPr>
          <a:lstStyle/>
          <a:p>
            <a:r>
              <a:rPr lang="en-US" sz="7800" b="1" dirty="0">
                <a:solidFill>
                  <a:srgbClr val="045593"/>
                </a:solidFill>
                <a:latin typeface="Tahoma Bold"/>
                <a:ea typeface="Tahoma Bold"/>
                <a:cs typeface="Tahoma Bold"/>
                <a:sym typeface="Tahoma Bold"/>
              </a:rPr>
              <a:t>Virginia’s Journey to Rural Health Transformation</a:t>
            </a:r>
            <a:endParaRPr lang="en-US" sz="8000" dirty="0"/>
          </a:p>
        </p:txBody>
      </p:sp>
      <p:sp>
        <p:nvSpPr>
          <p:cNvPr id="8" name="Freeform 9">
            <a:extLst>
              <a:ext uri="{FF2B5EF4-FFF2-40B4-BE49-F238E27FC236}">
                <a16:creationId xmlns:a16="http://schemas.microsoft.com/office/drawing/2014/main" id="{7226A9A8-18DD-3ADE-70A2-82B2DA8375E9}"/>
              </a:ext>
            </a:extLst>
          </p:cNvPr>
          <p:cNvSpPr/>
          <p:nvPr/>
        </p:nvSpPr>
        <p:spPr>
          <a:xfrm>
            <a:off x="13224108" y="186735"/>
            <a:ext cx="4867061" cy="1243804"/>
          </a:xfrm>
          <a:custGeom>
            <a:avLst/>
            <a:gdLst/>
            <a:ahLst/>
            <a:cxnLst/>
            <a:rect l="l" t="t" r="r" b="b"/>
            <a:pathLst>
              <a:path w="4867061" h="1243804">
                <a:moveTo>
                  <a:pt x="0" y="0"/>
                </a:moveTo>
                <a:lnTo>
                  <a:pt x="4867061" y="0"/>
                </a:lnTo>
                <a:lnTo>
                  <a:pt x="4867061" y="1243805"/>
                </a:lnTo>
                <a:lnTo>
                  <a:pt x="0" y="1243805"/>
                </a:lnTo>
                <a:lnTo>
                  <a:pt x="0" y="0"/>
                </a:lnTo>
                <a:close/>
              </a:path>
            </a:pathLst>
          </a:custGeom>
          <a:blipFill>
            <a:blip r:embed="rId4"/>
            <a:stretch>
              <a:fillRect/>
            </a:stretch>
          </a:blipFill>
        </p:spPr>
        <p:txBody>
          <a:bodyPr/>
          <a:lstStyle/>
          <a:p>
            <a:endParaRPr lang="en-US" dirty="0"/>
          </a:p>
        </p:txBody>
      </p:sp>
      <p:sp>
        <p:nvSpPr>
          <p:cNvPr id="2" name="TextBox 1">
            <a:extLst>
              <a:ext uri="{FF2B5EF4-FFF2-40B4-BE49-F238E27FC236}">
                <a16:creationId xmlns:a16="http://schemas.microsoft.com/office/drawing/2014/main" id="{8A6230DD-AD23-28F2-8A5B-679E105721BE}"/>
              </a:ext>
            </a:extLst>
          </p:cNvPr>
          <p:cNvSpPr txBox="1"/>
          <p:nvPr/>
        </p:nvSpPr>
        <p:spPr>
          <a:xfrm>
            <a:off x="14139082" y="9967168"/>
            <a:ext cx="4148920" cy="261610"/>
          </a:xfrm>
          <a:prstGeom prst="rect">
            <a:avLst/>
          </a:prstGeom>
          <a:noFill/>
        </p:spPr>
        <p:txBody>
          <a:bodyPr wrap="square">
            <a:spAutoFit/>
          </a:bodyPr>
          <a:lstStyle/>
          <a:p>
            <a:r>
              <a:rPr lang="en-US" sz="1100" b="0" i="0" dirty="0">
                <a:effectLst/>
                <a:latin typeface="Arial" panose="020B0604020202020204" pitchFamily="34" charset="0"/>
              </a:rPr>
              <a:t>Blue Ridge Mountains at Montebello, Virginia. Credit Olwhitey.</a:t>
            </a:r>
            <a:endParaRPr lang="en-US" sz="1100" dirty="0"/>
          </a:p>
        </p:txBody>
      </p:sp>
      <p:sp>
        <p:nvSpPr>
          <p:cNvPr id="4" name="Slide Number Placeholder 3">
            <a:extLst>
              <a:ext uri="{FF2B5EF4-FFF2-40B4-BE49-F238E27FC236}">
                <a16:creationId xmlns:a16="http://schemas.microsoft.com/office/drawing/2014/main" id="{8DB65FA0-0F88-A01F-56BE-B588A04DABC4}"/>
              </a:ext>
            </a:extLst>
          </p:cNvPr>
          <p:cNvSpPr>
            <a:spLocks noGrp="1"/>
          </p:cNvSpPr>
          <p:nvPr>
            <p:ph type="sldNum" sz="quarter" idx="12"/>
          </p:nvPr>
        </p:nvSpPr>
        <p:spPr/>
        <p:txBody>
          <a:bodyPr/>
          <a:lstStyle/>
          <a:p>
            <a:fld id="{B6F15528-21DE-4FAA-801E-634DDDAF4B2B}" type="slidenum">
              <a:rPr lang="en-US" smtClean="0"/>
              <a:pPr/>
              <a:t>9</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33256"/>
      </p:ext>
    </p:extLst>
  </p:cSld>
  <p:clrMapOvr>
    <a:masterClrMapping/>
  </p:clrMapOvr>
</p:sld>
</file>

<file path=ppt/theme/theme1.xml><?xml version="1.0" encoding="utf-8"?>
<a:theme xmlns:a="http://schemas.openxmlformats.org/drawingml/2006/main" name="Office Theme">
  <a:themeElements>
    <a:clrScheme name="VA RHTP">
      <a:dk1>
        <a:srgbClr val="000000"/>
      </a:dk1>
      <a:lt1>
        <a:srgbClr val="FFFFFF"/>
      </a:lt1>
      <a:dk2>
        <a:srgbClr val="1F497D"/>
      </a:dk2>
      <a:lt2>
        <a:srgbClr val="EEECE1"/>
      </a:lt2>
      <a:accent1>
        <a:srgbClr val="0D9BD2"/>
      </a:accent1>
      <a:accent2>
        <a:srgbClr val="F3CD3B"/>
      </a:accent2>
      <a:accent3>
        <a:srgbClr val="01539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E030CC4188D47A67B727D129AE65D" ma:contentTypeVersion="13" ma:contentTypeDescription="Create a new document." ma:contentTypeScope="" ma:versionID="cf5971771896ce0bf8f450d0529d6114">
  <xsd:schema xmlns:xsd="http://www.w3.org/2001/XMLSchema" xmlns:xs="http://www.w3.org/2001/XMLSchema" xmlns:p="http://schemas.microsoft.com/office/2006/metadata/properties" xmlns:ns1="http://schemas.microsoft.com/sharepoint/v3" xmlns:ns2="f3a12fbd-3df2-4c7b-afa5-e6ad9064cf75" xmlns:ns3="a8358d18-d53a-4e17-917d-41215202943a" targetNamespace="http://schemas.microsoft.com/office/2006/metadata/properties" ma:root="true" ma:fieldsID="b4712799b9ec5718607cc2535b4143a4" ns1:_="" ns2:_="" ns3:_="">
    <xsd:import namespace="http://schemas.microsoft.com/sharepoint/v3"/>
    <xsd:import namespace="f3a12fbd-3df2-4c7b-afa5-e6ad9064cf75"/>
    <xsd:import namespace="a8358d18-d53a-4e17-917d-4121520294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a12fbd-3df2-4c7b-afa5-e6ad9064c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displayName="Image Tags_0" ma:hidden="true" ma:internalName="lcf76f155ced4ddcb4097134ff3c332f">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358d18-d53a-4e17-917d-4121520294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d32137-3b5f-4fcd-9014-7c869412bbf3}" ma:internalName="TaxCatchAll" ma:showField="CatchAllData" ma:web="a8358d18-d53a-4e17-917d-412152029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8358d18-d53a-4e17-917d-41215202943a" xsi:nil="true"/>
    <lcf76f155ced4ddcb4097134ff3c332f xmlns="f3a12fbd-3df2-4c7b-afa5-e6ad9064cf75"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477BADE-23CB-4400-93BC-BE60DBEA6838}">
  <ds:schemaRefs>
    <ds:schemaRef ds:uri="http://schemas.microsoft.com/sharepoint/v3/contenttype/forms"/>
  </ds:schemaRefs>
</ds:datastoreItem>
</file>

<file path=customXml/itemProps2.xml><?xml version="1.0" encoding="utf-8"?>
<ds:datastoreItem xmlns:ds="http://schemas.openxmlformats.org/officeDocument/2006/customXml" ds:itemID="{C790AA33-92C5-4BF4-BD9A-04BFE00B6899}">
  <ds:schemaRefs>
    <ds:schemaRef ds:uri="a8358d18-d53a-4e17-917d-41215202943a"/>
    <ds:schemaRef ds:uri="f3a12fbd-3df2-4c7b-afa5-e6ad9064cf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580CBA-0D97-443B-A30D-53ADF4EE2698}">
  <ds:schemaRefs>
    <ds:schemaRef ds:uri="f3a12fbd-3df2-4c7b-afa5-e6ad9064cf75"/>
    <ds:schemaRef ds:uri="http://purl.org/dc/dcmitype/"/>
    <ds:schemaRef ds:uri="a8358d18-d53a-4e17-917d-41215202943a"/>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otalTime>197</TotalTime>
  <Words>2735</Words>
  <Application>Microsoft Office PowerPoint</Application>
  <PresentationFormat>Custom</PresentationFormat>
  <Paragraphs>359</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Wingdings</vt:lpstr>
      <vt:lpstr>Tahoma</vt:lpstr>
      <vt:lpstr>Georgia</vt:lpstr>
      <vt:lpstr>Tahoma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RHT Template: Prof Option</dc:title>
  <dc:creator>Dan Hiller</dc:creator>
  <cp:lastModifiedBy>Cathy Hooe</cp:lastModifiedBy>
  <cp:revision>4</cp:revision>
  <dcterms:created xsi:type="dcterms:W3CDTF">2006-08-16T00:00:00Z</dcterms:created>
  <dcterms:modified xsi:type="dcterms:W3CDTF">2026-06-17T15:43:31Z</dcterms:modified>
  <dc:identifier>DAHIPVtf0vE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0x010100BBDE030CC4188D47A67B727D129AE65D</vt:lpwstr>
  </property>
</Properties>
</file>