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6" r:id="rId4"/>
    <p:sldId id="267" r:id="rId5"/>
    <p:sldId id="277" r:id="rId6"/>
    <p:sldId id="268" r:id="rId7"/>
    <p:sldId id="269" r:id="rId8"/>
    <p:sldId id="270" r:id="rId9"/>
    <p:sldId id="263" r:id="rId10"/>
    <p:sldId id="265" r:id="rId11"/>
    <p:sldId id="260" r:id="rId12"/>
    <p:sldId id="273" r:id="rId13"/>
    <p:sldId id="274" r:id="rId14"/>
    <p:sldId id="276" r:id="rId15"/>
    <p:sldId id="275" r:id="rId16"/>
    <p:sldId id="26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30" autoAdjust="0"/>
    <p:restoredTop sz="94660"/>
  </p:normalViewPr>
  <p:slideViewPr>
    <p:cSldViewPr snapToGrid="0">
      <p:cViewPr varScale="1">
        <p:scale>
          <a:sx n="65" d="100"/>
          <a:sy n="65" d="100"/>
        </p:scale>
        <p:origin x="55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B97A0C3-AA05-4422-B0AB-2031BC0DB5A3}"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298B72-7843-4894-BD78-F659C263F1B4}" type="slidenum">
              <a:rPr lang="en-US" smtClean="0"/>
              <a:t>‹#›</a:t>
            </a:fld>
            <a:endParaRPr lang="en-US"/>
          </a:p>
        </p:txBody>
      </p:sp>
    </p:spTree>
    <p:extLst>
      <p:ext uri="{BB962C8B-B14F-4D97-AF65-F5344CB8AC3E}">
        <p14:creationId xmlns:p14="http://schemas.microsoft.com/office/powerpoint/2010/main" val="8409213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B97A0C3-AA05-4422-B0AB-2031BC0DB5A3}"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298B72-7843-4894-BD78-F659C263F1B4}" type="slidenum">
              <a:rPr lang="en-US" smtClean="0"/>
              <a:t>‹#›</a:t>
            </a:fld>
            <a:endParaRPr lang="en-US"/>
          </a:p>
        </p:txBody>
      </p:sp>
    </p:spTree>
    <p:extLst>
      <p:ext uri="{BB962C8B-B14F-4D97-AF65-F5344CB8AC3E}">
        <p14:creationId xmlns:p14="http://schemas.microsoft.com/office/powerpoint/2010/main" val="11115691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B97A0C3-AA05-4422-B0AB-2031BC0DB5A3}"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298B72-7843-4894-BD78-F659C263F1B4}"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1570304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B97A0C3-AA05-4422-B0AB-2031BC0DB5A3}"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298B72-7843-4894-BD78-F659C263F1B4}" type="slidenum">
              <a:rPr lang="en-US" smtClean="0"/>
              <a:t>‹#›</a:t>
            </a:fld>
            <a:endParaRPr lang="en-US"/>
          </a:p>
        </p:txBody>
      </p:sp>
    </p:spTree>
    <p:extLst>
      <p:ext uri="{BB962C8B-B14F-4D97-AF65-F5344CB8AC3E}">
        <p14:creationId xmlns:p14="http://schemas.microsoft.com/office/powerpoint/2010/main" val="39514925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B97A0C3-AA05-4422-B0AB-2031BC0DB5A3}"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298B72-7843-4894-BD78-F659C263F1B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5506879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B97A0C3-AA05-4422-B0AB-2031BC0DB5A3}"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298B72-7843-4894-BD78-F659C263F1B4}" type="slidenum">
              <a:rPr lang="en-US" smtClean="0"/>
              <a:t>‹#›</a:t>
            </a:fld>
            <a:endParaRPr lang="en-US"/>
          </a:p>
        </p:txBody>
      </p:sp>
    </p:spTree>
    <p:extLst>
      <p:ext uri="{BB962C8B-B14F-4D97-AF65-F5344CB8AC3E}">
        <p14:creationId xmlns:p14="http://schemas.microsoft.com/office/powerpoint/2010/main" val="40340462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B97A0C3-AA05-4422-B0AB-2031BC0DB5A3}"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298B72-7843-4894-BD78-F659C263F1B4}" type="slidenum">
              <a:rPr lang="en-US" smtClean="0"/>
              <a:t>‹#›</a:t>
            </a:fld>
            <a:endParaRPr lang="en-US"/>
          </a:p>
        </p:txBody>
      </p:sp>
    </p:spTree>
    <p:extLst>
      <p:ext uri="{BB962C8B-B14F-4D97-AF65-F5344CB8AC3E}">
        <p14:creationId xmlns:p14="http://schemas.microsoft.com/office/powerpoint/2010/main" val="3226387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B97A0C3-AA05-4422-B0AB-2031BC0DB5A3}"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298B72-7843-4894-BD78-F659C263F1B4}" type="slidenum">
              <a:rPr lang="en-US" smtClean="0"/>
              <a:t>‹#›</a:t>
            </a:fld>
            <a:endParaRPr lang="en-US"/>
          </a:p>
        </p:txBody>
      </p:sp>
    </p:spTree>
    <p:extLst>
      <p:ext uri="{BB962C8B-B14F-4D97-AF65-F5344CB8AC3E}">
        <p14:creationId xmlns:p14="http://schemas.microsoft.com/office/powerpoint/2010/main" val="9726800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B97A0C3-AA05-4422-B0AB-2031BC0DB5A3}"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298B72-7843-4894-BD78-F659C263F1B4}" type="slidenum">
              <a:rPr lang="en-US" smtClean="0"/>
              <a:t>‹#›</a:t>
            </a:fld>
            <a:endParaRPr lang="en-US"/>
          </a:p>
        </p:txBody>
      </p:sp>
    </p:spTree>
    <p:extLst>
      <p:ext uri="{BB962C8B-B14F-4D97-AF65-F5344CB8AC3E}">
        <p14:creationId xmlns:p14="http://schemas.microsoft.com/office/powerpoint/2010/main" val="29462875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B97A0C3-AA05-4422-B0AB-2031BC0DB5A3}" type="datetimeFigureOut">
              <a:rPr lang="en-US" smtClean="0"/>
              <a:t>6/15/2026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298B72-7843-4894-BD78-F659C263F1B4}" type="slidenum">
              <a:rPr lang="en-US" smtClean="0"/>
              <a:t>‹#›</a:t>
            </a:fld>
            <a:endParaRPr lang="en-US"/>
          </a:p>
        </p:txBody>
      </p:sp>
    </p:spTree>
    <p:extLst>
      <p:ext uri="{BB962C8B-B14F-4D97-AF65-F5344CB8AC3E}">
        <p14:creationId xmlns:p14="http://schemas.microsoft.com/office/powerpoint/2010/main" val="2647678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B97A0C3-AA05-4422-B0AB-2031BC0DB5A3}" type="datetimeFigureOut">
              <a:rPr lang="en-US" smtClean="0"/>
              <a:t>6/15/2026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298B72-7843-4894-BD78-F659C263F1B4}" type="slidenum">
              <a:rPr lang="en-US" smtClean="0"/>
              <a:t>‹#›</a:t>
            </a:fld>
            <a:endParaRPr lang="en-US"/>
          </a:p>
        </p:txBody>
      </p:sp>
    </p:spTree>
    <p:extLst>
      <p:ext uri="{BB962C8B-B14F-4D97-AF65-F5344CB8AC3E}">
        <p14:creationId xmlns:p14="http://schemas.microsoft.com/office/powerpoint/2010/main" val="13016779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B97A0C3-AA05-4422-B0AB-2031BC0DB5A3}" type="datetimeFigureOut">
              <a:rPr lang="en-US" smtClean="0"/>
              <a:t>6/15/2026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B298B72-7843-4894-BD78-F659C263F1B4}" type="slidenum">
              <a:rPr lang="en-US" smtClean="0"/>
              <a:t>‹#›</a:t>
            </a:fld>
            <a:endParaRPr lang="en-US"/>
          </a:p>
        </p:txBody>
      </p:sp>
    </p:spTree>
    <p:extLst>
      <p:ext uri="{BB962C8B-B14F-4D97-AF65-F5344CB8AC3E}">
        <p14:creationId xmlns:p14="http://schemas.microsoft.com/office/powerpoint/2010/main" val="1753243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B97A0C3-AA05-4422-B0AB-2031BC0DB5A3}" type="datetimeFigureOut">
              <a:rPr lang="en-US" smtClean="0"/>
              <a:t>6/15/2026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B298B72-7843-4894-BD78-F659C263F1B4}" type="slidenum">
              <a:rPr lang="en-US" smtClean="0"/>
              <a:t>‹#›</a:t>
            </a:fld>
            <a:endParaRPr lang="en-US"/>
          </a:p>
        </p:txBody>
      </p:sp>
    </p:spTree>
    <p:extLst>
      <p:ext uri="{BB962C8B-B14F-4D97-AF65-F5344CB8AC3E}">
        <p14:creationId xmlns:p14="http://schemas.microsoft.com/office/powerpoint/2010/main" val="8388568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97A0C3-AA05-4422-B0AB-2031BC0DB5A3}" type="datetimeFigureOut">
              <a:rPr lang="en-US" smtClean="0"/>
              <a:t>6/15/2026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B298B72-7843-4894-BD78-F659C263F1B4}" type="slidenum">
              <a:rPr lang="en-US" smtClean="0"/>
              <a:t>‹#›</a:t>
            </a:fld>
            <a:endParaRPr lang="en-US"/>
          </a:p>
        </p:txBody>
      </p:sp>
    </p:spTree>
    <p:extLst>
      <p:ext uri="{BB962C8B-B14F-4D97-AF65-F5344CB8AC3E}">
        <p14:creationId xmlns:p14="http://schemas.microsoft.com/office/powerpoint/2010/main" val="29061843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B97A0C3-AA05-4422-B0AB-2031BC0DB5A3}" type="datetimeFigureOut">
              <a:rPr lang="en-US" smtClean="0"/>
              <a:t>6/15/2026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298B72-7843-4894-BD78-F659C263F1B4}" type="slidenum">
              <a:rPr lang="en-US" smtClean="0"/>
              <a:t>‹#›</a:t>
            </a:fld>
            <a:endParaRPr lang="en-US"/>
          </a:p>
        </p:txBody>
      </p:sp>
    </p:spTree>
    <p:extLst>
      <p:ext uri="{BB962C8B-B14F-4D97-AF65-F5344CB8AC3E}">
        <p14:creationId xmlns:p14="http://schemas.microsoft.com/office/powerpoint/2010/main" val="11523858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6B97A0C3-AA05-4422-B0AB-2031BC0DB5A3}" type="datetimeFigureOut">
              <a:rPr lang="en-US" smtClean="0"/>
              <a:t>6/15/2026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B298B72-7843-4894-BD78-F659C263F1B4}" type="slidenum">
              <a:rPr lang="en-US" smtClean="0"/>
              <a:t>‹#›</a:t>
            </a:fld>
            <a:endParaRPr lang="en-US"/>
          </a:p>
        </p:txBody>
      </p:sp>
    </p:spTree>
    <p:extLst>
      <p:ext uri="{BB962C8B-B14F-4D97-AF65-F5344CB8AC3E}">
        <p14:creationId xmlns:p14="http://schemas.microsoft.com/office/powerpoint/2010/main" val="32711159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B97A0C3-AA05-4422-B0AB-2031BC0DB5A3}" type="datetimeFigureOut">
              <a:rPr lang="en-US" smtClean="0"/>
              <a:t>6/15/2026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B298B72-7843-4894-BD78-F659C263F1B4}" type="slidenum">
              <a:rPr lang="en-US" smtClean="0"/>
              <a:t>‹#›</a:t>
            </a:fld>
            <a:endParaRPr lang="en-US"/>
          </a:p>
        </p:txBody>
      </p:sp>
    </p:spTree>
    <p:extLst>
      <p:ext uri="{BB962C8B-B14F-4D97-AF65-F5344CB8AC3E}">
        <p14:creationId xmlns:p14="http://schemas.microsoft.com/office/powerpoint/2010/main" val="9864760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1415097"/>
          </a:xfrm>
        </p:spPr>
        <p:txBody>
          <a:bodyPr>
            <a:normAutofit fontScale="90000"/>
          </a:bodyPr>
          <a:lstStyle/>
          <a:p>
            <a:pPr algn="ctr"/>
            <a:r>
              <a:rPr lang="en-US" dirty="0" smtClean="0"/>
              <a:t>Overview of 2026 </a:t>
            </a:r>
            <a:br>
              <a:rPr lang="en-US" dirty="0" smtClean="0"/>
            </a:br>
            <a:r>
              <a:rPr lang="en-US" dirty="0" smtClean="0"/>
              <a:t>Enacted Legislation</a:t>
            </a:r>
            <a:endParaRPr lang="en-US" sz="2000" dirty="0"/>
          </a:p>
        </p:txBody>
      </p:sp>
      <p:sp>
        <p:nvSpPr>
          <p:cNvPr id="3" name="Subtitle 2"/>
          <p:cNvSpPr>
            <a:spLocks noGrp="1"/>
          </p:cNvSpPr>
          <p:nvPr>
            <p:ph type="subTitle" idx="1"/>
          </p:nvPr>
        </p:nvSpPr>
        <p:spPr>
          <a:xfrm>
            <a:off x="1524000" y="4343400"/>
            <a:ext cx="9144000" cy="914400"/>
          </a:xfrm>
        </p:spPr>
        <p:txBody>
          <a:bodyPr>
            <a:normAutofit fontScale="85000" lnSpcReduction="20000"/>
          </a:bodyPr>
          <a:lstStyle/>
          <a:p>
            <a:pPr algn="ctr"/>
            <a:r>
              <a:rPr lang="en-US" sz="4000" dirty="0" smtClean="0"/>
              <a:t>Disability Commission</a:t>
            </a:r>
          </a:p>
          <a:p>
            <a:pPr algn="ctr"/>
            <a:r>
              <a:rPr lang="en-US" sz="2600" dirty="0" smtClean="0"/>
              <a:t>June 18, 2026</a:t>
            </a:r>
            <a:endParaRPr lang="en-US" sz="2600" dirty="0"/>
          </a:p>
        </p:txBody>
      </p:sp>
    </p:spTree>
    <p:extLst>
      <p:ext uri="{BB962C8B-B14F-4D97-AF65-F5344CB8AC3E}">
        <p14:creationId xmlns:p14="http://schemas.microsoft.com/office/powerpoint/2010/main" val="12076069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73963"/>
            <a:ext cx="3512574" cy="1325563"/>
          </a:xfrm>
        </p:spPr>
        <p:txBody>
          <a:bodyPr>
            <a:normAutofit/>
          </a:bodyPr>
          <a:lstStyle/>
          <a:p>
            <a:r>
              <a:rPr lang="en-US" b="1" dirty="0" smtClean="0"/>
              <a:t>SB </a:t>
            </a:r>
            <a:r>
              <a:rPr lang="en-US" b="1" dirty="0" smtClean="0"/>
              <a:t>309</a:t>
            </a:r>
            <a:endParaRPr lang="en-US" b="1" dirty="0"/>
          </a:p>
        </p:txBody>
      </p:sp>
      <p:sp>
        <p:nvSpPr>
          <p:cNvPr id="3" name="Content Placeholder 2"/>
          <p:cNvSpPr>
            <a:spLocks noGrp="1"/>
          </p:cNvSpPr>
          <p:nvPr>
            <p:ph idx="1"/>
          </p:nvPr>
        </p:nvSpPr>
        <p:spPr/>
        <p:txBody>
          <a:bodyPr/>
          <a:lstStyle/>
          <a:p>
            <a:endParaRPr lang="en-US" b="1" dirty="0" smtClean="0"/>
          </a:p>
          <a:p>
            <a:r>
              <a:rPr lang="en-US" b="1" dirty="0" smtClean="0"/>
              <a:t>Driver </a:t>
            </a:r>
            <a:r>
              <a:rPr lang="en-US" b="1" dirty="0"/>
              <a:t>education programs; voluntary initiatives for drivers with autism spectrum disorder.</a:t>
            </a:r>
            <a:r>
              <a:rPr lang="en-US" dirty="0"/>
              <a:t> </a:t>
            </a:r>
            <a:endParaRPr lang="en-US" dirty="0" smtClean="0"/>
          </a:p>
          <a:p>
            <a:r>
              <a:rPr lang="en-US" dirty="0" smtClean="0"/>
              <a:t>Requires </a:t>
            </a:r>
            <a:r>
              <a:rPr lang="en-US" dirty="0"/>
              <a:t>driver education programs to include information about voluntary initiatives for drivers with autism spectrum disorder, including the driver communication improvement program, the driver's license indicator option, and the registration indicator option. The bill also directs the Board of Education to prepare, publish, and distribute instructional materials about these voluntary initiatives.</a:t>
            </a:r>
          </a:p>
        </p:txBody>
      </p:sp>
      <p:sp>
        <p:nvSpPr>
          <p:cNvPr id="5" name="TextBox 4"/>
          <p:cNvSpPr txBox="1"/>
          <p:nvPr/>
        </p:nvSpPr>
        <p:spPr>
          <a:xfrm>
            <a:off x="6619293" y="673963"/>
            <a:ext cx="2654709" cy="707886"/>
          </a:xfrm>
          <a:prstGeom prst="rect">
            <a:avLst/>
          </a:prstGeom>
          <a:noFill/>
        </p:spPr>
        <p:txBody>
          <a:bodyPr wrap="square" rtlCol="0">
            <a:spAutoFit/>
          </a:bodyPr>
          <a:lstStyle/>
          <a:p>
            <a:pPr algn="r"/>
            <a:r>
              <a:rPr lang="en-US" sz="2000" dirty="0"/>
              <a:t>Education/Training</a:t>
            </a:r>
            <a:br>
              <a:rPr lang="en-US" sz="2000" dirty="0"/>
            </a:br>
            <a:r>
              <a:rPr lang="en-US" sz="2000" dirty="0"/>
              <a:t>Sen. </a:t>
            </a:r>
            <a:r>
              <a:rPr lang="en-US" sz="2000" dirty="0" err="1"/>
              <a:t>Pekarsky</a:t>
            </a:r>
            <a:endParaRPr lang="en-US" sz="2000" dirty="0"/>
          </a:p>
        </p:txBody>
      </p:sp>
    </p:spTree>
    <p:extLst>
      <p:ext uri="{BB962C8B-B14F-4D97-AF65-F5344CB8AC3E}">
        <p14:creationId xmlns:p14="http://schemas.microsoft.com/office/powerpoint/2010/main" val="35644612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73963"/>
            <a:ext cx="5120148" cy="1325563"/>
          </a:xfrm>
        </p:spPr>
        <p:txBody>
          <a:bodyPr>
            <a:normAutofit/>
          </a:bodyPr>
          <a:lstStyle/>
          <a:p>
            <a:r>
              <a:rPr lang="en-US" b="1" dirty="0" smtClean="0"/>
              <a:t>HB 247/SB </a:t>
            </a:r>
            <a:r>
              <a:rPr lang="en-US" b="1" dirty="0" smtClean="0"/>
              <a:t>416</a:t>
            </a:r>
            <a:endParaRPr lang="en-US" b="1" dirty="0"/>
          </a:p>
        </p:txBody>
      </p:sp>
      <p:sp>
        <p:nvSpPr>
          <p:cNvPr id="3" name="Content Placeholder 2"/>
          <p:cNvSpPr>
            <a:spLocks noGrp="1"/>
          </p:cNvSpPr>
          <p:nvPr>
            <p:ph idx="1"/>
          </p:nvPr>
        </p:nvSpPr>
        <p:spPr/>
        <p:txBody>
          <a:bodyPr>
            <a:normAutofit fontScale="92500" lnSpcReduction="10000"/>
          </a:bodyPr>
          <a:lstStyle/>
          <a:p>
            <a:endParaRPr lang="en-US" b="1" dirty="0" smtClean="0"/>
          </a:p>
          <a:p>
            <a:r>
              <a:rPr lang="en-US" b="1" dirty="0" smtClean="0"/>
              <a:t>Deferred </a:t>
            </a:r>
            <a:r>
              <a:rPr lang="en-US" b="1" dirty="0"/>
              <a:t>disposition in a criminal case; persons with autism, intellectual disabilities, or developmental disabilities; expungement. </a:t>
            </a:r>
            <a:endParaRPr lang="en-US" b="1" dirty="0" smtClean="0"/>
          </a:p>
          <a:p>
            <a:r>
              <a:rPr lang="en-US" dirty="0" smtClean="0"/>
              <a:t>Adds </a:t>
            </a:r>
            <a:r>
              <a:rPr lang="en-US" dirty="0"/>
              <a:t>developmental disabilities to the autism and intellectual disability deferred disposition statute. The bill also provides that when a court defers and dismisses a charge pursuant to the autism, intellectual disability, or developmental disability deferred disposition statute, such charge may be considered as otherwise dismissed for purposes of expungement of police and court records. The bill also (</a:t>
            </a:r>
            <a:r>
              <a:rPr lang="en-US" dirty="0" err="1"/>
              <a:t>i</a:t>
            </a:r>
            <a:r>
              <a:rPr lang="en-US" dirty="0"/>
              <a:t>) clarifies that the defendant may request a hearing to determine the appropriateness of a deferred disposition at any time before or after any plea and (ii) provides that no statement made by the defendant at such a hearing is admissible in any criminal proceeding, except that any such statement made under oath may be admissible in a criminal proceeding for perjury or for purposes of impeachment in a criminal matter. </a:t>
            </a:r>
          </a:p>
        </p:txBody>
      </p:sp>
      <p:sp>
        <p:nvSpPr>
          <p:cNvPr id="5" name="TextBox 4"/>
          <p:cNvSpPr txBox="1"/>
          <p:nvPr/>
        </p:nvSpPr>
        <p:spPr>
          <a:xfrm>
            <a:off x="5837628" y="673963"/>
            <a:ext cx="3436374" cy="707886"/>
          </a:xfrm>
          <a:prstGeom prst="rect">
            <a:avLst/>
          </a:prstGeom>
          <a:noFill/>
        </p:spPr>
        <p:txBody>
          <a:bodyPr wrap="square" rtlCol="0">
            <a:spAutoFit/>
          </a:bodyPr>
          <a:lstStyle/>
          <a:p>
            <a:pPr algn="r"/>
            <a:r>
              <a:rPr lang="en-US" sz="2000" dirty="0"/>
              <a:t>Legal</a:t>
            </a:r>
            <a:br>
              <a:rPr lang="en-US" sz="2000" dirty="0"/>
            </a:br>
            <a:r>
              <a:rPr lang="en-US" sz="2000" dirty="0"/>
              <a:t>Del. Watts/Sen. </a:t>
            </a:r>
            <a:r>
              <a:rPr lang="en-US" sz="2000" dirty="0" err="1"/>
              <a:t>Boysko</a:t>
            </a:r>
            <a:endParaRPr lang="en-US" sz="2000" dirty="0"/>
          </a:p>
        </p:txBody>
      </p:sp>
    </p:spTree>
    <p:extLst>
      <p:ext uri="{BB962C8B-B14F-4D97-AF65-F5344CB8AC3E}">
        <p14:creationId xmlns:p14="http://schemas.microsoft.com/office/powerpoint/2010/main" val="25982307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73963"/>
            <a:ext cx="3910781" cy="1325563"/>
          </a:xfrm>
        </p:spPr>
        <p:txBody>
          <a:bodyPr>
            <a:normAutofit/>
          </a:bodyPr>
          <a:lstStyle/>
          <a:p>
            <a:r>
              <a:rPr lang="en-US" b="1" dirty="0" smtClean="0"/>
              <a:t>HB 671</a:t>
            </a:r>
            <a:endParaRPr lang="en-US" b="1" dirty="0"/>
          </a:p>
        </p:txBody>
      </p:sp>
      <p:sp>
        <p:nvSpPr>
          <p:cNvPr id="3" name="Content Placeholder 2"/>
          <p:cNvSpPr>
            <a:spLocks noGrp="1"/>
          </p:cNvSpPr>
          <p:nvPr>
            <p:ph idx="1"/>
          </p:nvPr>
        </p:nvSpPr>
        <p:spPr/>
        <p:txBody>
          <a:bodyPr/>
          <a:lstStyle/>
          <a:p>
            <a:endParaRPr lang="en-US" b="1" dirty="0" smtClean="0"/>
          </a:p>
          <a:p>
            <a:r>
              <a:rPr lang="en-US" b="1" dirty="0" smtClean="0"/>
              <a:t>Jurors</a:t>
            </a:r>
            <a:r>
              <a:rPr lang="en-US" b="1" dirty="0"/>
              <a:t>; exemptions from jury service upon request; competency to perform jury duty. </a:t>
            </a:r>
            <a:endParaRPr lang="en-US" b="1" dirty="0" smtClean="0"/>
          </a:p>
          <a:p>
            <a:r>
              <a:rPr lang="en-US" dirty="0" smtClean="0"/>
              <a:t>Provides </a:t>
            </a:r>
            <a:r>
              <a:rPr lang="en-US" dirty="0"/>
              <a:t>that no person shall be deemed incompetent to serve on any jury on the basis of disability if the person would otherwise be competent to serve if provided with reasonable accommodation. The bill also provides that any person under a disability that substantially impairs the person's ability to perform jury duty shall be exempt from jury duty upon such person's request.</a:t>
            </a:r>
            <a:endParaRPr lang="en-US" dirty="0"/>
          </a:p>
        </p:txBody>
      </p:sp>
      <p:sp>
        <p:nvSpPr>
          <p:cNvPr id="4" name="TextBox 3"/>
          <p:cNvSpPr txBox="1"/>
          <p:nvPr/>
        </p:nvSpPr>
        <p:spPr>
          <a:xfrm>
            <a:off x="6931467" y="673963"/>
            <a:ext cx="2342535" cy="707886"/>
          </a:xfrm>
          <a:prstGeom prst="rect">
            <a:avLst/>
          </a:prstGeom>
          <a:noFill/>
        </p:spPr>
        <p:txBody>
          <a:bodyPr wrap="square" rtlCol="0">
            <a:spAutoFit/>
          </a:bodyPr>
          <a:lstStyle/>
          <a:p>
            <a:pPr algn="r"/>
            <a:r>
              <a:rPr lang="en-US" sz="2000" dirty="0"/>
              <a:t>Legal</a:t>
            </a:r>
            <a:br>
              <a:rPr lang="en-US" sz="2000" dirty="0"/>
            </a:br>
            <a:r>
              <a:rPr lang="en-US" sz="2000" dirty="0"/>
              <a:t>Del. Maldonado</a:t>
            </a:r>
          </a:p>
        </p:txBody>
      </p:sp>
    </p:spTree>
    <p:extLst>
      <p:ext uri="{BB962C8B-B14F-4D97-AF65-F5344CB8AC3E}">
        <p14:creationId xmlns:p14="http://schemas.microsoft.com/office/powerpoint/2010/main" val="11711048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719067"/>
            <a:ext cx="4249994" cy="1325563"/>
          </a:xfrm>
        </p:spPr>
        <p:txBody>
          <a:bodyPr>
            <a:normAutofit/>
          </a:bodyPr>
          <a:lstStyle/>
          <a:p>
            <a:r>
              <a:rPr lang="en-US" b="1" dirty="0" smtClean="0"/>
              <a:t>HB 1014</a:t>
            </a:r>
            <a:endParaRPr lang="en-US" b="1" dirty="0"/>
          </a:p>
        </p:txBody>
      </p:sp>
      <p:sp>
        <p:nvSpPr>
          <p:cNvPr id="3" name="Content Placeholder 2"/>
          <p:cNvSpPr>
            <a:spLocks noGrp="1"/>
          </p:cNvSpPr>
          <p:nvPr>
            <p:ph idx="1"/>
          </p:nvPr>
        </p:nvSpPr>
        <p:spPr/>
        <p:txBody>
          <a:bodyPr>
            <a:normAutofit/>
          </a:bodyPr>
          <a:lstStyle/>
          <a:p>
            <a:endParaRPr lang="en-US" b="1" dirty="0" smtClean="0"/>
          </a:p>
          <a:p>
            <a:r>
              <a:rPr lang="en-US" b="1" dirty="0" smtClean="0"/>
              <a:t>Incapacitated </a:t>
            </a:r>
            <a:r>
              <a:rPr lang="en-US" b="1" dirty="0"/>
              <a:t>persons; finding of lack of capacity to understand act of voting.</a:t>
            </a:r>
            <a:r>
              <a:rPr lang="en-US" dirty="0"/>
              <a:t> </a:t>
            </a:r>
            <a:endParaRPr lang="en-US" dirty="0" smtClean="0"/>
          </a:p>
          <a:p>
            <a:r>
              <a:rPr lang="en-US" dirty="0" smtClean="0"/>
              <a:t>Provides </a:t>
            </a:r>
            <a:r>
              <a:rPr lang="en-US" dirty="0"/>
              <a:t>that a finding that a person is incapacitated in a proceeding for guardianship or conservatorship shall not be synonymous with a finding that such person lacks the capacity to understand the act of voting and therefore is not qualified to vote in accordance with the provisions of the Constitution of Virginia. The bill provides that no person shall be deemed disqualified to vote due to a lack of capacity for the purposes of the Constitution of Virginia unless a court makes a specific finding by clear and convincing evidence that such person lacks the capacity to understand the act of voting. </a:t>
            </a:r>
            <a:endParaRPr lang="en-US" dirty="0"/>
          </a:p>
        </p:txBody>
      </p:sp>
      <p:sp>
        <p:nvSpPr>
          <p:cNvPr id="4" name="TextBox 3"/>
          <p:cNvSpPr txBox="1"/>
          <p:nvPr/>
        </p:nvSpPr>
        <p:spPr>
          <a:xfrm>
            <a:off x="6162092" y="719067"/>
            <a:ext cx="3111910" cy="707886"/>
          </a:xfrm>
          <a:prstGeom prst="rect">
            <a:avLst/>
          </a:prstGeom>
          <a:noFill/>
        </p:spPr>
        <p:txBody>
          <a:bodyPr wrap="square" rtlCol="0">
            <a:spAutoFit/>
          </a:bodyPr>
          <a:lstStyle/>
          <a:p>
            <a:pPr algn="r"/>
            <a:r>
              <a:rPr lang="en-US" sz="2000" dirty="0"/>
              <a:t>Legal</a:t>
            </a:r>
            <a:br>
              <a:rPr lang="en-US" sz="2000" dirty="0"/>
            </a:br>
            <a:r>
              <a:rPr lang="en-US" sz="2000" dirty="0"/>
              <a:t>Del. Tran/Sen. </a:t>
            </a:r>
            <a:r>
              <a:rPr lang="en-US" sz="2000" dirty="0" err="1"/>
              <a:t>Favola</a:t>
            </a:r>
            <a:endParaRPr lang="en-US" sz="2000" dirty="0"/>
          </a:p>
        </p:txBody>
      </p:sp>
    </p:spTree>
    <p:extLst>
      <p:ext uri="{BB962C8B-B14F-4D97-AF65-F5344CB8AC3E}">
        <p14:creationId xmlns:p14="http://schemas.microsoft.com/office/powerpoint/2010/main" val="26195837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73963"/>
            <a:ext cx="4825181" cy="1325563"/>
          </a:xfrm>
        </p:spPr>
        <p:txBody>
          <a:bodyPr>
            <a:normAutofit/>
          </a:bodyPr>
          <a:lstStyle/>
          <a:p>
            <a:r>
              <a:rPr lang="en-US" b="1" dirty="0" smtClean="0"/>
              <a:t>SB 637</a:t>
            </a:r>
            <a:endParaRPr lang="en-US" b="1" dirty="0"/>
          </a:p>
        </p:txBody>
      </p:sp>
      <p:sp>
        <p:nvSpPr>
          <p:cNvPr id="3" name="Content Placeholder 2"/>
          <p:cNvSpPr>
            <a:spLocks noGrp="1"/>
          </p:cNvSpPr>
          <p:nvPr>
            <p:ph idx="1"/>
          </p:nvPr>
        </p:nvSpPr>
        <p:spPr/>
        <p:txBody>
          <a:bodyPr/>
          <a:lstStyle/>
          <a:p>
            <a:endParaRPr lang="en-US" b="1" dirty="0" smtClean="0"/>
          </a:p>
          <a:p>
            <a:r>
              <a:rPr lang="en-US" b="1" dirty="0" smtClean="0"/>
              <a:t>Virginia </a:t>
            </a:r>
            <a:r>
              <a:rPr lang="en-US" b="1" dirty="0"/>
              <a:t>Human Rights Act; procedures for a charge of unlawful discrimination.</a:t>
            </a:r>
            <a:r>
              <a:rPr lang="en-US" dirty="0"/>
              <a:t> </a:t>
            </a:r>
            <a:endParaRPr lang="en-US" dirty="0" smtClean="0"/>
          </a:p>
          <a:p>
            <a:r>
              <a:rPr lang="en-US" dirty="0" smtClean="0"/>
              <a:t>Provides </a:t>
            </a:r>
            <a:r>
              <a:rPr lang="en-US" dirty="0"/>
              <a:t>that, for the purposes of nondiscrimination in places of public accommodation, "place of public accommodation" includes educational institutions. The bill reduces from 15 to five the number of employees in the definition of "employer" for purposes of nondiscrimination in employment. The bill also amends from 300 days to two years the timeframe for filing a complaint alleging unlawful discrimination with the Office of the Attorney General.</a:t>
            </a:r>
            <a:endParaRPr lang="en-US" dirty="0"/>
          </a:p>
        </p:txBody>
      </p:sp>
      <p:sp>
        <p:nvSpPr>
          <p:cNvPr id="4" name="TextBox 3"/>
          <p:cNvSpPr txBox="1"/>
          <p:nvPr/>
        </p:nvSpPr>
        <p:spPr>
          <a:xfrm>
            <a:off x="6634040" y="673963"/>
            <a:ext cx="2639962" cy="707886"/>
          </a:xfrm>
          <a:prstGeom prst="rect">
            <a:avLst/>
          </a:prstGeom>
          <a:noFill/>
        </p:spPr>
        <p:txBody>
          <a:bodyPr wrap="square" rtlCol="0">
            <a:spAutoFit/>
          </a:bodyPr>
          <a:lstStyle/>
          <a:p>
            <a:pPr algn="r"/>
            <a:r>
              <a:rPr lang="en-US" sz="2000" dirty="0"/>
              <a:t>Legal</a:t>
            </a:r>
            <a:br>
              <a:rPr lang="en-US" sz="2000" dirty="0"/>
            </a:br>
            <a:r>
              <a:rPr lang="en-US" sz="2000" dirty="0"/>
              <a:t>Sen. </a:t>
            </a:r>
            <a:r>
              <a:rPr lang="en-US" sz="2000" dirty="0" err="1"/>
              <a:t>Ebbin</a:t>
            </a:r>
            <a:endParaRPr lang="en-US" sz="2000" dirty="0"/>
          </a:p>
        </p:txBody>
      </p:sp>
    </p:spTree>
    <p:extLst>
      <p:ext uri="{BB962C8B-B14F-4D97-AF65-F5344CB8AC3E}">
        <p14:creationId xmlns:p14="http://schemas.microsoft.com/office/powerpoint/2010/main" val="8445615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73963"/>
            <a:ext cx="4323735" cy="1325563"/>
          </a:xfrm>
        </p:spPr>
        <p:txBody>
          <a:bodyPr>
            <a:normAutofit/>
          </a:bodyPr>
          <a:lstStyle/>
          <a:p>
            <a:r>
              <a:rPr lang="en-US" b="1" dirty="0" smtClean="0"/>
              <a:t>HB 37</a:t>
            </a:r>
            <a:endParaRPr lang="en-US" b="1" dirty="0"/>
          </a:p>
        </p:txBody>
      </p:sp>
      <p:sp>
        <p:nvSpPr>
          <p:cNvPr id="3" name="Content Placeholder 2"/>
          <p:cNvSpPr>
            <a:spLocks noGrp="1"/>
          </p:cNvSpPr>
          <p:nvPr>
            <p:ph idx="1"/>
          </p:nvPr>
        </p:nvSpPr>
        <p:spPr/>
        <p:txBody>
          <a:bodyPr/>
          <a:lstStyle/>
          <a:p>
            <a:endParaRPr lang="en-US" b="1" dirty="0" smtClean="0"/>
          </a:p>
          <a:p>
            <a:r>
              <a:rPr lang="en-US" b="1" dirty="0" smtClean="0"/>
              <a:t>Developmental </a:t>
            </a:r>
            <a:r>
              <a:rPr lang="en-US" b="1" dirty="0"/>
              <a:t>disability waivers; financial eligibility standards; sunset repeal.</a:t>
            </a:r>
            <a:r>
              <a:rPr lang="en-US" dirty="0"/>
              <a:t> </a:t>
            </a:r>
            <a:endParaRPr lang="en-US" dirty="0" smtClean="0"/>
          </a:p>
          <a:p>
            <a:r>
              <a:rPr lang="en-US" dirty="0" smtClean="0"/>
              <a:t>Repeals </a:t>
            </a:r>
            <a:r>
              <a:rPr lang="en-US" dirty="0"/>
              <a:t>the July 1, 2026, sunset on provisions directing the Department of Medical Assistance Services to disregard Social Security Disability Insurance income above the maximum monthly Supplemental Security Income when determining financial eligibility for developmental disability waivers.</a:t>
            </a:r>
            <a:endParaRPr lang="en-US" dirty="0"/>
          </a:p>
        </p:txBody>
      </p:sp>
      <p:sp>
        <p:nvSpPr>
          <p:cNvPr id="4" name="TextBox 3"/>
          <p:cNvSpPr txBox="1"/>
          <p:nvPr/>
        </p:nvSpPr>
        <p:spPr>
          <a:xfrm>
            <a:off x="6722531" y="698997"/>
            <a:ext cx="2551471" cy="707886"/>
          </a:xfrm>
          <a:prstGeom prst="rect">
            <a:avLst/>
          </a:prstGeom>
          <a:noFill/>
        </p:spPr>
        <p:txBody>
          <a:bodyPr wrap="square" rtlCol="0">
            <a:spAutoFit/>
          </a:bodyPr>
          <a:lstStyle/>
          <a:p>
            <a:pPr algn="r"/>
            <a:r>
              <a:rPr lang="en-US" sz="2000" dirty="0"/>
              <a:t>Health Care</a:t>
            </a:r>
            <a:br>
              <a:rPr lang="en-US" sz="2000" dirty="0"/>
            </a:br>
            <a:r>
              <a:rPr lang="en-US" sz="2000" dirty="0"/>
              <a:t>Del. Shin</a:t>
            </a:r>
          </a:p>
        </p:txBody>
      </p:sp>
    </p:spTree>
    <p:extLst>
      <p:ext uri="{BB962C8B-B14F-4D97-AF65-F5344CB8AC3E}">
        <p14:creationId xmlns:p14="http://schemas.microsoft.com/office/powerpoint/2010/main" val="6358834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73963"/>
            <a:ext cx="4367981" cy="1325563"/>
          </a:xfrm>
        </p:spPr>
        <p:txBody>
          <a:bodyPr>
            <a:normAutofit/>
          </a:bodyPr>
          <a:lstStyle/>
          <a:p>
            <a:r>
              <a:rPr lang="en-US" b="1" dirty="0" smtClean="0"/>
              <a:t>HB </a:t>
            </a:r>
            <a:r>
              <a:rPr lang="en-US" b="1" dirty="0" smtClean="0"/>
              <a:t>469</a:t>
            </a:r>
            <a:endParaRPr lang="en-US" b="1" dirty="0"/>
          </a:p>
        </p:txBody>
      </p:sp>
      <p:sp>
        <p:nvSpPr>
          <p:cNvPr id="3" name="Content Placeholder 2"/>
          <p:cNvSpPr>
            <a:spLocks noGrp="1"/>
          </p:cNvSpPr>
          <p:nvPr>
            <p:ph idx="1"/>
          </p:nvPr>
        </p:nvSpPr>
        <p:spPr/>
        <p:txBody>
          <a:bodyPr/>
          <a:lstStyle/>
          <a:p>
            <a:endParaRPr lang="en-US" b="1" dirty="0" smtClean="0"/>
          </a:p>
          <a:p>
            <a:r>
              <a:rPr lang="en-US" b="1" dirty="0" smtClean="0"/>
              <a:t>Department </a:t>
            </a:r>
            <a:r>
              <a:rPr lang="en-US" b="1" dirty="0"/>
              <a:t>of Medical Assistance Services; Autism Competencies Checklist; positive behavior support facilitators; training. </a:t>
            </a:r>
            <a:endParaRPr lang="en-US" b="1" dirty="0" smtClean="0"/>
          </a:p>
          <a:p>
            <a:r>
              <a:rPr lang="en-US" dirty="0" smtClean="0"/>
              <a:t>Directs </a:t>
            </a:r>
            <a:r>
              <a:rPr lang="en-US" dirty="0"/>
              <a:t>the Department of Medical Assistance Services to amend its regulations relating to the Autism Competencies Checklist to allow positive behavior support facilitators to conduct training sessions on such competencies for direct support professionals and direct support professional supervisors who provide support for individuals with developmental disabilities.</a:t>
            </a:r>
          </a:p>
        </p:txBody>
      </p:sp>
      <p:sp>
        <p:nvSpPr>
          <p:cNvPr id="5" name="TextBox 4"/>
          <p:cNvSpPr txBox="1"/>
          <p:nvPr/>
        </p:nvSpPr>
        <p:spPr>
          <a:xfrm>
            <a:off x="6341531" y="673963"/>
            <a:ext cx="2932471" cy="707886"/>
          </a:xfrm>
          <a:prstGeom prst="rect">
            <a:avLst/>
          </a:prstGeom>
          <a:noFill/>
        </p:spPr>
        <p:txBody>
          <a:bodyPr wrap="square" rtlCol="0">
            <a:spAutoFit/>
          </a:bodyPr>
          <a:lstStyle/>
          <a:p>
            <a:pPr algn="r"/>
            <a:r>
              <a:rPr lang="en-US" sz="2000" dirty="0"/>
              <a:t>Health Care</a:t>
            </a:r>
            <a:br>
              <a:rPr lang="en-US" sz="2000" dirty="0"/>
            </a:br>
            <a:r>
              <a:rPr lang="en-US" sz="2000" dirty="0"/>
              <a:t>Del. Cohen</a:t>
            </a:r>
          </a:p>
        </p:txBody>
      </p:sp>
    </p:spTree>
    <p:extLst>
      <p:ext uri="{BB962C8B-B14F-4D97-AF65-F5344CB8AC3E}">
        <p14:creationId xmlns:p14="http://schemas.microsoft.com/office/powerpoint/2010/main" val="1725513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Relevant Legislation</a:t>
            </a:r>
            <a:endParaRPr lang="en-US" dirty="0"/>
          </a:p>
        </p:txBody>
      </p:sp>
      <p:sp>
        <p:nvSpPr>
          <p:cNvPr id="7" name="Content Placeholder 6"/>
          <p:cNvSpPr>
            <a:spLocks noGrp="1"/>
          </p:cNvSpPr>
          <p:nvPr>
            <p:ph idx="1"/>
          </p:nvPr>
        </p:nvSpPr>
        <p:spPr>
          <a:xfrm flipV="1">
            <a:off x="838200" y="6176962"/>
            <a:ext cx="10515600" cy="98107"/>
          </a:xfrm>
        </p:spPr>
        <p:txBody>
          <a:bodyPr>
            <a:normAutofit fontScale="25000" lnSpcReduction="20000"/>
          </a:bodyPr>
          <a:lstStyle/>
          <a:p>
            <a:endParaRPr lang="en-US" dirty="0"/>
          </a:p>
        </p:txBody>
      </p:sp>
      <p:sp>
        <p:nvSpPr>
          <p:cNvPr id="4" name="TextBox 3"/>
          <p:cNvSpPr txBox="1"/>
          <p:nvPr/>
        </p:nvSpPr>
        <p:spPr>
          <a:xfrm>
            <a:off x="838200" y="1690688"/>
            <a:ext cx="3985260" cy="2246769"/>
          </a:xfrm>
          <a:prstGeom prst="rect">
            <a:avLst/>
          </a:prstGeom>
          <a:noFill/>
        </p:spPr>
        <p:txBody>
          <a:bodyPr wrap="square" rtlCol="0">
            <a:spAutoFit/>
          </a:bodyPr>
          <a:lstStyle/>
          <a:p>
            <a:r>
              <a:rPr lang="en-US" sz="2800" u="sng" dirty="0" smtClean="0"/>
              <a:t>Administrative</a:t>
            </a:r>
            <a:endParaRPr lang="en-US" sz="2800" u="sng" dirty="0" smtClean="0"/>
          </a:p>
          <a:p>
            <a:r>
              <a:rPr lang="en-US" sz="2800" dirty="0" smtClean="0"/>
              <a:t>HB </a:t>
            </a:r>
            <a:r>
              <a:rPr lang="en-US" sz="2800" dirty="0" smtClean="0"/>
              <a:t>94</a:t>
            </a:r>
          </a:p>
          <a:p>
            <a:r>
              <a:rPr lang="en-US" sz="2800" dirty="0" smtClean="0"/>
              <a:t>HB 602/SB 722</a:t>
            </a:r>
          </a:p>
          <a:p>
            <a:r>
              <a:rPr lang="en-US" sz="2800" dirty="0" smtClean="0"/>
              <a:t>HB 1119/SB 216</a:t>
            </a:r>
          </a:p>
          <a:p>
            <a:r>
              <a:rPr lang="en-US" sz="2800" dirty="0" smtClean="0"/>
              <a:t>HB 1336</a:t>
            </a:r>
            <a:endParaRPr lang="en-US" sz="2800" dirty="0" smtClean="0"/>
          </a:p>
        </p:txBody>
      </p:sp>
      <p:sp>
        <p:nvSpPr>
          <p:cNvPr id="5" name="TextBox 4"/>
          <p:cNvSpPr txBox="1"/>
          <p:nvPr/>
        </p:nvSpPr>
        <p:spPr>
          <a:xfrm>
            <a:off x="5494236" y="4028300"/>
            <a:ext cx="3299460" cy="1384995"/>
          </a:xfrm>
          <a:prstGeom prst="rect">
            <a:avLst/>
          </a:prstGeom>
          <a:noFill/>
        </p:spPr>
        <p:txBody>
          <a:bodyPr wrap="square" rtlCol="0">
            <a:spAutoFit/>
          </a:bodyPr>
          <a:lstStyle/>
          <a:p>
            <a:r>
              <a:rPr lang="en-US" sz="2800" u="sng" dirty="0" smtClean="0"/>
              <a:t>Health Care</a:t>
            </a:r>
          </a:p>
          <a:p>
            <a:r>
              <a:rPr lang="en-US" sz="2800" dirty="0" smtClean="0"/>
              <a:t>HB </a:t>
            </a:r>
            <a:r>
              <a:rPr lang="en-US" sz="2800" dirty="0" smtClean="0"/>
              <a:t>37</a:t>
            </a:r>
          </a:p>
          <a:p>
            <a:r>
              <a:rPr lang="en-US" sz="2800" dirty="0" smtClean="0"/>
              <a:t>HB </a:t>
            </a:r>
            <a:r>
              <a:rPr lang="en-US" sz="2800" dirty="0" smtClean="0"/>
              <a:t>469</a:t>
            </a:r>
            <a:endParaRPr lang="en-US" sz="2800" dirty="0"/>
          </a:p>
        </p:txBody>
      </p:sp>
      <p:sp>
        <p:nvSpPr>
          <p:cNvPr id="8" name="TextBox 7"/>
          <p:cNvSpPr txBox="1"/>
          <p:nvPr/>
        </p:nvSpPr>
        <p:spPr>
          <a:xfrm>
            <a:off x="781050" y="4028300"/>
            <a:ext cx="4099560" cy="2246769"/>
          </a:xfrm>
          <a:prstGeom prst="rect">
            <a:avLst/>
          </a:prstGeom>
          <a:noFill/>
        </p:spPr>
        <p:txBody>
          <a:bodyPr wrap="square" rtlCol="0">
            <a:spAutoFit/>
          </a:bodyPr>
          <a:lstStyle/>
          <a:p>
            <a:r>
              <a:rPr lang="en-US" sz="2800" u="sng" dirty="0" smtClean="0"/>
              <a:t>Education/Training</a:t>
            </a:r>
          </a:p>
          <a:p>
            <a:r>
              <a:rPr lang="en-US" sz="2800" dirty="0" smtClean="0"/>
              <a:t>HB </a:t>
            </a:r>
            <a:r>
              <a:rPr lang="en-US" sz="2800" dirty="0" smtClean="0"/>
              <a:t>461</a:t>
            </a:r>
          </a:p>
          <a:p>
            <a:r>
              <a:rPr lang="en-US" sz="2800" dirty="0" smtClean="0"/>
              <a:t>HB 468</a:t>
            </a:r>
            <a:endParaRPr lang="en-US" sz="2800" dirty="0" smtClean="0"/>
          </a:p>
          <a:p>
            <a:r>
              <a:rPr lang="en-US" sz="2800" dirty="0" smtClean="0"/>
              <a:t>HB 1097</a:t>
            </a:r>
          </a:p>
          <a:p>
            <a:r>
              <a:rPr lang="en-US" sz="2800" dirty="0" smtClean="0"/>
              <a:t>SB 309</a:t>
            </a:r>
            <a:endParaRPr lang="en-US" sz="2800" dirty="0"/>
          </a:p>
        </p:txBody>
      </p:sp>
      <p:sp>
        <p:nvSpPr>
          <p:cNvPr id="9" name="TextBox 8"/>
          <p:cNvSpPr txBox="1"/>
          <p:nvPr/>
        </p:nvSpPr>
        <p:spPr>
          <a:xfrm>
            <a:off x="5563062" y="1647319"/>
            <a:ext cx="5303520" cy="2677656"/>
          </a:xfrm>
          <a:prstGeom prst="rect">
            <a:avLst/>
          </a:prstGeom>
          <a:noFill/>
        </p:spPr>
        <p:txBody>
          <a:bodyPr wrap="square" rtlCol="0">
            <a:spAutoFit/>
          </a:bodyPr>
          <a:lstStyle/>
          <a:p>
            <a:r>
              <a:rPr lang="en-US" sz="2800" u="sng" dirty="0" smtClean="0"/>
              <a:t>Legal</a:t>
            </a:r>
            <a:endParaRPr lang="en-US" sz="2800" u="sng" dirty="0" smtClean="0"/>
          </a:p>
          <a:p>
            <a:r>
              <a:rPr lang="en-US" sz="2800" dirty="0" smtClean="0"/>
              <a:t>HB </a:t>
            </a:r>
            <a:r>
              <a:rPr lang="en-US" sz="2800" dirty="0" smtClean="0"/>
              <a:t>247/SB </a:t>
            </a:r>
            <a:r>
              <a:rPr lang="en-US" sz="2800" dirty="0" smtClean="0"/>
              <a:t>416</a:t>
            </a:r>
          </a:p>
          <a:p>
            <a:r>
              <a:rPr lang="en-US" sz="2800" dirty="0"/>
              <a:t>HB </a:t>
            </a:r>
            <a:r>
              <a:rPr lang="en-US" sz="2800" dirty="0" smtClean="0"/>
              <a:t>671</a:t>
            </a:r>
            <a:endParaRPr lang="en-US" sz="2800" dirty="0" smtClean="0"/>
          </a:p>
          <a:p>
            <a:r>
              <a:rPr lang="en-US" sz="2800" dirty="0"/>
              <a:t>HB 1014/SB </a:t>
            </a:r>
            <a:r>
              <a:rPr lang="en-US" sz="2800" dirty="0" smtClean="0"/>
              <a:t>34</a:t>
            </a:r>
            <a:endParaRPr lang="en-US" sz="2800" dirty="0" smtClean="0"/>
          </a:p>
          <a:p>
            <a:r>
              <a:rPr lang="en-US" sz="2800" dirty="0"/>
              <a:t>SB 637</a:t>
            </a:r>
          </a:p>
          <a:p>
            <a:endParaRPr lang="en-US" sz="2800" dirty="0"/>
          </a:p>
        </p:txBody>
      </p:sp>
    </p:spTree>
    <p:extLst>
      <p:ext uri="{BB962C8B-B14F-4D97-AF65-F5344CB8AC3E}">
        <p14:creationId xmlns:p14="http://schemas.microsoft.com/office/powerpoint/2010/main" val="16977406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HB 94</a:t>
            </a:r>
            <a:endParaRPr lang="en-US" b="1" dirty="0"/>
          </a:p>
        </p:txBody>
      </p:sp>
      <p:sp>
        <p:nvSpPr>
          <p:cNvPr id="3" name="Content Placeholder 2"/>
          <p:cNvSpPr>
            <a:spLocks noGrp="1"/>
          </p:cNvSpPr>
          <p:nvPr>
            <p:ph idx="1"/>
          </p:nvPr>
        </p:nvSpPr>
        <p:spPr/>
        <p:txBody>
          <a:bodyPr/>
          <a:lstStyle/>
          <a:p>
            <a:endParaRPr lang="en-US" b="1" dirty="0" smtClean="0"/>
          </a:p>
          <a:p>
            <a:r>
              <a:rPr lang="en-US" b="1" dirty="0" smtClean="0"/>
              <a:t>Vehicle </a:t>
            </a:r>
            <a:r>
              <a:rPr lang="en-US" b="1" dirty="0"/>
              <a:t>registration fees; disabled veterans. </a:t>
            </a:r>
            <a:endParaRPr lang="en-US" b="1" dirty="0" smtClean="0"/>
          </a:p>
          <a:p>
            <a:r>
              <a:rPr lang="en-US" dirty="0" smtClean="0"/>
              <a:t>Extends </a:t>
            </a:r>
            <a:r>
              <a:rPr lang="en-US" dirty="0"/>
              <a:t>the current exemption from annual vehicle registration fees for disabled veterans or their </a:t>
            </a:r>
            <a:r>
              <a:rPr lang="en-US" dirty="0" err="1"/>
              <a:t>unremarried</a:t>
            </a:r>
            <a:r>
              <a:rPr lang="en-US" dirty="0"/>
              <a:t> surviving spouse to eligible vehicles displaying a standard passenger license plate. Current law applies such exemption to a vehicle displaying disabled veteran special license plates.</a:t>
            </a:r>
            <a:endParaRPr lang="en-US" dirty="0"/>
          </a:p>
        </p:txBody>
      </p:sp>
      <p:sp>
        <p:nvSpPr>
          <p:cNvPr id="4" name="TextBox 3"/>
          <p:cNvSpPr txBox="1"/>
          <p:nvPr/>
        </p:nvSpPr>
        <p:spPr>
          <a:xfrm>
            <a:off x="5262441" y="609600"/>
            <a:ext cx="4011561" cy="707886"/>
          </a:xfrm>
          <a:prstGeom prst="rect">
            <a:avLst/>
          </a:prstGeom>
          <a:noFill/>
        </p:spPr>
        <p:txBody>
          <a:bodyPr wrap="square" rtlCol="0">
            <a:spAutoFit/>
          </a:bodyPr>
          <a:lstStyle/>
          <a:p>
            <a:pPr algn="r"/>
            <a:r>
              <a:rPr lang="en-US" sz="2000" dirty="0"/>
              <a:t>Administrative</a:t>
            </a:r>
            <a:br>
              <a:rPr lang="en-US" sz="2000" dirty="0"/>
            </a:br>
            <a:r>
              <a:rPr lang="en-US" sz="2000" dirty="0"/>
              <a:t>Del. Bennett-Parker</a:t>
            </a:r>
          </a:p>
        </p:txBody>
      </p:sp>
    </p:spTree>
    <p:extLst>
      <p:ext uri="{BB962C8B-B14F-4D97-AF65-F5344CB8AC3E}">
        <p14:creationId xmlns:p14="http://schemas.microsoft.com/office/powerpoint/2010/main" val="11804777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HB 602/SB </a:t>
            </a:r>
            <a:r>
              <a:rPr lang="en-US" b="1" dirty="0" smtClean="0"/>
              <a:t>722</a:t>
            </a:r>
            <a:endParaRPr lang="en-US" b="1" dirty="0"/>
          </a:p>
        </p:txBody>
      </p:sp>
      <p:sp>
        <p:nvSpPr>
          <p:cNvPr id="3" name="Content Placeholder 2"/>
          <p:cNvSpPr>
            <a:spLocks noGrp="1"/>
          </p:cNvSpPr>
          <p:nvPr>
            <p:ph idx="1"/>
          </p:nvPr>
        </p:nvSpPr>
        <p:spPr/>
        <p:txBody>
          <a:bodyPr>
            <a:normAutofit/>
          </a:bodyPr>
          <a:lstStyle/>
          <a:p>
            <a:endParaRPr lang="en-US" b="1" dirty="0" smtClean="0"/>
          </a:p>
          <a:p>
            <a:r>
              <a:rPr lang="en-US" b="1" dirty="0" smtClean="0"/>
              <a:t>Open </a:t>
            </a:r>
            <a:r>
              <a:rPr lang="en-US" b="1" dirty="0"/>
              <a:t>captioning at motion picture theaters. </a:t>
            </a:r>
            <a:endParaRPr lang="en-US" b="1" dirty="0" smtClean="0"/>
          </a:p>
          <a:p>
            <a:r>
              <a:rPr lang="en-US" dirty="0" smtClean="0"/>
              <a:t>Establishes </a:t>
            </a:r>
            <a:r>
              <a:rPr lang="en-US" dirty="0"/>
              <a:t>requirements for open captioning for motion picture theaters. The bill requires all motion picture theater companies, excluding outdoor theaters such as drive-in theaters, that own, operate, control, or lease five or more locations in the Commonwealth and are open to the general public to provide open captioning on any film that has at least seven showings per operating week for a period greater than one operating week, provided that open captioning is available to the theater for such film as part of the digital cinema package.</a:t>
            </a:r>
            <a:endParaRPr lang="en-US" dirty="0"/>
          </a:p>
        </p:txBody>
      </p:sp>
      <p:sp>
        <p:nvSpPr>
          <p:cNvPr id="4" name="TextBox 3"/>
          <p:cNvSpPr txBox="1"/>
          <p:nvPr/>
        </p:nvSpPr>
        <p:spPr>
          <a:xfrm>
            <a:off x="5205904" y="609600"/>
            <a:ext cx="4068098" cy="707886"/>
          </a:xfrm>
          <a:prstGeom prst="rect">
            <a:avLst/>
          </a:prstGeom>
          <a:noFill/>
        </p:spPr>
        <p:txBody>
          <a:bodyPr wrap="square" rtlCol="0">
            <a:spAutoFit/>
          </a:bodyPr>
          <a:lstStyle/>
          <a:p>
            <a:pPr algn="r"/>
            <a:r>
              <a:rPr lang="en-US" sz="2000" dirty="0"/>
              <a:t>Administrative</a:t>
            </a:r>
            <a:br>
              <a:rPr lang="en-US" sz="2000" dirty="0"/>
            </a:br>
            <a:r>
              <a:rPr lang="en-US" sz="2000" dirty="0"/>
              <a:t>Del. Hernandez/Sen. Williams Graves</a:t>
            </a:r>
          </a:p>
        </p:txBody>
      </p:sp>
    </p:spTree>
    <p:extLst>
      <p:ext uri="{BB962C8B-B14F-4D97-AF65-F5344CB8AC3E}">
        <p14:creationId xmlns:p14="http://schemas.microsoft.com/office/powerpoint/2010/main" val="10236820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5457995" cy="1320800"/>
          </a:xfrm>
        </p:spPr>
        <p:txBody>
          <a:bodyPr/>
          <a:lstStyle/>
          <a:p>
            <a:r>
              <a:rPr lang="en-US" b="1" dirty="0" smtClean="0"/>
              <a:t>HB 1119/SB 216</a:t>
            </a:r>
            <a:endParaRPr lang="en-US" b="1" dirty="0"/>
          </a:p>
        </p:txBody>
      </p:sp>
      <p:sp>
        <p:nvSpPr>
          <p:cNvPr id="3" name="Content Placeholder 2"/>
          <p:cNvSpPr>
            <a:spLocks noGrp="1"/>
          </p:cNvSpPr>
          <p:nvPr>
            <p:ph idx="1"/>
          </p:nvPr>
        </p:nvSpPr>
        <p:spPr/>
        <p:txBody>
          <a:bodyPr/>
          <a:lstStyle/>
          <a:p>
            <a:r>
              <a:rPr lang="en-US" b="1" dirty="0"/>
              <a:t>Guardianship; copy of appointment, termination, or modification order; Department of Medical Assistance Services. </a:t>
            </a:r>
            <a:endParaRPr lang="en-US" b="1" dirty="0" smtClean="0"/>
          </a:p>
          <a:p>
            <a:r>
              <a:rPr lang="en-US" dirty="0" smtClean="0"/>
              <a:t>Removes </a:t>
            </a:r>
            <a:r>
              <a:rPr lang="en-US" dirty="0"/>
              <a:t>the requirement of a clerk of court in a guardianship proceeding to forward a copy of an order appointing a guardian and a copy of the certificate of qualification to the Department of Medical Assistance Services. The bill further removes such a forwarding requirement when a guardianship is terminated or otherwise modified. </a:t>
            </a:r>
            <a:endParaRPr lang="en-US" dirty="0"/>
          </a:p>
        </p:txBody>
      </p:sp>
      <p:sp>
        <p:nvSpPr>
          <p:cNvPr id="4" name="TextBox 3"/>
          <p:cNvSpPr txBox="1"/>
          <p:nvPr/>
        </p:nvSpPr>
        <p:spPr>
          <a:xfrm>
            <a:off x="6191589" y="609600"/>
            <a:ext cx="3082413" cy="707886"/>
          </a:xfrm>
          <a:prstGeom prst="rect">
            <a:avLst/>
          </a:prstGeom>
          <a:noFill/>
        </p:spPr>
        <p:txBody>
          <a:bodyPr wrap="square" rtlCol="0">
            <a:spAutoFit/>
          </a:bodyPr>
          <a:lstStyle/>
          <a:p>
            <a:pPr algn="r"/>
            <a:r>
              <a:rPr lang="en-US" sz="2000" dirty="0" smtClean="0"/>
              <a:t>Administrative</a:t>
            </a:r>
          </a:p>
          <a:p>
            <a:pPr algn="r"/>
            <a:r>
              <a:rPr lang="en-US" sz="2000" dirty="0" smtClean="0"/>
              <a:t>Del. </a:t>
            </a:r>
            <a:r>
              <a:rPr lang="en-US" sz="2000" dirty="0" err="1" smtClean="0"/>
              <a:t>Nivar</a:t>
            </a:r>
            <a:r>
              <a:rPr lang="en-US" sz="2000" dirty="0" smtClean="0"/>
              <a:t>/Sen. </a:t>
            </a:r>
            <a:r>
              <a:rPr lang="en-US" sz="2000" dirty="0" err="1" smtClean="0"/>
              <a:t>Boysko</a:t>
            </a:r>
            <a:endParaRPr lang="en-US" sz="2000" dirty="0"/>
          </a:p>
        </p:txBody>
      </p:sp>
    </p:spTree>
    <p:extLst>
      <p:ext uri="{BB962C8B-B14F-4D97-AF65-F5344CB8AC3E}">
        <p14:creationId xmlns:p14="http://schemas.microsoft.com/office/powerpoint/2010/main" val="42065708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HB 1336</a:t>
            </a:r>
            <a:endParaRPr lang="en-US" b="1" dirty="0"/>
          </a:p>
        </p:txBody>
      </p:sp>
      <p:sp>
        <p:nvSpPr>
          <p:cNvPr id="3" name="Content Placeholder 2"/>
          <p:cNvSpPr>
            <a:spLocks noGrp="1"/>
          </p:cNvSpPr>
          <p:nvPr>
            <p:ph idx="1"/>
          </p:nvPr>
        </p:nvSpPr>
        <p:spPr/>
        <p:txBody>
          <a:bodyPr/>
          <a:lstStyle/>
          <a:p>
            <a:endParaRPr lang="en-US" b="1" dirty="0" smtClean="0"/>
          </a:p>
          <a:p>
            <a:r>
              <a:rPr lang="en-US" b="1" dirty="0" smtClean="0"/>
              <a:t>Definition </a:t>
            </a:r>
            <a:r>
              <a:rPr lang="en-US" b="1" dirty="0"/>
              <a:t>of three-unit service dog team. </a:t>
            </a:r>
            <a:endParaRPr lang="en-US" b="1" dirty="0" smtClean="0"/>
          </a:p>
          <a:p>
            <a:r>
              <a:rPr lang="en-US" dirty="0" smtClean="0"/>
              <a:t>Clarifies</a:t>
            </a:r>
            <a:r>
              <a:rPr lang="en-US" dirty="0"/>
              <a:t>, in the definition of a three-unit service dog team, that a person who is an adult and who has been trained to handle the service dog can include the parent of the person with a disability who is part of such team.</a:t>
            </a:r>
            <a:endParaRPr lang="en-US" dirty="0"/>
          </a:p>
        </p:txBody>
      </p:sp>
      <p:sp>
        <p:nvSpPr>
          <p:cNvPr id="4" name="TextBox 3"/>
          <p:cNvSpPr txBox="1"/>
          <p:nvPr/>
        </p:nvSpPr>
        <p:spPr>
          <a:xfrm>
            <a:off x="6272329" y="609600"/>
            <a:ext cx="3001673" cy="707886"/>
          </a:xfrm>
          <a:prstGeom prst="rect">
            <a:avLst/>
          </a:prstGeom>
          <a:noFill/>
        </p:spPr>
        <p:txBody>
          <a:bodyPr wrap="square" rtlCol="0">
            <a:spAutoFit/>
          </a:bodyPr>
          <a:lstStyle/>
          <a:p>
            <a:pPr algn="r"/>
            <a:r>
              <a:rPr lang="en-US" sz="2000" dirty="0"/>
              <a:t>Administrative</a:t>
            </a:r>
            <a:br>
              <a:rPr lang="en-US" sz="2000" dirty="0"/>
            </a:br>
            <a:r>
              <a:rPr lang="en-US" sz="2000" dirty="0"/>
              <a:t>Del. Fowler</a:t>
            </a:r>
          </a:p>
        </p:txBody>
      </p:sp>
    </p:spTree>
    <p:extLst>
      <p:ext uri="{BB962C8B-B14F-4D97-AF65-F5344CB8AC3E}">
        <p14:creationId xmlns:p14="http://schemas.microsoft.com/office/powerpoint/2010/main" val="12411569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73963"/>
            <a:ext cx="5547852" cy="1325563"/>
          </a:xfrm>
        </p:spPr>
        <p:txBody>
          <a:bodyPr>
            <a:normAutofit/>
          </a:bodyPr>
          <a:lstStyle/>
          <a:p>
            <a:r>
              <a:rPr lang="en-US" b="1" dirty="0" smtClean="0"/>
              <a:t>HB 461</a:t>
            </a:r>
            <a:endParaRPr lang="en-US" b="1" dirty="0"/>
          </a:p>
        </p:txBody>
      </p:sp>
      <p:sp>
        <p:nvSpPr>
          <p:cNvPr id="3" name="Content Placeholder 2"/>
          <p:cNvSpPr>
            <a:spLocks noGrp="1"/>
          </p:cNvSpPr>
          <p:nvPr>
            <p:ph idx="1"/>
          </p:nvPr>
        </p:nvSpPr>
        <p:spPr/>
        <p:txBody>
          <a:bodyPr/>
          <a:lstStyle/>
          <a:p>
            <a:endParaRPr lang="en-US" b="1" dirty="0" smtClean="0"/>
          </a:p>
          <a:p>
            <a:r>
              <a:rPr lang="en-US" b="1" dirty="0" smtClean="0"/>
              <a:t>Special </a:t>
            </a:r>
            <a:r>
              <a:rPr lang="en-US" b="1" dirty="0"/>
              <a:t>education; student age range restrictions in educational settings. </a:t>
            </a:r>
            <a:endParaRPr lang="en-US" b="1" dirty="0" smtClean="0"/>
          </a:p>
          <a:p>
            <a:r>
              <a:rPr lang="en-US" dirty="0" smtClean="0"/>
              <a:t>Prohibits </a:t>
            </a:r>
            <a:r>
              <a:rPr lang="en-US" dirty="0"/>
              <a:t>any student with a disability in grades kindergarten through six from being regularly assigned to any educational setting, including any specialized educational setting, in which the maximum age range exceeds four years unless the student's individualized education program (IEP) team determines that an exception is appropriate and justifies such exception in the student's IEP. The bill has a delayed effective date of July 1, 2027.</a:t>
            </a:r>
            <a:endParaRPr lang="en-US" dirty="0"/>
          </a:p>
        </p:txBody>
      </p:sp>
      <p:sp>
        <p:nvSpPr>
          <p:cNvPr id="4" name="TextBox 3"/>
          <p:cNvSpPr txBox="1"/>
          <p:nvPr/>
        </p:nvSpPr>
        <p:spPr>
          <a:xfrm>
            <a:off x="6386052" y="673963"/>
            <a:ext cx="2979174" cy="707886"/>
          </a:xfrm>
          <a:prstGeom prst="rect">
            <a:avLst/>
          </a:prstGeom>
          <a:noFill/>
        </p:spPr>
        <p:txBody>
          <a:bodyPr wrap="square" rtlCol="0">
            <a:spAutoFit/>
          </a:bodyPr>
          <a:lstStyle/>
          <a:p>
            <a:pPr algn="r"/>
            <a:r>
              <a:rPr lang="en-US" sz="2000" dirty="0"/>
              <a:t>Education/Training</a:t>
            </a:r>
            <a:br>
              <a:rPr lang="en-US" sz="2000" dirty="0"/>
            </a:br>
            <a:r>
              <a:rPr lang="en-US" sz="2000" dirty="0"/>
              <a:t>Del. Cohen</a:t>
            </a:r>
          </a:p>
        </p:txBody>
      </p:sp>
    </p:spTree>
    <p:extLst>
      <p:ext uri="{BB962C8B-B14F-4D97-AF65-F5344CB8AC3E}">
        <p14:creationId xmlns:p14="http://schemas.microsoft.com/office/powerpoint/2010/main" val="40344638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73963"/>
            <a:ext cx="4884174" cy="1325563"/>
          </a:xfrm>
        </p:spPr>
        <p:txBody>
          <a:bodyPr>
            <a:normAutofit/>
          </a:bodyPr>
          <a:lstStyle/>
          <a:p>
            <a:r>
              <a:rPr lang="en-US" b="1" dirty="0" smtClean="0"/>
              <a:t>HB 468</a:t>
            </a:r>
            <a:endParaRPr lang="en-US" b="1" dirty="0"/>
          </a:p>
        </p:txBody>
      </p:sp>
      <p:sp>
        <p:nvSpPr>
          <p:cNvPr id="3" name="Content Placeholder 2"/>
          <p:cNvSpPr>
            <a:spLocks noGrp="1"/>
          </p:cNvSpPr>
          <p:nvPr>
            <p:ph idx="1"/>
          </p:nvPr>
        </p:nvSpPr>
        <p:spPr/>
        <p:txBody>
          <a:bodyPr>
            <a:normAutofit fontScale="92500" lnSpcReduction="10000"/>
          </a:bodyPr>
          <a:lstStyle/>
          <a:p>
            <a:endParaRPr lang="en-US" b="1" dirty="0" smtClean="0"/>
          </a:p>
          <a:p>
            <a:r>
              <a:rPr lang="en-US" b="1" dirty="0" smtClean="0"/>
              <a:t>State </a:t>
            </a:r>
            <a:r>
              <a:rPr lang="en-US" b="1" dirty="0"/>
              <a:t>Council of Higher Education for Virginia; guidelines for developing a transition IEP; report.</a:t>
            </a:r>
            <a:r>
              <a:rPr lang="en-US" dirty="0"/>
              <a:t> </a:t>
            </a:r>
            <a:endParaRPr lang="en-US" dirty="0" smtClean="0"/>
          </a:p>
          <a:p>
            <a:r>
              <a:rPr lang="en-US" dirty="0" smtClean="0"/>
              <a:t>Requires </a:t>
            </a:r>
            <a:r>
              <a:rPr lang="en-US" dirty="0"/>
              <a:t>the State Council of Higher Education for Virginia (the Council), in consultation with the Department of Education and representatives of public institutions of higher education and public secondary schools in the Commonwealth, to develop and submit to the Department of Education for public posting and access by the individualized education program (IEP) team of any student with a disability guidelines for developing a transition IEP to help facilitate the timely provision of transition services and accommodations for students with disabilities by public institutions of higher education across the Commonwealth. The bill requires the Council to encourage private institutions of higher education in the Commonwealth to make such guidelines available to help facilitate the timely provision of transition services and accommodations for such students at such institutions.</a:t>
            </a:r>
            <a:endParaRPr lang="en-US" dirty="0"/>
          </a:p>
        </p:txBody>
      </p:sp>
      <p:sp>
        <p:nvSpPr>
          <p:cNvPr id="4" name="TextBox 3"/>
          <p:cNvSpPr txBox="1"/>
          <p:nvPr/>
        </p:nvSpPr>
        <p:spPr>
          <a:xfrm>
            <a:off x="6162092" y="673963"/>
            <a:ext cx="3111910" cy="707886"/>
          </a:xfrm>
          <a:prstGeom prst="rect">
            <a:avLst/>
          </a:prstGeom>
          <a:noFill/>
        </p:spPr>
        <p:txBody>
          <a:bodyPr wrap="square" rtlCol="0">
            <a:spAutoFit/>
          </a:bodyPr>
          <a:lstStyle/>
          <a:p>
            <a:pPr algn="r"/>
            <a:r>
              <a:rPr lang="en-US" sz="2000" dirty="0" smtClean="0"/>
              <a:t>Education/Training</a:t>
            </a:r>
            <a:br>
              <a:rPr lang="en-US" sz="2000" dirty="0" smtClean="0"/>
            </a:br>
            <a:r>
              <a:rPr lang="en-US" sz="2000" dirty="0" smtClean="0"/>
              <a:t>Del. Cohen</a:t>
            </a:r>
            <a:endParaRPr lang="en-US" sz="2000" dirty="0"/>
          </a:p>
        </p:txBody>
      </p:sp>
    </p:spTree>
    <p:extLst>
      <p:ext uri="{BB962C8B-B14F-4D97-AF65-F5344CB8AC3E}">
        <p14:creationId xmlns:p14="http://schemas.microsoft.com/office/powerpoint/2010/main" val="20902771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73963"/>
            <a:ext cx="4943168" cy="1325563"/>
          </a:xfrm>
        </p:spPr>
        <p:txBody>
          <a:bodyPr>
            <a:normAutofit/>
          </a:bodyPr>
          <a:lstStyle/>
          <a:p>
            <a:r>
              <a:rPr lang="en-US" b="1" dirty="0" smtClean="0"/>
              <a:t>HB </a:t>
            </a:r>
            <a:r>
              <a:rPr lang="en-US" b="1" dirty="0" smtClean="0"/>
              <a:t>1097</a:t>
            </a:r>
            <a:endParaRPr lang="en-US" b="1" dirty="0"/>
          </a:p>
        </p:txBody>
      </p:sp>
      <p:sp>
        <p:nvSpPr>
          <p:cNvPr id="3" name="Content Placeholder 2"/>
          <p:cNvSpPr>
            <a:spLocks noGrp="1"/>
          </p:cNvSpPr>
          <p:nvPr>
            <p:ph idx="1"/>
          </p:nvPr>
        </p:nvSpPr>
        <p:spPr/>
        <p:txBody>
          <a:bodyPr>
            <a:normAutofit/>
          </a:bodyPr>
          <a:lstStyle/>
          <a:p>
            <a:r>
              <a:rPr lang="en-US" b="1" dirty="0"/>
              <a:t>Driver communication improvement program for drivers diagnosed with autism spectrum disorder; education for law-enforcement officers and emergency medical services providers; educational materials for driver training schools.</a:t>
            </a:r>
            <a:r>
              <a:rPr lang="en-US" dirty="0"/>
              <a:t> </a:t>
            </a:r>
            <a:endParaRPr lang="en-US" dirty="0" smtClean="0"/>
          </a:p>
          <a:p>
            <a:r>
              <a:rPr lang="en-US" dirty="0" smtClean="0"/>
              <a:t>Requires </a:t>
            </a:r>
            <a:r>
              <a:rPr lang="en-US" dirty="0"/>
              <a:t>law-enforcement officers and emergency medical service providers, as a condition of such providers' certification and recertification, to undergo education on the driver communication improvement program for drivers diagnosed with autism spectrum disorder. The bill directs the Department of Motor Vehicles to display information about the driver communication improvement program on its website and distribute educational materials to all driver training schools licensed by the Department of Motor Vehicles. As introduced, this bill is a recommendation of the Virginia Disability Commission.</a:t>
            </a:r>
          </a:p>
        </p:txBody>
      </p:sp>
      <p:sp>
        <p:nvSpPr>
          <p:cNvPr id="5" name="TextBox 4"/>
          <p:cNvSpPr txBox="1"/>
          <p:nvPr/>
        </p:nvSpPr>
        <p:spPr>
          <a:xfrm>
            <a:off x="6607002" y="673963"/>
            <a:ext cx="2667000" cy="707886"/>
          </a:xfrm>
          <a:prstGeom prst="rect">
            <a:avLst/>
          </a:prstGeom>
          <a:noFill/>
        </p:spPr>
        <p:txBody>
          <a:bodyPr wrap="square" rtlCol="0">
            <a:spAutoFit/>
          </a:bodyPr>
          <a:lstStyle/>
          <a:p>
            <a:pPr algn="r"/>
            <a:r>
              <a:rPr lang="en-US" sz="2000" dirty="0"/>
              <a:t>Education/Training</a:t>
            </a:r>
            <a:br>
              <a:rPr lang="en-US" sz="2000" dirty="0"/>
            </a:br>
            <a:r>
              <a:rPr lang="en-US" sz="2000" dirty="0"/>
              <a:t>Del. </a:t>
            </a:r>
            <a:r>
              <a:rPr lang="en-US" sz="2000" dirty="0" err="1"/>
              <a:t>Laufer</a:t>
            </a:r>
            <a:endParaRPr lang="en-US" sz="2000" dirty="0"/>
          </a:p>
        </p:txBody>
      </p:sp>
    </p:spTree>
    <p:extLst>
      <p:ext uri="{BB962C8B-B14F-4D97-AF65-F5344CB8AC3E}">
        <p14:creationId xmlns:p14="http://schemas.microsoft.com/office/powerpoint/2010/main" val="2796695118"/>
      </p:ext>
    </p:extLst>
  </p:cSld>
  <p:clrMapOvr>
    <a:masterClrMapping/>
  </p:clrMapOvr>
</p:sld>
</file>

<file path=ppt/theme/theme1.xml><?xml version="1.0" encoding="utf-8"?>
<a:theme xmlns:a="http://schemas.openxmlformats.org/drawingml/2006/main" name="Facet">
  <a:themeElements>
    <a:clrScheme name="Marquee">
      <a:dk1>
        <a:srgbClr val="000000"/>
      </a:dk1>
      <a:lt1>
        <a:sysClr val="window" lastClr="FFFFFF"/>
      </a:lt1>
      <a:dk2>
        <a:srgbClr val="5E5E5E"/>
      </a:dk2>
      <a:lt2>
        <a:srgbClr val="DDDDDD"/>
      </a:lt2>
      <a:accent1>
        <a:srgbClr val="418AB3"/>
      </a:accent1>
      <a:accent2>
        <a:srgbClr val="A6B727"/>
      </a:accent2>
      <a:accent3>
        <a:srgbClr val="F69200"/>
      </a:accent3>
      <a:accent4>
        <a:srgbClr val="838383"/>
      </a:accent4>
      <a:accent5>
        <a:srgbClr val="FEC306"/>
      </a:accent5>
      <a:accent6>
        <a:srgbClr val="DF5327"/>
      </a:accent6>
      <a:hlink>
        <a:srgbClr val="F59E00"/>
      </a:hlink>
      <a:folHlink>
        <a:srgbClr val="B2B2B2"/>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3879</TotalTime>
  <Words>1448</Words>
  <Application>Microsoft Office PowerPoint</Application>
  <PresentationFormat>Widescreen</PresentationFormat>
  <Paragraphs>91</Paragraphs>
  <Slides>16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Trebuchet MS</vt:lpstr>
      <vt:lpstr>Wingdings 3</vt:lpstr>
      <vt:lpstr>Facet</vt:lpstr>
      <vt:lpstr>Overview of 2026  Enacted Legislation</vt:lpstr>
      <vt:lpstr>Relevant Legislation</vt:lpstr>
      <vt:lpstr>HB 94</vt:lpstr>
      <vt:lpstr>HB 602/SB 722</vt:lpstr>
      <vt:lpstr>HB 1119/SB 216</vt:lpstr>
      <vt:lpstr>HB 1336</vt:lpstr>
      <vt:lpstr>HB 461</vt:lpstr>
      <vt:lpstr>HB 468</vt:lpstr>
      <vt:lpstr>HB 1097</vt:lpstr>
      <vt:lpstr>SB 309</vt:lpstr>
      <vt:lpstr>HB 247/SB 416</vt:lpstr>
      <vt:lpstr>HB 671</vt:lpstr>
      <vt:lpstr>HB 1014</vt:lpstr>
      <vt:lpstr>SB 637</vt:lpstr>
      <vt:lpstr>HB 37</vt:lpstr>
      <vt:lpstr>HB 469</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Autism Advisory Council</dc:title>
  <dc:creator>Lucas Childers</dc:creator>
  <cp:lastModifiedBy>Lucas Childers</cp:lastModifiedBy>
  <cp:revision>18</cp:revision>
  <dcterms:created xsi:type="dcterms:W3CDTF">2026-05-20T17:25:00Z</dcterms:created>
  <dcterms:modified xsi:type="dcterms:W3CDTF">2026-06-17T14:02:11Z</dcterms:modified>
</cp:coreProperties>
</file>