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8" autoAdjust="0"/>
    <p:restoredTop sz="94660"/>
  </p:normalViewPr>
  <p:slideViewPr>
    <p:cSldViewPr snapToGrid="0">
      <p:cViewPr varScale="1">
        <p:scale>
          <a:sx n="60" d="100"/>
          <a:sy n="60" d="100"/>
        </p:scale>
        <p:origin x="10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2001216-4F4E-49EB-A4CA-CAD8CF609143}" type="datetimeFigureOut">
              <a:rPr lang="en-US" smtClean="0"/>
              <a:t>7/6/2026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2348198-E9B7-4E2C-9DF2-AF1FCD0B401E}" type="slidenum">
              <a:rPr lang="en-US" smtClean="0"/>
              <a:t>‹#›</a:t>
            </a:fld>
            <a:endParaRPr lang="en-US"/>
          </a:p>
        </p:txBody>
      </p:sp>
    </p:spTree>
    <p:extLst>
      <p:ext uri="{BB962C8B-B14F-4D97-AF65-F5344CB8AC3E}">
        <p14:creationId xmlns:p14="http://schemas.microsoft.com/office/powerpoint/2010/main" val="24859987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444F1D6-B031-42AE-929D-DA8125AAACCE}"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12BBF-851F-47A3-9D4A-43BDD947CF85}"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3660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44F1D6-B031-42AE-929D-DA8125AAACCE}"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1080181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44F1D6-B031-42AE-929D-DA8125AAACCE}"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12BBF-851F-47A3-9D4A-43BDD947CF85}"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540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44F1D6-B031-42AE-929D-DA8125AAACCE}"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378816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44F1D6-B031-42AE-929D-DA8125AAACCE}"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12BBF-851F-47A3-9D4A-43BDD947CF85}"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644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444F1D6-B031-42AE-929D-DA8125AAACCE}"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1588038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444F1D6-B031-42AE-929D-DA8125AAACCE}" type="datetimeFigureOut">
              <a:rPr lang="en-US" smtClean="0"/>
              <a:t>7/6/2026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374087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444F1D6-B031-42AE-929D-DA8125AAACCE}" type="datetimeFigureOut">
              <a:rPr lang="en-US" smtClean="0"/>
              <a:t>7/6/2026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568201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44F1D6-B031-42AE-929D-DA8125AAACCE}" type="datetimeFigureOut">
              <a:rPr lang="en-US" smtClean="0"/>
              <a:t>7/6/2026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1010291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444F1D6-B031-42AE-929D-DA8125AAACCE}"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12BBF-851F-47A3-9D4A-43BDD947CF85}" type="slidenum">
              <a:rPr lang="en-US" smtClean="0"/>
              <a:t>‹#›</a:t>
            </a:fld>
            <a:endParaRPr lang="en-US"/>
          </a:p>
        </p:txBody>
      </p:sp>
    </p:spTree>
    <p:extLst>
      <p:ext uri="{BB962C8B-B14F-4D97-AF65-F5344CB8AC3E}">
        <p14:creationId xmlns:p14="http://schemas.microsoft.com/office/powerpoint/2010/main" val="4225538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44F1D6-B031-42AE-929D-DA8125AAACCE}"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12BBF-851F-47A3-9D4A-43BDD947CF85}"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01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444F1D6-B031-42AE-929D-DA8125AAACCE}" type="datetimeFigureOut">
              <a:rPr lang="en-US" smtClean="0"/>
              <a:t>7/6/2026</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D912BBF-851F-47A3-9D4A-43BDD947CF85}"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29646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Maternal Health Bills – Previous Legislative Sessions</a:t>
            </a:r>
            <a:endParaRPr lang="en-US" dirty="0"/>
          </a:p>
        </p:txBody>
      </p:sp>
      <p:sp>
        <p:nvSpPr>
          <p:cNvPr id="3" name="Subtitle 2"/>
          <p:cNvSpPr>
            <a:spLocks noGrp="1"/>
          </p:cNvSpPr>
          <p:nvPr>
            <p:ph type="subTitle" idx="1"/>
          </p:nvPr>
        </p:nvSpPr>
        <p:spPr/>
        <p:txBody>
          <a:bodyPr/>
          <a:lstStyle/>
          <a:p>
            <a:r>
              <a:rPr lang="en-US" dirty="0" smtClean="0"/>
              <a:t>Commission on Women’s </a:t>
            </a:r>
            <a:r>
              <a:rPr lang="en-US" dirty="0"/>
              <a:t>H</a:t>
            </a:r>
            <a:r>
              <a:rPr lang="en-US" dirty="0" smtClean="0"/>
              <a:t>ealth – Life Experiences Subcommittee</a:t>
            </a:r>
            <a:endParaRPr lang="en-US" dirty="0"/>
          </a:p>
        </p:txBody>
      </p:sp>
    </p:spTree>
    <p:extLst>
      <p:ext uri="{BB962C8B-B14F-4D97-AF65-F5344CB8AC3E}">
        <p14:creationId xmlns:p14="http://schemas.microsoft.com/office/powerpoint/2010/main" val="3047798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trafficking provisions in current </a:t>
            </a:r>
            <a:r>
              <a:rPr lang="en-US" dirty="0" smtClean="0"/>
              <a:t>Code</a:t>
            </a:r>
            <a:endParaRPr lang="en-US" dirty="0"/>
          </a:p>
        </p:txBody>
      </p:sp>
      <p:sp>
        <p:nvSpPr>
          <p:cNvPr id="3" name="Content Placeholder 2"/>
          <p:cNvSpPr>
            <a:spLocks noGrp="1"/>
          </p:cNvSpPr>
          <p:nvPr>
            <p:ph idx="1"/>
          </p:nvPr>
        </p:nvSpPr>
        <p:spPr>
          <a:xfrm>
            <a:off x="1024128" y="2084832"/>
            <a:ext cx="9720073" cy="4224528"/>
          </a:xfrm>
        </p:spPr>
        <p:txBody>
          <a:bodyPr>
            <a:normAutofit fontScale="85000" lnSpcReduction="20000"/>
          </a:bodyPr>
          <a:lstStyle/>
          <a:p>
            <a:r>
              <a:rPr lang="en-US" dirty="0">
                <a:latin typeface="Calibri" panose="020F0502020204030204" pitchFamily="34" charset="0"/>
                <a:ea typeface="Calibri" panose="020F0502020204030204" pitchFamily="34" charset="0"/>
                <a:cs typeface="Calibri" panose="020F0502020204030204" pitchFamily="34" charset="0"/>
              </a:rPr>
              <a:t>§ </a:t>
            </a:r>
            <a:r>
              <a:rPr lang="en-US" dirty="0" smtClean="0">
                <a:latin typeface="Calibri" panose="020F0502020204030204" pitchFamily="34" charset="0"/>
                <a:ea typeface="Calibri" panose="020F0502020204030204" pitchFamily="34" charset="0"/>
                <a:cs typeface="Calibri" panose="020F0502020204030204" pitchFamily="34" charset="0"/>
              </a:rPr>
              <a:t>15.2-1627.6 requires each attorney for the Commonwealth to establish a multidisciplinary response team to human trafficking.</a:t>
            </a:r>
          </a:p>
          <a:p>
            <a:r>
              <a:rPr lang="en-US" dirty="0" smtClean="0">
                <a:latin typeface="Calibri" panose="020F0502020204030204" pitchFamily="34" charset="0"/>
                <a:ea typeface="Calibri" panose="020F0502020204030204" pitchFamily="34" charset="0"/>
                <a:cs typeface="Calibri" panose="020F0502020204030204" pitchFamily="34" charset="0"/>
              </a:rPr>
              <a:t>§ 16.1-269.1 requires a JDR, when determining whether to transfer a juvenile to circuit court after having committed a felony, to consider evidence that a juvenile was a victim of human trafficking prior to committing such offense.</a:t>
            </a:r>
          </a:p>
          <a:p>
            <a:r>
              <a:rPr lang="en-US" dirty="0">
                <a:latin typeface="Calibri" panose="020F0502020204030204" pitchFamily="34" charset="0"/>
                <a:ea typeface="Calibri" panose="020F0502020204030204" pitchFamily="34" charset="0"/>
                <a:cs typeface="Calibri" panose="020F0502020204030204" pitchFamily="34" charset="0"/>
              </a:rPr>
              <a:t>§ </a:t>
            </a:r>
            <a:r>
              <a:rPr lang="en-US" dirty="0" smtClean="0">
                <a:latin typeface="Calibri" panose="020F0502020204030204" pitchFamily="34" charset="0"/>
                <a:ea typeface="Calibri" panose="020F0502020204030204" pitchFamily="34" charset="0"/>
                <a:cs typeface="Calibri" panose="020F0502020204030204" pitchFamily="34" charset="0"/>
              </a:rPr>
              <a:t>35.1-15.1 requires hotel employees to complete DCJS human trafficking training.</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cs typeface="Calibri" panose="020F0502020204030204" pitchFamily="34" charset="0"/>
              </a:rPr>
              <a:t>Most crimes associated with human trafficking can be found in Article 3 of Chapter 8 of Title 18.2.</a:t>
            </a:r>
          </a:p>
          <a:p>
            <a:r>
              <a:rPr lang="en-US" dirty="0" smtClean="0">
                <a:latin typeface="Calibri" panose="020F0502020204030204" pitchFamily="34" charset="0"/>
                <a:ea typeface="Calibri" panose="020F0502020204030204" pitchFamily="34" charset="0"/>
                <a:cs typeface="Calibri" panose="020F0502020204030204" pitchFamily="34" charset="0"/>
              </a:rPr>
              <a:t>Multiple types of relief for victims of human trafficking provided for in Title 19.2</a:t>
            </a:r>
            <a:r>
              <a:rPr lang="en-US" dirty="0" smtClean="0">
                <a:latin typeface="Calibri" panose="020F0502020204030204" pitchFamily="34" charset="0"/>
                <a:ea typeface="Calibri" panose="020F0502020204030204" pitchFamily="34" charset="0"/>
                <a:cs typeface="Calibri" panose="020F0502020204030204" pitchFamily="34" charset="0"/>
              </a:rPr>
              <a:t>.</a:t>
            </a:r>
          </a:p>
          <a:p>
            <a:r>
              <a:rPr lang="en-US" dirty="0" smtClean="0">
                <a:latin typeface="Calibri" panose="020F0502020204030204" pitchFamily="34" charset="0"/>
                <a:ea typeface="Calibri" panose="020F0502020204030204" pitchFamily="34" charset="0"/>
                <a:cs typeface="Calibri" panose="020F0502020204030204" pitchFamily="34" charset="0"/>
              </a:rPr>
              <a:t>Title 22.1 also include requirements for the Board of Education to provide certain training and curricula on human trafficking, including prevention.</a:t>
            </a:r>
            <a:endParaRPr lang="en-US" dirty="0" smtClean="0">
              <a:latin typeface="Calibri" panose="020F0502020204030204" pitchFamily="34" charset="0"/>
              <a:ea typeface="Calibri" panose="020F0502020204030204" pitchFamily="34" charset="0"/>
              <a:cs typeface="Calibri" panose="020F0502020204030204" pitchFamily="34" charset="0"/>
            </a:endParaRPr>
          </a:p>
          <a:p>
            <a:r>
              <a:rPr lang="en-US" dirty="0" smtClean="0">
                <a:latin typeface="Calibri" panose="020F0502020204030204" pitchFamily="34" charset="0"/>
                <a:ea typeface="Calibri" panose="020F0502020204030204" pitchFamily="34" charset="0"/>
                <a:cs typeface="Calibri" panose="020F0502020204030204" pitchFamily="34" charset="0"/>
              </a:rPr>
              <a:t>§ 63.2-214.3 requires DSS to provide the Board of Education with resources and materials on human trafficking prevention</a:t>
            </a:r>
          </a:p>
          <a:p>
            <a:r>
              <a:rPr lang="en-US" dirty="0" smtClean="0">
                <a:latin typeface="Calibri" panose="020F0502020204030204" pitchFamily="34" charset="0"/>
                <a:ea typeface="Calibri" panose="020F0502020204030204" pitchFamily="34" charset="0"/>
                <a:cs typeface="Calibri" panose="020F0502020204030204" pitchFamily="34" charset="0"/>
              </a:rPr>
              <a:t>§ 63.2-1506.1 human trafficking assessments by local departments of social services required in certain circumstances.</a:t>
            </a:r>
            <a:endParaRPr lang="en-US" dirty="0" smtClean="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dirty="0"/>
          </a:p>
          <a:p>
            <a:endParaRPr lang="en-US" dirty="0"/>
          </a:p>
        </p:txBody>
      </p:sp>
    </p:spTree>
    <p:extLst>
      <p:ext uri="{BB962C8B-B14F-4D97-AF65-F5344CB8AC3E}">
        <p14:creationId xmlns:p14="http://schemas.microsoft.com/office/powerpoint/2010/main" val="3513412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
        <p:nvSpPr>
          <p:cNvPr id="5" name="Subtitle 4"/>
          <p:cNvSpPr>
            <a:spLocks noGrp="1"/>
          </p:cNvSpPr>
          <p:nvPr>
            <p:ph type="body" idx="1"/>
          </p:nvPr>
        </p:nvSpPr>
        <p:spPr/>
        <p:txBody>
          <a:bodyPr>
            <a:normAutofit/>
          </a:bodyPr>
          <a:lstStyle/>
          <a:p>
            <a:r>
              <a:rPr lang="en-US" dirty="0" smtClean="0"/>
              <a:t>Sabrina Miller-Bryson</a:t>
            </a:r>
          </a:p>
          <a:p>
            <a:r>
              <a:rPr lang="en-US" dirty="0" smtClean="0"/>
              <a:t>Senior Legislative Counsel – Specialist</a:t>
            </a:r>
          </a:p>
          <a:p>
            <a:r>
              <a:rPr lang="en-US" dirty="0" smtClean="0"/>
              <a:t>Division of Legislative Services</a:t>
            </a:r>
            <a:endParaRPr lang="en-US" dirty="0"/>
          </a:p>
        </p:txBody>
      </p:sp>
    </p:spTree>
    <p:extLst>
      <p:ext uri="{BB962C8B-B14F-4D97-AF65-F5344CB8AC3E}">
        <p14:creationId xmlns:p14="http://schemas.microsoft.com/office/powerpoint/2010/main" val="3527612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Fetal and Infant Fatality Review Teams</a:t>
            </a:r>
            <a:endParaRPr lang="en-US" dirty="0"/>
          </a:p>
        </p:txBody>
      </p:sp>
      <p:sp>
        <p:nvSpPr>
          <p:cNvPr id="3" name="Content Placeholder 2"/>
          <p:cNvSpPr>
            <a:spLocks noGrp="1"/>
          </p:cNvSpPr>
          <p:nvPr>
            <p:ph idx="1"/>
          </p:nvPr>
        </p:nvSpPr>
        <p:spPr/>
        <p:txBody>
          <a:bodyPr/>
          <a:lstStyle/>
          <a:p>
            <a:r>
              <a:rPr lang="en-US" dirty="0" smtClean="0">
                <a:latin typeface="Calibri" panose="020F0502020204030204" pitchFamily="34" charset="0"/>
                <a:ea typeface="Calibri" panose="020F0502020204030204" pitchFamily="34" charset="0"/>
                <a:cs typeface="Calibri" panose="020F0502020204030204" pitchFamily="34" charset="0"/>
              </a:rPr>
              <a:t>2021 - HB1950 (Ayala) created a work group to establish a plan to implement and fund a Fetal and Infant Mortality Review Team</a:t>
            </a:r>
          </a:p>
          <a:p>
            <a:r>
              <a:rPr lang="en-US" dirty="0" smtClean="0">
                <a:latin typeface="Calibri" panose="020F0502020204030204" pitchFamily="34" charset="0"/>
                <a:ea typeface="Calibri" panose="020F0502020204030204" pitchFamily="34" charset="0"/>
                <a:cs typeface="Calibri" panose="020F0502020204030204" pitchFamily="34" charset="0"/>
              </a:rPr>
              <a:t>Work group report:</a:t>
            </a:r>
          </a:p>
          <a:p>
            <a:pPr lvl="1"/>
            <a:r>
              <a:rPr lang="en-US" dirty="0" smtClean="0">
                <a:latin typeface="Calibri" panose="020F0502020204030204" pitchFamily="34" charset="0"/>
                <a:ea typeface="Calibri" panose="020F0502020204030204" pitchFamily="34" charset="0"/>
                <a:cs typeface="Calibri" panose="020F0502020204030204" pitchFamily="34" charset="0"/>
              </a:rPr>
              <a:t>Recommended implementing a team to review fetal deaths and natural infant deaths that fall outside of purview of state child fatality review team.</a:t>
            </a:r>
          </a:p>
          <a:p>
            <a:r>
              <a:rPr lang="en-US" dirty="0" smtClean="0">
                <a:latin typeface="Calibri" panose="020F0502020204030204" pitchFamily="34" charset="0"/>
                <a:ea typeface="Calibri" panose="020F0502020204030204" pitchFamily="34" charset="0"/>
                <a:cs typeface="Calibri" panose="020F0502020204030204" pitchFamily="34" charset="0"/>
              </a:rPr>
              <a:t>2024 – HB997 (Anthony) &amp; SB140 (Carroll Foy): Establish </a:t>
            </a:r>
            <a:r>
              <a:rPr lang="en-US" dirty="0">
                <a:latin typeface="Calibri" panose="020F0502020204030204" pitchFamily="34" charset="0"/>
                <a:ea typeface="Calibri" panose="020F0502020204030204" pitchFamily="34" charset="0"/>
                <a:cs typeface="Calibri" panose="020F0502020204030204" pitchFamily="34" charset="0"/>
              </a:rPr>
              <a:t>the Fetal and Infant Mortality Review </a:t>
            </a:r>
            <a:r>
              <a:rPr lang="en-US" dirty="0" smtClean="0">
                <a:latin typeface="Calibri" panose="020F0502020204030204" pitchFamily="34" charset="0"/>
                <a:ea typeface="Calibri" panose="020F0502020204030204" pitchFamily="34" charset="0"/>
                <a:cs typeface="Calibri" panose="020F0502020204030204" pitchFamily="34" charset="0"/>
              </a:rPr>
              <a:t>Team</a:t>
            </a:r>
          </a:p>
          <a:p>
            <a:r>
              <a:rPr lang="en-US" dirty="0" smtClean="0">
                <a:latin typeface="Calibri" panose="020F0502020204030204" pitchFamily="34" charset="0"/>
                <a:ea typeface="Calibri" panose="020F0502020204030204" pitchFamily="34" charset="0"/>
                <a:cs typeface="Calibri" panose="020F0502020204030204" pitchFamily="34" charset="0"/>
              </a:rPr>
              <a:t>2026 – HB1398 (Franklin, M. &amp; Anthony)</a:t>
            </a:r>
          </a:p>
          <a:p>
            <a:pPr lvl="1"/>
            <a:r>
              <a:rPr lang="en-US" dirty="0" smtClean="0">
                <a:latin typeface="Calibri" panose="020F0502020204030204" pitchFamily="34" charset="0"/>
                <a:ea typeface="Calibri" panose="020F0502020204030204" pitchFamily="34" charset="0"/>
                <a:cs typeface="Calibri" panose="020F0502020204030204" pitchFamily="34" charset="0"/>
              </a:rPr>
              <a:t>Continued to 2027 in SFAC</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7652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insurance coverage for donor breast milk</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2019 - HB2049 (Carroll Foy)</a:t>
            </a:r>
          </a:p>
          <a:p>
            <a:r>
              <a:rPr lang="en-US" dirty="0" smtClean="0">
                <a:latin typeface="Calibri" panose="020F0502020204030204" pitchFamily="34" charset="0"/>
                <a:ea typeface="Calibri" panose="020F0502020204030204" pitchFamily="34" charset="0"/>
                <a:cs typeface="Calibri" panose="020F0502020204030204" pitchFamily="34" charset="0"/>
              </a:rPr>
              <a:t>Bill requires </a:t>
            </a:r>
            <a:r>
              <a:rPr lang="en-US" dirty="0">
                <a:latin typeface="Calibri" panose="020F0502020204030204" pitchFamily="34" charset="0"/>
                <a:ea typeface="Calibri" panose="020F0502020204030204" pitchFamily="34" charset="0"/>
                <a:cs typeface="Calibri" panose="020F0502020204030204" pitchFamily="34" charset="0"/>
              </a:rPr>
              <a:t>health insurers, corporations providing health care coverage subscription contracts, </a:t>
            </a:r>
            <a:r>
              <a:rPr lang="en-US" dirty="0" smtClean="0">
                <a:latin typeface="Calibri" panose="020F0502020204030204" pitchFamily="34" charset="0"/>
                <a:ea typeface="Calibri" panose="020F0502020204030204" pitchFamily="34" charset="0"/>
                <a:cs typeface="Calibri" panose="020F0502020204030204" pitchFamily="34" charset="0"/>
              </a:rPr>
              <a:t>health </a:t>
            </a:r>
            <a:r>
              <a:rPr lang="en-US" dirty="0">
                <a:latin typeface="Calibri" panose="020F0502020204030204" pitchFamily="34" charset="0"/>
                <a:ea typeface="Calibri" panose="020F0502020204030204" pitchFamily="34" charset="0"/>
                <a:cs typeface="Calibri" panose="020F0502020204030204" pitchFamily="34" charset="0"/>
              </a:rPr>
              <a:t>maintenance </a:t>
            </a:r>
            <a:r>
              <a:rPr lang="en-US" dirty="0" smtClean="0">
                <a:latin typeface="Calibri" panose="020F0502020204030204" pitchFamily="34" charset="0"/>
                <a:ea typeface="Calibri" panose="020F0502020204030204" pitchFamily="34" charset="0"/>
                <a:cs typeface="Calibri" panose="020F0502020204030204" pitchFamily="34" charset="0"/>
              </a:rPr>
              <a:t>organizations, and DMAS </a:t>
            </a:r>
            <a:r>
              <a:rPr lang="en-US" dirty="0">
                <a:latin typeface="Calibri" panose="020F0502020204030204" pitchFamily="34" charset="0"/>
                <a:ea typeface="Calibri" panose="020F0502020204030204" pitchFamily="34" charset="0"/>
                <a:cs typeface="Calibri" panose="020F0502020204030204" pitchFamily="34" charset="0"/>
              </a:rPr>
              <a:t>to provide coverage for expenses incurred in the provision of pasteurized donated human breast </a:t>
            </a:r>
            <a:r>
              <a:rPr lang="en-US" dirty="0" smtClean="0">
                <a:latin typeface="Calibri" panose="020F0502020204030204" pitchFamily="34" charset="0"/>
                <a:ea typeface="Calibri" panose="020F0502020204030204" pitchFamily="34" charset="0"/>
                <a:cs typeface="Calibri" panose="020F0502020204030204" pitchFamily="34" charset="0"/>
              </a:rPr>
              <a:t>milk, subject to certain conditions, including the age of the infant and other health considerations.</a:t>
            </a:r>
          </a:p>
          <a:p>
            <a:r>
              <a:rPr lang="en-US" dirty="0" smtClean="0">
                <a:latin typeface="Calibri" panose="020F0502020204030204" pitchFamily="34" charset="0"/>
                <a:ea typeface="Calibri" panose="020F0502020204030204" pitchFamily="34" charset="0"/>
                <a:cs typeface="Calibri" panose="020F0502020204030204" pitchFamily="34" charset="0"/>
              </a:rPr>
              <a:t>Costs associated with donated breast milk include addition of fortifiers (sold by suppliers), pasteurization, etc.</a:t>
            </a:r>
          </a:p>
          <a:p>
            <a:r>
              <a:rPr lang="en-US" dirty="0" smtClean="0">
                <a:latin typeface="Calibri" panose="020F0502020204030204" pitchFamily="34" charset="0"/>
                <a:ea typeface="Calibri" panose="020F0502020204030204" pitchFamily="34" charset="0"/>
                <a:cs typeface="Calibri" panose="020F0502020204030204" pitchFamily="34" charset="0"/>
              </a:rPr>
              <a:t> FIS from DPB was ~ $4 million per year</a:t>
            </a:r>
          </a:p>
          <a:p>
            <a:r>
              <a:rPr lang="en-US" dirty="0" smtClean="0">
                <a:latin typeface="Calibri" panose="020F0502020204030204" pitchFamily="34" charset="0"/>
                <a:ea typeface="Calibri" panose="020F0502020204030204" pitchFamily="34" charset="0"/>
                <a:cs typeface="Calibri" panose="020F0502020204030204" pitchFamily="34" charset="0"/>
              </a:rPr>
              <a:t>Currently no mandate in Code of Virginia for coverage of pasteurized donated human breast milk.</a:t>
            </a:r>
          </a:p>
          <a:p>
            <a:endParaRPr lang="en-US" dirty="0" smtClean="0">
              <a:latin typeface="Calibri" panose="020F0502020204030204" pitchFamily="34" charset="0"/>
              <a:ea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281525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insurance coverage for donor breast milk,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2020 Regular- HB442 (Carroll Foy): similar to HB2049 from 2019, but removed provisions requiring coverage from DMAS.</a:t>
            </a:r>
          </a:p>
          <a:p>
            <a:r>
              <a:rPr lang="en-US" dirty="0" smtClean="0">
                <a:latin typeface="Calibri" panose="020F0502020204030204" pitchFamily="34" charset="0"/>
                <a:ea typeface="Calibri" panose="020F0502020204030204" pitchFamily="34" charset="0"/>
                <a:cs typeface="Calibri" panose="020F0502020204030204" pitchFamily="34" charset="0"/>
              </a:rPr>
              <a:t>2022 - HB726 (</a:t>
            </a:r>
            <a:r>
              <a:rPr lang="en-US" dirty="0" err="1" smtClean="0">
                <a:latin typeface="Calibri" panose="020F0502020204030204" pitchFamily="34" charset="0"/>
                <a:ea typeface="Calibri" panose="020F0502020204030204" pitchFamily="34" charset="0"/>
                <a:cs typeface="Calibri" panose="020F0502020204030204" pitchFamily="34" charset="0"/>
              </a:rPr>
              <a:t>Gooditis</a:t>
            </a:r>
            <a:r>
              <a:rPr lang="en-US" dirty="0" smtClean="0">
                <a:latin typeface="Calibri" panose="020F0502020204030204" pitchFamily="34" charset="0"/>
                <a:ea typeface="Calibri" panose="020F0502020204030204" pitchFamily="34" charset="0"/>
                <a:cs typeface="Calibri" panose="020F0502020204030204" pitchFamily="34" charset="0"/>
              </a:rPr>
              <a:t>) &amp; SB344 (Barker): identical to HB2049 from 2019 (includes DMAS provision)</a:t>
            </a:r>
          </a:p>
          <a:p>
            <a:pPr lvl="1"/>
            <a:r>
              <a:rPr lang="en-US" dirty="0" smtClean="0">
                <a:latin typeface="Calibri" panose="020F0502020204030204" pitchFamily="34" charset="0"/>
                <a:ea typeface="Calibri" panose="020F0502020204030204" pitchFamily="34" charset="0"/>
                <a:cs typeface="Calibri" panose="020F0502020204030204" pitchFamily="34" charset="0"/>
              </a:rPr>
              <a:t>Recommendation of the Health Insurance Reform Commission</a:t>
            </a:r>
          </a:p>
          <a:p>
            <a:pPr lvl="1"/>
            <a:r>
              <a:rPr lang="en-US" dirty="0" smtClean="0">
                <a:latin typeface="Calibri" panose="020F0502020204030204" pitchFamily="34" charset="0"/>
                <a:ea typeface="Calibri" panose="020F0502020204030204" pitchFamily="34" charset="0"/>
                <a:cs typeface="Calibri" panose="020F0502020204030204" pitchFamily="34" charset="0"/>
              </a:rPr>
              <a:t>FIS from DPB included estimates from DMAS, VDH, and State Corporation Commission. </a:t>
            </a:r>
          </a:p>
          <a:p>
            <a:pPr lvl="1"/>
            <a:r>
              <a:rPr lang="en-US" dirty="0" smtClean="0">
                <a:latin typeface="Calibri" panose="020F0502020204030204" pitchFamily="34" charset="0"/>
                <a:ea typeface="Calibri" panose="020F0502020204030204" pitchFamily="34" charset="0"/>
                <a:cs typeface="Calibri" panose="020F0502020204030204" pitchFamily="34" charset="0"/>
              </a:rPr>
              <a:t>FIS estimate was $8 to $10 million per year</a:t>
            </a:r>
          </a:p>
          <a:p>
            <a:pPr lvl="1"/>
            <a:r>
              <a:rPr lang="en-US" dirty="0" smtClean="0">
                <a:latin typeface="Calibri" panose="020F0502020204030204" pitchFamily="34" charset="0"/>
                <a:ea typeface="Calibri" panose="020F0502020204030204" pitchFamily="34" charset="0"/>
                <a:cs typeface="Calibri" panose="020F0502020204030204" pitchFamily="34" charset="0"/>
              </a:rPr>
              <a:t>SB344 passed Senate 40-Y 0-N; was tabled in House Commerce &amp; Energy (12-Y 0-N)</a:t>
            </a:r>
          </a:p>
          <a:p>
            <a:r>
              <a:rPr lang="en-US" dirty="0" smtClean="0">
                <a:latin typeface="Calibri" panose="020F0502020204030204" pitchFamily="34" charset="0"/>
                <a:ea typeface="Calibri" panose="020F0502020204030204" pitchFamily="34" charset="0"/>
                <a:cs typeface="Calibri" panose="020F0502020204030204" pitchFamily="34" charset="0"/>
              </a:rPr>
              <a:t>SB499 (Carroll Foy, 2024), SB1186 (Carroll Foy, 2025), and SB362 (Carroll Foy, 2026): same as previous bills + created a Class 6 felony for anyone to establish a donor human milk bank without proper licensure + delayed enactment.</a:t>
            </a:r>
          </a:p>
          <a:p>
            <a:pPr lvl="1"/>
            <a:r>
              <a:rPr lang="en-US" dirty="0" smtClean="0">
                <a:latin typeface="Calibri" panose="020F0502020204030204" pitchFamily="34" charset="0"/>
                <a:ea typeface="Calibri" panose="020F0502020204030204" pitchFamily="34" charset="0"/>
                <a:cs typeface="Calibri" panose="020F0502020204030204" pitchFamily="34" charset="0"/>
              </a:rPr>
              <a:t>All three bills passed the Senate unanimously; reported from House Labor &amp; Commerce, and were tabled in House Appropriations.</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88240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a:t>
            </a:r>
            <a:r>
              <a:rPr lang="en-US" dirty="0"/>
              <a:t>i</a:t>
            </a:r>
            <a:r>
              <a:rPr lang="en-US" dirty="0" smtClean="0"/>
              <a:t>nsurance coverage of fertility treatments</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2020 - HB776 (Helmer): required coverage for standard fertility preservation procedures for those receiving cancer treatment that may cause infertility.</a:t>
            </a:r>
          </a:p>
          <a:p>
            <a:pPr lvl="1"/>
            <a:r>
              <a:rPr lang="en-US" dirty="0" smtClean="0">
                <a:latin typeface="Calibri" panose="020F0502020204030204" pitchFamily="34" charset="0"/>
                <a:ea typeface="Calibri" panose="020F0502020204030204" pitchFamily="34" charset="0"/>
                <a:cs typeface="Calibri" panose="020F0502020204030204" pitchFamily="34" charset="0"/>
              </a:rPr>
              <a:t>Continued to 2021</a:t>
            </a:r>
          </a:p>
          <a:p>
            <a:r>
              <a:rPr lang="en-US" dirty="0" smtClean="0">
                <a:latin typeface="Calibri" panose="020F0502020204030204" pitchFamily="34" charset="0"/>
                <a:ea typeface="Calibri" panose="020F0502020204030204" pitchFamily="34" charset="0"/>
                <a:cs typeface="Calibri" panose="020F0502020204030204" pitchFamily="34" charset="0"/>
              </a:rPr>
              <a:t>2020 – SB1086 (Pillion): required all health insurance, including plans administered by DMAS, to provide coverage for infertility treatment. </a:t>
            </a:r>
          </a:p>
          <a:p>
            <a:pPr lvl="1"/>
            <a:r>
              <a:rPr lang="en-US" dirty="0" err="1" smtClean="0">
                <a:latin typeface="Calibri" panose="020F0502020204030204" pitchFamily="34" charset="0"/>
                <a:ea typeface="Calibri" panose="020F0502020204030204" pitchFamily="34" charset="0"/>
                <a:cs typeface="Calibri" panose="020F0502020204030204" pitchFamily="34" charset="0"/>
              </a:rPr>
              <a:t>PBI’d</a:t>
            </a:r>
            <a:r>
              <a:rPr lang="en-US" dirty="0" smtClean="0">
                <a:latin typeface="Calibri" panose="020F0502020204030204" pitchFamily="34" charset="0"/>
                <a:ea typeface="Calibri" panose="020F0502020204030204" pitchFamily="34" charset="0"/>
                <a:cs typeface="Calibri" panose="020F0502020204030204" pitchFamily="34" charset="0"/>
              </a:rPr>
              <a:t> with letter to Health Insurance Reform Commission</a:t>
            </a:r>
          </a:p>
          <a:p>
            <a:r>
              <a:rPr lang="en-US" dirty="0" smtClean="0">
                <a:latin typeface="Calibri" panose="020F0502020204030204" pitchFamily="34" charset="0"/>
                <a:ea typeface="Calibri" panose="020F0502020204030204" pitchFamily="34" charset="0"/>
                <a:cs typeface="Calibri" panose="020F0502020204030204" pitchFamily="34" charset="0"/>
              </a:rPr>
              <a:t>2021 – HJ545 (Helmer): directed HIRC to study mandating insurance coverage for fertility preservation/infertility treatment</a:t>
            </a:r>
          </a:p>
          <a:p>
            <a:pPr lvl="1"/>
            <a:r>
              <a:rPr lang="en-US" dirty="0" smtClean="0">
                <a:latin typeface="Calibri" panose="020F0502020204030204" pitchFamily="34" charset="0"/>
                <a:ea typeface="Calibri" panose="020F0502020204030204" pitchFamily="34" charset="0"/>
                <a:cs typeface="Calibri" panose="020F0502020204030204" pitchFamily="34" charset="0"/>
              </a:rPr>
              <a:t>Tabled in House Rules</a:t>
            </a:r>
          </a:p>
          <a:p>
            <a:r>
              <a:rPr lang="en-US" dirty="0" smtClean="0">
                <a:latin typeface="Calibri" panose="020F0502020204030204" pitchFamily="34" charset="0"/>
                <a:ea typeface="Calibri" panose="020F0502020204030204" pitchFamily="34" charset="0"/>
                <a:cs typeface="Calibri" panose="020F0502020204030204" pitchFamily="34" charset="0"/>
              </a:rPr>
              <a:t>2022 – HB480 (Helmer): required coverage for </a:t>
            </a:r>
            <a:r>
              <a:rPr lang="en-US" dirty="0">
                <a:latin typeface="Calibri" panose="020F0502020204030204" pitchFamily="34" charset="0"/>
                <a:ea typeface="Calibri" panose="020F0502020204030204" pitchFamily="34" charset="0"/>
                <a:cs typeface="Calibri" panose="020F0502020204030204" pitchFamily="34" charset="0"/>
              </a:rPr>
              <a:t>fertility preservation/infertility treatment</a:t>
            </a:r>
          </a:p>
          <a:p>
            <a:pPr lvl="1"/>
            <a:r>
              <a:rPr lang="en-US" dirty="0" smtClean="0">
                <a:latin typeface="Calibri" panose="020F0502020204030204" pitchFamily="34" charset="0"/>
                <a:ea typeface="Calibri" panose="020F0502020204030204" pitchFamily="34" charset="0"/>
                <a:cs typeface="Calibri" panose="020F0502020204030204" pitchFamily="34" charset="0"/>
              </a:rPr>
              <a:t>Tabled in House Commerce &amp; Energy Subcommittee</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405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insurance coverage of fertility </a:t>
            </a:r>
            <a:r>
              <a:rPr lang="en-US" dirty="0" smtClean="0"/>
              <a:t>treatments,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2023 – HB2366 (Kory): required coverage for fertility preservation/infertility treatment, specifically included coverage for IVF.</a:t>
            </a:r>
          </a:p>
          <a:p>
            <a:pPr lvl="1"/>
            <a:r>
              <a:rPr lang="en-US" dirty="0" smtClean="0">
                <a:latin typeface="Calibri" panose="020F0502020204030204" pitchFamily="34" charset="0"/>
                <a:ea typeface="Calibri" panose="020F0502020204030204" pitchFamily="34" charset="0"/>
                <a:cs typeface="Calibri" panose="020F0502020204030204" pitchFamily="34" charset="0"/>
              </a:rPr>
              <a:t>Tabled in House Commerce &amp; Energy subcommittee </a:t>
            </a:r>
          </a:p>
          <a:p>
            <a:r>
              <a:rPr lang="en-US" dirty="0" smtClean="0">
                <a:latin typeface="Calibri" panose="020F0502020204030204" pitchFamily="34" charset="0"/>
                <a:ea typeface="Calibri" panose="020F0502020204030204" pitchFamily="34" charset="0"/>
                <a:cs typeface="Calibri" panose="020F0502020204030204" pitchFamily="34" charset="0"/>
              </a:rPr>
              <a:t>2023 – HB1876 (Helmer): required health insurance plans established by DHRM (for employees of local </a:t>
            </a:r>
            <a:r>
              <a:rPr lang="en-US" dirty="0" err="1" smtClean="0">
                <a:latin typeface="Calibri" panose="020F0502020204030204" pitchFamily="34" charset="0"/>
                <a:ea typeface="Calibri" panose="020F0502020204030204" pitchFamily="34" charset="0"/>
                <a:cs typeface="Calibri" panose="020F0502020204030204" pitchFamily="34" charset="0"/>
              </a:rPr>
              <a:t>govts</a:t>
            </a:r>
            <a:r>
              <a:rPr lang="en-US" dirty="0" smtClean="0">
                <a:latin typeface="Calibri" panose="020F0502020204030204" pitchFamily="34" charset="0"/>
                <a:ea typeface="Calibri" panose="020F0502020204030204" pitchFamily="34" charset="0"/>
                <a:cs typeface="Calibri" panose="020F0502020204030204" pitchFamily="34" charset="0"/>
              </a:rPr>
              <a:t>, teachers, retirees, and their dependents) to include </a:t>
            </a:r>
            <a:r>
              <a:rPr lang="en-US" dirty="0">
                <a:latin typeface="Calibri" panose="020F0502020204030204" pitchFamily="34" charset="0"/>
                <a:ea typeface="Calibri" panose="020F0502020204030204" pitchFamily="34" charset="0"/>
                <a:cs typeface="Calibri" panose="020F0502020204030204" pitchFamily="34" charset="0"/>
              </a:rPr>
              <a:t>coverage for fertility preservation/infertility </a:t>
            </a:r>
            <a:r>
              <a:rPr lang="en-US" dirty="0" smtClean="0">
                <a:latin typeface="Calibri" panose="020F0502020204030204" pitchFamily="34" charset="0"/>
                <a:ea typeface="Calibri" panose="020F0502020204030204" pitchFamily="34" charset="0"/>
                <a:cs typeface="Calibri" panose="020F0502020204030204" pitchFamily="34" charset="0"/>
              </a:rPr>
              <a:t>treatment</a:t>
            </a:r>
          </a:p>
          <a:p>
            <a:pPr lvl="1"/>
            <a:r>
              <a:rPr lang="en-US" dirty="0" smtClean="0">
                <a:latin typeface="Calibri" panose="020F0502020204030204" pitchFamily="34" charset="0"/>
                <a:ea typeface="Calibri" panose="020F0502020204030204" pitchFamily="34" charset="0"/>
                <a:cs typeface="Calibri" panose="020F0502020204030204" pitchFamily="34" charset="0"/>
              </a:rPr>
              <a:t>Tabled in House Appropriations</a:t>
            </a:r>
          </a:p>
          <a:p>
            <a:r>
              <a:rPr lang="en-US" dirty="0" smtClean="0">
                <a:latin typeface="Calibri" panose="020F0502020204030204" pitchFamily="34" charset="0"/>
                <a:ea typeface="Calibri" panose="020F0502020204030204" pitchFamily="34" charset="0"/>
                <a:cs typeface="Calibri" panose="020F0502020204030204" pitchFamily="34" charset="0"/>
              </a:rPr>
              <a:t>2024 – HB560 (Helmer): </a:t>
            </a:r>
            <a:r>
              <a:rPr lang="en-US" dirty="0">
                <a:latin typeface="Calibri" panose="020F0502020204030204" pitchFamily="34" charset="0"/>
                <a:ea typeface="Calibri" panose="020F0502020204030204" pitchFamily="34" charset="0"/>
                <a:cs typeface="Calibri" panose="020F0502020204030204" pitchFamily="34" charset="0"/>
              </a:rPr>
              <a:t>required coverage for fertility preservation/infertility </a:t>
            </a:r>
            <a:r>
              <a:rPr lang="en-US" dirty="0" smtClean="0">
                <a:latin typeface="Calibri" panose="020F0502020204030204" pitchFamily="34" charset="0"/>
                <a:ea typeface="Calibri" panose="020F0502020204030204" pitchFamily="34" charset="0"/>
                <a:cs typeface="Calibri" panose="020F0502020204030204" pitchFamily="34" charset="0"/>
              </a:rPr>
              <a:t>treatment + directed HIRC to consider such coverage in its 2025 review of essential health benefits benchmark plan and to include it in benchmark plan unless compelling reason to exclude.</a:t>
            </a:r>
          </a:p>
          <a:p>
            <a:pPr lvl="1"/>
            <a:r>
              <a:rPr lang="en-US" dirty="0" smtClean="0">
                <a:latin typeface="Calibri" panose="020F0502020204030204" pitchFamily="34" charset="0"/>
                <a:ea typeface="Calibri" panose="020F0502020204030204" pitchFamily="34" charset="0"/>
                <a:cs typeface="Calibri" panose="020F0502020204030204" pitchFamily="34" charset="0"/>
              </a:rPr>
              <a:t>Tabled in House Appropriations subcommittee</a:t>
            </a:r>
          </a:p>
          <a:p>
            <a:r>
              <a:rPr lang="en-US" dirty="0" smtClean="0">
                <a:latin typeface="Calibri" panose="020F0502020204030204" pitchFamily="34" charset="0"/>
                <a:ea typeface="Calibri" panose="020F0502020204030204" pitchFamily="34" charset="0"/>
                <a:cs typeface="Calibri" panose="020F0502020204030204" pitchFamily="34" charset="0"/>
              </a:rPr>
              <a:t>2024 – SB333 (Salim): required DMAS to cover fertility preservation for those diagnosed with cancer/undergoing cancer treatment that may cause infertility. </a:t>
            </a:r>
          </a:p>
          <a:p>
            <a:pPr lvl="1"/>
            <a:r>
              <a:rPr lang="en-US" dirty="0" smtClean="0">
                <a:latin typeface="Calibri" panose="020F0502020204030204" pitchFamily="34" charset="0"/>
                <a:ea typeface="Calibri" panose="020F0502020204030204" pitchFamily="34" charset="0"/>
                <a:cs typeface="Calibri" panose="020F0502020204030204" pitchFamily="34" charset="0"/>
              </a:rPr>
              <a:t>Continued to 2025 in Senate Ed &amp; Health</a:t>
            </a:r>
          </a:p>
          <a:p>
            <a:pPr lvl="1"/>
            <a:r>
              <a:rPr lang="en-US" dirty="0" smtClean="0">
                <a:latin typeface="Calibri" panose="020F0502020204030204" pitchFamily="34" charset="0"/>
                <a:ea typeface="Calibri" panose="020F0502020204030204" pitchFamily="34" charset="0"/>
                <a:cs typeface="Calibri" panose="020F0502020204030204" pitchFamily="34" charset="0"/>
              </a:rPr>
              <a:t>FIS = $11 million per year</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86753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insurance coverage of fertility treatments, </a:t>
            </a:r>
            <a:r>
              <a:rPr lang="en-US" dirty="0" err="1"/>
              <a:t>con’t</a:t>
            </a:r>
            <a:r>
              <a:rPr lang="en-US" dirty="0"/>
              <a:t>.</a:t>
            </a:r>
          </a:p>
        </p:txBody>
      </p:sp>
      <p:sp>
        <p:nvSpPr>
          <p:cNvPr id="3" name="Content Placeholder 2"/>
          <p:cNvSpPr>
            <a:spLocks noGrp="1"/>
          </p:cNvSpPr>
          <p:nvPr>
            <p:ph idx="1"/>
          </p:nvPr>
        </p:nvSpPr>
        <p:spPr/>
        <p:txBody>
          <a:bodyPr>
            <a:normAutofit fontScale="92500" lnSpcReduction="1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2025 – HB1609 (Helmer): requires HIRC to </a:t>
            </a:r>
            <a:r>
              <a:rPr lang="en-US" dirty="0">
                <a:latin typeface="Calibri" panose="020F0502020204030204" pitchFamily="34" charset="0"/>
                <a:ea typeface="Calibri" panose="020F0502020204030204" pitchFamily="34" charset="0"/>
                <a:cs typeface="Calibri" panose="020F0502020204030204" pitchFamily="34" charset="0"/>
              </a:rPr>
              <a:t>consider coverage for the diagnosis and treatment of infertility and for standard fertility preservation procedures in its 2025 review of the essential health benefits benchmark plan</a:t>
            </a:r>
            <a:r>
              <a:rPr lang="en-US" dirty="0" smtClean="0">
                <a:latin typeface="Calibri" panose="020F0502020204030204" pitchFamily="34" charset="0"/>
                <a:ea typeface="Calibri" panose="020F0502020204030204" pitchFamily="34" charset="0"/>
                <a:cs typeface="Calibri" panose="020F0502020204030204" pitchFamily="34" charset="0"/>
              </a:rPr>
              <a:t>.</a:t>
            </a:r>
          </a:p>
          <a:p>
            <a:pPr lvl="1"/>
            <a:r>
              <a:rPr lang="en-US" dirty="0" smtClean="0">
                <a:latin typeface="Calibri" panose="020F0502020204030204" pitchFamily="34" charset="0"/>
                <a:ea typeface="Calibri" panose="020F0502020204030204" pitchFamily="34" charset="0"/>
                <a:cs typeface="Calibri" panose="020F0502020204030204" pitchFamily="34" charset="0"/>
              </a:rPr>
              <a:t>Section 1 bill</a:t>
            </a:r>
          </a:p>
          <a:p>
            <a:pPr lvl="1"/>
            <a:r>
              <a:rPr lang="en-US" dirty="0" smtClean="0">
                <a:latin typeface="Calibri" panose="020F0502020204030204" pitchFamily="34" charset="0"/>
                <a:ea typeface="Calibri" panose="020F0502020204030204" pitchFamily="34" charset="0"/>
                <a:cs typeface="Calibri" panose="020F0502020204030204" pitchFamily="34" charset="0"/>
              </a:rPr>
              <a:t>Enacted &amp; effective July 1, 2025.</a:t>
            </a:r>
          </a:p>
          <a:p>
            <a:r>
              <a:rPr lang="en-US" dirty="0" smtClean="0">
                <a:latin typeface="Calibri" panose="020F0502020204030204" pitchFamily="34" charset="0"/>
                <a:ea typeface="Calibri" panose="020F0502020204030204" pitchFamily="34" charset="0"/>
                <a:cs typeface="Calibri" panose="020F0502020204030204" pitchFamily="34" charset="0"/>
              </a:rPr>
              <a:t>2026 – HB328 </a:t>
            </a:r>
            <a:r>
              <a:rPr lang="en-US" dirty="0" smtClean="0">
                <a:latin typeface="Calibri" panose="020F0502020204030204" pitchFamily="34" charset="0"/>
                <a:ea typeface="Calibri" panose="020F0502020204030204" pitchFamily="34" charset="0"/>
                <a:cs typeface="Calibri" panose="020F0502020204030204" pitchFamily="34" charset="0"/>
              </a:rPr>
              <a:t>(Sullivan): </a:t>
            </a:r>
            <a:r>
              <a:rPr lang="en-US" dirty="0" smtClean="0">
                <a:latin typeface="Calibri" panose="020F0502020204030204" pitchFamily="34" charset="0"/>
                <a:ea typeface="Calibri" panose="020F0502020204030204" pitchFamily="34" charset="0"/>
                <a:cs typeface="Calibri" panose="020F0502020204030204" pitchFamily="34" charset="0"/>
              </a:rPr>
              <a:t>requires the Bureau of Insurance to select a new essential health benefits benchmark plan that includes coverage </a:t>
            </a:r>
            <a:r>
              <a:rPr lang="en-US" b="1" dirty="0" smtClean="0">
                <a:latin typeface="Calibri" panose="020F0502020204030204" pitchFamily="34" charset="0"/>
                <a:ea typeface="Calibri" panose="020F0502020204030204" pitchFamily="34" charset="0"/>
                <a:cs typeface="Calibri" panose="020F0502020204030204" pitchFamily="34" charset="0"/>
              </a:rPr>
              <a:t>for </a:t>
            </a:r>
            <a:r>
              <a:rPr lang="en-US" b="1" dirty="0">
                <a:latin typeface="Calibri" panose="020F0502020204030204" pitchFamily="34" charset="0"/>
                <a:ea typeface="Calibri" panose="020F0502020204030204" pitchFamily="34" charset="0"/>
                <a:cs typeface="Calibri" panose="020F0502020204030204" pitchFamily="34" charset="0"/>
              </a:rPr>
              <a:t>(</a:t>
            </a:r>
            <a:r>
              <a:rPr lang="en-US" b="1" dirty="0" err="1">
                <a:latin typeface="Calibri" panose="020F0502020204030204" pitchFamily="34" charset="0"/>
                <a:ea typeface="Calibri" panose="020F0502020204030204" pitchFamily="34" charset="0"/>
                <a:cs typeface="Calibri" panose="020F0502020204030204" pitchFamily="34" charset="0"/>
              </a:rPr>
              <a:t>i</a:t>
            </a:r>
            <a:r>
              <a:rPr lang="en-US" b="1" dirty="0">
                <a:latin typeface="Calibri" panose="020F0502020204030204" pitchFamily="34" charset="0"/>
                <a:ea typeface="Calibri" panose="020F0502020204030204" pitchFamily="34" charset="0"/>
                <a:cs typeface="Calibri" panose="020F0502020204030204" pitchFamily="34" charset="0"/>
              </a:rPr>
              <a:t>) doula care services; (ii) the treatment of iatrogenic infertility; (iii) fertility treatment and diagnosis, including a maximum of three cycles per lifetime of assisted reproductive technology; </a:t>
            </a:r>
            <a:r>
              <a:rPr lang="en-US" dirty="0">
                <a:latin typeface="Calibri" panose="020F0502020204030204" pitchFamily="34" charset="0"/>
                <a:ea typeface="Calibri" panose="020F0502020204030204" pitchFamily="34" charset="0"/>
                <a:cs typeface="Calibri" panose="020F0502020204030204" pitchFamily="34" charset="0"/>
              </a:rPr>
              <a:t>(iv) hearing aids for individuals of all ages; </a:t>
            </a:r>
            <a:r>
              <a:rPr lang="en-US" b="1" dirty="0">
                <a:latin typeface="Calibri" panose="020F0502020204030204" pitchFamily="34" charset="0"/>
                <a:ea typeface="Calibri" panose="020F0502020204030204" pitchFamily="34" charset="0"/>
                <a:cs typeface="Calibri" panose="020F0502020204030204" pitchFamily="34" charset="0"/>
              </a:rPr>
              <a:t>(v) pasteurized donor human breast milk; </a:t>
            </a:r>
            <a:r>
              <a:rPr lang="en-US" dirty="0">
                <a:latin typeface="Calibri" panose="020F0502020204030204" pitchFamily="34" charset="0"/>
                <a:ea typeface="Calibri" panose="020F0502020204030204" pitchFamily="34" charset="0"/>
                <a:cs typeface="Calibri" panose="020F0502020204030204" pitchFamily="34" charset="0"/>
              </a:rPr>
              <a:t>(vi) the prophylaxis, diagnosis, and treatment of pediatric autoimmune neuropsychiatric disorders associated with streptococcal infections and pediatric acute-onset neuropsychiatric syndrome; and (vii) the treatment of polycystic ovary syndrome</a:t>
            </a:r>
            <a:r>
              <a:rPr lang="en-US" dirty="0" smtClean="0">
                <a:latin typeface="Calibri" panose="020F0502020204030204" pitchFamily="34" charset="0"/>
                <a:ea typeface="Calibri" panose="020F0502020204030204" pitchFamily="34" charset="0"/>
                <a:cs typeface="Calibri" panose="020F0502020204030204" pitchFamily="34" charset="0"/>
              </a:rPr>
              <a:t>.</a:t>
            </a:r>
          </a:p>
          <a:p>
            <a:pPr lvl="1"/>
            <a:r>
              <a:rPr lang="en-US" dirty="0" smtClean="0">
                <a:latin typeface="Calibri" panose="020F0502020204030204" pitchFamily="34" charset="0"/>
                <a:ea typeface="Calibri" panose="020F0502020204030204" pitchFamily="34" charset="0"/>
                <a:cs typeface="Calibri" panose="020F0502020204030204" pitchFamily="34" charset="0"/>
              </a:rPr>
              <a:t>Various enactment dates.</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38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Perinatal Health Hub</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2023 – HB1567 (</a:t>
            </a:r>
            <a:r>
              <a:rPr lang="en-US" dirty="0" err="1" smtClean="0">
                <a:latin typeface="Calibri" panose="020F0502020204030204" pitchFamily="34" charset="0"/>
                <a:ea typeface="Calibri" panose="020F0502020204030204" pitchFamily="34" charset="0"/>
                <a:cs typeface="Calibri" panose="020F0502020204030204" pitchFamily="34" charset="0"/>
              </a:rPr>
              <a:t>Rasoul</a:t>
            </a:r>
            <a:r>
              <a:rPr lang="en-US" dirty="0" smtClean="0">
                <a:latin typeface="Calibri" panose="020F0502020204030204" pitchFamily="34" charset="0"/>
                <a:ea typeface="Calibri" panose="020F0502020204030204" pitchFamily="34" charset="0"/>
                <a:cs typeface="Calibri" panose="020F0502020204030204" pitchFamily="34" charset="0"/>
              </a:rPr>
              <a:t>) created a work group to establish procedures to expand the perinatal health hub model</a:t>
            </a:r>
          </a:p>
          <a:p>
            <a:r>
              <a:rPr lang="en-US" dirty="0" smtClean="0">
                <a:latin typeface="Calibri" panose="020F0502020204030204" pitchFamily="34" charset="0"/>
                <a:ea typeface="Calibri" panose="020F0502020204030204" pitchFamily="34" charset="0"/>
                <a:cs typeface="Calibri" panose="020F0502020204030204" pitchFamily="34" charset="0"/>
              </a:rPr>
              <a:t>Per VDH website, a perinatal health hub is defined as (1) community-based, located in the area it serves; (2) caring for mother-baby dyad during pregnancy and through at least 1 year postpartum; (3) providing multiple family services; and (4) focused on reducing maternal and infant morbidities and mortalities.</a:t>
            </a:r>
          </a:p>
          <a:p>
            <a:r>
              <a:rPr lang="en-US" dirty="0" smtClean="0">
                <a:latin typeface="Calibri" panose="020F0502020204030204" pitchFamily="34" charset="0"/>
                <a:ea typeface="Calibri" panose="020F0502020204030204" pitchFamily="34" charset="0"/>
                <a:cs typeface="Calibri" panose="020F0502020204030204" pitchFamily="34" charset="0"/>
              </a:rPr>
              <a:t>HB1600 (2025 budget bill) allocated funds for pilot programs beginning in 2026:</a:t>
            </a:r>
          </a:p>
          <a:p>
            <a:pPr lvl="1"/>
            <a:r>
              <a:rPr lang="en-US" dirty="0" smtClean="0">
                <a:latin typeface="Calibri" panose="020F0502020204030204" pitchFamily="34" charset="0"/>
                <a:ea typeface="Calibri" panose="020F0502020204030204" pitchFamily="34" charset="0"/>
                <a:cs typeface="Calibri" panose="020F0502020204030204" pitchFamily="34" charset="0"/>
              </a:rPr>
              <a:t> “</a:t>
            </a:r>
            <a:r>
              <a:rPr lang="en-US" i="1" dirty="0" smtClean="0">
                <a:latin typeface="Calibri" panose="020F0502020204030204" pitchFamily="34" charset="0"/>
                <a:ea typeface="Calibri" panose="020F0502020204030204" pitchFamily="34" charset="0"/>
                <a:cs typeface="Calibri" panose="020F0502020204030204" pitchFamily="34" charset="0"/>
              </a:rPr>
              <a:t>H.1</a:t>
            </a:r>
            <a:r>
              <a:rPr lang="en-US" i="1" dirty="0">
                <a:latin typeface="Calibri" panose="020F0502020204030204" pitchFamily="34" charset="0"/>
                <a:ea typeface="Calibri" panose="020F0502020204030204" pitchFamily="34" charset="0"/>
                <a:cs typeface="Calibri" panose="020F0502020204030204" pitchFamily="34" charset="0"/>
              </a:rPr>
              <a:t>. Out of this appropriation, $2,500,000 the second year from the general fund shall be provided to pilot perinatal health hub programs throughout the Commonwealth. The Virginia Department of Health, in collaboration with the Virginia Neonatal Perinatal Collaborative, shall provide two-year grant awards for community-based providers (hubs) to improve perinatal outcomes and to reduce maternal and infant mortality in their communities</a:t>
            </a:r>
            <a:r>
              <a:rPr lang="en-US" i="1" dirty="0" smtClean="0">
                <a:latin typeface="Calibri" panose="020F0502020204030204" pitchFamily="34" charset="0"/>
                <a:ea typeface="Calibri" panose="020F0502020204030204" pitchFamily="34" charset="0"/>
                <a:cs typeface="Calibri" panose="020F0502020204030204" pitchFamily="34" charset="0"/>
              </a:rPr>
              <a:t>.”</a:t>
            </a:r>
          </a:p>
          <a:p>
            <a:r>
              <a:rPr lang="en-US" dirty="0" smtClean="0">
                <a:latin typeface="Calibri" panose="020F0502020204030204" pitchFamily="34" charset="0"/>
                <a:ea typeface="Calibri" panose="020F0502020204030204" pitchFamily="34" charset="0"/>
                <a:cs typeface="Calibri" panose="020F0502020204030204" pitchFamily="34" charset="0"/>
              </a:rPr>
              <a:t>There is a report pending from VDH on the first year of the pilot programs, so I will circulate once it’s been published/made available. </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9455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trafficking provisions in current Code - </a:t>
            </a:r>
            <a:r>
              <a:rPr lang="en-US" dirty="0"/>
              <a:t>§  9.1-102 </a:t>
            </a:r>
          </a:p>
        </p:txBody>
      </p:sp>
      <p:sp>
        <p:nvSpPr>
          <p:cNvPr id="3" name="Content Placeholder 2"/>
          <p:cNvSpPr>
            <a:spLocks noGrp="1"/>
          </p:cNvSpPr>
          <p:nvPr>
            <p:ph idx="1"/>
          </p:nvPr>
        </p:nvSpPr>
        <p:spPr/>
        <p:txBody>
          <a:bodyPr>
            <a:normAutofit fontScale="92500" lnSpcReduction="20000"/>
          </a:bodyPr>
          <a:lstStyle/>
          <a:p>
            <a:r>
              <a:rPr lang="en-US" dirty="0" smtClean="0">
                <a:latin typeface="Calibri" panose="020F0502020204030204" pitchFamily="34" charset="0"/>
                <a:ea typeface="Calibri" panose="020F0502020204030204" pitchFamily="34" charset="0"/>
                <a:cs typeface="Calibri" panose="020F0502020204030204" pitchFamily="34" charset="0"/>
              </a:rPr>
              <a:t>Requires DJCS to establish training standards and model policies for law-enforcement personnel relating to:</a:t>
            </a:r>
          </a:p>
          <a:p>
            <a:pPr lvl="1"/>
            <a:r>
              <a:rPr lang="en-US" dirty="0" smtClean="0">
                <a:latin typeface="Calibri" panose="020F0502020204030204" pitchFamily="34" charset="0"/>
                <a:ea typeface="Calibri" panose="020F0502020204030204" pitchFamily="34" charset="0"/>
                <a:cs typeface="Calibri" panose="020F0502020204030204" pitchFamily="34" charset="0"/>
              </a:rPr>
              <a:t>1.  Protocols for local and regional human trafficking response teams; </a:t>
            </a:r>
          </a:p>
          <a:p>
            <a:pPr lvl="1"/>
            <a:r>
              <a:rPr lang="en-US" dirty="0" smtClean="0">
                <a:latin typeface="Calibri" panose="020F0502020204030204" pitchFamily="34" charset="0"/>
                <a:ea typeface="Calibri" panose="020F0502020204030204" pitchFamily="34" charset="0"/>
                <a:cs typeface="Calibri" panose="020F0502020204030204" pitchFamily="34" charset="0"/>
              </a:rPr>
              <a:t>2. Sensitivity to and awareness of human trafficking offenses and identification of victims of human trafficking offenses for personnel involved in criminal investigations or assigned to patrol duties; and </a:t>
            </a:r>
          </a:p>
          <a:p>
            <a:pPr lvl="1"/>
            <a:r>
              <a:rPr lang="en-US" dirty="0" smtClean="0">
                <a:latin typeface="Calibri" panose="020F0502020204030204" pitchFamily="34" charset="0"/>
                <a:ea typeface="Calibri" panose="020F0502020204030204" pitchFamily="34" charset="0"/>
                <a:cs typeface="Calibri" panose="020F0502020204030204" pitchFamily="34" charset="0"/>
              </a:rPr>
              <a:t>3. The recognition, prevention, and reporting of human trafficking; </a:t>
            </a:r>
          </a:p>
          <a:p>
            <a:r>
              <a:rPr lang="en-US" dirty="0">
                <a:latin typeface="Calibri" panose="020F0502020204030204" pitchFamily="34" charset="0"/>
                <a:ea typeface="Calibri" panose="020F0502020204030204" pitchFamily="34" charset="0"/>
                <a:cs typeface="Calibri" panose="020F0502020204030204" pitchFamily="34" charset="0"/>
              </a:rPr>
              <a:t>R</a:t>
            </a:r>
            <a:r>
              <a:rPr lang="en-US" dirty="0" smtClean="0">
                <a:latin typeface="Calibri" panose="020F0502020204030204" pitchFamily="34" charset="0"/>
                <a:ea typeface="Calibri" panose="020F0502020204030204" pitchFamily="34" charset="0"/>
                <a:cs typeface="Calibri" panose="020F0502020204030204" pitchFamily="34" charset="0"/>
              </a:rPr>
              <a:t>equires DCJS and OAG to advise law-enforcement agencies and attorneys for the Commonwealth regarding the identification, investigation, and prosecution of human trafficking offenses using common law and existing statutes.</a:t>
            </a:r>
          </a:p>
          <a:p>
            <a:r>
              <a:rPr lang="en-US" dirty="0" smtClean="0">
                <a:latin typeface="Calibri" panose="020F0502020204030204" pitchFamily="34" charset="0"/>
                <a:ea typeface="Calibri" panose="020F0502020204030204" pitchFamily="34" charset="0"/>
                <a:cs typeface="Calibri" panose="020F0502020204030204" pitchFamily="34" charset="0"/>
              </a:rPr>
              <a:t>Requires DCJS to develop online courses to train the following on how to recognize </a:t>
            </a:r>
            <a:r>
              <a:rPr lang="en-US" dirty="0">
                <a:latin typeface="Calibri" panose="020F0502020204030204" pitchFamily="34" charset="0"/>
                <a:ea typeface="Calibri" panose="020F0502020204030204" pitchFamily="34" charset="0"/>
                <a:cs typeface="Calibri" panose="020F0502020204030204" pitchFamily="34" charset="0"/>
              </a:rPr>
              <a:t>and report instances of suspected human </a:t>
            </a:r>
            <a:r>
              <a:rPr lang="en-US" dirty="0" smtClean="0">
                <a:latin typeface="Calibri" panose="020F0502020204030204" pitchFamily="34" charset="0"/>
                <a:ea typeface="Calibri" panose="020F0502020204030204" pitchFamily="34" charset="0"/>
                <a:cs typeface="Calibri" panose="020F0502020204030204" pitchFamily="34" charset="0"/>
              </a:rPr>
              <a:t>trafficking: (1) hotel proprietors and their employees;(2) unarmed and armed security officers, canine handlers, and alarm respondents; and (3) ABC licensees and their employees.</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cs typeface="Calibri" panose="020F0502020204030204" pitchFamily="34" charset="0"/>
              </a:rPr>
              <a:t>§ </a:t>
            </a:r>
            <a:r>
              <a:rPr lang="en-US" dirty="0" smtClean="0">
                <a:latin typeface="Calibri" panose="020F0502020204030204" pitchFamily="34" charset="0"/>
                <a:ea typeface="Calibri" panose="020F0502020204030204" pitchFamily="34" charset="0"/>
                <a:cs typeface="Calibri" panose="020F0502020204030204" pitchFamily="34" charset="0"/>
              </a:rPr>
              <a:t>9.1-116.5</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smtClean="0">
                <a:latin typeface="Calibri" panose="020F0502020204030204" pitchFamily="34" charset="0"/>
                <a:ea typeface="Calibri" panose="020F0502020204030204" pitchFamily="34" charset="0"/>
                <a:cs typeface="Calibri" panose="020F0502020204030204" pitchFamily="34" charset="0"/>
              </a:rPr>
              <a:t>establishes the Human Trafficking Response Coordinator</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56929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235</TotalTime>
  <Words>1391</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Tw Cen MT</vt:lpstr>
      <vt:lpstr>Tw Cen MT Condensed</vt:lpstr>
      <vt:lpstr>Wingdings 3</vt:lpstr>
      <vt:lpstr>Integral</vt:lpstr>
      <vt:lpstr>Maternal Health Bills – Previous Legislative Sessions</vt:lpstr>
      <vt:lpstr>Fetal and Infant Fatality Review Teams</vt:lpstr>
      <vt:lpstr>Health insurance coverage for donor breast milk</vt:lpstr>
      <vt:lpstr>Health insurance coverage for donor breast milk, con’t.</vt:lpstr>
      <vt:lpstr>Health insurance coverage of fertility treatments</vt:lpstr>
      <vt:lpstr>Health insurance coverage of fertility treatments, con’t.</vt:lpstr>
      <vt:lpstr>Health insurance coverage of fertility treatments, con’t.</vt:lpstr>
      <vt:lpstr>Perinatal Health Hub</vt:lpstr>
      <vt:lpstr>Human trafficking provisions in current Code - §  9.1-102 </vt:lpstr>
      <vt:lpstr>Human trafficking provisions in current Code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Previous Maternal Health Legislation</dc:title>
  <dc:creator>Sabrina Miller-Bryson</dc:creator>
  <cp:lastModifiedBy>Sabrina Miller-Bryson</cp:lastModifiedBy>
  <cp:revision>23</cp:revision>
  <cp:lastPrinted>2026-07-06T17:24:58Z</cp:lastPrinted>
  <dcterms:created xsi:type="dcterms:W3CDTF">2026-07-06T13:32:39Z</dcterms:created>
  <dcterms:modified xsi:type="dcterms:W3CDTF">2026-07-06T18:20:35Z</dcterms:modified>
</cp:coreProperties>
</file>