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3" r:id="rId3"/>
    <p:sldId id="270" r:id="rId4"/>
    <p:sldId id="272" r:id="rId5"/>
    <p:sldId id="257" r:id="rId6"/>
    <p:sldId id="279" r:id="rId7"/>
    <p:sldId id="280" r:id="rId8"/>
    <p:sldId id="278" r:id="rId9"/>
    <p:sldId id="275" r:id="rId10"/>
    <p:sldId id="273" r:id="rId11"/>
    <p:sldId id="277" r:id="rId12"/>
    <p:sldId id="265" r:id="rId13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78" autoAdjust="0"/>
  </p:normalViewPr>
  <p:slideViewPr>
    <p:cSldViewPr snapToGrid="0">
      <p:cViewPr varScale="1">
        <p:scale>
          <a:sx n="74" d="100"/>
          <a:sy n="74" d="100"/>
        </p:scale>
        <p:origin x="3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1D3A384-91EC-4AF1-BCF1-1132348BE1E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EBC1590-6A18-4FAD-B1C9-A30866445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8016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88807AC-BB4C-4E25-81AA-8CA911641DB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37661C7-7210-449C-AB06-12A30EAEE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446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7661C7-7210-449C-AB06-12A30EAEE5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64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7661C7-7210-449C-AB06-12A30EAEE5F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628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7661C7-7210-449C-AB06-12A30EAEE5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2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7661C7-7210-449C-AB06-12A30EAEE5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407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7661C7-7210-449C-AB06-12A30EAEE5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224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7661C7-7210-449C-AB06-12A30EAEE5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121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7661C7-7210-449C-AB06-12A30EAEE5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874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7661C7-7210-449C-AB06-12A30EAEE5F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510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0423-EEAD-4154-B6E6-B27340774897}" type="datetime1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EDB9-C54C-4905-BD0E-6E02BACB5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3320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A784A-5788-4D46-8656-31F0CF5A4386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EDB9-C54C-4905-BD0E-6E02BACB5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83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40282-B6B6-477A-9B45-9A6A4749F046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EDB9-C54C-4905-BD0E-6E02BACB5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923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DE612-2263-4C73-B859-64FBBDE17DBB}" type="datetime1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EDB9-C54C-4905-BD0E-6E02BACB5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989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236E-726E-482A-815A-AD6AB6DCD713}" type="datetime1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EDB9-C54C-4905-BD0E-6E02BACB5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765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FF57F-84F9-40FC-8B01-9411B1DFA8A0}" type="datetime1">
              <a:rPr lang="en-US" smtClean="0"/>
              <a:t>7/23/2026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EDB9-C54C-4905-BD0E-6E02BACB5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199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C26BA-38C5-4078-9F44-33314B005B3C}" type="datetime1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EDB9-C54C-4905-BD0E-6E02BACB51F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076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821C6-9295-4CB5-B5E1-8721900236A2}" type="datetime1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EDB9-C54C-4905-BD0E-6E02BACB5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387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32C71-7E17-491F-A5C3-CDD7C28584CC}" type="datetime1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EDB9-C54C-4905-BD0E-6E02BACB5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193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C877E-160F-4A1E-9884-866418844843}" type="datetime1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67503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EDB9-C54C-4905-BD0E-6E02BACB5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95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E07AECE-F11E-4CBE-9357-4D111E882C63}" type="datetime1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523" y="6236208"/>
            <a:ext cx="5103729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EDB9-C54C-4905-BD0E-6E02BACB5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058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2241854B-18AE-4206-BD5A-8BD610B4FA97}" type="datetime1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FED3EDB9-C54C-4905-BD0E-6E02BACB5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479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8044" y="1360910"/>
            <a:ext cx="8995913" cy="2134853"/>
          </a:xfrm>
        </p:spPr>
        <p:txBody>
          <a:bodyPr>
            <a:normAutofit/>
          </a:bodyPr>
          <a:lstStyle/>
          <a:p>
            <a:r>
              <a:rPr lang="en-US" b="1" cap="small" dirty="0" smtClean="0"/>
              <a:t>2026 </a:t>
            </a:r>
            <a:br>
              <a:rPr lang="en-US" b="1" cap="small" dirty="0" smtClean="0"/>
            </a:br>
            <a:r>
              <a:rPr lang="en-US" b="1" cap="small" dirty="0" smtClean="0"/>
              <a:t>Legislative Overview</a:t>
            </a:r>
            <a:r>
              <a:rPr lang="en-US" b="1" dirty="0" smtClean="0"/>
              <a:t>:</a:t>
            </a:r>
            <a:br>
              <a:rPr lang="en-US" b="1" dirty="0" smtClean="0"/>
            </a:br>
            <a:r>
              <a:rPr lang="en-US" sz="2600" b="1" i="1" cap="none" dirty="0" smtClean="0"/>
              <a:t>Legislation Involving the School Health Services Committee</a:t>
            </a:r>
            <a:endParaRPr lang="en-US" sz="2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77001" y="3974361"/>
            <a:ext cx="7037999" cy="1987872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 smtClean="0"/>
              <a:t>H.B. 355 </a:t>
            </a:r>
          </a:p>
          <a:p>
            <a:r>
              <a:rPr lang="en-US" sz="2600" dirty="0" smtClean="0"/>
              <a:t>(</a:t>
            </a:r>
            <a:r>
              <a:rPr lang="en-US" sz="2600" i="1" dirty="0" smtClean="0"/>
              <a:t>Ch. 593 of 2026 Acts of Assembly</a:t>
            </a:r>
            <a:r>
              <a:rPr lang="en-US" sz="2600" dirty="0" smtClean="0"/>
              <a:t>)</a:t>
            </a:r>
            <a:endParaRPr lang="en-US" sz="2600" dirty="0" smtClean="0"/>
          </a:p>
          <a:p>
            <a:r>
              <a:rPr lang="en-US" sz="3100" dirty="0" smtClean="0"/>
              <a:t>&amp;</a:t>
            </a:r>
          </a:p>
          <a:p>
            <a:r>
              <a:rPr lang="en-US" sz="3100" dirty="0" smtClean="0"/>
              <a:t>H.B. 462 </a:t>
            </a:r>
          </a:p>
          <a:p>
            <a:r>
              <a:rPr lang="en-US" sz="2300" dirty="0" smtClean="0"/>
              <a:t>(</a:t>
            </a:r>
            <a:r>
              <a:rPr lang="en-US" sz="2300" i="1" dirty="0" smtClean="0"/>
              <a:t>Ch. 799 of 2026 Acts of Assembly</a:t>
            </a:r>
            <a:r>
              <a:rPr lang="en-US" sz="2300" dirty="0" smtClean="0"/>
              <a:t>)</a:t>
            </a:r>
            <a:endParaRPr lang="en-US" sz="2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53866" y="6272784"/>
            <a:ext cx="365760" cy="365760"/>
          </a:xfrm>
        </p:spPr>
        <p:txBody>
          <a:bodyPr/>
          <a:lstStyle/>
          <a:p>
            <a:fld id="{FED3EDB9-C54C-4905-BD0E-6E02BACB51F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148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503" y="363659"/>
            <a:ext cx="11370994" cy="117718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House bill 462</a:t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sz="1600" i="1" dirty="0" smtClean="0">
                <a:solidFill>
                  <a:schemeClr val="tx1"/>
                </a:solidFill>
              </a:rPr>
              <a:t>Ch. </a:t>
            </a:r>
            <a:r>
              <a:rPr lang="en-US" sz="1600" i="1" dirty="0">
                <a:solidFill>
                  <a:schemeClr val="tx1"/>
                </a:solidFill>
              </a:rPr>
              <a:t>799 of </a:t>
            </a:r>
            <a:r>
              <a:rPr lang="en-US" sz="1600" i="1" dirty="0" smtClean="0">
                <a:solidFill>
                  <a:schemeClr val="tx1"/>
                </a:solidFill>
              </a:rPr>
              <a:t>2026 </a:t>
            </a:r>
            <a:r>
              <a:rPr lang="en-US" sz="1600" i="1" dirty="0">
                <a:solidFill>
                  <a:schemeClr val="tx1"/>
                </a:solidFill>
              </a:rPr>
              <a:t>Acts of </a:t>
            </a:r>
            <a:r>
              <a:rPr lang="en-US" sz="1600" i="1" dirty="0" smtClean="0">
                <a:solidFill>
                  <a:schemeClr val="tx1"/>
                </a:solidFill>
              </a:rPr>
              <a:t>Assembly</a:t>
            </a:r>
            <a:br>
              <a:rPr lang="en-US" sz="1600" i="1" dirty="0" smtClean="0">
                <a:solidFill>
                  <a:schemeClr val="tx1"/>
                </a:solidFill>
              </a:rPr>
            </a:br>
            <a:r>
              <a:rPr lang="en-US" sz="1600" i="1" dirty="0" smtClean="0">
                <a:solidFill>
                  <a:schemeClr val="tx1"/>
                </a:solidFill>
              </a:rPr>
              <a:t/>
            </a:r>
            <a:br>
              <a:rPr lang="en-US" sz="1600" i="1" dirty="0" smtClean="0">
                <a:solidFill>
                  <a:schemeClr val="tx1"/>
                </a:solidFill>
              </a:rPr>
            </a:br>
            <a:r>
              <a:rPr lang="en-US" sz="2200" b="1" i="1" dirty="0" smtClean="0">
                <a:solidFill>
                  <a:schemeClr val="tx1"/>
                </a:solidFill>
              </a:rPr>
              <a:t>Recap</a:t>
            </a:r>
            <a:endParaRPr lang="en-US" sz="1800" b="1" cap="none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90451" y="6310891"/>
            <a:ext cx="365760" cy="365760"/>
          </a:xfrm>
        </p:spPr>
        <p:txBody>
          <a:bodyPr/>
          <a:lstStyle/>
          <a:p>
            <a:fld id="{FED3EDB9-C54C-4905-BD0E-6E02BACB51F9}" type="slidenum">
              <a:rPr lang="en-US" smtClean="0"/>
              <a:t>10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10503" y="2096140"/>
            <a:ext cx="1581912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WHO:</a:t>
            </a:r>
            <a:endParaRPr lang="en-US" sz="2800" i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78248" y="1849820"/>
            <a:ext cx="8903249" cy="1015663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The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Board of </a:t>
            </a:r>
            <a:r>
              <a:rPr lang="en-US" sz="2000" dirty="0" smtClean="0">
                <a:solidFill>
                  <a:schemeClr val="bg1"/>
                </a:solidFill>
              </a:rPr>
              <a:t>Education</a:t>
            </a: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i="1" dirty="0" smtClean="0">
                <a:solidFill>
                  <a:schemeClr val="bg1"/>
                </a:solidFill>
              </a:rPr>
              <a:t>In consultation with </a:t>
            </a:r>
            <a:r>
              <a:rPr lang="en-US" sz="2000" dirty="0" smtClean="0">
                <a:solidFill>
                  <a:schemeClr val="bg1"/>
                </a:solidFill>
              </a:rPr>
              <a:t>the </a:t>
            </a:r>
            <a:r>
              <a:rPr lang="en-US" sz="2000" dirty="0" smtClean="0">
                <a:solidFill>
                  <a:schemeClr val="bg1"/>
                </a:solidFill>
              </a:rPr>
              <a:t>School </a:t>
            </a:r>
            <a:r>
              <a:rPr lang="en-US" sz="2000" dirty="0" smtClean="0">
                <a:solidFill>
                  <a:schemeClr val="bg1"/>
                </a:solidFill>
              </a:rPr>
              <a:t>Health Services Committee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0503" y="5316956"/>
            <a:ext cx="1581912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WHEN:</a:t>
            </a:r>
            <a:endParaRPr lang="en-US" sz="2800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78249" y="5247570"/>
            <a:ext cx="8903248" cy="707886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During the next regularly scheduled revision of the Health Education Standards of Learning and Curriculum </a:t>
            </a:r>
            <a:r>
              <a:rPr lang="en-US" sz="2000" dirty="0" smtClean="0">
                <a:solidFill>
                  <a:schemeClr val="bg1"/>
                </a:solidFill>
              </a:rPr>
              <a:t>Framework.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0503" y="3736005"/>
            <a:ext cx="1581912" cy="52322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WHAT:</a:t>
            </a:r>
            <a:endParaRPr lang="en-US" sz="28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2878250" y="3260919"/>
            <a:ext cx="8903247" cy="163121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514350" indent="-514350">
              <a:buAutoNum type="romanLcParenBoth"/>
            </a:pPr>
            <a:r>
              <a:rPr lang="en-US" sz="2000" dirty="0" smtClean="0"/>
              <a:t>Develop </a:t>
            </a:r>
            <a:r>
              <a:rPr lang="en-US" sz="2000" dirty="0"/>
              <a:t>a health care literacy program of instruction to be required in grades nine &amp; </a:t>
            </a:r>
            <a:r>
              <a:rPr lang="en-US" sz="2000" dirty="0" smtClean="0"/>
              <a:t>10; &amp;</a:t>
            </a:r>
          </a:p>
          <a:p>
            <a:pPr marL="514350" indent="-514350">
              <a:buAutoNum type="romanLcParenBoth"/>
            </a:pPr>
            <a:r>
              <a:rPr lang="en-US" sz="2000" dirty="0" smtClean="0"/>
              <a:t>Identify </a:t>
            </a:r>
            <a:r>
              <a:rPr lang="en-US" sz="2000" dirty="0"/>
              <a:t>&amp; remove from the Health Education Standards of Learning and Curriculum Framework for grades nine &amp; 10 any instructional subjects or topics the inclusion of which is duplicative or </a:t>
            </a:r>
            <a:r>
              <a:rPr lang="en-US" sz="2000" dirty="0" smtClean="0"/>
              <a:t>outdated.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2229024" y="5413856"/>
            <a:ext cx="495885" cy="329419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2229025" y="2193040"/>
            <a:ext cx="495885" cy="329419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2229025" y="3832906"/>
            <a:ext cx="495885" cy="329419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607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649" y="250167"/>
            <a:ext cx="11136702" cy="113005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House bill 355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sz="1600" i="1" dirty="0" smtClean="0">
                <a:solidFill>
                  <a:schemeClr val="tx1"/>
                </a:solidFill>
              </a:rPr>
              <a:t>Ch</a:t>
            </a:r>
            <a:r>
              <a:rPr lang="en-US" sz="1600" i="1" dirty="0">
                <a:solidFill>
                  <a:schemeClr val="tx1"/>
                </a:solidFill>
              </a:rPr>
              <a:t>. 593 of </a:t>
            </a:r>
            <a:r>
              <a:rPr lang="en-US" sz="1600" i="1" dirty="0" smtClean="0">
                <a:solidFill>
                  <a:schemeClr val="tx1"/>
                </a:solidFill>
              </a:rPr>
              <a:t>2026 </a:t>
            </a:r>
            <a:r>
              <a:rPr lang="en-US" sz="1600" i="1" dirty="0">
                <a:solidFill>
                  <a:schemeClr val="tx1"/>
                </a:solidFill>
              </a:rPr>
              <a:t>Acts of </a:t>
            </a:r>
            <a:r>
              <a:rPr lang="en-US" sz="1600" i="1" dirty="0" smtClean="0">
                <a:solidFill>
                  <a:schemeClr val="tx1"/>
                </a:solidFill>
              </a:rPr>
              <a:t>Assembly</a:t>
            </a:r>
            <a:r>
              <a:rPr lang="en-US" sz="2200" i="1" dirty="0">
                <a:solidFill>
                  <a:schemeClr val="tx1"/>
                </a:solidFill>
              </a:rPr>
              <a:t/>
            </a:r>
            <a:br>
              <a:rPr lang="en-US" sz="2200" i="1" dirty="0">
                <a:solidFill>
                  <a:schemeClr val="tx1"/>
                </a:solidFill>
              </a:rPr>
            </a:br>
            <a:r>
              <a:rPr lang="en-US" sz="2000" i="1" dirty="0">
                <a:solidFill>
                  <a:schemeClr val="tx1"/>
                </a:solidFill>
              </a:rPr>
              <a:t/>
            </a:r>
            <a:br>
              <a:rPr lang="en-US" sz="2000" i="1" dirty="0">
                <a:solidFill>
                  <a:schemeClr val="tx1"/>
                </a:solidFill>
              </a:rPr>
            </a:br>
            <a:r>
              <a:rPr lang="en-US" sz="2200" b="1" i="1" cap="none" dirty="0" smtClean="0">
                <a:solidFill>
                  <a:schemeClr val="tx1"/>
                </a:solidFill>
              </a:rPr>
              <a:t>RECAP</a:t>
            </a:r>
            <a:endParaRPr lang="en-US" sz="2200" b="1" i="1" cap="none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90451" y="6310891"/>
            <a:ext cx="365760" cy="365760"/>
          </a:xfrm>
        </p:spPr>
        <p:txBody>
          <a:bodyPr/>
          <a:lstStyle/>
          <a:p>
            <a:fld id="{FED3EDB9-C54C-4905-BD0E-6E02BACB51F9}" type="slidenum">
              <a:rPr lang="en-US" smtClean="0"/>
              <a:t>11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27649" y="2236636"/>
            <a:ext cx="1664210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WHO:</a:t>
            </a:r>
            <a:endParaRPr lang="en-US" sz="2800" i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81551" y="1983557"/>
            <a:ext cx="8282797" cy="1015663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The </a:t>
            </a:r>
            <a:r>
              <a:rPr lang="en-US" sz="2000" dirty="0" smtClean="0">
                <a:solidFill>
                  <a:schemeClr val="bg1"/>
                </a:solidFill>
              </a:rPr>
              <a:t>School Health Services </a:t>
            </a:r>
            <a:r>
              <a:rPr lang="en-US" sz="2000" dirty="0" smtClean="0">
                <a:solidFill>
                  <a:schemeClr val="bg1"/>
                </a:solidFill>
              </a:rPr>
              <a:t>Committee</a:t>
            </a: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i="1" dirty="0" smtClean="0">
                <a:solidFill>
                  <a:schemeClr val="bg1"/>
                </a:solidFill>
              </a:rPr>
              <a:t>In collaboration with </a:t>
            </a:r>
            <a:r>
              <a:rPr lang="en-US" sz="2000" dirty="0" smtClean="0">
                <a:solidFill>
                  <a:schemeClr val="bg1"/>
                </a:solidFill>
              </a:rPr>
              <a:t>the </a:t>
            </a:r>
            <a:r>
              <a:rPr lang="en-US" sz="2000" dirty="0" smtClean="0">
                <a:solidFill>
                  <a:schemeClr val="bg1"/>
                </a:solidFill>
              </a:rPr>
              <a:t>Department of Education</a:t>
            </a:r>
            <a:endParaRPr lang="en-US" sz="2000" i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7649" y="5112190"/>
            <a:ext cx="1664208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WHEN:</a:t>
            </a:r>
            <a:endParaRPr lang="en-US" sz="2800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81552" y="4597943"/>
            <a:ext cx="8282797" cy="1631216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Study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findings &amp; </a:t>
            </a:r>
            <a:r>
              <a:rPr lang="en-US" sz="2000" dirty="0" smtClean="0">
                <a:solidFill>
                  <a:schemeClr val="bg1"/>
                </a:solidFill>
              </a:rPr>
              <a:t>recommendations to </a:t>
            </a:r>
            <a:r>
              <a:rPr lang="en-US" sz="2000" dirty="0" smtClean="0">
                <a:solidFill>
                  <a:schemeClr val="bg1"/>
                </a:solidFill>
              </a:rPr>
              <a:t>be included in the Committee’s </a:t>
            </a:r>
            <a:r>
              <a:rPr lang="en-US" sz="2000" u="sng" dirty="0" smtClean="0">
                <a:solidFill>
                  <a:schemeClr val="bg1"/>
                </a:solidFill>
              </a:rPr>
              <a:t>annual </a:t>
            </a:r>
            <a:r>
              <a:rPr lang="en-US" sz="2000" u="sng" dirty="0" smtClean="0">
                <a:solidFill>
                  <a:schemeClr val="bg1"/>
                </a:solidFill>
              </a:rPr>
              <a:t>report</a:t>
            </a:r>
            <a:r>
              <a:rPr lang="en-US" sz="2000" dirty="0" smtClean="0">
                <a:solidFill>
                  <a:schemeClr val="bg1"/>
                </a:solidFill>
              </a:rPr>
              <a:t> required pursuant </a:t>
            </a:r>
            <a:r>
              <a:rPr lang="en-US" sz="2000" dirty="0">
                <a:solidFill>
                  <a:schemeClr val="bg1"/>
                </a:solidFill>
              </a:rPr>
              <a:t>to § 30-411. </a:t>
            </a:r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u="sng" dirty="0">
                <a:solidFill>
                  <a:schemeClr val="bg1"/>
                </a:solidFill>
              </a:rPr>
              <a:t>R</a:t>
            </a:r>
            <a:r>
              <a:rPr lang="en-US" sz="2000" u="sng" dirty="0" smtClean="0">
                <a:solidFill>
                  <a:schemeClr val="bg1"/>
                </a:solidFill>
              </a:rPr>
              <a:t>eport deadline</a:t>
            </a:r>
            <a:r>
              <a:rPr lang="en-US" sz="2000" dirty="0" smtClean="0">
                <a:solidFill>
                  <a:schemeClr val="bg1"/>
                </a:solidFill>
              </a:rPr>
              <a:t>: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no later than the first day of the 2027 regular session of the General </a:t>
            </a:r>
            <a:r>
              <a:rPr lang="en-US" sz="2000" dirty="0" smtClean="0">
                <a:solidFill>
                  <a:schemeClr val="bg1"/>
                </a:solidFill>
              </a:rPr>
              <a:t>Assembly [</a:t>
            </a:r>
            <a:r>
              <a:rPr lang="en-US" sz="2000" dirty="0">
                <a:solidFill>
                  <a:schemeClr val="bg1"/>
                </a:solidFill>
              </a:rPr>
              <a:t>§ </a:t>
            </a:r>
            <a:r>
              <a:rPr lang="en-US" sz="2000" dirty="0" smtClean="0">
                <a:solidFill>
                  <a:schemeClr val="bg1"/>
                </a:solidFill>
              </a:rPr>
              <a:t>30-411]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7649" y="3528863"/>
            <a:ext cx="1664208" cy="53944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WHAT:</a:t>
            </a:r>
            <a:endParaRPr lang="en-US" sz="28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3381552" y="3273871"/>
            <a:ext cx="8282797" cy="104942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S</a:t>
            </a:r>
            <a:r>
              <a:rPr lang="en-US" sz="2000" dirty="0" smtClean="0"/>
              <a:t>tudy &amp; make recommendations on best practices for annual mental health screenings for public school students in grades six through 12 that utilize evidence-based tools.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2484408" y="2282361"/>
            <a:ext cx="581552" cy="418053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2484408" y="3589556"/>
            <a:ext cx="581552" cy="418053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2484408" y="5217357"/>
            <a:ext cx="581552" cy="418053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68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3390" y="1465025"/>
            <a:ext cx="8945220" cy="751964"/>
          </a:xfrm>
        </p:spPr>
        <p:txBody>
          <a:bodyPr>
            <a:normAutofit/>
          </a:bodyPr>
          <a:lstStyle/>
          <a:p>
            <a:r>
              <a:rPr lang="en-US" b="1" dirty="0" smtClean="0"/>
              <a:t>Questions?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EDB9-C54C-4905-BD0E-6E02BACB51F9}" type="slidenum">
              <a:rPr lang="en-US" smtClean="0"/>
              <a:t>12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23390" y="3122762"/>
            <a:ext cx="8945220" cy="2708434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endParaRPr lang="en-US" sz="2200" b="1" i="1" dirty="0" smtClean="0">
              <a:solidFill>
                <a:schemeClr val="bg1"/>
              </a:solidFill>
            </a:endParaRPr>
          </a:p>
          <a:p>
            <a:pPr algn="ctr"/>
            <a:r>
              <a:rPr lang="en-US" sz="2200" b="1" i="1" dirty="0" smtClean="0">
                <a:solidFill>
                  <a:schemeClr val="bg1"/>
                </a:solidFill>
              </a:rPr>
              <a:t>NEXT</a:t>
            </a:r>
            <a:r>
              <a:rPr lang="en-US" sz="2200" b="1" i="1" dirty="0" smtClean="0">
                <a:solidFill>
                  <a:schemeClr val="bg1"/>
                </a:solidFill>
              </a:rPr>
              <a:t>: </a:t>
            </a:r>
          </a:p>
          <a:p>
            <a:pPr algn="ctr"/>
            <a:endParaRPr lang="en-US" sz="22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bg1"/>
                </a:solidFill>
              </a:rPr>
              <a:t>VDOE Remarks</a:t>
            </a:r>
            <a:r>
              <a:rPr lang="en-US" sz="2200" b="1" dirty="0" smtClean="0">
                <a:solidFill>
                  <a:schemeClr val="bg1"/>
                </a:solidFill>
              </a:rPr>
              <a:t> </a:t>
            </a:r>
            <a:r>
              <a:rPr lang="en-US" sz="2200" b="1" dirty="0" smtClean="0">
                <a:solidFill>
                  <a:schemeClr val="bg1"/>
                </a:solidFill>
              </a:rPr>
              <a:t>on HB 355 &amp; HB 462</a:t>
            </a:r>
            <a:r>
              <a:rPr lang="en-US" sz="2200" dirty="0" smtClean="0">
                <a:solidFill>
                  <a:schemeClr val="bg1"/>
                </a:solidFill>
              </a:rPr>
              <a:t>: </a:t>
            </a:r>
          </a:p>
          <a:p>
            <a:pPr algn="ctr"/>
            <a:endParaRPr lang="en-US" sz="1600" dirty="0" smtClean="0">
              <a:solidFill>
                <a:schemeClr val="bg1"/>
              </a:solidFill>
            </a:endParaRPr>
          </a:p>
          <a:p>
            <a:pPr algn="ctr"/>
            <a:r>
              <a:rPr lang="en-US" sz="2200" b="1" i="1" dirty="0" smtClean="0">
                <a:solidFill>
                  <a:schemeClr val="bg1"/>
                </a:solidFill>
              </a:rPr>
              <a:t>Joseph </a:t>
            </a:r>
            <a:r>
              <a:rPr lang="en-US" sz="2200" b="1" i="1" dirty="0" err="1" smtClean="0">
                <a:solidFill>
                  <a:schemeClr val="bg1"/>
                </a:solidFill>
              </a:rPr>
              <a:t>Wharff</a:t>
            </a:r>
            <a:r>
              <a:rPr lang="en-US" sz="2200" b="1" i="1" dirty="0" smtClean="0">
                <a:solidFill>
                  <a:schemeClr val="bg1"/>
                </a:solidFill>
              </a:rPr>
              <a:t>, Director of the Office of Behavioral Health and Student Safety at the Department of </a:t>
            </a:r>
            <a:r>
              <a:rPr lang="en-US" sz="2200" b="1" i="1" dirty="0" smtClean="0">
                <a:solidFill>
                  <a:schemeClr val="bg1"/>
                </a:solidFill>
              </a:rPr>
              <a:t>Education</a:t>
            </a:r>
          </a:p>
          <a:p>
            <a:pPr algn="ctr"/>
            <a:endParaRPr lang="en-US" sz="22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384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273" y="163903"/>
            <a:ext cx="9079455" cy="113453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House bill 462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600" i="1" cap="none" dirty="0" smtClean="0"/>
              <a:t>Ch. 799 </a:t>
            </a:r>
            <a:r>
              <a:rPr lang="en-US" sz="1600" i="1" cap="none" dirty="0" smtClean="0"/>
              <a:t>of </a:t>
            </a:r>
            <a:r>
              <a:rPr lang="en-US" sz="1600" i="1" cap="none" dirty="0" smtClean="0"/>
              <a:t>2026 Acts of Assembly</a:t>
            </a:r>
            <a:br>
              <a:rPr lang="en-US" sz="1600" i="1" cap="none" dirty="0" smtClean="0"/>
            </a:br>
            <a:r>
              <a:rPr lang="en-US" sz="1800" i="1" cap="none" dirty="0" smtClean="0"/>
              <a:t/>
            </a:r>
            <a:br>
              <a:rPr lang="en-US" sz="1800" i="1" cap="none" dirty="0" smtClean="0"/>
            </a:br>
            <a:r>
              <a:rPr lang="en-US" sz="1800" i="1" cap="none" dirty="0" smtClean="0"/>
              <a:t>Chief Patron</a:t>
            </a:r>
            <a:r>
              <a:rPr lang="en-US" sz="1800" i="1" cap="none" dirty="0" smtClean="0"/>
              <a:t>: </a:t>
            </a:r>
            <a:r>
              <a:rPr lang="en-US" sz="1800" i="1" cap="none" dirty="0" smtClean="0"/>
              <a:t>Del. </a:t>
            </a:r>
            <a:r>
              <a:rPr lang="en-US" sz="1800" i="1" cap="none" dirty="0" smtClean="0"/>
              <a:t>Cohen 				Chief Co-Patron: Del</a:t>
            </a:r>
            <a:r>
              <a:rPr lang="en-US" sz="1800" i="1" cap="none" dirty="0" smtClean="0"/>
              <a:t>. </a:t>
            </a:r>
            <a:r>
              <a:rPr lang="en-US" sz="1800" i="1" cap="none" dirty="0" smtClean="0"/>
              <a:t>Cole</a:t>
            </a:r>
            <a:r>
              <a:rPr lang="en-US" sz="1800" i="1" cap="none" dirty="0"/>
              <a:t>, N.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429" y="1647645"/>
            <a:ext cx="10845142" cy="1736415"/>
          </a:xfrm>
          <a:solidFill>
            <a:schemeClr val="accent2">
              <a:lumMod val="50000"/>
            </a:schemeClr>
          </a:solidFill>
          <a:ln w="28575">
            <a:solidFill>
              <a:schemeClr val="bg1"/>
            </a:solidFill>
            <a:prstDash val="sysDot"/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 smtClean="0">
                <a:solidFill>
                  <a:schemeClr val="bg1"/>
                </a:solidFill>
              </a:rPr>
              <a:t>Directs </a:t>
            </a:r>
            <a:r>
              <a:rPr lang="en-US" sz="2000" b="1" dirty="0" smtClean="0">
                <a:solidFill>
                  <a:schemeClr val="bg1"/>
                </a:solidFill>
              </a:rPr>
              <a:t>the Board of Education, </a:t>
            </a:r>
          </a:p>
          <a:p>
            <a:pPr marL="0" indent="0" algn="ctr">
              <a:buNone/>
            </a:pPr>
            <a:r>
              <a:rPr lang="en-US" sz="2000" b="1" i="1" dirty="0" smtClean="0">
                <a:solidFill>
                  <a:schemeClr val="bg1"/>
                </a:solidFill>
              </a:rPr>
              <a:t>during its next regularly scheduled revision of the Health Education Standards of Learning and Curriculum Framework</a:t>
            </a:r>
            <a:r>
              <a:rPr lang="en-US" sz="2000" b="1" dirty="0" smtClean="0">
                <a:solidFill>
                  <a:schemeClr val="bg1"/>
                </a:solidFill>
              </a:rPr>
              <a:t>, </a:t>
            </a:r>
          </a:p>
          <a:p>
            <a:pPr marL="0" indent="0" algn="ctr">
              <a:buNone/>
            </a:pPr>
            <a:r>
              <a:rPr lang="en-US" sz="2000" b="1" dirty="0" smtClean="0">
                <a:solidFill>
                  <a:schemeClr val="bg1"/>
                </a:solidFill>
              </a:rPr>
              <a:t>to, </a:t>
            </a:r>
            <a:r>
              <a:rPr lang="en-US" sz="2000" b="1" u="sng" dirty="0" smtClean="0">
                <a:solidFill>
                  <a:schemeClr val="bg1"/>
                </a:solidFill>
              </a:rPr>
              <a:t>in consultation with the School Health Services Committee</a:t>
            </a:r>
            <a:r>
              <a:rPr lang="en-US" sz="2000" dirty="0" smtClean="0">
                <a:solidFill>
                  <a:schemeClr val="bg1"/>
                </a:solidFill>
              </a:rPr>
              <a:t>: </a:t>
            </a:r>
          </a:p>
          <a:p>
            <a:pPr marL="0" indent="0">
              <a:buNone/>
            </a:pPr>
            <a:endParaRPr lang="en-US" sz="2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i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271500" y="6291072"/>
            <a:ext cx="365760" cy="365760"/>
          </a:xfrm>
        </p:spPr>
        <p:txBody>
          <a:bodyPr/>
          <a:lstStyle/>
          <a:p>
            <a:fld id="{FED3EDB9-C54C-4905-BD0E-6E02BACB51F9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73430" y="3733271"/>
            <a:ext cx="4916488" cy="2123658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defTabSz="320040"/>
            <a:r>
              <a:rPr lang="en-US" sz="2200" dirty="0" smtClean="0"/>
              <a:t>(</a:t>
            </a:r>
            <a:r>
              <a:rPr lang="en-US" sz="2200" dirty="0" err="1" smtClean="0"/>
              <a:t>i</a:t>
            </a:r>
            <a:r>
              <a:rPr lang="en-US" sz="2200" dirty="0" smtClean="0"/>
              <a:t>) Develop </a:t>
            </a:r>
            <a:r>
              <a:rPr lang="en-US" sz="2200" dirty="0"/>
              <a:t>a </a:t>
            </a:r>
            <a:r>
              <a:rPr lang="en-US" sz="2200" b="1" i="1" u="sng" dirty="0"/>
              <a:t>health care literacy </a:t>
            </a:r>
            <a:r>
              <a:rPr lang="en-US" sz="2200" b="1" i="1" dirty="0" smtClean="0"/>
              <a:t>	</a:t>
            </a:r>
            <a:r>
              <a:rPr lang="en-US" sz="2200" b="1" i="1" u="sng" dirty="0" smtClean="0"/>
              <a:t>program </a:t>
            </a:r>
            <a:r>
              <a:rPr lang="en-US" sz="2200" b="1" i="1" u="sng" dirty="0"/>
              <a:t>of instruction</a:t>
            </a:r>
            <a:r>
              <a:rPr lang="en-US" sz="2200" b="1" i="1" dirty="0"/>
              <a:t> </a:t>
            </a:r>
            <a:r>
              <a:rPr lang="en-US" sz="2200" dirty="0"/>
              <a:t>to be </a:t>
            </a:r>
            <a:r>
              <a:rPr lang="en-US" sz="2200" dirty="0" smtClean="0"/>
              <a:t>	</a:t>
            </a:r>
            <a:r>
              <a:rPr lang="en-US" sz="2200" b="1" dirty="0" smtClean="0"/>
              <a:t>required </a:t>
            </a:r>
            <a:r>
              <a:rPr lang="en-US" sz="2200" b="1" dirty="0"/>
              <a:t>in grades nine </a:t>
            </a:r>
            <a:r>
              <a:rPr lang="en-US" sz="2200" b="1" dirty="0" smtClean="0"/>
              <a:t>&amp; </a:t>
            </a:r>
            <a:r>
              <a:rPr lang="en-US" sz="2200" b="1" dirty="0"/>
              <a:t>10</a:t>
            </a:r>
            <a:r>
              <a:rPr lang="en-US" sz="2200" dirty="0"/>
              <a:t> for </a:t>
            </a:r>
            <a:r>
              <a:rPr lang="en-US" sz="2200" dirty="0" smtClean="0"/>
              <a:t>	the </a:t>
            </a:r>
            <a:r>
              <a:rPr lang="en-US" sz="2200" dirty="0"/>
              <a:t>purpose of helping students </a:t>
            </a:r>
            <a:r>
              <a:rPr lang="en-US" sz="2200" dirty="0" smtClean="0"/>
              <a:t>	navigate </a:t>
            </a:r>
            <a:r>
              <a:rPr lang="en-US" sz="2200" dirty="0"/>
              <a:t>the health care system </a:t>
            </a:r>
            <a:r>
              <a:rPr lang="en-US" sz="2200" dirty="0" smtClean="0"/>
              <a:t>	efficiently </a:t>
            </a:r>
            <a:r>
              <a:rPr lang="en-US" sz="2200" dirty="0"/>
              <a:t>and effectively</a:t>
            </a:r>
            <a:r>
              <a:rPr lang="en-US" sz="2200" dirty="0" smtClean="0"/>
              <a:t>;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97593" y="4735902"/>
            <a:ext cx="396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&amp;</a:t>
            </a:r>
            <a:endParaRPr lang="en-US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02081" y="3733269"/>
            <a:ext cx="4916489" cy="2123658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defTabSz="320040"/>
            <a:r>
              <a:rPr lang="en-US" sz="2200" dirty="0"/>
              <a:t>(ii) </a:t>
            </a:r>
            <a:r>
              <a:rPr lang="en-US" sz="2200" b="1" u="sng" dirty="0"/>
              <a:t>Identify</a:t>
            </a:r>
            <a:r>
              <a:rPr lang="en-US" sz="2200" b="1" dirty="0"/>
              <a:t> </a:t>
            </a:r>
            <a:r>
              <a:rPr lang="en-US" sz="2200" dirty="0"/>
              <a:t>&amp; </a:t>
            </a:r>
            <a:r>
              <a:rPr lang="en-US" sz="2200" b="1" u="sng" dirty="0"/>
              <a:t>remove</a:t>
            </a:r>
            <a:r>
              <a:rPr lang="en-US" sz="2200" dirty="0"/>
              <a:t> from the Health </a:t>
            </a:r>
            <a:r>
              <a:rPr lang="en-US" sz="2200" dirty="0" smtClean="0"/>
              <a:t>	Education </a:t>
            </a:r>
            <a:r>
              <a:rPr lang="en-US" sz="2200" dirty="0"/>
              <a:t>Standards of Learning and </a:t>
            </a:r>
            <a:r>
              <a:rPr lang="en-US" sz="2200" dirty="0" smtClean="0"/>
              <a:t>	Curriculum </a:t>
            </a:r>
            <a:r>
              <a:rPr lang="en-US" sz="2200" dirty="0"/>
              <a:t>Framework for grades </a:t>
            </a:r>
            <a:r>
              <a:rPr lang="en-US" sz="2200" dirty="0" smtClean="0"/>
              <a:t>	nine &amp; 10 </a:t>
            </a:r>
            <a:r>
              <a:rPr lang="en-US" sz="2200" dirty="0"/>
              <a:t>any instructional subjects </a:t>
            </a:r>
            <a:r>
              <a:rPr lang="en-US" sz="2200" dirty="0" smtClean="0"/>
              <a:t>	or </a:t>
            </a:r>
            <a:r>
              <a:rPr lang="en-US" sz="2200" dirty="0" smtClean="0"/>
              <a:t>topics </a:t>
            </a:r>
            <a:r>
              <a:rPr lang="en-US" sz="2200" dirty="0" smtClean="0"/>
              <a:t>the </a:t>
            </a:r>
            <a:r>
              <a:rPr lang="en-US" sz="2200" dirty="0"/>
              <a:t>inclusion of which is </a:t>
            </a:r>
            <a:r>
              <a:rPr lang="en-US" sz="2200" dirty="0" smtClean="0"/>
              <a:t>	</a:t>
            </a:r>
            <a:r>
              <a:rPr lang="en-US" sz="2200" i="1" dirty="0" smtClean="0"/>
              <a:t>duplicative</a:t>
            </a:r>
            <a:r>
              <a:rPr lang="en-US" sz="2200" dirty="0" smtClean="0"/>
              <a:t> </a:t>
            </a:r>
            <a:r>
              <a:rPr lang="en-US" sz="2200" dirty="0"/>
              <a:t>or </a:t>
            </a:r>
            <a:r>
              <a:rPr lang="en-US" sz="2200" i="1" dirty="0" smtClean="0"/>
              <a:t>outdated</a:t>
            </a:r>
            <a:r>
              <a:rPr lang="en-US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7924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214" y="210106"/>
            <a:ext cx="11157573" cy="88421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House bill 462</a:t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sz="1600" i="1" dirty="0" smtClean="0">
                <a:solidFill>
                  <a:schemeClr val="tx1"/>
                </a:solidFill>
              </a:rPr>
              <a:t>Ch. </a:t>
            </a:r>
            <a:r>
              <a:rPr lang="en-US" sz="1600" i="1" dirty="0">
                <a:solidFill>
                  <a:schemeClr val="tx1"/>
                </a:solidFill>
              </a:rPr>
              <a:t>799 </a:t>
            </a:r>
            <a:r>
              <a:rPr lang="en-US" sz="1600" i="1" dirty="0" smtClean="0">
                <a:solidFill>
                  <a:schemeClr val="tx1"/>
                </a:solidFill>
              </a:rPr>
              <a:t>of 2026 </a:t>
            </a:r>
            <a:r>
              <a:rPr lang="en-US" sz="1600" i="1" dirty="0">
                <a:solidFill>
                  <a:schemeClr val="tx1"/>
                </a:solidFill>
              </a:rPr>
              <a:t>Acts of </a:t>
            </a:r>
            <a:r>
              <a:rPr lang="en-US" sz="1600" i="1" dirty="0" smtClean="0">
                <a:solidFill>
                  <a:schemeClr val="tx1"/>
                </a:solidFill>
              </a:rPr>
              <a:t>Assembly</a:t>
            </a:r>
            <a:endParaRPr lang="en-US" sz="1600" b="1" cap="none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90451" y="6310891"/>
            <a:ext cx="365760" cy="365760"/>
          </a:xfrm>
        </p:spPr>
        <p:txBody>
          <a:bodyPr/>
          <a:lstStyle/>
          <a:p>
            <a:fld id="{FED3EDB9-C54C-4905-BD0E-6E02BACB51F9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8226" y="1223707"/>
            <a:ext cx="11215549" cy="707886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(</a:t>
            </a:r>
            <a:r>
              <a:rPr lang="en-US" sz="2000" b="1" dirty="0" err="1" smtClean="0">
                <a:solidFill>
                  <a:schemeClr val="bg1"/>
                </a:solidFill>
              </a:rPr>
              <a:t>i</a:t>
            </a:r>
            <a:r>
              <a:rPr lang="en-US" sz="2000" b="1" dirty="0" smtClean="0">
                <a:solidFill>
                  <a:schemeClr val="bg1"/>
                </a:solidFill>
              </a:rPr>
              <a:t>)(</a:t>
            </a:r>
            <a:r>
              <a:rPr lang="en-US" sz="2000" b="1" i="1" dirty="0" smtClean="0">
                <a:solidFill>
                  <a:schemeClr val="bg1"/>
                </a:solidFill>
              </a:rPr>
              <a:t>cont</a:t>
            </a:r>
            <a:r>
              <a:rPr lang="en-US" sz="2000" b="1" dirty="0" smtClean="0">
                <a:solidFill>
                  <a:schemeClr val="bg1"/>
                </a:solidFill>
              </a:rPr>
              <a:t>.) Requires the following topics &amp; content to be considered for inclusion in such health care literacy program of instruction: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4902" y="2186588"/>
            <a:ext cx="3729197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342900" indent="-342900">
              <a:buAutoNum type="alphaLcParenBoth"/>
            </a:pPr>
            <a:r>
              <a:rPr lang="en-US" sz="2000" b="1" dirty="0" smtClean="0"/>
              <a:t> Navigating </a:t>
            </a:r>
            <a:r>
              <a:rPr lang="en-US" sz="2000" b="1" dirty="0"/>
              <a:t>the health care system as a </a:t>
            </a:r>
            <a:r>
              <a:rPr lang="en-US" sz="2000" b="1" dirty="0" smtClean="0"/>
              <a:t>patient;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6298" y="3458092"/>
            <a:ext cx="3765778" cy="1323439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defTabSz="320040"/>
            <a:r>
              <a:rPr lang="en-US" sz="2000" b="1" dirty="0" smtClean="0">
                <a:solidFill>
                  <a:schemeClr val="bg1"/>
                </a:solidFill>
              </a:rPr>
              <a:t>(b)-(e) Accessing, 	understanding, evaluating, 	&amp; applying health 	information; &amp;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2" y="5418459"/>
            <a:ext cx="3765777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defTabSz="320040"/>
            <a:r>
              <a:rPr lang="en-US" sz="2000" b="1" dirty="0" smtClean="0"/>
              <a:t>(f) Communicating with 	health care providers;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8966" y="3242649"/>
            <a:ext cx="6371485" cy="1754326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chemeClr val="bg1"/>
                </a:solidFill>
              </a:rPr>
              <a:t>Including</a:t>
            </a:r>
            <a:r>
              <a:rPr lang="en-US" dirty="0" smtClean="0">
                <a:solidFill>
                  <a:schemeClr val="bg1"/>
                </a:solidFill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chemeClr val="bg1"/>
                </a:solidFill>
              </a:rPr>
              <a:t>Finding </a:t>
            </a:r>
            <a:r>
              <a:rPr lang="en-US" i="1" dirty="0">
                <a:solidFill>
                  <a:schemeClr val="bg1"/>
                </a:solidFill>
              </a:rPr>
              <a:t>&amp; </a:t>
            </a:r>
            <a:r>
              <a:rPr lang="en-US" i="1" dirty="0" smtClean="0">
                <a:solidFill>
                  <a:schemeClr val="bg1"/>
                </a:solidFill>
              </a:rPr>
              <a:t>retrieving </a:t>
            </a:r>
            <a:r>
              <a:rPr lang="en-US" i="1" dirty="0">
                <a:solidFill>
                  <a:schemeClr val="bg1"/>
                </a:solidFill>
              </a:rPr>
              <a:t>reliable health information from various sources;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</a:rPr>
              <a:t>Comprehending medical terminology, statistics, &amp; instructions;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</a:rPr>
              <a:t>Assessing </a:t>
            </a:r>
            <a:r>
              <a:rPr lang="en-US" i="1" dirty="0" smtClean="0">
                <a:solidFill>
                  <a:schemeClr val="bg1"/>
                </a:solidFill>
              </a:rPr>
              <a:t>the credibility </a:t>
            </a:r>
            <a:r>
              <a:rPr lang="en-US" i="1" dirty="0">
                <a:solidFill>
                  <a:schemeClr val="bg1"/>
                </a:solidFill>
              </a:rPr>
              <a:t>&amp; relevance of health information sources; &amp;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bg1"/>
                </a:solidFill>
              </a:rPr>
              <a:t>Making informed decisions about health behaviors, treatments, &amp; </a:t>
            </a:r>
            <a:r>
              <a:rPr lang="en-US" i="1" dirty="0" smtClean="0">
                <a:solidFill>
                  <a:schemeClr val="bg1"/>
                </a:solidFill>
              </a:rPr>
              <a:t>resources</a:t>
            </a:r>
            <a:r>
              <a:rPr lang="en-US" i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18965" y="2209671"/>
            <a:ext cx="6350088" cy="66172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274320" lvl="1"/>
            <a:r>
              <a:rPr lang="en-US" sz="1850" i="1" dirty="0" smtClean="0"/>
              <a:t>Including patient </a:t>
            </a:r>
            <a:r>
              <a:rPr lang="en-US" sz="1850" i="1" dirty="0"/>
              <a:t>concerns such as understanding, communication, cost-effective utilization, digital access, finance, and </a:t>
            </a:r>
            <a:r>
              <a:rPr lang="en-US" sz="1850" i="1" dirty="0" smtClean="0"/>
              <a:t>insurance</a:t>
            </a:r>
            <a:r>
              <a:rPr lang="en-US" sz="1850" dirty="0"/>
              <a:t>.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363298" y="2394871"/>
            <a:ext cx="596468" cy="325741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218966" y="5433896"/>
            <a:ext cx="6371485" cy="67701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274320" lvl="1"/>
            <a:r>
              <a:rPr lang="en-US" sz="1850" i="1" dirty="0" smtClean="0"/>
              <a:t>Including effectively </a:t>
            </a:r>
            <a:r>
              <a:rPr lang="en-US" sz="1850" i="1" dirty="0"/>
              <a:t>communicating health concerns &amp; questions to health care </a:t>
            </a:r>
            <a:r>
              <a:rPr lang="en-US" sz="1850" i="1" dirty="0" smtClean="0"/>
              <a:t>professionals.</a:t>
            </a:r>
            <a:endParaRPr lang="en-US" sz="1850" i="1" dirty="0"/>
          </a:p>
        </p:txBody>
      </p:sp>
      <p:sp>
        <p:nvSpPr>
          <p:cNvPr id="15" name="Right Arrow 14"/>
          <p:cNvSpPr/>
          <p:nvPr/>
        </p:nvSpPr>
        <p:spPr>
          <a:xfrm>
            <a:off x="4392287" y="5531894"/>
            <a:ext cx="596468" cy="325741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4392287" y="3921946"/>
            <a:ext cx="596468" cy="325741"/>
          </a:xfrm>
          <a:prstGeom prst="righ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972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541" y="405751"/>
            <a:ext cx="11358918" cy="1007942"/>
          </a:xfrm>
        </p:spPr>
        <p:txBody>
          <a:bodyPr>
            <a:normAutofit/>
          </a:bodyPr>
          <a:lstStyle/>
          <a:p>
            <a:r>
              <a:rPr lang="en-US" sz="2500" b="1" dirty="0" smtClean="0">
                <a:solidFill>
                  <a:schemeClr val="tx1"/>
                </a:solidFill>
              </a:rPr>
              <a:t>House bill 462</a:t>
            </a:r>
            <a:r>
              <a:rPr lang="en-US" b="1" dirty="0" smtClean="0">
                <a:solidFill>
                  <a:schemeClr val="tx1"/>
                </a:solidFill>
              </a:rPr>
              <a:t/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sz="1400" i="1" dirty="0" smtClean="0">
                <a:solidFill>
                  <a:schemeClr val="tx1"/>
                </a:solidFill>
              </a:rPr>
              <a:t>Ch. </a:t>
            </a:r>
            <a:r>
              <a:rPr lang="en-US" sz="1400" i="1" dirty="0">
                <a:solidFill>
                  <a:schemeClr val="tx1"/>
                </a:solidFill>
              </a:rPr>
              <a:t>799 of </a:t>
            </a:r>
            <a:r>
              <a:rPr lang="en-US" sz="1400" i="1" dirty="0" smtClean="0">
                <a:solidFill>
                  <a:schemeClr val="tx1"/>
                </a:solidFill>
              </a:rPr>
              <a:t>2026 </a:t>
            </a:r>
            <a:r>
              <a:rPr lang="en-US" sz="1400" i="1" dirty="0">
                <a:solidFill>
                  <a:schemeClr val="tx1"/>
                </a:solidFill>
              </a:rPr>
              <a:t>Acts of </a:t>
            </a:r>
            <a:r>
              <a:rPr lang="en-US" sz="1400" i="1" dirty="0" smtClean="0">
                <a:solidFill>
                  <a:schemeClr val="tx1"/>
                </a:solidFill>
              </a:rPr>
              <a:t>Assembly</a:t>
            </a:r>
            <a:endParaRPr lang="en-US" sz="1400" b="1" cap="none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90451" y="6310891"/>
            <a:ext cx="365760" cy="365760"/>
          </a:xfrm>
        </p:spPr>
        <p:txBody>
          <a:bodyPr/>
          <a:lstStyle/>
          <a:p>
            <a:fld id="{FED3EDB9-C54C-4905-BD0E-6E02BACB51F9}" type="slidenum">
              <a:rPr lang="en-US" smtClean="0"/>
              <a:t>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3079" y="3007456"/>
            <a:ext cx="11299281" cy="267765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  <a:prstDash val="sysDot"/>
          </a:ln>
        </p:spPr>
        <p:txBody>
          <a:bodyPr wrap="square" rtlCol="0" anchor="ctr">
            <a:spAutoFit/>
          </a:bodyPr>
          <a:lstStyle/>
          <a:p>
            <a:pPr indent="-640080"/>
            <a:endParaRPr lang="en-US" sz="2000" b="1" dirty="0" smtClean="0"/>
          </a:p>
          <a:p>
            <a:pPr indent="-640080"/>
            <a:r>
              <a:rPr lang="en-US" sz="2000" b="1" dirty="0" smtClean="0"/>
              <a:t>§ 22.1-253.13:1. </a:t>
            </a:r>
            <a:r>
              <a:rPr lang="en-US" sz="2000" b="1" u="sng" dirty="0" smtClean="0"/>
              <a:t>Standard 1. Instructional programs supporting the Standards of Learning </a:t>
            </a:r>
          </a:p>
          <a:p>
            <a:pPr indent="-640080" defTabSz="1828800"/>
            <a:r>
              <a:rPr lang="en-US" sz="2000" b="1" dirty="0" smtClean="0"/>
              <a:t>	</a:t>
            </a:r>
            <a:r>
              <a:rPr lang="en-US" sz="2000" b="1" u="sng" dirty="0" smtClean="0"/>
              <a:t>and other educational objectives</a:t>
            </a:r>
            <a:r>
              <a:rPr lang="en-US" sz="2000" b="1" dirty="0" smtClean="0"/>
              <a:t>.</a:t>
            </a:r>
          </a:p>
          <a:p>
            <a:endParaRPr lang="en-US" sz="2000" b="1" i="1" dirty="0" smtClean="0"/>
          </a:p>
          <a:p>
            <a:pPr lvl="1" defTabSz="320040"/>
            <a:r>
              <a:rPr lang="en-US" sz="2200" i="1" dirty="0" smtClean="0"/>
              <a:t>B</a:t>
            </a:r>
            <a:r>
              <a:rPr lang="en-US" sz="2200" i="1" dirty="0"/>
              <a:t>. </a:t>
            </a:r>
            <a:r>
              <a:rPr lang="en-US" sz="2200" i="1" dirty="0" smtClean="0"/>
              <a:t>[. . . ] The </a:t>
            </a:r>
            <a:r>
              <a:rPr lang="en-US" sz="2200" i="1" dirty="0"/>
              <a:t>Board shall establish a regular schedule, in a manner it deems appropriate, for the </a:t>
            </a:r>
            <a:r>
              <a:rPr lang="en-US" sz="2200" i="1" dirty="0" smtClean="0"/>
              <a:t>review</a:t>
            </a:r>
            <a:r>
              <a:rPr lang="en-US" sz="2200" i="1" dirty="0"/>
              <a:t>, 	</a:t>
            </a:r>
            <a:r>
              <a:rPr lang="en-US" sz="2200" i="1" dirty="0" smtClean="0"/>
              <a:t>and </a:t>
            </a:r>
            <a:r>
              <a:rPr lang="en-US" sz="2200" i="1" dirty="0"/>
              <a:t>revision as may be necessary, of the Standards of Learning in all subject areas. Such </a:t>
            </a:r>
            <a:r>
              <a:rPr lang="en-US" sz="2200" i="1" dirty="0" smtClean="0"/>
              <a:t>review </a:t>
            </a:r>
            <a:r>
              <a:rPr lang="en-US" sz="2200" i="1" dirty="0"/>
              <a:t>of </a:t>
            </a:r>
            <a:r>
              <a:rPr lang="en-US" sz="2200" i="1" dirty="0" smtClean="0"/>
              <a:t>	each </a:t>
            </a:r>
            <a:r>
              <a:rPr lang="en-US" sz="2200" i="1" dirty="0"/>
              <a:t>subject area shall occur </a:t>
            </a:r>
            <a:r>
              <a:rPr lang="en-US" sz="2200" b="1" i="1" u="sng" dirty="0"/>
              <a:t>at least once every seven years</a:t>
            </a:r>
            <a:r>
              <a:rPr lang="en-US" sz="2200" i="1" dirty="0" smtClean="0"/>
              <a:t>.</a:t>
            </a:r>
          </a:p>
          <a:p>
            <a:pPr lvl="1"/>
            <a:endParaRPr lang="en-US" sz="22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409640" y="1535501"/>
            <a:ext cx="11372720" cy="1112807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smtClean="0">
                <a:solidFill>
                  <a:schemeClr val="bg1"/>
                </a:solidFill>
              </a:rPr>
              <a:t>Timeframe</a:t>
            </a:r>
            <a:r>
              <a:rPr lang="en-US" sz="2200" b="1" dirty="0" smtClean="0">
                <a:solidFill>
                  <a:schemeClr val="bg1"/>
                </a:solidFill>
              </a:rPr>
              <a:t>: </a:t>
            </a:r>
            <a:endParaRPr lang="en-US" sz="22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2200" dirty="0" smtClean="0">
                <a:solidFill>
                  <a:schemeClr val="bg1"/>
                </a:solidFill>
              </a:rPr>
              <a:t>“[</a:t>
            </a:r>
            <a:r>
              <a:rPr lang="en-US" sz="2200" dirty="0" smtClean="0">
                <a:solidFill>
                  <a:schemeClr val="bg1"/>
                </a:solidFill>
              </a:rPr>
              <a:t>D]</a:t>
            </a:r>
            <a:r>
              <a:rPr lang="en-US" sz="2200" dirty="0" err="1" smtClean="0">
                <a:solidFill>
                  <a:schemeClr val="bg1"/>
                </a:solidFill>
              </a:rPr>
              <a:t>uring</a:t>
            </a:r>
            <a:r>
              <a:rPr lang="en-US" sz="2200" i="1" dirty="0" smtClean="0">
                <a:solidFill>
                  <a:schemeClr val="bg1"/>
                </a:solidFill>
              </a:rPr>
              <a:t> </a:t>
            </a:r>
            <a:r>
              <a:rPr lang="en-US" sz="2200" i="1" dirty="0" smtClean="0">
                <a:solidFill>
                  <a:schemeClr val="bg1"/>
                </a:solidFill>
              </a:rPr>
              <a:t>[the Board of Education’s] </a:t>
            </a:r>
            <a:r>
              <a:rPr lang="en-US" sz="2200" i="1" dirty="0">
                <a:solidFill>
                  <a:schemeClr val="bg1"/>
                </a:solidFill>
              </a:rPr>
              <a:t>next regularly scheduled revision of the Health Education Standards of Learning and Curriculum </a:t>
            </a:r>
            <a:r>
              <a:rPr lang="en-US" sz="2200" i="1" dirty="0" smtClean="0">
                <a:solidFill>
                  <a:schemeClr val="bg1"/>
                </a:solidFill>
              </a:rPr>
              <a:t>Framework</a:t>
            </a:r>
            <a:r>
              <a:rPr lang="en-US" sz="2200" dirty="0" smtClean="0">
                <a:solidFill>
                  <a:schemeClr val="bg1"/>
                </a:solidFill>
              </a:rPr>
              <a:t>”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912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5711" y="448574"/>
            <a:ext cx="9040579" cy="1199071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House bill 355</a:t>
            </a:r>
            <a:r>
              <a:rPr lang="en-US" cap="none" dirty="0" smtClean="0"/>
              <a:t/>
            </a:r>
            <a:br>
              <a:rPr lang="en-US" cap="none" dirty="0" smtClean="0"/>
            </a:br>
            <a:r>
              <a:rPr lang="en-US" sz="1600" i="1" cap="none" dirty="0" smtClean="0"/>
              <a:t>Ch. 593 of </a:t>
            </a:r>
            <a:r>
              <a:rPr lang="en-US" sz="1600" i="1" cap="none" dirty="0" smtClean="0"/>
              <a:t>2026 </a:t>
            </a:r>
            <a:r>
              <a:rPr lang="en-US" sz="1600" i="1" cap="none" dirty="0" smtClean="0"/>
              <a:t>Acts of Assembly</a:t>
            </a:r>
            <a:r>
              <a:rPr lang="en-US" sz="2200" i="1" cap="none" dirty="0" smtClean="0"/>
              <a:t/>
            </a:r>
            <a:br>
              <a:rPr lang="en-US" sz="2200" i="1" cap="none" dirty="0" smtClean="0"/>
            </a:br>
            <a:r>
              <a:rPr lang="en-US" sz="2200" i="1" cap="none" dirty="0" smtClean="0"/>
              <a:t/>
            </a:r>
            <a:br>
              <a:rPr lang="en-US" sz="2200" i="1" cap="none" dirty="0" smtClean="0"/>
            </a:br>
            <a:r>
              <a:rPr lang="en-US" sz="1800" i="1" cap="none" dirty="0" smtClean="0"/>
              <a:t>Chief Patron: </a:t>
            </a:r>
            <a:r>
              <a:rPr lang="en-US" sz="1800" i="1" cap="none" dirty="0" smtClean="0"/>
              <a:t>Del</a:t>
            </a:r>
            <a:r>
              <a:rPr lang="en-US" sz="1800" i="1" cap="none" dirty="0" smtClean="0"/>
              <a:t>. Gardner </a:t>
            </a:r>
            <a:r>
              <a:rPr lang="en-US" sz="1800" i="1" cap="none" dirty="0" smtClean="0"/>
              <a:t>			</a:t>
            </a:r>
            <a:r>
              <a:rPr lang="en-US" sz="1800" i="1" cap="none" dirty="0" smtClean="0"/>
              <a:t>Chief Co-Patron: </a:t>
            </a:r>
            <a:r>
              <a:rPr lang="en-US" sz="1800" i="1" cap="none" dirty="0" smtClean="0"/>
              <a:t>Del</a:t>
            </a:r>
            <a:r>
              <a:rPr lang="en-US" sz="1800" i="1" cap="none" dirty="0" smtClean="0"/>
              <a:t>. </a:t>
            </a:r>
            <a:r>
              <a:rPr lang="en-US" sz="1800" i="1" cap="none" dirty="0" smtClean="0"/>
              <a:t>Anthony</a:t>
            </a:r>
            <a:endParaRPr lang="en-US" sz="1800" cap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EDB9-C54C-4905-BD0E-6E02BACB51F9}" type="slidenum">
              <a:rPr lang="en-US" smtClean="0"/>
              <a:t>5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41745" y="2144866"/>
            <a:ext cx="7108511" cy="441634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>
            <a:solidFill>
              <a:schemeClr val="bg1"/>
            </a:solidFill>
            <a:prstDash val="sysDot"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200" b="1" dirty="0" smtClean="0">
                <a:solidFill>
                  <a:schemeClr val="bg1"/>
                </a:solidFill>
              </a:rPr>
              <a:t>Directs the School Health Services Committee to:</a:t>
            </a:r>
            <a:endParaRPr lang="en-US" sz="2200" dirty="0" smtClean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i="1" dirty="0" smtClean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6363" y="3299381"/>
            <a:ext cx="9039275" cy="156966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514350" indent="-514350" defTabSz="320040">
              <a:buAutoNum type="romanLcParenBoth"/>
            </a:pPr>
            <a:r>
              <a:rPr lang="en-US" sz="2400" i="1" u="sng" dirty="0" smtClean="0"/>
              <a:t>In </a:t>
            </a:r>
            <a:r>
              <a:rPr lang="en-US" sz="2400" i="1" u="sng" dirty="0"/>
              <a:t>collaboration with the Department of Education</a:t>
            </a:r>
            <a:r>
              <a:rPr lang="en-US" sz="2400" dirty="0"/>
              <a:t>, </a:t>
            </a:r>
            <a:r>
              <a:rPr lang="en-US" sz="2400" dirty="0" smtClean="0"/>
              <a:t>study </a:t>
            </a:r>
            <a:r>
              <a:rPr lang="en-US" sz="2400" dirty="0"/>
              <a:t>and make </a:t>
            </a:r>
            <a:r>
              <a:rPr lang="en-US" sz="2400" dirty="0" smtClean="0"/>
              <a:t>	recommendations </a:t>
            </a:r>
            <a:r>
              <a:rPr lang="en-US" sz="2400" dirty="0"/>
              <a:t>on best practices for </a:t>
            </a:r>
            <a:r>
              <a:rPr lang="en-US" sz="2400" u="sng" dirty="0"/>
              <a:t>annual mental health </a:t>
            </a:r>
            <a:r>
              <a:rPr lang="en-US" sz="2400" dirty="0" smtClean="0"/>
              <a:t>	</a:t>
            </a:r>
            <a:r>
              <a:rPr lang="en-US" sz="2400" u="sng" dirty="0" smtClean="0"/>
              <a:t>screenings</a:t>
            </a:r>
            <a:r>
              <a:rPr lang="en-US" sz="2400" dirty="0" smtClean="0"/>
              <a:t> </a:t>
            </a:r>
            <a:r>
              <a:rPr lang="en-US" sz="2400" dirty="0"/>
              <a:t>for public school students in grades six through 12 that </a:t>
            </a:r>
            <a:r>
              <a:rPr lang="en-US" sz="2400" dirty="0" smtClean="0"/>
              <a:t>	utilize </a:t>
            </a:r>
            <a:r>
              <a:rPr lang="en-US" sz="2400" dirty="0"/>
              <a:t>evidence-based tools;  </a:t>
            </a:r>
          </a:p>
        </p:txBody>
      </p:sp>
    </p:spTree>
    <p:extLst>
      <p:ext uri="{BB962C8B-B14F-4D97-AF65-F5344CB8AC3E}">
        <p14:creationId xmlns:p14="http://schemas.microsoft.com/office/powerpoint/2010/main" val="588324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6037" y="250166"/>
            <a:ext cx="9060333" cy="1224951"/>
          </a:xfrm>
        </p:spPr>
        <p:txBody>
          <a:bodyPr>
            <a:normAutofit fontScale="90000"/>
          </a:bodyPr>
          <a:lstStyle/>
          <a:p>
            <a:r>
              <a:rPr lang="en-US" sz="2500" b="1" dirty="0" smtClean="0">
                <a:solidFill>
                  <a:schemeClr val="tx1"/>
                </a:solidFill>
              </a:rPr>
              <a:t>House bill 355</a:t>
            </a:r>
            <a:r>
              <a:rPr lang="en-US" sz="2500" cap="none" dirty="0" smtClean="0">
                <a:solidFill>
                  <a:schemeClr val="tx1"/>
                </a:solidFill>
              </a:rPr>
              <a:t/>
            </a:r>
            <a:br>
              <a:rPr lang="en-US" sz="2500" cap="none" dirty="0" smtClean="0">
                <a:solidFill>
                  <a:schemeClr val="tx1"/>
                </a:solidFill>
              </a:rPr>
            </a:br>
            <a:r>
              <a:rPr lang="en-US" sz="1400" i="1" cap="none" dirty="0" smtClean="0">
                <a:solidFill>
                  <a:schemeClr val="tx1"/>
                </a:solidFill>
              </a:rPr>
              <a:t>Ch. 593 of 2026 Acts of Assembly</a:t>
            </a:r>
            <a:br>
              <a:rPr lang="en-US" sz="1400" i="1" cap="none" dirty="0" smtClean="0">
                <a:solidFill>
                  <a:schemeClr val="tx1"/>
                </a:solidFill>
              </a:rPr>
            </a:br>
            <a:r>
              <a:rPr lang="en-US" sz="2000" b="1" i="1" cap="none" dirty="0" smtClean="0">
                <a:solidFill>
                  <a:schemeClr val="tx1"/>
                </a:solidFill>
              </a:rPr>
              <a:t/>
            </a:r>
            <a:br>
              <a:rPr lang="en-US" sz="2000" b="1" i="1" cap="none" dirty="0" smtClean="0">
                <a:solidFill>
                  <a:schemeClr val="tx1"/>
                </a:solidFill>
              </a:rPr>
            </a:br>
            <a:r>
              <a:rPr lang="en-US" sz="2000" b="1" cap="none" dirty="0">
                <a:solidFill>
                  <a:schemeClr val="tx1"/>
                </a:solidFill>
              </a:rPr>
              <a:t>“. . . best practices for </a:t>
            </a:r>
            <a:r>
              <a:rPr lang="en-US" sz="2000" b="1" u="sng" cap="none" dirty="0">
                <a:solidFill>
                  <a:schemeClr val="tx1"/>
                </a:solidFill>
              </a:rPr>
              <a:t>annual mental health screenings</a:t>
            </a:r>
            <a:r>
              <a:rPr lang="en-US" sz="2000" b="1" cap="none" dirty="0" smtClean="0">
                <a:solidFill>
                  <a:schemeClr val="tx1"/>
                </a:solidFill>
              </a:rPr>
              <a:t>”</a:t>
            </a:r>
            <a:endParaRPr lang="en-US" sz="2000" b="1" cap="none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EDB9-C54C-4905-BD0E-6E02BACB51F9}" type="slidenum">
              <a:rPr lang="en-US" smtClean="0"/>
              <a:t>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60717" y="2196483"/>
            <a:ext cx="4977442" cy="3477875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 defTabSz="320040"/>
            <a:r>
              <a:rPr lang="en-US" b="1" i="1" u="sng" dirty="0" smtClean="0">
                <a:solidFill>
                  <a:schemeClr val="bg1"/>
                </a:solidFill>
              </a:rPr>
              <a:t>Mental Health Screening</a:t>
            </a:r>
            <a:r>
              <a:rPr lang="en-US" dirty="0" smtClean="0">
                <a:solidFill>
                  <a:schemeClr val="bg1"/>
                </a:solidFill>
              </a:rPr>
              <a:t>:  </a:t>
            </a:r>
          </a:p>
          <a:p>
            <a:pPr marL="342900" indent="-342900" defTabSz="32004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“A systematic tool or process to identify the strengths and needs of students.”</a:t>
            </a:r>
          </a:p>
          <a:p>
            <a:pPr defTabSz="320040"/>
            <a:endParaRPr lang="en-US" sz="800" dirty="0" smtClean="0">
              <a:solidFill>
                <a:schemeClr val="bg1"/>
              </a:solidFill>
            </a:endParaRPr>
          </a:p>
          <a:p>
            <a:pPr marL="285750" indent="-285750" defTabSz="320040">
              <a:buFont typeface="Wingdings" panose="05000000000000000000" pitchFamily="2" charset="2"/>
              <a:buChar char="Ø"/>
            </a:pPr>
            <a:r>
              <a:rPr lang="en-US" sz="1700" dirty="0" smtClean="0">
                <a:solidFill>
                  <a:schemeClr val="bg1"/>
                </a:solidFill>
              </a:rPr>
              <a:t>“Most commonly . . . used to identify individual students who are experiencing or are at risk of experiencing social, emotional, []or behavioral difficulties.”</a:t>
            </a:r>
          </a:p>
          <a:p>
            <a:pPr defTabSz="320040"/>
            <a:endParaRPr lang="en-US" sz="800" dirty="0" smtClean="0">
              <a:solidFill>
                <a:schemeClr val="bg1"/>
              </a:solidFill>
            </a:endParaRPr>
          </a:p>
          <a:p>
            <a:pPr marL="285750" indent="-285750" defTabSz="320040">
              <a:buFont typeface="Wingdings" panose="05000000000000000000" pitchFamily="2" charset="2"/>
              <a:buChar char="Ø"/>
            </a:pPr>
            <a:r>
              <a:rPr lang="en-US" sz="1700" dirty="0" smtClean="0">
                <a:solidFill>
                  <a:schemeClr val="bg1"/>
                </a:solidFill>
              </a:rPr>
              <a:t>“[</a:t>
            </a:r>
            <a:r>
              <a:rPr lang="en-US" sz="1700" dirty="0">
                <a:solidFill>
                  <a:schemeClr val="bg1"/>
                </a:solidFill>
              </a:rPr>
              <a:t>C]an detect the onset of challenges early so that they can be addressed before they escalate</a:t>
            </a:r>
            <a:r>
              <a:rPr lang="en-US" sz="1700" dirty="0" smtClean="0">
                <a:solidFill>
                  <a:schemeClr val="bg1"/>
                </a:solidFill>
              </a:rPr>
              <a:t>.”</a:t>
            </a:r>
          </a:p>
          <a:p>
            <a:pPr defTabSz="320040"/>
            <a:endParaRPr lang="en-US" sz="1200" dirty="0" smtClean="0">
              <a:solidFill>
                <a:schemeClr val="bg1"/>
              </a:solidFill>
            </a:endParaRPr>
          </a:p>
          <a:p>
            <a:pPr defTabSz="320040"/>
            <a:r>
              <a:rPr lang="en-US" sz="1200" dirty="0" smtClean="0">
                <a:solidFill>
                  <a:schemeClr val="bg1"/>
                </a:solidFill>
              </a:rPr>
              <a:t>[</a:t>
            </a:r>
            <a:r>
              <a:rPr lang="en-US" sz="1200" i="1" dirty="0" smtClean="0">
                <a:solidFill>
                  <a:schemeClr val="bg1"/>
                </a:solidFill>
              </a:rPr>
              <a:t>School Mental Health Quality Guide: Screening</a:t>
            </a:r>
            <a:r>
              <a:rPr lang="en-US" sz="1200" dirty="0" smtClean="0">
                <a:solidFill>
                  <a:schemeClr val="bg1"/>
                </a:solidFill>
              </a:rPr>
              <a:t>, Nat’l Ctr. </a:t>
            </a:r>
            <a:r>
              <a:rPr lang="en-US" sz="1200" dirty="0">
                <a:solidFill>
                  <a:schemeClr val="bg1"/>
                </a:solidFill>
              </a:rPr>
              <a:t>f</a:t>
            </a:r>
            <a:r>
              <a:rPr lang="en-US" sz="1200" dirty="0" smtClean="0">
                <a:solidFill>
                  <a:schemeClr val="bg1"/>
                </a:solidFill>
              </a:rPr>
              <a:t>or Sch. Mental Health at University of Maryland Sch. </a:t>
            </a:r>
            <a:r>
              <a:rPr lang="en-US" sz="1200" dirty="0" smtClean="0">
                <a:solidFill>
                  <a:schemeClr val="bg1"/>
                </a:solidFill>
              </a:rPr>
              <a:t>of Medicine (2023), </a:t>
            </a:r>
            <a:r>
              <a:rPr lang="en-US" sz="1200" i="1" dirty="0" smtClean="0">
                <a:solidFill>
                  <a:schemeClr val="bg1"/>
                </a:solidFill>
              </a:rPr>
              <a:t>at p. 3</a:t>
            </a:r>
            <a:r>
              <a:rPr lang="en-US" sz="1200" dirty="0" smtClean="0">
                <a:solidFill>
                  <a:schemeClr val="bg1"/>
                </a:solidFill>
              </a:rPr>
              <a:t>]</a:t>
            </a:r>
          </a:p>
          <a:p>
            <a:pPr defTabSz="320040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5964" y="2196483"/>
            <a:ext cx="5581290" cy="347787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 defTabSz="320040"/>
            <a:r>
              <a:rPr lang="en-US" b="1" i="1" u="sng" dirty="0" smtClean="0"/>
              <a:t>Utility</a:t>
            </a:r>
            <a:r>
              <a:rPr lang="en-US" dirty="0" smtClean="0"/>
              <a:t>: </a:t>
            </a:r>
          </a:p>
          <a:p>
            <a:pPr marL="342900" indent="-342900" defTabSz="320040">
              <a:buFont typeface="Wingdings" panose="05000000000000000000" pitchFamily="2" charset="2"/>
              <a:buChar char="Ø"/>
            </a:pPr>
            <a:r>
              <a:rPr lang="en-US" sz="1600" dirty="0" smtClean="0"/>
              <a:t>Allows schools to identify at-risk students early, enabling intervention “before problems escalate, supporting prevention[,] and early intervention strategies.”</a:t>
            </a:r>
          </a:p>
          <a:p>
            <a:pPr defTabSz="320040"/>
            <a:endParaRPr lang="en-US" sz="800" dirty="0" smtClean="0"/>
          </a:p>
          <a:p>
            <a:pPr marL="342900" indent="-342900" defTabSz="320040">
              <a:buFont typeface="Wingdings" panose="05000000000000000000" pitchFamily="2" charset="2"/>
              <a:buChar char="Ø"/>
            </a:pPr>
            <a:r>
              <a:rPr lang="en-US" sz="1600" dirty="0" smtClean="0"/>
              <a:t>Screening data “helps schools tailor their mental health programs and interventions to the specific needs of their student population.”</a:t>
            </a:r>
          </a:p>
          <a:p>
            <a:pPr defTabSz="320040"/>
            <a:endParaRPr lang="en-US" sz="800" dirty="0" smtClean="0"/>
          </a:p>
          <a:p>
            <a:pPr marL="342900" indent="-342900" defTabSz="320040">
              <a:buFont typeface="Wingdings" panose="05000000000000000000" pitchFamily="2" charset="2"/>
              <a:buChar char="Ø"/>
            </a:pPr>
            <a:r>
              <a:rPr lang="en-US" sz="1600" dirty="0" smtClean="0"/>
              <a:t>Periodic screening allows schools to “monitor trends in student well-being over time, allowing for adjustments in programming and resource allocation.”</a:t>
            </a:r>
          </a:p>
          <a:p>
            <a:pPr defTabSz="320040"/>
            <a:endParaRPr lang="en-US" sz="800" dirty="0" smtClean="0"/>
          </a:p>
          <a:p>
            <a:pPr defTabSz="320040"/>
            <a:r>
              <a:rPr lang="en-US" sz="1200" dirty="0" smtClean="0"/>
              <a:t>[Report pursuant to cc. 224 &amp; 239 of 2025 Acts of Assembly: </a:t>
            </a:r>
            <a:r>
              <a:rPr lang="en-US" sz="1200" i="1" dirty="0" smtClean="0"/>
              <a:t>Local Education Agency Survey on School Mental and Behavioral Health Services in Virginia</a:t>
            </a:r>
            <a:r>
              <a:rPr lang="en-US" sz="1200" dirty="0" smtClean="0"/>
              <a:t>, Virginia Dep’t of Educ. (Oct. 31, 2025), at p. 28.]</a:t>
            </a:r>
          </a:p>
        </p:txBody>
      </p:sp>
    </p:spTree>
    <p:extLst>
      <p:ext uri="{BB962C8B-B14F-4D97-AF65-F5344CB8AC3E}">
        <p14:creationId xmlns:p14="http://schemas.microsoft.com/office/powerpoint/2010/main" val="1635595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6037" y="250166"/>
            <a:ext cx="9060333" cy="1224951"/>
          </a:xfrm>
        </p:spPr>
        <p:txBody>
          <a:bodyPr>
            <a:normAutofit fontScale="90000"/>
          </a:bodyPr>
          <a:lstStyle/>
          <a:p>
            <a:r>
              <a:rPr lang="en-US" sz="2500" b="1" dirty="0" smtClean="0">
                <a:solidFill>
                  <a:schemeClr val="tx1"/>
                </a:solidFill>
              </a:rPr>
              <a:t>House bill 355</a:t>
            </a:r>
            <a:r>
              <a:rPr lang="en-US" sz="2500" cap="none" dirty="0" smtClean="0">
                <a:solidFill>
                  <a:schemeClr val="tx1"/>
                </a:solidFill>
              </a:rPr>
              <a:t/>
            </a:r>
            <a:br>
              <a:rPr lang="en-US" sz="2500" cap="none" dirty="0" smtClean="0">
                <a:solidFill>
                  <a:schemeClr val="tx1"/>
                </a:solidFill>
              </a:rPr>
            </a:br>
            <a:r>
              <a:rPr lang="en-US" sz="1400" i="1" cap="none" dirty="0" smtClean="0">
                <a:solidFill>
                  <a:schemeClr val="tx1"/>
                </a:solidFill>
              </a:rPr>
              <a:t>Ch. 593 of 2026 Acts of Assembly</a:t>
            </a:r>
            <a:br>
              <a:rPr lang="en-US" sz="1400" i="1" cap="none" dirty="0" smtClean="0">
                <a:solidFill>
                  <a:schemeClr val="tx1"/>
                </a:solidFill>
              </a:rPr>
            </a:br>
            <a:r>
              <a:rPr lang="en-US" sz="2000" b="1" i="1" cap="none" dirty="0" smtClean="0">
                <a:solidFill>
                  <a:schemeClr val="tx1"/>
                </a:solidFill>
              </a:rPr>
              <a:t/>
            </a:r>
            <a:br>
              <a:rPr lang="en-US" sz="2000" b="1" i="1" cap="none" dirty="0" smtClean="0">
                <a:solidFill>
                  <a:schemeClr val="tx1"/>
                </a:solidFill>
              </a:rPr>
            </a:br>
            <a:r>
              <a:rPr lang="en-US" sz="2000" b="1" cap="none" dirty="0">
                <a:solidFill>
                  <a:schemeClr val="tx1"/>
                </a:solidFill>
              </a:rPr>
              <a:t>“. . . best practices for </a:t>
            </a:r>
            <a:r>
              <a:rPr lang="en-US" sz="2000" b="1" u="sng" cap="none" dirty="0">
                <a:solidFill>
                  <a:schemeClr val="tx1"/>
                </a:solidFill>
              </a:rPr>
              <a:t>annual mental health screenings</a:t>
            </a:r>
            <a:r>
              <a:rPr lang="en-US" sz="2000" b="1" cap="none" dirty="0" smtClean="0">
                <a:solidFill>
                  <a:schemeClr val="tx1"/>
                </a:solidFill>
              </a:rPr>
              <a:t>”</a:t>
            </a:r>
            <a:endParaRPr lang="en-US" sz="2000" b="1" cap="none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EDB9-C54C-4905-BD0E-6E02BACB51F9}" type="slidenum">
              <a:rPr lang="en-US" smtClean="0"/>
              <a:t>7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22872" y="1981298"/>
            <a:ext cx="9946256" cy="4185761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 defTabSz="320040"/>
            <a:r>
              <a:rPr lang="en-US" sz="2000" b="1" i="1" u="sng" dirty="0" smtClean="0">
                <a:solidFill>
                  <a:schemeClr val="bg1"/>
                </a:solidFill>
              </a:rPr>
              <a:t>Data – Prevalence of Screenings in Public Schools in the Commonwealth</a:t>
            </a:r>
            <a:r>
              <a:rPr lang="en-US" sz="2000" dirty="0" smtClean="0">
                <a:solidFill>
                  <a:schemeClr val="bg1"/>
                </a:solidFill>
              </a:rPr>
              <a:t>:</a:t>
            </a:r>
          </a:p>
          <a:p>
            <a:pPr algn="ctr" defTabSz="320040"/>
            <a:endParaRPr lang="en-US" sz="1600" dirty="0" smtClean="0">
              <a:solidFill>
                <a:schemeClr val="bg1"/>
              </a:solidFill>
            </a:endParaRPr>
          </a:p>
          <a:p>
            <a:pPr marL="285750" indent="-285750" defTabSz="320040">
              <a:buFont typeface="Wingdings" panose="05000000000000000000" pitchFamily="2" charset="2"/>
              <a:buChar char="Ø"/>
            </a:pPr>
            <a:r>
              <a:rPr lang="en-US" sz="1600" b="1" u="sng" dirty="0" smtClean="0">
                <a:solidFill>
                  <a:schemeClr val="bg1"/>
                </a:solidFill>
              </a:rPr>
              <a:t>Overall</a:t>
            </a:r>
            <a:r>
              <a:rPr lang="en-US" sz="1600" dirty="0" smtClean="0">
                <a:solidFill>
                  <a:schemeClr val="bg1"/>
                </a:solidFill>
              </a:rPr>
              <a:t>: 35% of the school divisions surveyed reported that they “conduct mental health screening using a systematic process”.</a:t>
            </a:r>
          </a:p>
          <a:p>
            <a:pPr defTabSz="320040"/>
            <a:endParaRPr lang="en-US" sz="1600" dirty="0" smtClean="0">
              <a:solidFill>
                <a:schemeClr val="bg1"/>
              </a:solidFill>
            </a:endParaRPr>
          </a:p>
          <a:p>
            <a:pPr marL="285750" indent="-285750" defTabSz="320040">
              <a:buFont typeface="Wingdings" panose="05000000000000000000" pitchFamily="2" charset="2"/>
              <a:buChar char="Ø"/>
            </a:pPr>
            <a:r>
              <a:rPr lang="en-US" sz="1600" u="sng" dirty="0" smtClean="0">
                <a:solidFill>
                  <a:schemeClr val="bg1"/>
                </a:solidFill>
              </a:rPr>
              <a:t>Significant regional disparity:</a:t>
            </a:r>
          </a:p>
          <a:p>
            <a:pPr marL="742950" lvl="1" indent="-285750" defTabSz="32004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bg1"/>
                </a:solidFill>
              </a:rPr>
              <a:t>Screening rates, on average, ranged from 50% in school divisions located in urban and suburban regions to  28 % in school divisions located in rural regions;</a:t>
            </a:r>
          </a:p>
          <a:p>
            <a:pPr lvl="1" defTabSz="320040"/>
            <a:endParaRPr lang="en-US" sz="1600" dirty="0" smtClean="0">
              <a:solidFill>
                <a:schemeClr val="bg1"/>
              </a:solidFill>
            </a:endParaRPr>
          </a:p>
          <a:p>
            <a:pPr marL="742950" lvl="1" indent="-285750" defTabSz="32004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bg1"/>
                </a:solidFill>
              </a:rPr>
              <a:t>Use of systematic mental health screening: </a:t>
            </a:r>
          </a:p>
          <a:p>
            <a:pPr marL="1200150" lvl="2" indent="-285750" defTabSz="32004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bg1"/>
                </a:solidFill>
              </a:rPr>
              <a:t>58% of school divisions located in Northern Virginia reported conducting screening</a:t>
            </a:r>
            <a:r>
              <a:rPr lang="en-US" sz="1600" dirty="0">
                <a:solidFill>
                  <a:schemeClr val="bg1"/>
                </a:solidFill>
              </a:rPr>
              <a:t>: </a:t>
            </a:r>
          </a:p>
          <a:p>
            <a:pPr marL="1200150" lvl="2" indent="-285750" defTabSz="32004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bg1"/>
                </a:solidFill>
              </a:rPr>
              <a:t>One-quarter or fewer school divisions located in Southside and Southwest Virginia reported conducting screening.</a:t>
            </a:r>
          </a:p>
          <a:p>
            <a:pPr algn="ctr" defTabSz="320040"/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defTabSz="320040"/>
            <a:endParaRPr lang="en-US" sz="800" dirty="0" smtClean="0">
              <a:solidFill>
                <a:schemeClr val="bg1"/>
              </a:solidFill>
            </a:endParaRPr>
          </a:p>
          <a:p>
            <a:pPr defTabSz="320040"/>
            <a:r>
              <a:rPr lang="en-US" sz="1200" dirty="0" smtClean="0">
                <a:solidFill>
                  <a:schemeClr val="bg1"/>
                </a:solidFill>
              </a:rPr>
              <a:t>[Report pursuant to cc. 224 &amp; 239 of 2025 Acts of Assembly: </a:t>
            </a:r>
            <a:r>
              <a:rPr lang="en-US" sz="1200" i="1" dirty="0" smtClean="0">
                <a:solidFill>
                  <a:schemeClr val="bg1"/>
                </a:solidFill>
              </a:rPr>
              <a:t>Local Education Agency Survey on School Mental and Behavioral Health Services in Virginia</a:t>
            </a:r>
            <a:r>
              <a:rPr lang="en-US" sz="1200" dirty="0" smtClean="0">
                <a:solidFill>
                  <a:schemeClr val="bg1"/>
                </a:solidFill>
              </a:rPr>
              <a:t>, Virginia Dep’t of Educ. (Oct. 31, 2025), at p. 18]</a:t>
            </a:r>
          </a:p>
        </p:txBody>
      </p:sp>
    </p:spTree>
    <p:extLst>
      <p:ext uri="{BB962C8B-B14F-4D97-AF65-F5344CB8AC3E}">
        <p14:creationId xmlns:p14="http://schemas.microsoft.com/office/powerpoint/2010/main" val="3961329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7" y="338328"/>
            <a:ext cx="11228830" cy="87917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House bill 355</a:t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sz="1600" i="1" dirty="0" smtClean="0">
                <a:solidFill>
                  <a:schemeClr val="tx1"/>
                </a:solidFill>
              </a:rPr>
              <a:t>Ch. 593 of </a:t>
            </a:r>
            <a:r>
              <a:rPr lang="en-US" sz="1600" i="1" dirty="0" smtClean="0">
                <a:solidFill>
                  <a:schemeClr val="tx1"/>
                </a:solidFill>
              </a:rPr>
              <a:t>2026 </a:t>
            </a:r>
            <a:r>
              <a:rPr lang="en-US" sz="1600" i="1" dirty="0" smtClean="0">
                <a:solidFill>
                  <a:schemeClr val="tx1"/>
                </a:solidFill>
              </a:rPr>
              <a:t>Acts of Assembly</a:t>
            </a:r>
            <a:endParaRPr lang="en-US" sz="1600" b="1" cap="none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90451" y="6310891"/>
            <a:ext cx="365760" cy="365760"/>
          </a:xfrm>
        </p:spPr>
        <p:txBody>
          <a:bodyPr/>
          <a:lstStyle/>
          <a:p>
            <a:fld id="{FED3EDB9-C54C-4905-BD0E-6E02BACB51F9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93776" y="1444637"/>
            <a:ext cx="11228832" cy="769441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bg1"/>
                </a:solidFill>
              </a:rPr>
              <a:t>(</a:t>
            </a:r>
            <a:r>
              <a:rPr lang="en-US" sz="2200" dirty="0" err="1" smtClean="0">
                <a:solidFill>
                  <a:schemeClr val="bg1"/>
                </a:solidFill>
              </a:rPr>
              <a:t>i</a:t>
            </a:r>
            <a:r>
              <a:rPr lang="en-US" sz="2200" dirty="0" smtClean="0">
                <a:solidFill>
                  <a:schemeClr val="bg1"/>
                </a:solidFill>
              </a:rPr>
              <a:t>)(</a:t>
            </a:r>
            <a:r>
              <a:rPr lang="en-US" sz="2200" i="1" dirty="0" smtClean="0">
                <a:solidFill>
                  <a:schemeClr val="bg1"/>
                </a:solidFill>
              </a:rPr>
              <a:t>cont.</a:t>
            </a:r>
            <a:r>
              <a:rPr lang="en-US" sz="2200" dirty="0" smtClean="0">
                <a:solidFill>
                  <a:schemeClr val="bg1"/>
                </a:solidFill>
              </a:rPr>
              <a:t>) </a:t>
            </a:r>
            <a:r>
              <a:rPr lang="en-US" sz="2200" dirty="0" smtClean="0">
                <a:solidFill>
                  <a:schemeClr val="bg1"/>
                </a:solidFill>
              </a:rPr>
              <a:t>Directs the </a:t>
            </a:r>
            <a:r>
              <a:rPr lang="en-US" sz="2200" dirty="0" smtClean="0">
                <a:solidFill>
                  <a:schemeClr val="bg1"/>
                </a:solidFill>
              </a:rPr>
              <a:t>Committee, in conducting </a:t>
            </a:r>
            <a:r>
              <a:rPr lang="en-US" sz="2200" dirty="0" smtClean="0">
                <a:solidFill>
                  <a:schemeClr val="bg1"/>
                </a:solidFill>
              </a:rPr>
              <a:t>the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smtClean="0">
                <a:solidFill>
                  <a:schemeClr val="bg1"/>
                </a:solidFill>
              </a:rPr>
              <a:t>study in collaboration with the Department of Education, to </a:t>
            </a:r>
            <a:r>
              <a:rPr lang="en-US" sz="2200" b="1" i="1" dirty="0" smtClean="0">
                <a:solidFill>
                  <a:schemeClr val="bg1"/>
                </a:solidFill>
              </a:rPr>
              <a:t>consider best practices relating to: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3777" y="2489131"/>
            <a:ext cx="4914986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defTabSz="320040"/>
            <a:r>
              <a:rPr lang="en-US" sz="2000" dirty="0" smtClean="0"/>
              <a:t>(</a:t>
            </a:r>
            <a:r>
              <a:rPr lang="en-US" sz="2000" dirty="0" err="1" smtClean="0"/>
              <a:t>i</a:t>
            </a:r>
            <a:r>
              <a:rPr lang="en-US" sz="2000" dirty="0" smtClean="0"/>
              <a:t>) Procedures for parents to opt their children 	out of such screenings;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31395" y="4287328"/>
            <a:ext cx="5991212" cy="189282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1950" dirty="0"/>
              <a:t>(v) Methods for ensuring that the screening process:</a:t>
            </a:r>
          </a:p>
          <a:p>
            <a:pPr marL="320040" lvl="1"/>
            <a:r>
              <a:rPr lang="en-US" sz="1950" dirty="0" smtClean="0"/>
              <a:t>(a) Accommodates </a:t>
            </a:r>
            <a:r>
              <a:rPr lang="en-US" sz="1950" dirty="0"/>
              <a:t>bilingual students, students with disabilities, </a:t>
            </a:r>
            <a:r>
              <a:rPr lang="en-US" sz="1950" dirty="0" smtClean="0"/>
              <a:t>&amp; </a:t>
            </a:r>
            <a:r>
              <a:rPr lang="en-US" sz="1950" dirty="0"/>
              <a:t>students with low reading proficiency; </a:t>
            </a:r>
            <a:r>
              <a:rPr lang="en-US" sz="1950" dirty="0" smtClean="0"/>
              <a:t>&amp;</a:t>
            </a:r>
          </a:p>
          <a:p>
            <a:pPr marL="320040" lvl="1"/>
            <a:r>
              <a:rPr lang="en-US" sz="1950" dirty="0" smtClean="0"/>
              <a:t>(b) Permits </a:t>
            </a:r>
            <a:r>
              <a:rPr lang="en-US" sz="1950" dirty="0"/>
              <a:t>real-time evaluation of the </a:t>
            </a:r>
            <a:r>
              <a:rPr lang="en-US" sz="1950" dirty="0" smtClean="0"/>
              <a:t>results &amp; </a:t>
            </a:r>
            <a:r>
              <a:rPr lang="en-US" sz="1950" dirty="0"/>
              <a:t>same-day intervention by a licensed mental health professional as indicated by such screenings.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3775" y="5141285"/>
            <a:ext cx="4914988" cy="103886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defTabSz="320040"/>
            <a:r>
              <a:rPr lang="en-US" sz="2000" dirty="0"/>
              <a:t>(iii) Communication with families about </a:t>
            </a:r>
            <a:r>
              <a:rPr lang="en-US" sz="2000" dirty="0" smtClean="0"/>
              <a:t>the 	administration </a:t>
            </a:r>
            <a:r>
              <a:rPr lang="en-US" sz="2000" dirty="0"/>
              <a:t>and results of such </a:t>
            </a:r>
            <a:r>
              <a:rPr lang="en-US" sz="2000" dirty="0" smtClean="0"/>
              <a:t>	screenings;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93776" y="3815208"/>
            <a:ext cx="4914988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defTabSz="320040"/>
            <a:r>
              <a:rPr lang="en-US" sz="2000" dirty="0" smtClean="0"/>
              <a:t>(ii) Training </a:t>
            </a:r>
            <a:r>
              <a:rPr lang="en-US" sz="2000" dirty="0"/>
              <a:t>in the effective administration of </a:t>
            </a:r>
            <a:r>
              <a:rPr lang="en-US" sz="2000" dirty="0" smtClean="0"/>
              <a:t>	screening </a:t>
            </a:r>
            <a:r>
              <a:rPr lang="en-US" sz="2000" dirty="0"/>
              <a:t>tools</a:t>
            </a:r>
            <a:r>
              <a:rPr lang="en-US" sz="2000" dirty="0" smtClean="0"/>
              <a:t>;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5731394" y="2489131"/>
            <a:ext cx="5991212" cy="159274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defTabSz="320040"/>
            <a:r>
              <a:rPr lang="en-US" sz="1950" dirty="0"/>
              <a:t>(iv) Procedures for protecting the confidentiality and </a:t>
            </a:r>
            <a:r>
              <a:rPr lang="en-US" sz="1950" dirty="0" smtClean="0"/>
              <a:t>	privacy </a:t>
            </a:r>
            <a:r>
              <a:rPr lang="en-US" sz="1950" dirty="0"/>
              <a:t>of screening results </a:t>
            </a:r>
            <a:r>
              <a:rPr lang="en-US" sz="1950" dirty="0" smtClean="0"/>
              <a:t>&amp; </a:t>
            </a:r>
            <a:r>
              <a:rPr lang="en-US" sz="1950" dirty="0"/>
              <a:t>any data collected or </a:t>
            </a:r>
            <a:r>
              <a:rPr lang="en-US" sz="1950" dirty="0" smtClean="0"/>
              <a:t>	obtained </a:t>
            </a:r>
            <a:r>
              <a:rPr lang="en-US" sz="1950" dirty="0"/>
              <a:t>through such screenings, including best </a:t>
            </a:r>
            <a:r>
              <a:rPr lang="en-US" sz="1950" dirty="0" smtClean="0"/>
              <a:t>	practices </a:t>
            </a:r>
            <a:r>
              <a:rPr lang="en-US" sz="1950" dirty="0"/>
              <a:t>relating </a:t>
            </a:r>
            <a:r>
              <a:rPr lang="en-US" sz="1950" dirty="0" smtClean="0"/>
              <a:t>to storage </a:t>
            </a:r>
            <a:r>
              <a:rPr lang="en-US" sz="1950" dirty="0"/>
              <a:t>of </a:t>
            </a:r>
            <a:r>
              <a:rPr lang="en-US" sz="1950" dirty="0" smtClean="0"/>
              <a:t>such </a:t>
            </a:r>
            <a:r>
              <a:rPr lang="en-US" sz="1950" dirty="0"/>
              <a:t>results </a:t>
            </a:r>
            <a:r>
              <a:rPr lang="en-US" sz="1950" dirty="0" smtClean="0"/>
              <a:t>&amp; 	protection </a:t>
            </a:r>
            <a:r>
              <a:rPr lang="en-US" sz="1950" dirty="0"/>
              <a:t>of any </a:t>
            </a:r>
            <a:r>
              <a:rPr lang="en-US" sz="1950" dirty="0" smtClean="0"/>
              <a:t>such data; </a:t>
            </a:r>
          </a:p>
        </p:txBody>
      </p:sp>
    </p:spTree>
    <p:extLst>
      <p:ext uri="{BB962C8B-B14F-4D97-AF65-F5344CB8AC3E}">
        <p14:creationId xmlns:p14="http://schemas.microsoft.com/office/powerpoint/2010/main" val="1427696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84" y="338328"/>
            <a:ext cx="11228832" cy="843491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House bill 355</a:t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sz="1600" i="1" dirty="0" smtClean="0">
                <a:solidFill>
                  <a:schemeClr val="tx1"/>
                </a:solidFill>
              </a:rPr>
              <a:t>Ch. 593 of </a:t>
            </a:r>
            <a:r>
              <a:rPr lang="en-US" sz="1600" i="1" dirty="0" smtClean="0">
                <a:solidFill>
                  <a:schemeClr val="tx1"/>
                </a:solidFill>
              </a:rPr>
              <a:t>2026 </a:t>
            </a:r>
            <a:r>
              <a:rPr lang="en-US" sz="1600" i="1" dirty="0" smtClean="0">
                <a:solidFill>
                  <a:schemeClr val="tx1"/>
                </a:solidFill>
              </a:rPr>
              <a:t>Acts of Assembly</a:t>
            </a:r>
            <a:endParaRPr lang="en-US" sz="1800" b="1" cap="none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90451" y="6310891"/>
            <a:ext cx="365760" cy="365760"/>
          </a:xfrm>
        </p:spPr>
        <p:txBody>
          <a:bodyPr/>
          <a:lstStyle/>
          <a:p>
            <a:fld id="{FED3EDB9-C54C-4905-BD0E-6E02BACB51F9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1584" y="1566154"/>
            <a:ext cx="11228832" cy="1107996"/>
          </a:xfrm>
          <a:prstGeom prst="rect">
            <a:avLst/>
          </a:prstGeom>
          <a:solidFill>
            <a:schemeClr val="accent2">
              <a:lumMod val="50000"/>
            </a:schemeClr>
          </a:solidFill>
          <a:ln w="28575"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bg1"/>
                </a:solidFill>
              </a:rPr>
              <a:t>Directs the School Health Services Committee to: </a:t>
            </a:r>
          </a:p>
          <a:p>
            <a:pPr algn="ctr"/>
            <a:r>
              <a:rPr lang="en-US" sz="2200" dirty="0" smtClean="0">
                <a:solidFill>
                  <a:schemeClr val="bg1"/>
                </a:solidFill>
              </a:rPr>
              <a:t>(ii)</a:t>
            </a:r>
            <a:r>
              <a:rPr lang="en-US" sz="2200" dirty="0" smtClean="0"/>
              <a:t> </a:t>
            </a:r>
            <a:r>
              <a:rPr lang="en-US" sz="2200" i="1" dirty="0">
                <a:solidFill>
                  <a:schemeClr val="bg1"/>
                </a:solidFill>
              </a:rPr>
              <a:t>i</a:t>
            </a:r>
            <a:r>
              <a:rPr lang="en-US" sz="2200" i="1" dirty="0" smtClean="0">
                <a:solidFill>
                  <a:schemeClr val="bg1"/>
                </a:solidFill>
              </a:rPr>
              <a:t>nclude </a:t>
            </a:r>
            <a:r>
              <a:rPr lang="en-US" sz="2200" i="1" dirty="0">
                <a:solidFill>
                  <a:schemeClr val="bg1"/>
                </a:solidFill>
              </a:rPr>
              <a:t>its findings and recommendations in its annual report required pursuant to § 30-411 of the Code of Virginia</a:t>
            </a:r>
            <a:r>
              <a:rPr lang="en-US" sz="2200" i="1" dirty="0" smtClean="0">
                <a:solidFill>
                  <a:schemeClr val="bg1"/>
                </a:solidFill>
              </a:rPr>
              <a:t>.</a:t>
            </a:r>
            <a:endParaRPr lang="en-US" sz="2200" i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1584" y="3184240"/>
            <a:ext cx="11228832" cy="2462213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endParaRPr lang="en-US" sz="2200" b="1" dirty="0" smtClean="0"/>
          </a:p>
          <a:p>
            <a:pPr algn="ctr"/>
            <a:r>
              <a:rPr lang="en-US" sz="2200" b="1" dirty="0" smtClean="0"/>
              <a:t>§ </a:t>
            </a:r>
            <a:r>
              <a:rPr lang="en-US" sz="2200" b="1" dirty="0"/>
              <a:t>30-411. </a:t>
            </a:r>
            <a:r>
              <a:rPr lang="en-US" sz="2200" b="1" u="sng" dirty="0"/>
              <a:t>Compensation; expenses; annual report</a:t>
            </a:r>
            <a:r>
              <a:rPr lang="en-US" sz="2200" b="1" dirty="0" smtClean="0"/>
              <a:t>.</a:t>
            </a:r>
          </a:p>
          <a:p>
            <a:pPr algn="ctr"/>
            <a:endParaRPr lang="en-US" sz="2200" b="1" dirty="0"/>
          </a:p>
          <a:p>
            <a:pPr algn="ctr"/>
            <a:r>
              <a:rPr lang="en-US" sz="2200" i="1" dirty="0"/>
              <a:t>The </a:t>
            </a:r>
            <a:r>
              <a:rPr lang="en-US" sz="2200" i="1" dirty="0" smtClean="0"/>
              <a:t>chair[] </a:t>
            </a:r>
            <a:r>
              <a:rPr lang="en-US" sz="2200" i="1" dirty="0"/>
              <a:t>of the Committee shall submit to the General Assembly and the Governor an annual executive summary of the interim activity and work of the Committee </a:t>
            </a:r>
            <a:r>
              <a:rPr lang="en-US" sz="2200" b="1" i="1" dirty="0"/>
              <a:t>no later than the first day of each regular session of the General Assembly</a:t>
            </a:r>
            <a:r>
              <a:rPr lang="en-US" sz="2200" b="1" i="1" dirty="0" smtClean="0"/>
              <a:t>.</a:t>
            </a:r>
          </a:p>
          <a:p>
            <a:pPr algn="ctr"/>
            <a:endParaRPr lang="en-US" sz="2200" b="1" i="1" dirty="0"/>
          </a:p>
        </p:txBody>
      </p:sp>
    </p:spTree>
    <p:extLst>
      <p:ext uri="{BB962C8B-B14F-4D97-AF65-F5344CB8AC3E}">
        <p14:creationId xmlns:p14="http://schemas.microsoft.com/office/powerpoint/2010/main" val="3885103223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988</TotalTime>
  <Words>1471</Words>
  <Application>Microsoft Office PowerPoint</Application>
  <PresentationFormat>Widescreen</PresentationFormat>
  <Paragraphs>134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Gill Sans MT</vt:lpstr>
      <vt:lpstr>Wingdings</vt:lpstr>
      <vt:lpstr>Parcel</vt:lpstr>
      <vt:lpstr>2026  Legislative Overview: Legislation Involving the School Health Services Committee</vt:lpstr>
      <vt:lpstr>House bill 462 Ch. 799 of 2026 Acts of Assembly  Chief Patron: Del. Cohen     Chief Co-Patron: Del. Cole, N. </vt:lpstr>
      <vt:lpstr>House bill 462 Ch. 799 of 2026 Acts of Assembly</vt:lpstr>
      <vt:lpstr>House bill 462 Ch. 799 of 2026 Acts of Assembly</vt:lpstr>
      <vt:lpstr>House bill 355 Ch. 593 of 2026 Acts of Assembly  Chief Patron: Del. Gardner    Chief Co-Patron: Del. Anthony</vt:lpstr>
      <vt:lpstr>House bill 355 Ch. 593 of 2026 Acts of Assembly  “. . . best practices for annual mental health screenings”</vt:lpstr>
      <vt:lpstr>House bill 355 Ch. 593 of 2026 Acts of Assembly  “. . . best practices for annual mental health screenings”</vt:lpstr>
      <vt:lpstr>House bill 355 Ch. 593 of 2026 Acts of Assembly</vt:lpstr>
      <vt:lpstr>House bill 355 Ch. 593 of 2026 Acts of Assembly</vt:lpstr>
      <vt:lpstr>House bill 462 Ch. 799 of 2026 Acts of Assembly  Recap</vt:lpstr>
      <vt:lpstr>House bill 355 Ch. 593 of 2026 Acts of Assembly  RECAP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 Bergamini</dc:creator>
  <cp:lastModifiedBy>Julia Bergamini</cp:lastModifiedBy>
  <cp:revision>68</cp:revision>
  <cp:lastPrinted>2026-07-23T12:38:40Z</cp:lastPrinted>
  <dcterms:created xsi:type="dcterms:W3CDTF">2026-07-16T16:54:19Z</dcterms:created>
  <dcterms:modified xsi:type="dcterms:W3CDTF">2026-07-23T12:49:21Z</dcterms:modified>
</cp:coreProperties>
</file>