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60" r:id="rId5"/>
    <p:sldId id="267" r:id="rId6"/>
    <p:sldId id="262" r:id="rId7"/>
    <p:sldId id="268" r:id="rId8"/>
    <p:sldId id="2142533090" r:id="rId9"/>
    <p:sldId id="264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5B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B1E252-77E0-6F4D-825C-ACF13B922A83}" v="1" dt="2026-09-10T01:20:21.987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58"/>
  </p:normalViewPr>
  <p:slideViewPr>
    <p:cSldViewPr>
      <p:cViewPr varScale="1">
        <p:scale>
          <a:sx n="105" d="100"/>
          <a:sy n="105" d="100"/>
        </p:scale>
        <p:origin x="216" y="51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vacommunityhealth-my.sharepoint.com/personal/rboktor_vcha_org/Documents/Tracking%20H.R.%201%20Impacts%20on%20Virginias%20FQHCs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100" baseline="0"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800" dirty="0"/>
              <a:t>Total Loss of 340B Savings for Virginia FQHCs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100" baseline="0">
              <a:solidFill>
                <a:schemeClr val="bg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Sheet3!$A$1:$A$5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Sheet3!$B$1:$B$5</c:f>
              <c:numCache>
                <c:formatCode>"$"#,##0_);[Red]\("$"#,##0\)</c:formatCode>
                <c:ptCount val="5"/>
                <c:pt idx="0">
                  <c:v>3256674</c:v>
                </c:pt>
                <c:pt idx="1">
                  <c:v>5661577</c:v>
                </c:pt>
                <c:pt idx="2">
                  <c:v>30056284</c:v>
                </c:pt>
                <c:pt idx="3">
                  <c:v>34085243</c:v>
                </c:pt>
                <c:pt idx="4">
                  <c:v>33293801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A-4576-9478-BC820E1100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8357168"/>
        <c:axId val="359882256"/>
      </c:barChart>
      <c:catAx>
        <c:axId val="9835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82256"/>
        <c:crosses val="autoZero"/>
        <c:auto val="1"/>
        <c:lblAlgn val="ctr"/>
        <c:lblOffset val="100"/>
        <c:noMultiLvlLbl val="0"/>
      </c:catAx>
      <c:valAx>
        <c:axId val="35988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35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accent1">
            <a:shade val="30000"/>
            <a:satMod val="115000"/>
          </a:schemeClr>
        </a:gs>
        <a:gs pos="50000">
          <a:schemeClr val="accent1">
            <a:shade val="67500"/>
            <a:satMod val="115000"/>
          </a:schemeClr>
        </a:gs>
        <a:gs pos="100000">
          <a:schemeClr val="accent1">
            <a:shade val="100000"/>
            <a:satMod val="115000"/>
          </a:schemeClr>
        </a:gs>
      </a:gsLst>
      <a:path path="circle">
        <a:fillToRect l="100000" t="100000"/>
      </a:path>
      <a:tileRect r="-100000" b="-100000"/>
    </a:gradFill>
    <a:ln>
      <a:noFill/>
    </a:ln>
    <a:effectLst/>
  </c:spPr>
  <c:txPr>
    <a:bodyPr/>
    <a:lstStyle/>
    <a:p>
      <a:pPr>
        <a:defRPr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9/9/26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21:56:41.5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743 83 24575,'-508'0'0,"501"1"0,-1-1 0,1 2 0,0-1 0,0 1 0,-1 0 0,1 0 0,1 1 0,-1 0 0,0 0 0,1 1 0,-1-1 0,1 1 0,0 1 0,1-1 0,-1 1 0,1 0 0,0 1 0,0-1 0,-7 11 0,-6 11 0,2 0 0,0 0 0,-14 39 0,27-59 0,0-1 0,0-1 0,1 1 0,0 0 0,0 0 0,0 0 0,1 0 0,0 0 0,0 1 0,1-1 0,0 0 0,0 0 0,0 1 0,1-1 0,0 0 0,0 0 0,0 0 0,1 0 0,0 0 0,0 0 0,1 0 0,-1-1 0,1 1 0,0-1 0,1 1 0,-1-1 0,1 0 0,0-1 0,1 1 0,-1-1 0,1 0 0,0 0 0,0 0 0,0 0 0,9 4 0,26 16 0,2-1 0,62 25 0,-48-25 0,-42-16 0,0-1 0,0 0 0,0-1 0,1-1 0,0 0 0,29 3 0,47 5 0,-62-7 0,47 3 0,60 6 0,-91-7 0,53 0 0,-89-7 0,74 1 0,104 13 0,-75 3 0,182 4 0,-251-21 0,-1 2 0,59 10 0,-47-5 0,71 0 0,49 6 0,-113-6 0,0-3 0,73-5 0,40 2 0,-67 12 0,-66-7 0,55 1 0,2491-5 0,-1220-5 0,-1194-10 0,3-1 0,-41 17 0,147-6 0,-190-9 0,-51 6 0,50-2 0,239-7 0,258 2 0,-364 16 0,16-6 0,255 6 0,-357 10 0,53 1 0,581-15 0,-734 3 0,0 2 0,52 12 0,39 5 0,521-9 0,-406-15 0,-218 2 0,0-1 0,31-8 0,-29 5 0,45-3 0,90-8 0,-56 4 0,59-14 0,-18 1 0,198-40 0,-334 62 0,0-1 0,-1 0 0,1-1 0,-1 0 0,0 0 0,-1-1 0,1-1 0,-1 0 0,0 0 0,-1-1 0,0 0 0,0-1 0,0 0 0,-1 0 0,-1-1 0,0 0 0,0 0 0,-1-1 0,0 0 0,-1 0 0,0 0 0,4-17 0,1-1 0,-2-1 0,-2-1 0,4-36 0,-9 57 0,0 0 0,-1 0 0,0 0 0,-1 0 0,0 1 0,0-1 0,-1 0 0,0 0 0,-1 1 0,0 0 0,-1-1 0,0 1 0,0 0 0,-6-8 0,7 13 0,0 1 0,0 0 0,-1 0 0,1 0 0,-1 0 0,0 0 0,1 1 0,-1 0 0,-1 0 0,1 0 0,0 0 0,-9-2 0,-59-9 0,33 7 0,-20-1 0,0 2 0,0 3 0,-60 6 0,0-2 0,-3500-2 0,3571-2 0,-53-9 0,-41-2 0,-7 14 0,-85-3 0,121-10 0,-51-2 0,-613 13 0,373 3 0,193-16 0,-11-1 0,-266 1 0,-218 1 0,441 15 0,-2377-2 0,2469 14 0,12-1 0,-42-15 0,-111 4 0,208 11 0,58-6 0,-67 1 0,-439-9-1365,532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9/9/26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5D449-B875-4B8D-8E66-224D27E54C9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036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5D449-B875-4B8D-8E66-224D27E54C9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98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6C107-E0BE-BF7D-8E63-2D926409A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5935C5-0A53-1B2D-D932-7302F7E58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A898F4-9133-BB8A-DA1D-7EBF860F4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Children's Hospitals added in 2006</a:t>
            </a:r>
          </a:p>
          <a:p>
            <a:r>
              <a:rPr lang="en-US" dirty="0"/>
              <a:t>Critical Assess Hospitals in 2010</a:t>
            </a:r>
          </a:p>
          <a:p>
            <a:endParaRPr lang="en-US" dirty="0"/>
          </a:p>
          <a:p>
            <a:r>
              <a:rPr lang="en-US" dirty="0"/>
              <a:t>Shipping restriction imposed in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F38E1-927C-FCBE-C5CA-E930EDAED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5D449-B875-4B8D-8E66-224D27E54C9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235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totals  $106 Million in 5 years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5D449-B875-4B8D-8E66-224D27E54C9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30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Indian Health Services $5.3 Billion– Serving nearly 2.75 million  (1,927.27272727)</a:t>
            </a:r>
          </a:p>
          <a:p>
            <a:r>
              <a:rPr lang="en-US" dirty="0"/>
              <a:t>FQHCs - $4.6 billion- 34Million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55D449-B875-4B8D-8E66-224D27E54C9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8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7" name="Picture 6" descr="EKG lin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9/9/26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9/9/26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9/9/26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9/9/26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9/9/26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9/9/26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9/9/26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 descr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9/9/26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hrsa.gov/opa/updates/2025-340b-covered-entity-purchases" TargetMode="External"/><Relationship Id="rId5" Type="http://schemas.openxmlformats.org/officeDocument/2006/relationships/image" Target="../media/image10.png"/><Relationship Id="rId4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Christian@cvhsinc.org" TargetMode="External"/><Relationship Id="rId2" Type="http://schemas.openxmlformats.org/officeDocument/2006/relationships/hyperlink" Target="mailto:Mjackson@vcha.or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50" y="2391540"/>
            <a:ext cx="4686300" cy="11811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rgbClr val="002060"/>
                </a:solidFill>
              </a:rPr>
              <a:t>340B Basics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C6AF46-9422-7CA8-3D4D-13350CCFD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3276600" cy="1395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29A2EB-2820-D1A0-38E3-50A68AF5A4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20000" y="2667000"/>
            <a:ext cx="4080637" cy="38862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2F78A74-F60D-C38D-4192-A4A92C4E4419}"/>
              </a:ext>
            </a:extLst>
          </p:cNvPr>
          <p:cNvSpPr txBox="1"/>
          <p:nvPr/>
        </p:nvSpPr>
        <p:spPr>
          <a:xfrm>
            <a:off x="2247900" y="5541455"/>
            <a:ext cx="2971800" cy="1030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2060"/>
                </a:solidFill>
              </a:rPr>
              <a:t>David W. Christian, DPh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2060"/>
                </a:solidFill>
              </a:rPr>
              <a:t>Pharmacy Director, 340B ACE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2060"/>
                </a:solidFill>
              </a:rPr>
              <a:t>Central Virginia Health Services, Inc.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6F92C0-2C30-6932-1521-CBF17281AFEA}"/>
              </a:ext>
            </a:extLst>
          </p:cNvPr>
          <p:cNvSpPr txBox="1"/>
          <p:nvPr/>
        </p:nvSpPr>
        <p:spPr>
          <a:xfrm>
            <a:off x="1943100" y="4187495"/>
            <a:ext cx="3695700" cy="1030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solidFill>
                  <a:srgbClr val="002060"/>
                </a:solidFill>
              </a:rPr>
              <a:t>Michael Jackson, MPH, CFE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2060"/>
                </a:solidFill>
              </a:rPr>
              <a:t>Director of Government and Legislative Affairs</a:t>
            </a: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2060"/>
                </a:solidFill>
              </a:rPr>
              <a:t>Virginia Community Healthcare Association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340B History</a:t>
            </a:r>
          </a:p>
          <a:p>
            <a:r>
              <a:rPr lang="en-US" sz="2800" dirty="0"/>
              <a:t>340B Patient Impact</a:t>
            </a:r>
          </a:p>
          <a:p>
            <a:r>
              <a:rPr lang="en-US" sz="2800" dirty="0"/>
              <a:t>Transparency</a:t>
            </a:r>
          </a:p>
          <a:p>
            <a:r>
              <a:rPr lang="en-US" sz="2800" dirty="0"/>
              <a:t>Current Federal 340B Reform Bills</a:t>
            </a:r>
          </a:p>
          <a:p>
            <a:r>
              <a:rPr lang="en-US" sz="2800" dirty="0"/>
              <a:t>State Actions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* Through the Lens of Virginia’s FQHCs</a:t>
            </a:r>
          </a:p>
        </p:txBody>
      </p:sp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Model of FQHCs</a:t>
            </a:r>
          </a:p>
        </p:txBody>
      </p:sp>
      <p:pic>
        <p:nvPicPr>
          <p:cNvPr id="17" name="Content Placeholder 6" descr="A picture containing text, clipart, stool, seat">
            <a:extLst>
              <a:ext uri="{FF2B5EF4-FFF2-40B4-BE49-F238E27FC236}">
                <a16:creationId xmlns:a16="http://schemas.microsoft.com/office/drawing/2014/main" id="{EAD9908C-B0A8-5D26-E804-FCABD26CD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599" y="1981200"/>
            <a:ext cx="6124802" cy="4633706"/>
          </a:xfrm>
          <a:prstGeom prst="rect">
            <a:avLst/>
          </a:prstGeom>
          <a:noFill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9B3C60-F983-DC9C-6536-EC725FBC1576}"/>
              </a:ext>
            </a:extLst>
          </p:cNvPr>
          <p:cNvSpPr txBox="1"/>
          <p:nvPr/>
        </p:nvSpPr>
        <p:spPr>
          <a:xfrm>
            <a:off x="4770027" y="2548748"/>
            <a:ext cx="2651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300" dirty="0"/>
              <a:t>FQHC SUSTAINABILITY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28F4B4-BF5C-9E24-BFCC-BDECCE0E27CC}"/>
              </a:ext>
            </a:extLst>
          </p:cNvPr>
          <p:cNvSpPr txBox="1"/>
          <p:nvPr/>
        </p:nvSpPr>
        <p:spPr>
          <a:xfrm>
            <a:off x="5897037" y="3920925"/>
            <a:ext cx="198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pc="-150" dirty="0"/>
              <a:t>GRANT</a:t>
            </a:r>
            <a:r>
              <a:rPr lang="en-US" spc="-150" dirty="0"/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34B39C-91F4-49FF-3EE8-C8B2336660CC}"/>
              </a:ext>
            </a:extLst>
          </p:cNvPr>
          <p:cNvSpPr txBox="1"/>
          <p:nvPr/>
        </p:nvSpPr>
        <p:spPr>
          <a:xfrm rot="20627317">
            <a:off x="7643488" y="4130467"/>
            <a:ext cx="614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</a:p>
          <a:p>
            <a:r>
              <a:rPr lang="en-US" b="1" dirty="0"/>
              <a:t>P</a:t>
            </a:r>
          </a:p>
          <a:p>
            <a:r>
              <a:rPr lang="en-US" b="1" dirty="0"/>
              <a:t>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513B5D-4829-F7F0-A8C2-6ACB2116AAE2}"/>
              </a:ext>
            </a:extLst>
          </p:cNvPr>
          <p:cNvSpPr txBox="1"/>
          <p:nvPr/>
        </p:nvSpPr>
        <p:spPr>
          <a:xfrm rot="1265498">
            <a:off x="4202680" y="3892176"/>
            <a:ext cx="38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</a:t>
            </a:r>
          </a:p>
          <a:p>
            <a:r>
              <a:rPr lang="en-US" b="1" dirty="0"/>
              <a:t>4</a:t>
            </a:r>
          </a:p>
          <a:p>
            <a:r>
              <a:rPr lang="en-US" b="1" dirty="0"/>
              <a:t>0</a:t>
            </a:r>
          </a:p>
          <a:p>
            <a:r>
              <a:rPr lang="en-US" b="1" dirty="0"/>
              <a:t>B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28A3622-2891-A1FA-E454-5B4B8315F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84756">
            <a:off x="2583936" y="3912065"/>
            <a:ext cx="2456693" cy="2537941"/>
          </a:xfrm>
          <a:prstGeom prst="rect">
            <a:avLst/>
          </a:prstGeom>
        </p:spPr>
      </p:pic>
      <p:pic>
        <p:nvPicPr>
          <p:cNvPr id="31" name="Picture 30" descr="Crack Png PNGs for Free Download">
            <a:extLst>
              <a:ext uri="{FF2B5EF4-FFF2-40B4-BE49-F238E27FC236}">
                <a16:creationId xmlns:a16="http://schemas.microsoft.com/office/drawing/2014/main" id="{29B113C5-4F48-A396-8BE3-0AF977EB6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283" y="4520385"/>
            <a:ext cx="715812" cy="134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20899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"/>
            <a:ext cx="10058400" cy="762000"/>
          </a:xfrm>
        </p:spPr>
        <p:txBody>
          <a:bodyPr/>
          <a:lstStyle/>
          <a:p>
            <a:r>
              <a:rPr lang="en-US" dirty="0"/>
              <a:t>Sec. 340B Public Health Service Act</a:t>
            </a:r>
          </a:p>
        </p:txBody>
      </p:sp>
      <p:pic>
        <p:nvPicPr>
          <p:cNvPr id="10" name="Graphic 1">
            <a:extLst>
              <a:ext uri="{FF2B5EF4-FFF2-40B4-BE49-F238E27FC236}">
                <a16:creationId xmlns:a16="http://schemas.microsoft.com/office/drawing/2014/main" id="{8F86C727-DBE5-C7FC-7A0F-5BA9E6914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6"/>
          <a:stretch>
            <a:fillRect/>
          </a:stretch>
        </p:blipFill>
        <p:spPr bwMode="auto">
          <a:xfrm>
            <a:off x="0" y="762001"/>
            <a:ext cx="12201525" cy="6095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68FDE-89FA-79BF-0450-F329C23AA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3B811-0145-23E1-E9E1-463D268D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of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E8D1D-6507-5673-1261-071F0DA5F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1992-2010 – Pre-Affordable Care Act</a:t>
            </a:r>
          </a:p>
          <a:p>
            <a:endParaRPr lang="en-US" sz="2800" dirty="0"/>
          </a:p>
          <a:p>
            <a:r>
              <a:rPr lang="en-US" sz="2800" dirty="0"/>
              <a:t>2010-2020 – Pre-Shipping Restrictions</a:t>
            </a:r>
          </a:p>
          <a:p>
            <a:endParaRPr lang="en-US" sz="2800" dirty="0"/>
          </a:p>
          <a:p>
            <a:r>
              <a:rPr lang="en-US" sz="2800" dirty="0"/>
              <a:t>2020-2026 – Manufacturer Shipping Restrictions</a:t>
            </a:r>
          </a:p>
        </p:txBody>
      </p:sp>
    </p:spTree>
    <p:extLst>
      <p:ext uri="{BB962C8B-B14F-4D97-AF65-F5344CB8AC3E}">
        <p14:creationId xmlns:p14="http://schemas.microsoft.com/office/powerpoint/2010/main" val="202639984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340B Savings Losses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E86705E-83FE-D6C8-0036-3B11497164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154450"/>
              </p:ext>
            </p:extLst>
          </p:nvPr>
        </p:nvGraphicFramePr>
        <p:xfrm>
          <a:off x="838200" y="2057400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7673684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A9603-3E22-B0A9-6F38-8D968BA2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Impact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D1321202-763F-0B76-288E-47B0975C1D43}"/>
              </a:ext>
            </a:extLst>
          </p:cNvPr>
          <p:cNvSpPr txBox="1"/>
          <p:nvPr/>
        </p:nvSpPr>
        <p:spPr>
          <a:xfrm>
            <a:off x="914400" y="2133600"/>
            <a:ext cx="7391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91% of Virginia’s FQHC patients have income below 200% of FPL </a:t>
            </a: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  58% of Virginia’s FQHC patients have income below 100% of FPL 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(thus, can not be charged for services; only assessed a nominal fee)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21% of Virginia’s FQHC patients are uninsured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35% of Virginia’s FQHC patients were insured by Medicaid in 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17% of Virginia’s FQHC patients were insured by Medicare in 2025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27% of Virginia’s FQHC patients had commercial insurance in 2025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340B Savings have funded: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OBGYN services in Hampton Roads (CLOSED 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School-based clinics in Southwest Virginia (CLOSED 2026)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OBGYN services in the Danville area (Potential CLOSING in 2027) 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AF528D3B-7E3C-E116-A082-F7EA4E5E0D09}"/>
              </a:ext>
            </a:extLst>
          </p:cNvPr>
          <p:cNvSpPr txBox="1"/>
          <p:nvPr/>
        </p:nvSpPr>
        <p:spPr>
          <a:xfrm>
            <a:off x="8458200" y="3276600"/>
            <a:ext cx="3364992" cy="2031325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FQHC PATIENTS RECEIVE 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30-DAYS OF MEDICATION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AS LITTLE AS $1 </a:t>
            </a:r>
          </a:p>
          <a:p>
            <a:pPr algn="ctr"/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DUE TO 340B SAVINGS</a:t>
            </a:r>
          </a:p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FQHC-PROVIDED SLIDING FEE DISCOUNTS</a:t>
            </a:r>
          </a:p>
        </p:txBody>
      </p:sp>
    </p:spTree>
    <p:extLst>
      <p:ext uri="{BB962C8B-B14F-4D97-AF65-F5344CB8AC3E}">
        <p14:creationId xmlns:p14="http://schemas.microsoft.com/office/powerpoint/2010/main" val="340023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453C-3135-2A58-B176-48B283A53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That Shipping Restrictions Impose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F55C5-7BF4-6FCE-67AC-35327CE51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Patient: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Barrier to starting treatment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Medication non-compliance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Transportation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USPS Challenges</a:t>
            </a:r>
          </a:p>
          <a:p>
            <a:pPr marL="0" indent="0">
              <a:buNone/>
            </a:pPr>
            <a:r>
              <a:rPr lang="en-US" sz="1800" dirty="0"/>
              <a:t>FQHC: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Increased cost to provide medication</a:t>
            </a:r>
          </a:p>
          <a:p>
            <a:pPr lvl="2">
              <a:buFont typeface="Wingdings" pitchFamily="2" charset="2"/>
              <a:buChar char="§"/>
            </a:pPr>
            <a:r>
              <a:rPr lang="en-US" sz="1800" dirty="0"/>
              <a:t>Increased cost of dispensing</a:t>
            </a:r>
          </a:p>
          <a:p>
            <a:pPr lvl="2">
              <a:buFont typeface="Wingdings" pitchFamily="2" charset="2"/>
              <a:buChar char="§"/>
            </a:pPr>
            <a:r>
              <a:rPr lang="en-US" sz="1800" dirty="0"/>
              <a:t>Additional accreditation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Specialty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Mail Order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Shipping challenges</a:t>
            </a:r>
          </a:p>
          <a:p>
            <a:pPr lvl="2">
              <a:buFont typeface="Wingdings" pitchFamily="2" charset="2"/>
              <a:buChar char="§"/>
            </a:pPr>
            <a:r>
              <a:rPr lang="en-US" sz="1600" dirty="0"/>
              <a:t>Logistics and drug viability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11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30F3CC-C9BA-3FCA-EED5-7D454BAD7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9398"/>
            <a:ext cx="8077200" cy="68286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4052F2-27F1-954F-C9F0-FAC98AF5BEFE}"/>
              </a:ext>
            </a:extLst>
          </p:cNvPr>
          <p:cNvSpPr/>
          <p:nvPr/>
        </p:nvSpPr>
        <p:spPr>
          <a:xfrm>
            <a:off x="9218331" y="1224035"/>
            <a:ext cx="9781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5.9%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9AC163F-F1EF-9367-D66E-0C8ADE5F9187}"/>
                  </a:ext>
                </a:extLst>
              </p14:cNvPr>
              <p14:cNvContentPartPr/>
              <p14:nvPr/>
            </p14:nvContentPartPr>
            <p14:xfrm>
              <a:off x="4257135" y="1332285"/>
              <a:ext cx="4794480" cy="306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9AC163F-F1EF-9367-D66E-0C8ADE5F918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51015" y="1326165"/>
                <a:ext cx="4806720" cy="3189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6">
            <a:extLst>
              <a:ext uri="{FF2B5EF4-FFF2-40B4-BE49-F238E27FC236}">
                <a16:creationId xmlns:a16="http://schemas.microsoft.com/office/drawing/2014/main" id="{F34B41E2-B8C8-81AB-A42E-6E55EFB1FDC1}"/>
              </a:ext>
            </a:extLst>
          </p:cNvPr>
          <p:cNvSpPr txBox="1"/>
          <p:nvPr/>
        </p:nvSpPr>
        <p:spPr>
          <a:xfrm>
            <a:off x="19050" y="6320771"/>
            <a:ext cx="35368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/>
              <a:t>Source:</a:t>
            </a:r>
          </a:p>
          <a:p>
            <a:r>
              <a:rPr lang="en-US" sz="900" dirty="0"/>
              <a:t>Health Resources and Services Administration, “2025 340B Covered Entity Purchases,” </a:t>
            </a:r>
            <a:r>
              <a:rPr lang="en-US" sz="900" u="sng" dirty="0">
                <a:hlinkClick r:id="rId6"/>
              </a:rPr>
              <a:t>2025 340B Covered Entity Purchases | HRSA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0186562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4D766-21A5-028B-BA7C-74A07B058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8D779-6E96-927D-583B-EEC9B5B71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Need for Transparency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13BEEFC1-1859-9001-A872-61B028EF4CDC}"/>
              </a:ext>
            </a:extLst>
          </p:cNvPr>
          <p:cNvSpPr txBox="1"/>
          <p:nvPr/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FQHCs are required by statute and grant conditions to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reinvest 100% of 340B savings into patient care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FQHCs are subject to Federal oversight and audits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1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Operational Site Visits every 3 years &amp; visits from the Office of Pharmacy Affairs, the Department of Financial Integrity, and the Office of the Inspector General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FAC.GOV</a:t>
            </a:r>
          </a:p>
          <a:p>
            <a:pPr marL="228600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9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1320D-E650-DB7C-4E87-C75EF0B26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E38D2-8F76-3944-3C07-3B8D5553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Virginia’s Neutral Clearing House Pilot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15B9A704-3A08-7E5D-95A3-2D71E9601B30}"/>
              </a:ext>
            </a:extLst>
          </p:cNvPr>
          <p:cNvSpPr txBox="1"/>
          <p:nvPr/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90000"/>
              </a:lnSpc>
              <a:spcBef>
                <a:spcPts val="1800"/>
              </a:spcBef>
              <a:buSzPct val="100000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Was initiated by the FQHCs to show transparency and compliance</a:t>
            </a:r>
          </a:p>
          <a:p>
            <a:pPr marL="685800" lvl="3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In-house Pharmacy</a:t>
            </a:r>
          </a:p>
          <a:p>
            <a:pPr marL="685800" lvl="3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Contract Pharmacy</a:t>
            </a:r>
          </a:p>
          <a:p>
            <a:pPr marL="685800" lvl="3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Clinic</a:t>
            </a:r>
          </a:p>
          <a:p>
            <a:pPr marL="228600" lvl="1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Scrubs claims data against patient eligibility and duplicate discounts</a:t>
            </a:r>
          </a:p>
          <a:p>
            <a:pPr marL="228600" lvl="1" indent="-228600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the only solution for giving the necessary data to the manufacturers that doesn’t result in health centers closing or patients losing access to life-saving medications</a:t>
            </a:r>
          </a:p>
        </p:txBody>
      </p:sp>
    </p:spTree>
    <p:extLst>
      <p:ext uri="{BB962C8B-B14F-4D97-AF65-F5344CB8AC3E}">
        <p14:creationId xmlns:p14="http://schemas.microsoft.com/office/powerpoint/2010/main" val="184650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F6E63-3D51-5E11-F9AB-FBF8835A9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C35E6-BF0C-A70D-8911-A852B88B7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Diversion to Ineligible Patients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9BBBA-5515-CD31-BB31-F0C37BAF3544}"/>
              </a:ext>
            </a:extLst>
          </p:cNvPr>
          <p:cNvSpPr txBox="1">
            <a:spLocks/>
          </p:cNvSpPr>
          <p:nvPr/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None/>
              <a:defRPr sz="2400" b="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0CA0DB"/>
              </a:buClr>
              <a:buSzTx/>
              <a:defRPr/>
            </a:pPr>
            <a:r>
              <a:rPr lang="en-US" sz="2000" dirty="0"/>
              <a:t>Entities must not resell or transfer 340B drugs to ineligible patients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CA0DB"/>
              </a:buClr>
              <a:buSzTx/>
              <a:defRPr/>
            </a:pPr>
            <a:r>
              <a:rPr lang="en-US" sz="2000" dirty="0"/>
              <a:t>Patient definition</a:t>
            </a:r>
            <a:r>
              <a:rPr lang="en-US" sz="2000" baseline="30000" dirty="0"/>
              <a:t>1</a:t>
            </a:r>
            <a:r>
              <a:rPr lang="en-US" sz="2000" dirty="0"/>
              <a:t>:</a:t>
            </a:r>
          </a:p>
          <a:p>
            <a:pPr lvl="1">
              <a:spcAft>
                <a:spcPts val="600"/>
              </a:spcAft>
              <a:buClr>
                <a:srgbClr val="0CA0DB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lang="en-US" dirty="0"/>
              <a:t> Records of an individual’s care</a:t>
            </a:r>
          </a:p>
          <a:p>
            <a:pPr lvl="1">
              <a:spcAft>
                <a:spcPts val="600"/>
              </a:spcAft>
              <a:buClr>
                <a:srgbClr val="0CA0DB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lang="en-US" dirty="0"/>
              <a:t> Health care services, health care professional</a:t>
            </a:r>
          </a:p>
          <a:p>
            <a:pPr lvl="2">
              <a:spcAft>
                <a:spcPts val="600"/>
              </a:spcAft>
              <a:buClr>
                <a:srgbClr val="0CA0DB"/>
              </a:buClr>
              <a:buSzTx/>
              <a:buFont typeface="Wingdings" pitchFamily="2" charset="2"/>
              <a:buChar char="§"/>
              <a:defRPr/>
            </a:pPr>
            <a:r>
              <a:rPr lang="en-US" dirty="0"/>
              <a:t>Employed by, under contractual or other arrangements (referral)</a:t>
            </a:r>
          </a:p>
          <a:p>
            <a:pPr lvl="1">
              <a:spcAft>
                <a:spcPts val="600"/>
              </a:spcAft>
              <a:buClr>
                <a:srgbClr val="0CA0DB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lang="en-US" dirty="0"/>
              <a:t> Entity has responsibility for care</a:t>
            </a:r>
          </a:p>
          <a:p>
            <a:pPr lvl="1">
              <a:spcAft>
                <a:spcPts val="600"/>
              </a:spcAft>
              <a:buClr>
                <a:srgbClr val="0CA0DB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lang="en-US" dirty="0"/>
              <a:t> Service received is consistent with funding or designation status     </a:t>
            </a:r>
          </a:p>
          <a:p>
            <a:pPr lvl="1">
              <a:spcAft>
                <a:spcPts val="600"/>
              </a:spcAft>
              <a:buClr>
                <a:srgbClr val="0CA0DB"/>
              </a:buClr>
              <a:buSzTx/>
              <a:defRPr/>
            </a:pPr>
            <a:r>
              <a:rPr lang="en-US" dirty="0"/>
              <a:t>    (hospitals exempt)</a:t>
            </a:r>
          </a:p>
          <a:p>
            <a:pPr lvl="1">
              <a:spcAft>
                <a:spcPts val="600"/>
              </a:spcAft>
              <a:buClr>
                <a:srgbClr val="0CA0DB"/>
              </a:buClr>
              <a:buSzTx/>
              <a:buFont typeface="Courier New" panose="02070309020205020404" pitchFamily="49" charset="0"/>
              <a:buChar char="o"/>
              <a:defRPr/>
            </a:pPr>
            <a:r>
              <a:rPr lang="en-US" dirty="0"/>
              <a:t>Services are more than dispensing</a:t>
            </a:r>
          </a:p>
          <a:p>
            <a:pPr>
              <a:spcBef>
                <a:spcPts val="0"/>
              </a:spcBef>
              <a:buSzTx/>
              <a:buFont typeface="Courier New" panose="02070309020205020404" pitchFamily="49" charset="0"/>
              <a:buChar char="o"/>
              <a:defRPr/>
            </a:pPr>
            <a:endParaRPr lang="en-US" sz="2000" baseline="30000" dirty="0"/>
          </a:p>
          <a:p>
            <a:pPr>
              <a:spcBef>
                <a:spcPts val="0"/>
              </a:spcBef>
              <a:buSzTx/>
              <a:defRPr/>
            </a:pPr>
            <a:r>
              <a:rPr lang="en-US" sz="2000" baseline="30000" dirty="0"/>
              <a:t>1</a:t>
            </a:r>
            <a:r>
              <a:rPr lang="en-US" sz="2000" dirty="0"/>
              <a:t> An individual registered in a State-operated or funded AIDS drug purchasing assistance program receiving financial assistance under Title XXVI</a:t>
            </a:r>
          </a:p>
        </p:txBody>
      </p:sp>
    </p:spTree>
    <p:extLst>
      <p:ext uri="{BB962C8B-B14F-4D97-AF65-F5344CB8AC3E}">
        <p14:creationId xmlns:p14="http://schemas.microsoft.com/office/powerpoint/2010/main" val="132855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1102E-9FAB-B0D2-EBD2-896AB1D6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1901B-29D0-7862-31CB-2FC09114C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Patient Definition in Practice</a:t>
            </a:r>
          </a:p>
        </p:txBody>
      </p:sp>
      <p:sp>
        <p:nvSpPr>
          <p:cNvPr id="3" name="Right Arrow 3">
            <a:extLst>
              <a:ext uri="{FF2B5EF4-FFF2-40B4-BE49-F238E27FC236}">
                <a16:creationId xmlns:a16="http://schemas.microsoft.com/office/drawing/2014/main" id="{0C2FE683-AFEC-30EC-4283-07F7171BEA6D}"/>
              </a:ext>
            </a:extLst>
          </p:cNvPr>
          <p:cNvSpPr/>
          <p:nvPr/>
        </p:nvSpPr>
        <p:spPr>
          <a:xfrm>
            <a:off x="2667000" y="2209800"/>
            <a:ext cx="7134225" cy="36194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2D68AB64-7DBC-CAF3-285E-ABB9B464FCD0}"/>
              </a:ext>
            </a:extLst>
          </p:cNvPr>
          <p:cNvSpPr/>
          <p:nvPr/>
        </p:nvSpPr>
        <p:spPr>
          <a:xfrm>
            <a:off x="2305051" y="3505200"/>
            <a:ext cx="1190841" cy="1040792"/>
          </a:xfrm>
          <a:prstGeom prst="roundRect">
            <a:avLst/>
          </a:prstGeom>
          <a:solidFill>
            <a:srgbClr val="F45B0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D3EBD-6811-8AE5-9E8E-33EA6B315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569" y="3462238"/>
            <a:ext cx="1510030" cy="1083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047376-B76F-028A-0A5C-0FF72E1FF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855" y="3462236"/>
            <a:ext cx="1510033" cy="10837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6D323F-E96C-F8C5-E6A0-02A1E46AF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691" y="3462237"/>
            <a:ext cx="1510032" cy="1083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C252F4-397F-03C0-4612-E84075FDB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446" y="3462239"/>
            <a:ext cx="1510029" cy="1083753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C74D566A-064D-BF3B-710E-65CDEA3D76B6}"/>
              </a:ext>
            </a:extLst>
          </p:cNvPr>
          <p:cNvSpPr txBox="1"/>
          <p:nvPr/>
        </p:nvSpPr>
        <p:spPr>
          <a:xfrm>
            <a:off x="2247901" y="3596945"/>
            <a:ext cx="1257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bg1"/>
                </a:solidFill>
              </a:rPr>
              <a:t>Eligible Service Location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B850C2D-18CE-51C2-F7CF-C2162BF44136}"/>
              </a:ext>
            </a:extLst>
          </p:cNvPr>
          <p:cNvSpPr txBox="1"/>
          <p:nvPr/>
        </p:nvSpPr>
        <p:spPr>
          <a:xfrm>
            <a:off x="3808689" y="3620616"/>
            <a:ext cx="12741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bg1"/>
                </a:solidFill>
              </a:rPr>
              <a:t>Outpatient Status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2BDA7F-F43A-B38C-B2CB-B28853C8BFC2}"/>
              </a:ext>
            </a:extLst>
          </p:cNvPr>
          <p:cNvSpPr txBox="1"/>
          <p:nvPr/>
        </p:nvSpPr>
        <p:spPr>
          <a:xfrm>
            <a:off x="5391374" y="3575849"/>
            <a:ext cx="12846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dirty="0">
                <a:solidFill>
                  <a:schemeClr val="bg1"/>
                </a:solidFill>
              </a:rPr>
              <a:t>Patient Health Record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ED0CE5-3643-81FD-8C5F-7B467D1ED5D0}"/>
              </a:ext>
            </a:extLst>
          </p:cNvPr>
          <p:cNvSpPr txBox="1"/>
          <p:nvPr/>
        </p:nvSpPr>
        <p:spPr>
          <a:xfrm>
            <a:off x="7103345" y="3600978"/>
            <a:ext cx="12741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Entity- Prescriber Relationship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4D288F-B3C9-5173-D9B6-90EF9E4B3D3C}"/>
              </a:ext>
            </a:extLst>
          </p:cNvPr>
          <p:cNvSpPr txBox="1"/>
          <p:nvPr/>
        </p:nvSpPr>
        <p:spPr>
          <a:xfrm>
            <a:off x="8674101" y="3419338"/>
            <a:ext cx="13793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bg1"/>
                </a:solidFill>
              </a:rPr>
              <a:t>Consistent with scope of grant (grantees only)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05AAA1-52C0-5B15-8CBE-F5D2E0A7A6FD}"/>
              </a:ext>
            </a:extLst>
          </p:cNvPr>
          <p:cNvSpPr txBox="1"/>
          <p:nvPr/>
        </p:nvSpPr>
        <p:spPr>
          <a:xfrm>
            <a:off x="10256786" y="3527695"/>
            <a:ext cx="1186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Eligible for 340B Drug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1A3752-D698-E44A-5300-C38650951E32}"/>
              </a:ext>
            </a:extLst>
          </p:cNvPr>
          <p:cNvSpPr txBox="1"/>
          <p:nvPr/>
        </p:nvSpPr>
        <p:spPr>
          <a:xfrm>
            <a:off x="817701" y="3398877"/>
            <a:ext cx="14477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700" b="1" dirty="0"/>
              <a:t>Covered Outpatient Drug Order/ Prescription</a:t>
            </a:r>
          </a:p>
        </p:txBody>
      </p:sp>
    </p:spTree>
    <p:extLst>
      <p:ext uri="{BB962C8B-B14F-4D97-AF65-F5344CB8AC3E}">
        <p14:creationId xmlns:p14="http://schemas.microsoft.com/office/powerpoint/2010/main" val="308031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410D6-42BF-0E6C-F017-6F3019FF2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9E8F9-B793-3BC0-9252-605CA131B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Duplicate Discount Prohibition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FA3A05-8345-BAC0-22B8-9BF7042CE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81200"/>
            <a:ext cx="9144000" cy="441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1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3775F-B8D8-7482-8075-827CE4818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BD28-439A-BE32-7829-A1C3A6C8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Federal 340B Reform Bills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84FECFC5-E723-2244-CC4B-FBD66471747B}"/>
              </a:ext>
            </a:extLst>
          </p:cNvPr>
          <p:cNvSpPr txBox="1"/>
          <p:nvPr/>
        </p:nvSpPr>
        <p:spPr>
          <a:xfrm>
            <a:off x="1066800" y="2133600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340B SUSTAIN Act (House Version) – Sen. Kaine &amp; Gang of Six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340B for Patient Act (Senate Version) – Sen. Cassidy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340B Secure ACT (House Version) – Congressmen Joyce and Peters</a:t>
            </a:r>
          </a:p>
        </p:txBody>
      </p:sp>
    </p:spTree>
    <p:extLst>
      <p:ext uri="{BB962C8B-B14F-4D97-AF65-F5344CB8AC3E}">
        <p14:creationId xmlns:p14="http://schemas.microsoft.com/office/powerpoint/2010/main" val="266630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4B946-E816-ADEC-8379-5BB3229B3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Action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E4B450D-C1AE-E90D-8986-9AD5DAA60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0" y="2362200"/>
            <a:ext cx="5562600" cy="389443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6B97DA-D883-0F76-6334-FF0128F95F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00825" y="2590800"/>
            <a:ext cx="4800600" cy="3810033"/>
          </a:xfrm>
        </p:spPr>
        <p:txBody>
          <a:bodyPr/>
          <a:lstStyle/>
          <a:p>
            <a:pPr lvl="0" fontAlgn="base"/>
            <a:r>
              <a:rPr lang="en-US" dirty="0"/>
              <a:t>20 states have passed 340B contract pharmacy access laws​</a:t>
            </a:r>
          </a:p>
          <a:p>
            <a:pPr lvl="0" fontAlgn="base"/>
            <a:r>
              <a:rPr lang="en-US" dirty="0"/>
              <a:t>7 states have active legislation pending​</a:t>
            </a:r>
          </a:p>
          <a:p>
            <a:pPr lvl="0" fontAlgn="base"/>
            <a:r>
              <a:rPr lang="en-US" dirty="0"/>
              <a:t>Virginia’s General Assembly passed SB119 in 2024 but was vetoed ​</a:t>
            </a:r>
          </a:p>
          <a:p>
            <a:pPr lvl="0" fontAlgn="base"/>
            <a:r>
              <a:rPr lang="en-US" dirty="0"/>
              <a:t>In 2026 SB278 was made into a study​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2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FF6D0-28FC-4438-4618-B990D8AF4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86070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E874-F275-B916-BA15-5A11CE3A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CBC0B-9ACC-E056-6686-8FBCFA3F1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4A0B0E2-0FB7-27D8-9A97-3F924986CAAE}"/>
              </a:ext>
            </a:extLst>
          </p:cNvPr>
          <p:cNvSpPr>
            <a:spLocks noGrp="1"/>
          </p:cNvSpPr>
          <p:nvPr/>
        </p:nvSpPr>
        <p:spPr>
          <a:xfrm>
            <a:off x="1797666" y="3071812"/>
            <a:ext cx="8596668" cy="714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Michael Jackson</a:t>
            </a:r>
            <a:br>
              <a:rPr lang="en-US" sz="3200" dirty="0"/>
            </a:br>
            <a:r>
              <a:rPr lang="en-US" sz="3200" dirty="0">
                <a:hlinkClick r:id="rId2"/>
              </a:rPr>
              <a:t>Mjackson@vcha.org</a:t>
            </a:r>
            <a:br>
              <a:rPr lang="en-US" sz="3200" dirty="0"/>
            </a:br>
            <a:r>
              <a:rPr lang="en-US" sz="3200" dirty="0"/>
              <a:t>804-396-5688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David Christian</a:t>
            </a:r>
            <a:br>
              <a:rPr lang="en-US" sz="3200" dirty="0"/>
            </a:br>
            <a:r>
              <a:rPr lang="en-US" sz="3200" dirty="0">
                <a:hlinkClick r:id="rId3"/>
              </a:rPr>
              <a:t>DavidChristian@cvhsinc.org</a:t>
            </a:r>
            <a:br>
              <a:rPr lang="en-US" sz="3200" dirty="0"/>
            </a:br>
            <a:r>
              <a:rPr lang="en-US" sz="3200" dirty="0"/>
              <a:t>(434) 390-8788</a:t>
            </a:r>
          </a:p>
        </p:txBody>
      </p:sp>
    </p:spTree>
    <p:extLst>
      <p:ext uri="{BB962C8B-B14F-4D97-AF65-F5344CB8AC3E}">
        <p14:creationId xmlns:p14="http://schemas.microsoft.com/office/powerpoint/2010/main" val="282411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avy Blue">
  <a:themeElements>
    <a:clrScheme name="Navy Blue">
      <a:dk1>
        <a:srgbClr val="091B2B"/>
      </a:dk1>
      <a:lt1>
        <a:srgbClr val="FFFFFF"/>
      </a:lt1>
      <a:dk2>
        <a:srgbClr val="142F4A"/>
      </a:dk2>
      <a:lt2>
        <a:srgbClr val="E8EEF4"/>
      </a:lt2>
      <a:accent1>
        <a:srgbClr val="163A5F"/>
      </a:accent1>
      <a:accent2>
        <a:srgbClr val="24557D"/>
      </a:accent2>
      <a:accent3>
        <a:srgbClr val="3E739E"/>
      </a:accent3>
      <a:accent4>
        <a:srgbClr val="6B96B8"/>
      </a:accent4>
      <a:accent5>
        <a:srgbClr val="0C2742"/>
      </a:accent5>
      <a:accent6>
        <a:srgbClr val="AFC7DA"/>
      </a:accent6>
      <a:hlink>
        <a:srgbClr val="276A9A"/>
      </a:hlink>
      <a:folHlink>
        <a:srgbClr val="5B728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1.potx" id="{D7485564-6666-4DDB-B0D3-55F6E694D6E5}" vid="{6E950D30-6FC6-4411-BCFF-468AD9ECA78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720</Words>
  <Application>Microsoft Macintosh PowerPoint</Application>
  <PresentationFormat>Widescreen</PresentationFormat>
  <Paragraphs>140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Courier New</vt:lpstr>
      <vt:lpstr>Franklin Gothic Medium</vt:lpstr>
      <vt:lpstr>Wingdings</vt:lpstr>
      <vt:lpstr>Navy Blue</vt:lpstr>
      <vt:lpstr>340B Basics</vt:lpstr>
      <vt:lpstr>Topics of Discussion</vt:lpstr>
      <vt:lpstr>Funding Model of FQHCs</vt:lpstr>
      <vt:lpstr>Sec. 340B Public Health Service Act</vt:lpstr>
      <vt:lpstr>Topics of Discussion</vt:lpstr>
      <vt:lpstr>340B Savings Losses</vt:lpstr>
      <vt:lpstr>Patient Impact</vt:lpstr>
      <vt:lpstr>Challenges That Shipping Restrictions Impose</vt:lpstr>
      <vt:lpstr>PowerPoint Presentation</vt:lpstr>
      <vt:lpstr>Need for Transparency</vt:lpstr>
      <vt:lpstr>Virginia’s Neutral Clearing House Pilot</vt:lpstr>
      <vt:lpstr>Preventing Diversion to Ineligible Patients</vt:lpstr>
      <vt:lpstr>Applying Patient Definition in Practice</vt:lpstr>
      <vt:lpstr>Duplicate Discount Prohibition</vt:lpstr>
      <vt:lpstr>Current Federal 340B Reform Bills</vt:lpstr>
      <vt:lpstr>State Action</vt:lpstr>
      <vt:lpstr>Questions?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Michael Jackson &amp; David Christian</dc:creator>
  <cp:keywords/>
  <dc:description/>
  <cp:lastModifiedBy>Jackson, Michael</cp:lastModifiedBy>
  <cp:revision>4</cp:revision>
  <cp:lastPrinted>2026-09-09T22:15:02Z</cp:lastPrinted>
  <dcterms:created xsi:type="dcterms:W3CDTF">2026-09-09T20:58:13Z</dcterms:created>
  <dcterms:modified xsi:type="dcterms:W3CDTF">2026-09-10T01:20:38Z</dcterms:modified>
  <cp:category/>
</cp:coreProperties>
</file>