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74" r:id="rId3"/>
    <p:sldId id="287" r:id="rId4"/>
    <p:sldId id="297" r:id="rId5"/>
    <p:sldId id="291" r:id="rId6"/>
    <p:sldId id="292" r:id="rId7"/>
    <p:sldId id="298" r:id="rId8"/>
    <p:sldId id="293" r:id="rId9"/>
    <p:sldId id="294" r:id="rId10"/>
    <p:sldId id="295" r:id="rId11"/>
    <p:sldId id="29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s options" id="{04BA4914-7171-2A4E-BE15-7D0DF288633D}">
          <p14:sldIdLst>
            <p14:sldId id="257"/>
            <p14:sldId id="274"/>
            <p14:sldId id="287"/>
            <p14:sldId id="297"/>
            <p14:sldId id="291"/>
            <p14:sldId id="292"/>
            <p14:sldId id="298"/>
            <p14:sldId id="293"/>
            <p14:sldId id="294"/>
            <p14:sldId id="295"/>
            <p14:sldId id="296"/>
          </p14:sldIdLst>
        </p14:section>
        <p14:section name="Agenda slide options" id="{FC279D0F-450C-A445-A0D3-F58BA5DD5195}">
          <p14:sldIdLst/>
        </p14:section>
        <p14:section name="Section title slide options" id="{1E0092FB-C4C1-B043-B249-EC70F792B8AA}">
          <p14:sldIdLst/>
        </p14:section>
        <p14:section name="Content slide options" id="{B463BE31-5C17-C240-92F0-582ADB52AFC1}">
          <p14:sldIdLst/>
        </p14:section>
        <p14:section name="Closing slide options" id="{A90DD7C3-C689-C541-8D81-B283C6D7B3EF}">
          <p14:sldIdLst/>
        </p14:section>
        <p14:section name="Example slides" id="{F5BE7AC1-E85D-E748-897B-CFD44A19F922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2423524-A6F0-C48E-6BF3-7DC7280144EC}" name="Frazier, Katie (GOV)" initials="FK" userId="S::katie.frazier@governor.virginia.gov::2a9c8411-4882-4087-a5ae-503acfcc74e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1933"/>
    <a:srgbClr val="E8F4FA"/>
    <a:srgbClr val="414042"/>
    <a:srgbClr val="FFFFFF"/>
    <a:srgbClr val="3B3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57AB3-5773-6546-89D9-81DFC45CBDF3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51612A-7CBC-5B47-8E7C-0E855D90C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298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1612A-7CBC-5B47-8E7C-0E855D90C3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509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CB3B2-3C8D-A8F8-D456-E7775F553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08038B-0642-26DD-6BEC-758F5ADD80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C10C05-60F4-7921-A278-C59417DB8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C16F5-9A8B-93A7-B0C8-CCEE0BB5AA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1612A-7CBC-5B47-8E7C-0E855D90C3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732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1612A-7CBC-5B47-8E7C-0E855D90C3C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33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81183-CDE7-CBF9-B677-F6CCF84C975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21756" y="2632510"/>
            <a:ext cx="6948488" cy="1500187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8AF32F-2DFF-318B-AD20-260A10AFBCE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16126" y="4144923"/>
            <a:ext cx="6948488" cy="54292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</a:t>
            </a:r>
          </a:p>
        </p:txBody>
      </p:sp>
      <p:pic>
        <p:nvPicPr>
          <p:cNvPr id="10" name="Picture 9" descr="A picture containing calendar&#10;&#10;AI-generated content may be incorrect.">
            <a:extLst>
              <a:ext uri="{FF2B5EF4-FFF2-40B4-BE49-F238E27FC236}">
                <a16:creationId xmlns:a16="http://schemas.microsoft.com/office/drawing/2014/main" id="{22F86DEB-C9DC-7EDC-D6B1-4F35D13E9D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88468" y="413978"/>
            <a:ext cx="2015064" cy="200818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BE994B1-C4F0-781D-171B-8CB59AE1BB4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16125" y="5858310"/>
            <a:ext cx="6948487" cy="428626"/>
          </a:xfrm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sz="2000"/>
              <a:t>Click to edit presentation date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B0D0E2-A527-E5B5-08D0-9A434CDEFD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16126" y="4803708"/>
            <a:ext cx="6948487" cy="345122"/>
          </a:xfrm>
        </p:spPr>
        <p:txBody>
          <a:bodyPr>
            <a:normAutofit/>
          </a:bodyPr>
          <a:lstStyle>
            <a:lvl1pPr algn="ctr">
              <a:defRPr sz="2000">
                <a:solidFill>
                  <a:srgbClr val="E8F4FA"/>
                </a:solidFill>
              </a:defRPr>
            </a:lvl1pPr>
          </a:lstStyle>
          <a:p>
            <a:pPr lvl="0"/>
            <a:r>
              <a:rPr lang="en-US"/>
              <a:t>Click to edit presenter's name and title</a:t>
            </a:r>
          </a:p>
        </p:txBody>
      </p:sp>
    </p:spTree>
    <p:extLst>
      <p:ext uri="{BB962C8B-B14F-4D97-AF65-F5344CB8AC3E}">
        <p14:creationId xmlns:p14="http://schemas.microsoft.com/office/powerpoint/2010/main" val="135422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81183-CDE7-CBF9-B677-F6CCF84C975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607" y="2517632"/>
            <a:ext cx="6948488" cy="1500187"/>
          </a:xfrm>
        </p:spPr>
        <p:txBody>
          <a:bodyPr anchor="ctr"/>
          <a:lstStyle>
            <a:lvl1pPr algn="l">
              <a:defRPr sz="6000">
                <a:solidFill>
                  <a:srgbClr val="071933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8AF32F-2DFF-318B-AD20-260A10AFBCE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607" y="4049569"/>
            <a:ext cx="6948488" cy="542925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41404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</a:t>
            </a:r>
          </a:p>
        </p:txBody>
      </p:sp>
      <p:pic>
        <p:nvPicPr>
          <p:cNvPr id="10" name="Picture 9" descr="A picture containing calendar&#10;&#10;AI-generated content may be incorrect.">
            <a:extLst>
              <a:ext uri="{FF2B5EF4-FFF2-40B4-BE49-F238E27FC236}">
                <a16:creationId xmlns:a16="http://schemas.microsoft.com/office/drawing/2014/main" id="{22F86DEB-C9DC-7EDC-D6B1-4F35D13E9D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81014" y="312386"/>
            <a:ext cx="2425675" cy="241739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BE994B1-C4F0-781D-171B-8CB59AE1BB4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9608" y="5775182"/>
            <a:ext cx="6948487" cy="428626"/>
          </a:xfrm>
        </p:spPr>
        <p:txBody>
          <a:bodyPr anchor="ctr">
            <a:normAutofit/>
          </a:bodyPr>
          <a:lstStyle>
            <a:lvl1pPr>
              <a:defRPr sz="1800">
                <a:solidFill>
                  <a:srgbClr val="071933"/>
                </a:solidFill>
              </a:defRPr>
            </a:lvl1pPr>
          </a:lstStyle>
          <a:p>
            <a:r>
              <a:rPr lang="en-US" sz="2000"/>
              <a:t>Click to edit presentation date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B0D0E2-A527-E5B5-08D0-9A434CDEFD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9608" y="4698858"/>
            <a:ext cx="6948487" cy="345122"/>
          </a:xfrm>
        </p:spPr>
        <p:txBody>
          <a:bodyPr>
            <a:normAutofit/>
          </a:bodyPr>
          <a:lstStyle>
            <a:lvl1pPr>
              <a:defRPr sz="2000">
                <a:solidFill>
                  <a:srgbClr val="071933"/>
                </a:solidFill>
              </a:defRPr>
            </a:lvl1pPr>
          </a:lstStyle>
          <a:p>
            <a:pPr lvl="0"/>
            <a:r>
              <a:rPr lang="en-US"/>
              <a:t>Click to edit presenter's name and title</a:t>
            </a:r>
          </a:p>
        </p:txBody>
      </p:sp>
    </p:spTree>
    <p:extLst>
      <p:ext uri="{BB962C8B-B14F-4D97-AF65-F5344CB8AC3E}">
        <p14:creationId xmlns:p14="http://schemas.microsoft.com/office/powerpoint/2010/main" val="406017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2AFA1-1D8E-07FD-15BD-0748F916E2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10515600" cy="13255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21D08-5045-C477-DBF4-1D3582A12A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4"/>
            <a:ext cx="10515600" cy="371378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1"/>
            </a:lvl1pPr>
            <a:lvl2pPr>
              <a:buClr>
                <a:srgbClr val="3B3F42"/>
              </a:buClr>
              <a:defRPr>
                <a:solidFill>
                  <a:srgbClr val="3B3F42"/>
                </a:solidFill>
              </a:defRPr>
            </a:lvl2pPr>
            <a:lvl3pPr>
              <a:buClr>
                <a:srgbClr val="3B3F42"/>
              </a:buClr>
              <a:defRPr>
                <a:solidFill>
                  <a:srgbClr val="3B3F42"/>
                </a:solidFill>
              </a:defRPr>
            </a:lvl3pPr>
            <a:lvl4pPr>
              <a:buClr>
                <a:srgbClr val="3B3F42"/>
              </a:buClr>
              <a:defRPr>
                <a:solidFill>
                  <a:srgbClr val="3B3F42"/>
                </a:solidFill>
              </a:defRPr>
            </a:lvl4pPr>
            <a:lvl5pPr>
              <a:buClr>
                <a:srgbClr val="3B3F42"/>
              </a:buClr>
              <a:defRPr>
                <a:solidFill>
                  <a:srgbClr val="3B3F42"/>
                </a:solidFill>
              </a:defRPr>
            </a:lvl5pPr>
          </a:lstStyle>
          <a:p>
            <a:pPr lvl="0"/>
            <a:r>
              <a:rPr lang="en-US"/>
              <a:t> Agenda item 1</a:t>
            </a:r>
          </a:p>
          <a:p>
            <a:pPr lvl="0"/>
            <a:r>
              <a:rPr lang="en-US"/>
              <a:t> Agenda item 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 Agenda item 3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 Agenda item 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 Agenda item 5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819B1C6-1F11-7D1C-7E8F-4EE6E3ACE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3467" y="6304679"/>
            <a:ext cx="659296" cy="365125"/>
          </a:xfrm>
        </p:spPr>
        <p:txBody>
          <a:bodyPr/>
          <a:lstStyle/>
          <a:p>
            <a:fld id="{F188D5B3-BE6F-054D-A7AD-7F30CF8B1341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picture containing calendar&#10;&#10;AI-generated content may be incorrect.">
            <a:extLst>
              <a:ext uri="{FF2B5EF4-FFF2-40B4-BE49-F238E27FC236}">
                <a16:creationId xmlns:a16="http://schemas.microsoft.com/office/drawing/2014/main" id="{ACA3E288-85A0-D7EB-40E1-0B204508E5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7626" y="5765124"/>
            <a:ext cx="1096617" cy="109287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294905F-87C0-B867-8B26-5FB1972ADE0C}"/>
              </a:ext>
            </a:extLst>
          </p:cNvPr>
          <p:cNvCxnSpPr/>
          <p:nvPr userDrawn="1"/>
        </p:nvCxnSpPr>
        <p:spPr>
          <a:xfrm>
            <a:off x="387626" y="5764683"/>
            <a:ext cx="11221278" cy="0"/>
          </a:xfrm>
          <a:prstGeom prst="line">
            <a:avLst/>
          </a:prstGeom>
          <a:ln w="12700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8A89AFC-BE1A-B206-03FF-C0BBAD7DB02E}"/>
              </a:ext>
            </a:extLst>
          </p:cNvPr>
          <p:cNvSpPr txBox="1"/>
          <p:nvPr userDrawn="1"/>
        </p:nvSpPr>
        <p:spPr>
          <a:xfrm>
            <a:off x="3283527" y="6333352"/>
            <a:ext cx="4918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50" baseline="0">
                <a:solidFill>
                  <a:schemeClr val="accent4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CONFIDENTIAL WORKING PAPERS FOR THE GOVERNOR</a:t>
            </a:r>
          </a:p>
        </p:txBody>
      </p:sp>
    </p:spTree>
    <p:extLst>
      <p:ext uri="{BB962C8B-B14F-4D97-AF65-F5344CB8AC3E}">
        <p14:creationId xmlns:p14="http://schemas.microsoft.com/office/powerpoint/2010/main" val="2378995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B2833F-8A7B-ADFA-AD77-C9A6C6C37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6119" b="64553"/>
          <a:stretch>
            <a:fillRect/>
          </a:stretch>
        </p:blipFill>
        <p:spPr>
          <a:xfrm>
            <a:off x="0" y="11901"/>
            <a:ext cx="12192000" cy="13255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A2AFA1-1D8E-07FD-15BD-0748F916E2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10515600" cy="1325566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21D08-5045-C477-DBF4-1D3582A12A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3713784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1"/>
            </a:lvl1pPr>
            <a:lvl2pPr>
              <a:buClr>
                <a:srgbClr val="3B3F42"/>
              </a:buClr>
              <a:defRPr>
                <a:solidFill>
                  <a:srgbClr val="3B3F42"/>
                </a:solidFill>
              </a:defRPr>
            </a:lvl2pPr>
            <a:lvl3pPr>
              <a:buClr>
                <a:srgbClr val="3B3F42"/>
              </a:buClr>
              <a:defRPr>
                <a:solidFill>
                  <a:srgbClr val="3B3F42"/>
                </a:solidFill>
              </a:defRPr>
            </a:lvl3pPr>
            <a:lvl4pPr>
              <a:buClr>
                <a:srgbClr val="3B3F42"/>
              </a:buClr>
              <a:defRPr>
                <a:solidFill>
                  <a:srgbClr val="3B3F42"/>
                </a:solidFill>
              </a:defRPr>
            </a:lvl4pPr>
            <a:lvl5pPr>
              <a:buClr>
                <a:srgbClr val="3B3F42"/>
              </a:buClr>
              <a:defRPr>
                <a:solidFill>
                  <a:srgbClr val="3B3F42"/>
                </a:solidFill>
              </a:defRPr>
            </a:lvl5pPr>
          </a:lstStyle>
          <a:p>
            <a:pPr lvl="0"/>
            <a:r>
              <a:rPr lang="en-US"/>
              <a:t> Agenda item 1</a:t>
            </a:r>
          </a:p>
          <a:p>
            <a:pPr lvl="0"/>
            <a:r>
              <a:rPr lang="en-US"/>
              <a:t> Agenda item 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 Agenda item 3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 Agenda item 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 Agenda item 5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819B1C6-1F11-7D1C-7E8F-4EE6E3ACE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3467" y="6304679"/>
            <a:ext cx="659296" cy="365125"/>
          </a:xfrm>
        </p:spPr>
        <p:txBody>
          <a:bodyPr/>
          <a:lstStyle/>
          <a:p>
            <a:fld id="{F188D5B3-BE6F-054D-A7AD-7F30CF8B134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95F5A8-04DE-B0D7-6CD8-C57BE192F727}"/>
              </a:ext>
            </a:extLst>
          </p:cNvPr>
          <p:cNvSpPr txBox="1"/>
          <p:nvPr userDrawn="1"/>
        </p:nvSpPr>
        <p:spPr>
          <a:xfrm>
            <a:off x="3283527" y="6333352"/>
            <a:ext cx="4918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50" baseline="0">
                <a:solidFill>
                  <a:schemeClr val="accent4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CONFIDENTIAL WORKING PAPERS FOR THE GOVERNOR</a:t>
            </a:r>
          </a:p>
        </p:txBody>
      </p:sp>
      <p:pic>
        <p:nvPicPr>
          <p:cNvPr id="6" name="Picture 5" descr="A picture containing calendar&#10;&#10;AI-generated content may be incorrect.">
            <a:extLst>
              <a:ext uri="{FF2B5EF4-FFF2-40B4-BE49-F238E27FC236}">
                <a16:creationId xmlns:a16="http://schemas.microsoft.com/office/drawing/2014/main" id="{FE4ED945-A926-DDA0-F0F6-89202EA29B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626" y="5765124"/>
            <a:ext cx="1096617" cy="109287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269E5A6-D628-856C-7407-5A664D24E426}"/>
              </a:ext>
            </a:extLst>
          </p:cNvPr>
          <p:cNvCxnSpPr/>
          <p:nvPr userDrawn="1"/>
        </p:nvCxnSpPr>
        <p:spPr>
          <a:xfrm>
            <a:off x="387626" y="5764683"/>
            <a:ext cx="11221278" cy="0"/>
          </a:xfrm>
          <a:prstGeom prst="line">
            <a:avLst/>
          </a:prstGeom>
          <a:ln w="12700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951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97BFE-293D-9460-560F-14960E684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3467" y="6304679"/>
            <a:ext cx="65929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188D5B3-BE6F-054D-A7AD-7F30CF8B1341}" type="slidenum">
              <a:rPr lang="en-US" smtClean="0"/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A893CE4-97AD-8ACB-A9DF-E6310CCEF9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300374"/>
            <a:ext cx="10515600" cy="1325563"/>
          </a:xfrm>
        </p:spPr>
        <p:txBody>
          <a:bodyPr/>
          <a:lstStyle>
            <a:lvl1pPr>
              <a:defRPr spc="4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3425DD-BE3C-5CE7-6F38-C459DF722914}"/>
              </a:ext>
            </a:extLst>
          </p:cNvPr>
          <p:cNvSpPr txBox="1"/>
          <p:nvPr userDrawn="1"/>
        </p:nvSpPr>
        <p:spPr>
          <a:xfrm>
            <a:off x="3283527" y="6333352"/>
            <a:ext cx="4918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50" baseline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CONFIDENTIAL WORKING PAPERS FOR THE GOVERNOR</a:t>
            </a:r>
          </a:p>
        </p:txBody>
      </p:sp>
      <p:pic>
        <p:nvPicPr>
          <p:cNvPr id="3" name="Picture 2" descr="A picture containing calendar&#10;&#10;AI-generated content may be incorrect.">
            <a:extLst>
              <a:ext uri="{FF2B5EF4-FFF2-40B4-BE49-F238E27FC236}">
                <a16:creationId xmlns:a16="http://schemas.microsoft.com/office/drawing/2014/main" id="{DE03AA75-4ECF-D382-4B32-7C8DCB191A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626" y="5765124"/>
            <a:ext cx="1096617" cy="10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38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2A680A4-4332-4577-70D4-AEB46B9F18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300374"/>
            <a:ext cx="10515600" cy="1325563"/>
          </a:xfrm>
        </p:spPr>
        <p:txBody>
          <a:bodyPr/>
          <a:lstStyle>
            <a:lvl1pPr>
              <a:defRPr spc="4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00108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97BFE-293D-9460-560F-14960E684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3467" y="6304679"/>
            <a:ext cx="65929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188D5B3-BE6F-054D-A7AD-7F30CF8B1341}" type="slidenum">
              <a:rPr lang="en-US" smtClean="0"/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39F9D9-BE07-AF5E-0547-699F354E23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10515600" cy="1325566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73501-A841-6107-0A39-3B433D3DE6C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4"/>
            <a:ext cx="10515600" cy="372703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b="1">
                <a:solidFill>
                  <a:schemeClr val="bg1"/>
                </a:solidFill>
              </a:defRPr>
            </a:lvl1pPr>
            <a:lvl2pPr>
              <a:buClr>
                <a:srgbClr val="3B3F42"/>
              </a:buClr>
              <a:defRPr>
                <a:solidFill>
                  <a:srgbClr val="3B3F42"/>
                </a:solidFill>
              </a:defRPr>
            </a:lvl2pPr>
            <a:lvl3pPr>
              <a:buClr>
                <a:srgbClr val="3B3F42"/>
              </a:buClr>
              <a:defRPr>
                <a:solidFill>
                  <a:srgbClr val="3B3F42"/>
                </a:solidFill>
              </a:defRPr>
            </a:lvl3pPr>
            <a:lvl4pPr>
              <a:buClr>
                <a:srgbClr val="3B3F42"/>
              </a:buClr>
              <a:defRPr>
                <a:solidFill>
                  <a:srgbClr val="3B3F42"/>
                </a:solidFill>
              </a:defRPr>
            </a:lvl4pPr>
            <a:lvl5pPr>
              <a:buClr>
                <a:srgbClr val="3B3F42"/>
              </a:buClr>
              <a:defRPr>
                <a:solidFill>
                  <a:srgbClr val="3B3F42"/>
                </a:solidFill>
              </a:defRPr>
            </a:lvl5pPr>
          </a:lstStyle>
          <a:p>
            <a:pPr lvl="0"/>
            <a:r>
              <a:rPr lang="en-US"/>
              <a:t> Agenda item 1</a:t>
            </a:r>
          </a:p>
          <a:p>
            <a:pPr lvl="0"/>
            <a:r>
              <a:rPr lang="en-US"/>
              <a:t> Agenda item 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 Agenda item 3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 Agenda item 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 Agenda item 5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09DF7E-8C79-3521-2880-D1E621F4DDB8}"/>
              </a:ext>
            </a:extLst>
          </p:cNvPr>
          <p:cNvSpPr txBox="1"/>
          <p:nvPr userDrawn="1"/>
        </p:nvSpPr>
        <p:spPr>
          <a:xfrm>
            <a:off x="3283527" y="6333352"/>
            <a:ext cx="4918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50" baseline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CONFIDENTIAL WORKING PAPERS FOR THE GOVERNOR</a:t>
            </a:r>
          </a:p>
        </p:txBody>
      </p:sp>
      <p:pic>
        <p:nvPicPr>
          <p:cNvPr id="5" name="Picture 4" descr="A picture containing calendar&#10;&#10;AI-generated content may be incorrect.">
            <a:extLst>
              <a:ext uri="{FF2B5EF4-FFF2-40B4-BE49-F238E27FC236}">
                <a16:creationId xmlns:a16="http://schemas.microsoft.com/office/drawing/2014/main" id="{7242A8F0-B914-57F2-29C0-6CC33F8DB1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626" y="5765124"/>
            <a:ext cx="1096617" cy="10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80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slide"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A893CE4-97AD-8ACB-A9DF-E6310CCEF9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766218"/>
            <a:ext cx="10515600" cy="1325563"/>
          </a:xfrm>
        </p:spPr>
        <p:txBody>
          <a:bodyPr/>
          <a:lstStyle>
            <a:lvl1pPr>
              <a:defRPr spc="40" baseline="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BFA5915-BF56-8C44-2998-644B03887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3467" y="6304679"/>
            <a:ext cx="659296" cy="365125"/>
          </a:xfrm>
        </p:spPr>
        <p:txBody>
          <a:bodyPr/>
          <a:lstStyle/>
          <a:p>
            <a:fld id="{F188D5B3-BE6F-054D-A7AD-7F30CF8B134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9841F4-1D42-1A2C-AF2B-68E2102CFCBB}"/>
              </a:ext>
            </a:extLst>
          </p:cNvPr>
          <p:cNvSpPr txBox="1"/>
          <p:nvPr userDrawn="1"/>
        </p:nvSpPr>
        <p:spPr>
          <a:xfrm>
            <a:off x="3283527" y="6333352"/>
            <a:ext cx="4918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50" baseline="0">
                <a:solidFill>
                  <a:schemeClr val="accent4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CONFIDENTIAL WORKING PAPERS FOR THE GOVERNOR</a:t>
            </a:r>
          </a:p>
        </p:txBody>
      </p:sp>
      <p:pic>
        <p:nvPicPr>
          <p:cNvPr id="3" name="Picture 2" descr="A picture containing calendar&#10;&#10;AI-generated content may be incorrect.">
            <a:extLst>
              <a:ext uri="{FF2B5EF4-FFF2-40B4-BE49-F238E27FC236}">
                <a16:creationId xmlns:a16="http://schemas.microsoft.com/office/drawing/2014/main" id="{E68213AB-0692-2900-808C-708365FB88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626" y="5765124"/>
            <a:ext cx="1096617" cy="10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869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2AFA1-1D8E-07FD-15BD-0748F916E2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21D08-5045-C477-DBF4-1D3582A12A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3806550"/>
          </a:xfrm>
        </p:spPr>
        <p:txBody>
          <a:bodyPr/>
          <a:lstStyle>
            <a:lvl1pPr>
              <a:defRPr b="1"/>
            </a:lvl1pPr>
            <a:lvl2pPr>
              <a:buClr>
                <a:srgbClr val="3B3F42"/>
              </a:buClr>
              <a:defRPr>
                <a:solidFill>
                  <a:srgbClr val="3B3F42"/>
                </a:solidFill>
              </a:defRPr>
            </a:lvl2pPr>
            <a:lvl3pPr>
              <a:buClr>
                <a:srgbClr val="3B3F42"/>
              </a:buClr>
              <a:defRPr>
                <a:solidFill>
                  <a:srgbClr val="3B3F42"/>
                </a:solidFill>
              </a:defRPr>
            </a:lvl3pPr>
            <a:lvl4pPr>
              <a:buClr>
                <a:srgbClr val="3B3F42"/>
              </a:buClr>
              <a:defRPr>
                <a:solidFill>
                  <a:srgbClr val="3B3F42"/>
                </a:solidFill>
              </a:defRPr>
            </a:lvl4pPr>
            <a:lvl5pPr>
              <a:buClr>
                <a:srgbClr val="3B3F42"/>
              </a:buClr>
              <a:defRPr>
                <a:solidFill>
                  <a:srgbClr val="3B3F42"/>
                </a:solidFill>
              </a:defRPr>
            </a:lvl5pPr>
          </a:lstStyle>
          <a:p>
            <a:pPr lvl="0"/>
            <a:r>
              <a:rPr lang="en-US"/>
              <a:t>Click to edit topic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819B1C6-1F11-7D1C-7E8F-4EE6E3ACE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3467" y="6304679"/>
            <a:ext cx="659296" cy="365125"/>
          </a:xfrm>
        </p:spPr>
        <p:txBody>
          <a:bodyPr/>
          <a:lstStyle/>
          <a:p>
            <a:fld id="{F188D5B3-BE6F-054D-A7AD-7F30CF8B1341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F0BA03-409D-4984-9947-DE2BCEE0A2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7000"/>
          </a:blip>
          <a:srcRect l="6066" t="24827" r="21223" b="1592"/>
          <a:stretch>
            <a:fillRect/>
          </a:stretch>
        </p:blipFill>
        <p:spPr>
          <a:xfrm>
            <a:off x="8817182" y="0"/>
            <a:ext cx="3374818" cy="40038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DB3E35-90ED-8C08-9210-9714D08DC289}"/>
              </a:ext>
            </a:extLst>
          </p:cNvPr>
          <p:cNvSpPr txBox="1"/>
          <p:nvPr userDrawn="1"/>
        </p:nvSpPr>
        <p:spPr>
          <a:xfrm>
            <a:off x="3283527" y="6333352"/>
            <a:ext cx="4918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50" baseline="0">
                <a:solidFill>
                  <a:schemeClr val="accent4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CONFIDENTIAL WORKING PAPERS FOR THE GOVERNOR</a:t>
            </a:r>
          </a:p>
        </p:txBody>
      </p:sp>
      <p:pic>
        <p:nvPicPr>
          <p:cNvPr id="6" name="Picture 5" descr="A picture containing calendar&#10;&#10;AI-generated content may be incorrect.">
            <a:extLst>
              <a:ext uri="{FF2B5EF4-FFF2-40B4-BE49-F238E27FC236}">
                <a16:creationId xmlns:a16="http://schemas.microsoft.com/office/drawing/2014/main" id="{51FC0891-5C82-E099-9464-59CF856F2A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626" y="5765124"/>
            <a:ext cx="1096617" cy="109287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13CC431-691F-AF32-1821-A4242407EF9B}"/>
              </a:ext>
            </a:extLst>
          </p:cNvPr>
          <p:cNvCxnSpPr/>
          <p:nvPr userDrawn="1"/>
        </p:nvCxnSpPr>
        <p:spPr>
          <a:xfrm>
            <a:off x="387626" y="5764683"/>
            <a:ext cx="11221278" cy="0"/>
          </a:xfrm>
          <a:prstGeom prst="line">
            <a:avLst/>
          </a:prstGeom>
          <a:ln w="12700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842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EFF17A-E8C9-1D01-DD9E-95DACCAB8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7000"/>
          </a:blip>
          <a:srcRect l="6066" t="24827" r="21223" b="1592"/>
          <a:stretch>
            <a:fillRect/>
          </a:stretch>
        </p:blipFill>
        <p:spPr>
          <a:xfrm>
            <a:off x="8817182" y="0"/>
            <a:ext cx="3374818" cy="40038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2B76F8-AFFB-700B-6BB8-B3EC5FB046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648325" cy="1325563"/>
          </a:xfrm>
        </p:spPr>
        <p:txBody>
          <a:bodyPr/>
          <a:lstStyle/>
          <a:p>
            <a:r>
              <a:rPr lang="en-US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99A8C-6AD5-E5CB-4E8E-0797BC0E97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9329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D24ECB3-C9B3-DDB7-0DED-7C290310A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3467" y="6304679"/>
            <a:ext cx="659296" cy="365125"/>
          </a:xfrm>
        </p:spPr>
        <p:txBody>
          <a:bodyPr/>
          <a:lstStyle/>
          <a:p>
            <a:fld id="{F188D5B3-BE6F-054D-A7AD-7F30CF8B134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Online Image Placeholder 12">
            <a:extLst>
              <a:ext uri="{FF2B5EF4-FFF2-40B4-BE49-F238E27FC236}">
                <a16:creationId xmlns:a16="http://schemas.microsoft.com/office/drawing/2014/main" id="{28AA1015-DE77-5EAD-F651-D9F6D2C37E13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6629400" y="365125"/>
            <a:ext cx="5186363" cy="517679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208013-6276-495B-709C-8D6937EA536E}"/>
              </a:ext>
            </a:extLst>
          </p:cNvPr>
          <p:cNvSpPr txBox="1"/>
          <p:nvPr userDrawn="1"/>
        </p:nvSpPr>
        <p:spPr>
          <a:xfrm>
            <a:off x="3283527" y="6333352"/>
            <a:ext cx="4918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50" baseline="0">
                <a:solidFill>
                  <a:schemeClr val="accent4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CONFIDENTIAL WORKING PAPERS FOR THE GOVERNOR</a:t>
            </a:r>
          </a:p>
        </p:txBody>
      </p:sp>
      <p:pic>
        <p:nvPicPr>
          <p:cNvPr id="6" name="Picture 5" descr="A picture containing calendar&#10;&#10;AI-generated content may be incorrect.">
            <a:extLst>
              <a:ext uri="{FF2B5EF4-FFF2-40B4-BE49-F238E27FC236}">
                <a16:creationId xmlns:a16="http://schemas.microsoft.com/office/drawing/2014/main" id="{A16383AD-C0D5-7850-6CB0-F000D3C1D2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626" y="5765124"/>
            <a:ext cx="1096617" cy="10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77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A5523B-52A2-F137-68BF-6EA38FE714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3378" t="539" r="29021" b="-539"/>
          <a:stretch>
            <a:fillRect/>
          </a:stretch>
        </p:blipFill>
        <p:spPr>
          <a:xfrm>
            <a:off x="-21535" y="14288"/>
            <a:ext cx="6019800" cy="56443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E6E7E3-1B02-9406-5A28-3537209A3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1408" y="365125"/>
            <a:ext cx="5053979" cy="1325563"/>
          </a:xfrm>
        </p:spPr>
        <p:txBody>
          <a:bodyPr/>
          <a:lstStyle/>
          <a:p>
            <a:r>
              <a:rPr lang="en-US"/>
              <a:t>Click to edit slide 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227E38-6E49-2350-E59F-9FA8127434D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507576" y="1902682"/>
            <a:ext cx="4847811" cy="3636728"/>
          </a:xfrm>
        </p:spPr>
        <p:txBody>
          <a:bodyPr/>
          <a:lstStyle/>
          <a:p>
            <a:pPr lvl="0"/>
            <a:r>
              <a:rPr lang="en-US"/>
              <a:t>Click to edit topic title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B3FCE85-B05D-9352-9BBB-2845F389A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3467" y="6304679"/>
            <a:ext cx="659296" cy="365125"/>
          </a:xfrm>
        </p:spPr>
        <p:txBody>
          <a:bodyPr/>
          <a:lstStyle/>
          <a:p>
            <a:fld id="{F188D5B3-BE6F-054D-A7AD-7F30CF8B1341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Online Image Placeholder 14">
            <a:extLst>
              <a:ext uri="{FF2B5EF4-FFF2-40B4-BE49-F238E27FC236}">
                <a16:creationId xmlns:a16="http://schemas.microsoft.com/office/drawing/2014/main" id="{1EF5ECE5-E4D5-87C5-6D91-248ABCD045DA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487777" y="365125"/>
            <a:ext cx="4760084" cy="2318440"/>
          </a:xfr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Online Image Placeholder 14">
            <a:extLst>
              <a:ext uri="{FF2B5EF4-FFF2-40B4-BE49-F238E27FC236}">
                <a16:creationId xmlns:a16="http://schemas.microsoft.com/office/drawing/2014/main" id="{E35DCD2E-5E84-E6A4-4272-325B069915A6}"/>
              </a:ext>
            </a:extLst>
          </p:cNvPr>
          <p:cNvSpPr>
            <a:spLocks noGrp="1"/>
          </p:cNvSpPr>
          <p:nvPr>
            <p:ph type="clipArt" sz="quarter" idx="14"/>
          </p:nvPr>
        </p:nvSpPr>
        <p:spPr>
          <a:xfrm>
            <a:off x="487777" y="3048690"/>
            <a:ext cx="4760084" cy="2318440"/>
          </a:xfr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34200C-0FEB-16AE-5DB4-4FA4E7E9BB35}"/>
              </a:ext>
            </a:extLst>
          </p:cNvPr>
          <p:cNvSpPr txBox="1"/>
          <p:nvPr userDrawn="1"/>
        </p:nvSpPr>
        <p:spPr>
          <a:xfrm>
            <a:off x="3283527" y="6333352"/>
            <a:ext cx="4918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50" baseline="0">
                <a:solidFill>
                  <a:schemeClr val="accent4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CONFIDENTIAL WORKING PAPERS FOR THE GOVERNOR</a:t>
            </a:r>
          </a:p>
        </p:txBody>
      </p:sp>
      <p:pic>
        <p:nvPicPr>
          <p:cNvPr id="4" name="Picture 3" descr="A picture containing calendar&#10;&#10;AI-generated content may be incorrect.">
            <a:extLst>
              <a:ext uri="{FF2B5EF4-FFF2-40B4-BE49-F238E27FC236}">
                <a16:creationId xmlns:a16="http://schemas.microsoft.com/office/drawing/2014/main" id="{72E4A59A-A8E7-B766-D390-20D10A298A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626" y="5765124"/>
            <a:ext cx="1096617" cy="109287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4FA5D8F-4607-0FAF-2BB9-C49180C99B5D}"/>
              </a:ext>
            </a:extLst>
          </p:cNvPr>
          <p:cNvCxnSpPr/>
          <p:nvPr userDrawn="1"/>
        </p:nvCxnSpPr>
        <p:spPr>
          <a:xfrm>
            <a:off x="387626" y="5764683"/>
            <a:ext cx="11221278" cy="0"/>
          </a:xfrm>
          <a:prstGeom prst="line">
            <a:avLst/>
          </a:prstGeom>
          <a:ln w="12700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6554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bg>
      <p:bgPr>
        <a:blipFill dpi="0" rotWithShape="1">
          <a:blip r:embed="rId2">
            <a:lum/>
          </a:blip>
          <a:srcRect/>
          <a:stretch>
            <a:fillRect t="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7586C-E16C-AC4E-5172-7F7A3311BF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slide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374C0F-A2D0-02B0-3715-5D95D3CDA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3467" y="6304679"/>
            <a:ext cx="659296" cy="365125"/>
          </a:xfrm>
        </p:spPr>
        <p:txBody>
          <a:bodyPr/>
          <a:lstStyle/>
          <a:p>
            <a:fld id="{F188D5B3-BE6F-054D-A7AD-7F30CF8B134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30484C6-CBA1-8B97-9C00-BDDF776E39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3727036"/>
          </a:xfrm>
        </p:spPr>
        <p:txBody>
          <a:bodyPr/>
          <a:lstStyle>
            <a:lvl1pPr>
              <a:defRPr b="1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C0583B-8362-E1B3-ABDB-0FFA8A95DD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7000"/>
          </a:blip>
          <a:srcRect l="6066" t="24827" r="21223" b="1592"/>
          <a:stretch>
            <a:fillRect/>
          </a:stretch>
        </p:blipFill>
        <p:spPr>
          <a:xfrm>
            <a:off x="8817182" y="0"/>
            <a:ext cx="3374818" cy="40038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308537-4EDB-9852-9BA4-F55CFD2B6FFA}"/>
              </a:ext>
            </a:extLst>
          </p:cNvPr>
          <p:cNvSpPr txBox="1"/>
          <p:nvPr userDrawn="1"/>
        </p:nvSpPr>
        <p:spPr>
          <a:xfrm>
            <a:off x="3283527" y="6333352"/>
            <a:ext cx="4918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50" baseline="0">
                <a:solidFill>
                  <a:schemeClr val="accent4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CONFIDENTIAL WORKING PAPERS FOR THE GOVERNOR</a:t>
            </a:r>
          </a:p>
        </p:txBody>
      </p:sp>
      <p:pic>
        <p:nvPicPr>
          <p:cNvPr id="5" name="Picture 4" descr="A picture containing calendar&#10;&#10;AI-generated content may be incorrect.">
            <a:extLst>
              <a:ext uri="{FF2B5EF4-FFF2-40B4-BE49-F238E27FC236}">
                <a16:creationId xmlns:a16="http://schemas.microsoft.com/office/drawing/2014/main" id="{F268BF98-BC9B-582A-DA51-C35B761130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7626" y="5765124"/>
            <a:ext cx="1096617" cy="109287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BDB30E-D6D9-C926-4467-6CFFE9B99C86}"/>
              </a:ext>
            </a:extLst>
          </p:cNvPr>
          <p:cNvCxnSpPr/>
          <p:nvPr userDrawn="1"/>
        </p:nvCxnSpPr>
        <p:spPr>
          <a:xfrm>
            <a:off x="387626" y="5764683"/>
            <a:ext cx="11221278" cy="0"/>
          </a:xfrm>
          <a:prstGeom prst="line">
            <a:avLst/>
          </a:prstGeom>
          <a:ln w="12700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375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FFCE0E-98CC-AD95-5EB1-6A3FD60400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7000"/>
          </a:blip>
          <a:srcRect l="6066" t="24827" r="21223" b="1592"/>
          <a:stretch>
            <a:fillRect/>
          </a:stretch>
        </p:blipFill>
        <p:spPr>
          <a:xfrm>
            <a:off x="8817182" y="0"/>
            <a:ext cx="3374818" cy="40038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77586C-E16C-AC4E-5172-7F7A3311BF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7999" y="365125"/>
            <a:ext cx="4495800" cy="1325563"/>
          </a:xfrm>
        </p:spPr>
        <p:txBody>
          <a:bodyPr/>
          <a:lstStyle/>
          <a:p>
            <a:r>
              <a:rPr lang="en-US"/>
              <a:t>Click to edit slide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374C0F-A2D0-02B0-3715-5D95D3CDA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3467" y="6304679"/>
            <a:ext cx="659296" cy="365125"/>
          </a:xfrm>
        </p:spPr>
        <p:txBody>
          <a:bodyPr/>
          <a:lstStyle/>
          <a:p>
            <a:fld id="{F188D5B3-BE6F-054D-A7AD-7F30CF8B134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30484C6-CBA1-8B97-9C00-BDDF776E396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58000" y="1874842"/>
            <a:ext cx="4495800" cy="3598306"/>
          </a:xfrm>
        </p:spPr>
        <p:txBody>
          <a:bodyPr/>
          <a:lstStyle>
            <a:lvl1pPr>
              <a:defRPr sz="2000" b="0" i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 sz="2000"/>
            </a:lvl2pPr>
          </a:lstStyle>
          <a:p>
            <a:pPr lvl="0"/>
            <a:r>
              <a:rPr lang="en-US"/>
              <a:t>Click to edit topic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EEBF4A9-1470-FC11-F532-C9AEEB43AA9B}"/>
              </a:ext>
            </a:extLst>
          </p:cNvPr>
          <p:cNvSpPr/>
          <p:nvPr userDrawn="1"/>
        </p:nvSpPr>
        <p:spPr>
          <a:xfrm>
            <a:off x="387626" y="242888"/>
            <a:ext cx="5898874" cy="5407763"/>
          </a:xfrm>
          <a:prstGeom prst="roundRect">
            <a:avLst>
              <a:gd name="adj" fmla="val 1944"/>
            </a:avLst>
          </a:prstGeom>
          <a:solidFill>
            <a:schemeClr val="bg1"/>
          </a:solidFill>
          <a:ln>
            <a:noFill/>
          </a:ln>
          <a:effectLst>
            <a:outerShdw blurRad="218712" dist="38100" dir="2700000" algn="tl" rotWithShape="0">
              <a:prstClr val="black">
                <a:alpha val="20847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F546F2FA-DBAE-5DEC-CFEC-3F94F0EA0389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74813" y="521932"/>
            <a:ext cx="5524499" cy="4849674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35257B-5CD8-E1C1-A57E-F3A87D4A98E9}"/>
              </a:ext>
            </a:extLst>
          </p:cNvPr>
          <p:cNvSpPr txBox="1"/>
          <p:nvPr userDrawn="1"/>
        </p:nvSpPr>
        <p:spPr>
          <a:xfrm>
            <a:off x="3283527" y="6333352"/>
            <a:ext cx="4918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50" baseline="0">
                <a:solidFill>
                  <a:schemeClr val="accent4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CONFIDENTIAL WORKING PAPERS FOR THE GOVERNOR</a:t>
            </a:r>
          </a:p>
        </p:txBody>
      </p:sp>
      <p:pic>
        <p:nvPicPr>
          <p:cNvPr id="6" name="Picture 5" descr="A picture containing calendar&#10;&#10;AI-generated content may be incorrect.">
            <a:extLst>
              <a:ext uri="{FF2B5EF4-FFF2-40B4-BE49-F238E27FC236}">
                <a16:creationId xmlns:a16="http://schemas.microsoft.com/office/drawing/2014/main" id="{4118455A-4B1E-2FD0-D9BD-FC5BF5638C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626" y="5765124"/>
            <a:ext cx="1096617" cy="109287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34B88B-D3AB-AE6E-09EE-E151B928C920}"/>
              </a:ext>
            </a:extLst>
          </p:cNvPr>
          <p:cNvCxnSpPr/>
          <p:nvPr userDrawn="1"/>
        </p:nvCxnSpPr>
        <p:spPr>
          <a:xfrm>
            <a:off x="387626" y="5764683"/>
            <a:ext cx="11221278" cy="0"/>
          </a:xfrm>
          <a:prstGeom prst="line">
            <a:avLst/>
          </a:prstGeom>
          <a:ln w="12700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665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E2D71F-8135-2AFC-08BB-CCBDF8A96F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7000"/>
          </a:blip>
          <a:srcRect l="6066" t="24827" r="21223" b="1592"/>
          <a:stretch>
            <a:fillRect/>
          </a:stretch>
        </p:blipFill>
        <p:spPr>
          <a:xfrm>
            <a:off x="8817182" y="0"/>
            <a:ext cx="3374818" cy="4003876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374C0F-A2D0-02B0-3715-5D95D3CDA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3467" y="6304679"/>
            <a:ext cx="659296" cy="365125"/>
          </a:xfrm>
        </p:spPr>
        <p:txBody>
          <a:bodyPr/>
          <a:lstStyle/>
          <a:p>
            <a:fld id="{F188D5B3-BE6F-054D-A7AD-7F30CF8B134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F546F2FA-DBAE-5DEC-CFEC-3F94F0EA0389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3766" y="1781799"/>
            <a:ext cx="5524499" cy="377086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4D63AF5-6E85-9D22-352A-45B8E5AD44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202704"/>
          </a:xfrm>
        </p:spPr>
        <p:txBody>
          <a:bodyPr/>
          <a:lstStyle/>
          <a:p>
            <a:r>
              <a:rPr lang="en-US"/>
              <a:t>Click to edit slide title</a:t>
            </a:r>
          </a:p>
        </p:txBody>
      </p:sp>
      <p:sp>
        <p:nvSpPr>
          <p:cNvPr id="10" name="Chart Placeholder 4">
            <a:extLst>
              <a:ext uri="{FF2B5EF4-FFF2-40B4-BE49-F238E27FC236}">
                <a16:creationId xmlns:a16="http://schemas.microsoft.com/office/drawing/2014/main" id="{1EC86FC0-868E-4CB2-CE4E-AD8210F6E10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193737" y="1779824"/>
            <a:ext cx="5524499" cy="3770857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D15640-6F5D-FAEF-BF63-31706E480558}"/>
              </a:ext>
            </a:extLst>
          </p:cNvPr>
          <p:cNvSpPr txBox="1"/>
          <p:nvPr userDrawn="1"/>
        </p:nvSpPr>
        <p:spPr>
          <a:xfrm>
            <a:off x="3283527" y="6333352"/>
            <a:ext cx="4918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50" baseline="0">
                <a:solidFill>
                  <a:schemeClr val="accent4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CONFIDENTIAL WORKING PAPERS FOR THE GOVERNOR</a:t>
            </a:r>
          </a:p>
        </p:txBody>
      </p:sp>
      <p:pic>
        <p:nvPicPr>
          <p:cNvPr id="6" name="Picture 5" descr="A picture containing calendar&#10;&#10;AI-generated content may be incorrect.">
            <a:extLst>
              <a:ext uri="{FF2B5EF4-FFF2-40B4-BE49-F238E27FC236}">
                <a16:creationId xmlns:a16="http://schemas.microsoft.com/office/drawing/2014/main" id="{0404A6DD-062B-D128-7CCC-E812B2723C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626" y="5765124"/>
            <a:ext cx="1096617" cy="109287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E10A64F-A36F-A0BB-E021-7349C4F2F122}"/>
              </a:ext>
            </a:extLst>
          </p:cNvPr>
          <p:cNvCxnSpPr/>
          <p:nvPr userDrawn="1"/>
        </p:nvCxnSpPr>
        <p:spPr>
          <a:xfrm>
            <a:off x="387626" y="5764683"/>
            <a:ext cx="11221278" cy="0"/>
          </a:xfrm>
          <a:prstGeom prst="line">
            <a:avLst/>
          </a:prstGeom>
          <a:ln w="12700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614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E2D71F-8135-2AFC-08BB-CCBDF8A96F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7000"/>
          </a:blip>
          <a:srcRect l="6066" t="24827" r="21223" b="1592"/>
          <a:stretch>
            <a:fillRect/>
          </a:stretch>
        </p:blipFill>
        <p:spPr>
          <a:xfrm>
            <a:off x="8817182" y="0"/>
            <a:ext cx="3374818" cy="4003876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374C0F-A2D0-02B0-3715-5D95D3CDA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3467" y="6304679"/>
            <a:ext cx="659296" cy="365125"/>
          </a:xfrm>
        </p:spPr>
        <p:txBody>
          <a:bodyPr/>
          <a:lstStyle/>
          <a:p>
            <a:fld id="{F188D5B3-BE6F-054D-A7AD-7F30CF8B134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calendar&#10;&#10;AI-generated content may be incorrect.">
            <a:extLst>
              <a:ext uri="{FF2B5EF4-FFF2-40B4-BE49-F238E27FC236}">
                <a16:creationId xmlns:a16="http://schemas.microsoft.com/office/drawing/2014/main" id="{32C41DB6-FFE1-041E-2769-71988CCD61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626" y="6116483"/>
            <a:ext cx="744055" cy="74151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75C0D9E-CB84-7888-EF1B-B8B0B9FE20B0}"/>
              </a:ext>
            </a:extLst>
          </p:cNvPr>
          <p:cNvCxnSpPr/>
          <p:nvPr userDrawn="1"/>
        </p:nvCxnSpPr>
        <p:spPr>
          <a:xfrm>
            <a:off x="387626" y="6092685"/>
            <a:ext cx="11221278" cy="0"/>
          </a:xfrm>
          <a:prstGeom prst="line">
            <a:avLst/>
          </a:prstGeom>
          <a:ln w="12700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94D63AF5-6E85-9D22-352A-45B8E5AD44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202704"/>
          </a:xfrm>
        </p:spPr>
        <p:txBody>
          <a:bodyPr/>
          <a:lstStyle/>
          <a:p>
            <a:r>
              <a:rPr lang="en-US"/>
              <a:t>Click to edit slide 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D15640-6F5D-FAEF-BF63-31706E480558}"/>
              </a:ext>
            </a:extLst>
          </p:cNvPr>
          <p:cNvSpPr txBox="1"/>
          <p:nvPr userDrawn="1"/>
        </p:nvSpPr>
        <p:spPr>
          <a:xfrm>
            <a:off x="3283527" y="6333352"/>
            <a:ext cx="4918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50" baseline="0">
                <a:solidFill>
                  <a:schemeClr val="accent4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CONFIDENTIAL WORKING PAPERS FOR THE GOVERNOR</a:t>
            </a:r>
          </a:p>
        </p:txBody>
      </p:sp>
    </p:spTree>
    <p:extLst>
      <p:ext uri="{BB962C8B-B14F-4D97-AF65-F5344CB8AC3E}">
        <p14:creationId xmlns:p14="http://schemas.microsoft.com/office/powerpoint/2010/main" val="2265262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97BFE-293D-9460-560F-14960E684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3467" y="6304679"/>
            <a:ext cx="65929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188D5B3-BE6F-054D-A7AD-7F30CF8B1341}" type="slidenum">
              <a:rPr lang="en-US" smtClean="0"/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A893CE4-97AD-8ACB-A9DF-E6310CCEF9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300374"/>
            <a:ext cx="10515600" cy="1325563"/>
          </a:xfrm>
        </p:spPr>
        <p:txBody>
          <a:bodyPr/>
          <a:lstStyle>
            <a:lvl1pPr>
              <a:defRPr spc="4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“Click to add quote”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7DD5AF-6881-024D-2159-3E9C6895485D}"/>
              </a:ext>
            </a:extLst>
          </p:cNvPr>
          <p:cNvSpPr txBox="1"/>
          <p:nvPr userDrawn="1"/>
        </p:nvSpPr>
        <p:spPr>
          <a:xfrm>
            <a:off x="3283527" y="6333352"/>
            <a:ext cx="4918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50" baseline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CONFIDENTIAL WORKING PAPERS FOR THE GOVERNOR</a:t>
            </a:r>
          </a:p>
        </p:txBody>
      </p:sp>
      <p:pic>
        <p:nvPicPr>
          <p:cNvPr id="3" name="Picture 2" descr="A picture containing calendar&#10;&#10;AI-generated content may be incorrect.">
            <a:extLst>
              <a:ext uri="{FF2B5EF4-FFF2-40B4-BE49-F238E27FC236}">
                <a16:creationId xmlns:a16="http://schemas.microsoft.com/office/drawing/2014/main" id="{606A1D85-C759-BA6F-1167-005891FEA9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626" y="5765124"/>
            <a:ext cx="1096617" cy="10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5526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97BFE-293D-9460-560F-14960E684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3467" y="6304679"/>
            <a:ext cx="65929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188D5B3-BE6F-054D-A7AD-7F30CF8B1341}" type="slidenum">
              <a:rPr lang="en-US" smtClean="0"/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A893CE4-97AD-8ACB-A9DF-E6310CCEF9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23101"/>
            <a:ext cx="10515600" cy="1325563"/>
          </a:xfrm>
        </p:spPr>
        <p:txBody>
          <a:bodyPr>
            <a:normAutofit/>
          </a:bodyPr>
          <a:lstStyle>
            <a:lvl1pPr algn="ctr">
              <a:defRPr sz="4800" spc="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B00F57-AB7A-FDD3-4740-E83DC7E695D0}"/>
              </a:ext>
            </a:extLst>
          </p:cNvPr>
          <p:cNvSpPr txBox="1"/>
          <p:nvPr userDrawn="1"/>
        </p:nvSpPr>
        <p:spPr>
          <a:xfrm>
            <a:off x="3283527" y="6333352"/>
            <a:ext cx="4918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50" baseline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CONFIDENTIAL WORKING PAPERS FOR THE GOVERNOR</a:t>
            </a:r>
          </a:p>
        </p:txBody>
      </p:sp>
      <p:pic>
        <p:nvPicPr>
          <p:cNvPr id="3" name="Picture 2" descr="A picture containing calendar&#10;&#10;AI-generated content may be incorrect.">
            <a:extLst>
              <a:ext uri="{FF2B5EF4-FFF2-40B4-BE49-F238E27FC236}">
                <a16:creationId xmlns:a16="http://schemas.microsoft.com/office/drawing/2014/main" id="{BC02DE6D-40F0-9880-F3A9-29C5BBAA18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626" y="5765124"/>
            <a:ext cx="1096617" cy="10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449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40A80-AEA5-23AA-AE49-E1865484D9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23101"/>
            <a:ext cx="10515600" cy="1325563"/>
          </a:xfrm>
        </p:spPr>
        <p:txBody>
          <a:bodyPr>
            <a:normAutofit/>
          </a:bodyPr>
          <a:lstStyle>
            <a:lvl1pPr algn="ctr">
              <a:defRPr sz="4800" spc="5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797005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7D2758-6AA2-A902-D8C0-55954C09A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932A21-6FA6-4E19-4BE4-6FF01784B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52B09-E195-5F4B-E99F-6BCBC2C7A6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F30DDC96-B0EF-D44B-982E-C4B38F1C4D17}" type="datetime1">
              <a:rPr lang="en-US" smtClean="0"/>
              <a:t>9/11/2026</a:t>
            </a:fld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57DC8-CBD7-9694-6066-38991F5BCB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B3017-91AA-36A0-77E6-1136F212C9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F188D5B3-BE6F-054D-A7AD-7F30CF8B1341}" type="slidenum">
              <a:rPr lang="en-US" smtClean="0"/>
              <a:pPr/>
              <a:t>‹#›</a:t>
            </a:fld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37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70" r:id="rId2"/>
    <p:sldLayoutId id="2147483667" r:id="rId3"/>
    <p:sldLayoutId id="2147483660" r:id="rId4"/>
    <p:sldLayoutId id="2147483668" r:id="rId5"/>
    <p:sldLayoutId id="2147483672" r:id="rId6"/>
    <p:sldLayoutId id="2147483664" r:id="rId7"/>
    <p:sldLayoutId id="2147483666" r:id="rId8"/>
    <p:sldLayoutId id="2147483650" r:id="rId9"/>
    <p:sldLayoutId id="2147483652" r:id="rId10"/>
    <p:sldLayoutId id="2147483653" r:id="rId11"/>
    <p:sldLayoutId id="2147483654" r:id="rId12"/>
    <p:sldLayoutId id="2147483661" r:id="rId13"/>
    <p:sldLayoutId id="2147483662" r:id="rId14"/>
    <p:sldLayoutId id="2147483671" r:id="rId15"/>
    <p:sldLayoutId id="2147483663" r:id="rId16"/>
    <p:sldLayoutId id="2147483669" r:id="rId17"/>
    <p:sldLayoutId id="2147483673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Source Sans Pro" panose="020B0503030403020204" pitchFamily="34" charset="0"/>
          <a:ea typeface="Source Sans Pro" panose="020B0503030403020204" pitchFamily="34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accent1">
              <a:lumMod val="90000"/>
              <a:lumOff val="10000"/>
            </a:schemeClr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65824-2A64-B3E3-3F90-8E1DE274C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1756" y="3069390"/>
            <a:ext cx="6948488" cy="150018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Source Sans Pro"/>
                <a:ea typeface="Source Sans Pro"/>
              </a:rPr>
              <a:t>Updates from the Secretariat of Agriculture &amp; Forestry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04461-C898-7E08-8E92-B4928DAC8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21757" y="5465118"/>
            <a:ext cx="6948487" cy="428626"/>
          </a:xfrm>
        </p:spPr>
        <p:txBody>
          <a:bodyPr>
            <a:normAutofit/>
          </a:bodyPr>
          <a:lstStyle/>
          <a:p>
            <a:r>
              <a:rPr lang="en-US" dirty="0">
                <a:latin typeface="Source Sans Pro"/>
                <a:ea typeface="Source Sans Pro"/>
              </a:rPr>
              <a:t>Deputy Secretary </a:t>
            </a:r>
            <a:r>
              <a:rPr lang="en-US" dirty="0"/>
              <a:t>Ben Rowe</a:t>
            </a:r>
          </a:p>
        </p:txBody>
      </p:sp>
    </p:spTree>
    <p:extLst>
      <p:ext uri="{BB962C8B-B14F-4D97-AF65-F5344CB8AC3E}">
        <p14:creationId xmlns:p14="http://schemas.microsoft.com/office/powerpoint/2010/main" val="2973319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5BDD6-0E6D-851D-D61A-64E73E8D0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89853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accent1">
                    <a:lumMod val="90000"/>
                    <a:lumOff val="10000"/>
                  </a:schemeClr>
                </a:solidFill>
                <a:latin typeface="Source Sans Pro"/>
                <a:ea typeface="Source Sans Pro"/>
              </a:rPr>
              <a:t>Impact of Virginia Forestry </a:t>
            </a:r>
            <a:r>
              <a:rPr lang="en-US" sz="4000" dirty="0">
                <a:solidFill>
                  <a:schemeClr val="accent1">
                    <a:lumMod val="90000"/>
                    <a:lumOff val="10000"/>
                  </a:schemeClr>
                </a:solidFill>
                <a:latin typeface="Source Sans Pro"/>
                <a:ea typeface="Source Sans Pro"/>
              </a:rPr>
              <a:t>&amp; Agriculture </a:t>
            </a:r>
            <a:endParaRPr lang="en-US" sz="4000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3223E-8B04-C4F7-C472-392BFF8A9912}"/>
              </a:ext>
            </a:extLst>
          </p:cNvPr>
          <p:cNvSpPr txBox="1">
            <a:spLocks/>
          </p:cNvSpPr>
          <p:nvPr/>
        </p:nvSpPr>
        <p:spPr>
          <a:xfrm>
            <a:off x="320040" y="1214248"/>
            <a:ext cx="7927848" cy="505853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Calibri" panose="020B0604020202020204" pitchFamily="34" charset="0"/>
              <a:buChar char="-"/>
            </a:pPr>
            <a:r>
              <a:rPr lang="en-US" sz="2000" b="1" dirty="0">
                <a:solidFill>
                  <a:srgbClr val="071933"/>
                </a:solidFill>
                <a:latin typeface="Source Sans Pro"/>
                <a:ea typeface="Source Sans Pro"/>
              </a:rPr>
              <a:t>Agriculture is Virginia's largest private sector industry; Forestry ranked 3rd </a:t>
            </a:r>
            <a:endParaRPr lang="en-US" b="1" dirty="0">
              <a:solidFill>
                <a:srgbClr val="071933"/>
              </a:solidFill>
            </a:endParaRPr>
          </a:p>
          <a:p>
            <a:pPr marL="1143000" lvl="1" indent="-457200">
              <a:buFont typeface="Calibri" panose="020B0604020202020204" pitchFamily="34" charset="0"/>
              <a:buChar char="-"/>
            </a:pPr>
            <a:r>
              <a:rPr lang="en-US" sz="1800" dirty="0">
                <a:solidFill>
                  <a:srgbClr val="071933"/>
                </a:solidFill>
                <a:latin typeface="Source Sans Pro"/>
                <a:ea typeface="Source Sans Pro"/>
              </a:rPr>
              <a:t>Combined economic impact: over</a:t>
            </a:r>
            <a:r>
              <a:rPr lang="en-US" sz="1800" b="1" dirty="0">
                <a:solidFill>
                  <a:srgbClr val="071933"/>
                </a:solidFill>
                <a:latin typeface="Source Sans Pro"/>
                <a:ea typeface="Source Sans Pro"/>
              </a:rPr>
              <a:t> $105 billion </a:t>
            </a:r>
            <a:r>
              <a:rPr lang="en-US" sz="1800" dirty="0">
                <a:solidFill>
                  <a:srgbClr val="071933"/>
                </a:solidFill>
                <a:latin typeface="Source Sans Pro"/>
                <a:ea typeface="Source Sans Pro"/>
              </a:rPr>
              <a:t>(as of 2022 Weldon Cooper Study)</a:t>
            </a:r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en-US" sz="2000" b="1" dirty="0">
                <a:solidFill>
                  <a:srgbClr val="071933"/>
                </a:solidFill>
                <a:latin typeface="Source Sans Pro"/>
                <a:ea typeface="Source Sans Pro"/>
              </a:rPr>
              <a:t>95% </a:t>
            </a:r>
            <a:r>
              <a:rPr lang="en-US" sz="2000" dirty="0">
                <a:solidFill>
                  <a:srgbClr val="071933"/>
                </a:solidFill>
                <a:latin typeface="Source Sans Pro"/>
                <a:ea typeface="Source Sans Pro"/>
              </a:rPr>
              <a:t>of Virginia is in rural use</a:t>
            </a:r>
          </a:p>
          <a:p>
            <a:pPr marL="1143000" lvl="1" indent="-457200">
              <a:buFont typeface="Calibri" panose="020B0604020202020204" pitchFamily="34" charset="0"/>
              <a:buChar char="-"/>
            </a:pPr>
            <a:r>
              <a:rPr lang="en-US" sz="1600" dirty="0">
                <a:solidFill>
                  <a:srgbClr val="071933"/>
                </a:solidFill>
                <a:latin typeface="Source Sans Pro"/>
                <a:ea typeface="Source Sans Pro"/>
              </a:rPr>
              <a:t>Of the </a:t>
            </a:r>
            <a:r>
              <a:rPr lang="en-US" sz="1600" b="1" dirty="0">
                <a:solidFill>
                  <a:srgbClr val="071933"/>
                </a:solidFill>
                <a:latin typeface="Source Sans Pro"/>
                <a:ea typeface="Source Sans Pro"/>
              </a:rPr>
              <a:t>25.3 million acres </a:t>
            </a:r>
            <a:r>
              <a:rPr lang="en-US" sz="1600" dirty="0">
                <a:solidFill>
                  <a:srgbClr val="071933"/>
                </a:solidFill>
                <a:latin typeface="Source Sans Pro"/>
                <a:ea typeface="Source Sans Pro"/>
              </a:rPr>
              <a:t>in the Commonwealth, </a:t>
            </a:r>
            <a:r>
              <a:rPr lang="en-US" sz="1600" b="1" dirty="0">
                <a:solidFill>
                  <a:srgbClr val="071933"/>
                </a:solidFill>
                <a:latin typeface="Source Sans Pro"/>
                <a:ea typeface="Source Sans Pro"/>
              </a:rPr>
              <a:t>7.3 million </a:t>
            </a:r>
            <a:r>
              <a:rPr lang="en-US" sz="1600" dirty="0">
                <a:solidFill>
                  <a:srgbClr val="071933"/>
                </a:solidFill>
                <a:latin typeface="Source Sans Pro"/>
                <a:ea typeface="Source Sans Pro"/>
              </a:rPr>
              <a:t>(29 percent) are used for agriculture and </a:t>
            </a:r>
            <a:r>
              <a:rPr lang="en-US" sz="1600" b="1" dirty="0">
                <a:solidFill>
                  <a:srgbClr val="071933"/>
                </a:solidFill>
                <a:latin typeface="Source Sans Pro"/>
                <a:ea typeface="Source Sans Pro"/>
              </a:rPr>
              <a:t>15.98 million </a:t>
            </a:r>
            <a:r>
              <a:rPr lang="en-US" sz="1600" dirty="0">
                <a:solidFill>
                  <a:srgbClr val="071933"/>
                </a:solidFill>
                <a:latin typeface="Source Sans Pro"/>
                <a:ea typeface="Source Sans Pro"/>
              </a:rPr>
              <a:t>(63 percent) are forested (National Agricultural Statistics Service 2022, VDOF 2024).</a:t>
            </a:r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en-US" sz="2000" dirty="0">
                <a:solidFill>
                  <a:srgbClr val="071933"/>
                </a:solidFill>
                <a:latin typeface="Source Sans Pro"/>
                <a:ea typeface="Source Sans Pro"/>
              </a:rPr>
              <a:t>Agriculture &amp; Forestry provide more than </a:t>
            </a:r>
            <a:r>
              <a:rPr lang="en-US" sz="2000" b="1" dirty="0">
                <a:solidFill>
                  <a:srgbClr val="071933"/>
                </a:solidFill>
                <a:latin typeface="Source Sans Pro"/>
                <a:ea typeface="Source Sans Pro"/>
              </a:rPr>
              <a:t>490,000 jobs </a:t>
            </a:r>
            <a:r>
              <a:rPr lang="en-US" sz="2000" dirty="0">
                <a:solidFill>
                  <a:srgbClr val="071933"/>
                </a:solidFill>
                <a:latin typeface="Source Sans Pro"/>
                <a:ea typeface="Source Sans Pro"/>
              </a:rPr>
              <a:t>across the Commonwealth</a:t>
            </a:r>
          </a:p>
          <a:p>
            <a:pPr marL="1143000" lvl="1" indent="-457200">
              <a:buFont typeface="Calibri" panose="020B0604020202020204" pitchFamily="34" charset="0"/>
              <a:buChar char="-"/>
            </a:pPr>
            <a:r>
              <a:rPr lang="en-US" sz="1600" dirty="0">
                <a:solidFill>
                  <a:srgbClr val="071933"/>
                </a:solidFill>
                <a:latin typeface="Source Sans Pro"/>
                <a:ea typeface="Source Sans Pro"/>
              </a:rPr>
              <a:t>Employment and value-added impact together make up 9.3% of state's total GDP</a:t>
            </a:r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en-US" sz="2000" dirty="0">
                <a:solidFill>
                  <a:srgbClr val="071933"/>
                </a:solidFill>
                <a:latin typeface="Source Sans Pro"/>
                <a:ea typeface="Source Sans Pro"/>
              </a:rPr>
              <a:t>Additional impacts to Virginia’s culture, economy, and communities</a:t>
            </a:r>
          </a:p>
          <a:p>
            <a:pPr marL="1143000" lvl="1" indent="-457200">
              <a:buFont typeface="Calibri" panose="020B0604020202020204" pitchFamily="34" charset="0"/>
              <a:buChar char="-"/>
            </a:pPr>
            <a:r>
              <a:rPr lang="en-US" sz="1600" dirty="0">
                <a:solidFill>
                  <a:srgbClr val="071933"/>
                </a:solidFill>
                <a:latin typeface="Source Sans Pro"/>
                <a:ea typeface="Source Sans Pro"/>
              </a:rPr>
              <a:t>Recreation, tourism, wildlife habitat, biodiversity, flood mitigation, water quality, and soil health</a:t>
            </a:r>
          </a:p>
          <a:p>
            <a:pPr marL="457200" indent="-457200">
              <a:buFont typeface="Calibri" panose="020B0604020202020204" pitchFamily="34" charset="0"/>
              <a:buChar char="-"/>
            </a:pPr>
            <a:r>
              <a:rPr lang="en-US" sz="1900">
                <a:solidFill>
                  <a:srgbClr val="071933"/>
                </a:solidFill>
                <a:latin typeface="Source Sans Pro"/>
                <a:ea typeface="Source Sans Pro"/>
              </a:rPr>
              <a:t>Virginia’s production is </a:t>
            </a:r>
            <a:r>
              <a:rPr lang="en-US" sz="1900" b="1" dirty="0">
                <a:solidFill>
                  <a:srgbClr val="071933"/>
                </a:solidFill>
                <a:latin typeface="Source Sans Pro"/>
                <a:ea typeface="Source Sans Pro"/>
              </a:rPr>
              <a:t>one of the most diverse </a:t>
            </a:r>
            <a:r>
              <a:rPr lang="en-US" sz="1900" dirty="0">
                <a:solidFill>
                  <a:srgbClr val="071933"/>
                </a:solidFill>
                <a:latin typeface="Source Sans Pro"/>
                <a:ea typeface="Source Sans Pro"/>
              </a:rPr>
              <a:t>in the nation</a:t>
            </a:r>
          </a:p>
          <a:p>
            <a:pPr marL="1143000" lvl="1" indent="-457200">
              <a:buFont typeface="Calibri" panose="020B0604020202020204" pitchFamily="34" charset="0"/>
              <a:buChar char="-"/>
            </a:pPr>
            <a:r>
              <a:rPr lang="en-US" sz="1500" dirty="0">
                <a:solidFill>
                  <a:srgbClr val="071933"/>
                </a:solidFill>
                <a:latin typeface="Source Sans Pro"/>
                <a:ea typeface="Source Sans Pro"/>
              </a:rPr>
              <a:t>Livestock and dairy, aquaculture, row crops, fruits and vegetables, to tobacco, wool and cotton, nursery plants, cut flowers, forest products, renewable energy, Christmas trees and more.</a:t>
            </a:r>
            <a:endParaRPr lang="en-US" sz="1500" dirty="0">
              <a:solidFill>
                <a:srgbClr val="071933"/>
              </a:solidFill>
            </a:endParaRPr>
          </a:p>
          <a:p>
            <a:pPr marL="457200" indent="-457200">
              <a:buFont typeface="Calibri" panose="020B0604020202020204" pitchFamily="34" charset="0"/>
              <a:buChar char="-"/>
            </a:pPr>
            <a:endParaRPr lang="en-US" sz="2000" dirty="0">
              <a:solidFill>
                <a:srgbClr val="071933"/>
              </a:solidFill>
              <a:latin typeface="Source Sans Pro"/>
              <a:ea typeface="Source Sans Pro"/>
            </a:endParaRPr>
          </a:p>
          <a:p>
            <a:pPr marL="457200" indent="-457200">
              <a:buFont typeface="Calibri" panose="020B0604020202020204" pitchFamily="34" charset="0"/>
              <a:buChar char="-"/>
            </a:pPr>
            <a:endParaRPr lang="en-US" sz="2000" b="1" dirty="0">
              <a:solidFill>
                <a:srgbClr val="071933"/>
              </a:solidFill>
              <a:latin typeface="Source Sans Pro"/>
              <a:ea typeface="Source Sans Pro"/>
            </a:endParaRPr>
          </a:p>
          <a:p>
            <a:pPr marL="1143000" lvl="1" indent="-457200">
              <a:buFont typeface="Calibri" panose="020B0604020202020204" pitchFamily="34" charset="0"/>
              <a:buChar char="-"/>
            </a:pPr>
            <a:endParaRPr lang="en-US" sz="1600" b="1" dirty="0">
              <a:solidFill>
                <a:srgbClr val="071933"/>
              </a:solidFill>
              <a:latin typeface="Source Sans Pro"/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93607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4DD3CAE-24F7-C0E8-8AED-8541EAF28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707" y="238264"/>
            <a:ext cx="10515600" cy="1325563"/>
          </a:xfrm>
        </p:spPr>
        <p:txBody>
          <a:bodyPr/>
          <a:lstStyle/>
          <a:p>
            <a:r>
              <a:rPr lang="en-US" dirty="0"/>
              <a:t>Agencies: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DE2699-220C-B9A7-A8C9-6EBEE9596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158" y="1824225"/>
            <a:ext cx="3810330" cy="1908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0CB460-3B83-ACFA-CD93-3E55495D4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8712" y="4030565"/>
            <a:ext cx="5243014" cy="963251"/>
          </a:xfrm>
          <a:prstGeom prst="rect">
            <a:avLst/>
          </a:prstGeom>
        </p:spPr>
      </p:pic>
      <p:pic>
        <p:nvPicPr>
          <p:cNvPr id="1026" name="Picture 2" descr="Department of Forestry | Virginia.gov">
            <a:extLst>
              <a:ext uri="{FF2B5EF4-FFF2-40B4-BE49-F238E27FC236}">
                <a16:creationId xmlns:a16="http://schemas.microsoft.com/office/drawing/2014/main" id="{C8466645-EE60-9097-12CD-C1ADB9FCB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763" y="1676865"/>
            <a:ext cx="1977963" cy="224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593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53E291-A062-41EA-78A5-DE55B2F69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42" name="Rectangle 5141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29660F-2D77-9DB2-19C7-5BFC18FB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083" y="215901"/>
            <a:ext cx="4434720" cy="171625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Secretariat Backgrounds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5144" name="Rectangle 5143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E50412-F955-E520-51DE-88A1961E21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488"/>
          <a:stretch>
            <a:fillRect/>
          </a:stretch>
        </p:blipFill>
        <p:spPr>
          <a:xfrm>
            <a:off x="279143" y="299508"/>
            <a:ext cx="5221625" cy="301039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D0A13-E697-BF27-1455-FD0BFA97C68C}"/>
              </a:ext>
            </a:extLst>
          </p:cNvPr>
          <p:cNvSpPr txBox="1">
            <a:spLocks/>
          </p:cNvSpPr>
          <p:nvPr/>
        </p:nvSpPr>
        <p:spPr>
          <a:xfrm>
            <a:off x="6059055" y="2217906"/>
            <a:ext cx="5247962" cy="44812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</a:rPr>
              <a:t>Secretary Frazier</a:t>
            </a:r>
          </a:p>
          <a:p>
            <a:pPr marL="1143000" lvl="1"/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</a:rPr>
              <a:t>House Agricultural Committee</a:t>
            </a:r>
          </a:p>
          <a:p>
            <a:pPr marL="1143000" lvl="1"/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</a:rPr>
              <a:t>Virginia Agribusiness Council</a:t>
            </a:r>
          </a:p>
          <a:p>
            <a:pPr marL="1143000" lvl="1"/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</a:rPr>
              <a:t>Alliance Group</a:t>
            </a:r>
          </a:p>
          <a:p>
            <a:pPr marL="1143000" lvl="1"/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</a:rPr>
              <a:t>Farm Credit of the Virginias 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</a:rPr>
              <a:t>Deputy Secretary Rowe</a:t>
            </a:r>
          </a:p>
          <a:p>
            <a:pPr marL="1143000" lvl="1"/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</a:rPr>
              <a:t>Alliance Group</a:t>
            </a:r>
          </a:p>
          <a:p>
            <a:pPr marL="1143000" lvl="1"/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</a:rPr>
              <a:t>Virginia Farm Bureau Federation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</a:rPr>
              <a:t>Assistant Secretary Buscaglia </a:t>
            </a:r>
          </a:p>
          <a:p>
            <a:pPr marL="1143000" lvl="1"/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</a:rPr>
              <a:t>Virginia Tech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</a:rPr>
              <a:t>Special Assistant Eliza Yeaker </a:t>
            </a:r>
          </a:p>
          <a:p>
            <a:pPr marL="1143000" lvl="1"/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+mn-lt"/>
                <a:ea typeface="+mn-ea"/>
              </a:rPr>
              <a:t>James Madison University</a:t>
            </a:r>
          </a:p>
        </p:txBody>
      </p:sp>
      <p:cxnSp>
        <p:nvCxnSpPr>
          <p:cNvPr id="5146" name="Straight Connector 5145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3893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470E306-D41B-0DB5-F31C-63B9EB7E6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584" y="3608917"/>
            <a:ext cx="4476750" cy="297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4BD05A-4DAD-2248-B9A7-B094599B5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>
                <a:solidFill>
                  <a:schemeClr val="tx1"/>
                </a:solidFill>
                <a:latin typeface="+mj-lt"/>
                <a:ea typeface="+mj-ea"/>
              </a:rPr>
              <a:t>Farm &amp; Forest Prosperity Plan: Legislative Priority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2A48034-543E-374D-9EBF-292821013A0A}"/>
              </a:ext>
            </a:extLst>
          </p:cNvPr>
          <p:cNvSpPr txBox="1">
            <a:spLocks/>
          </p:cNvSpPr>
          <p:nvPr/>
        </p:nvSpPr>
        <p:spPr>
          <a:xfrm>
            <a:off x="220134" y="2872899"/>
            <a:ext cx="4663536" cy="36597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285750" fontAlgn="base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  <a:ea typeface="+mn-ea"/>
              </a:rPr>
              <a:t>Legislation passed in the 2026 Session that directs the Secretariat to develop the Commonwealth’s first Farm &amp; Forest Prosperity Plan</a:t>
            </a:r>
          </a:p>
          <a:p>
            <a:pPr marL="742950" indent="-285750" fontAlgn="base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  <a:ea typeface="+mn-ea"/>
              </a:rPr>
              <a:t>SOAF conducted stakeholder meetings throughout the summer of 2026 with Cooperative Extension</a:t>
            </a:r>
          </a:p>
          <a:p>
            <a:pPr marL="742950" indent="-285750" fontAlgn="base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  <a:ea typeface="+mn-ea"/>
              </a:rPr>
              <a:t>Survey coming out this week</a:t>
            </a:r>
          </a:p>
          <a:p>
            <a:pPr marL="742950" indent="-285750" fontAlgn="base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  <a:ea typeface="+mn-ea"/>
              </a:rPr>
              <a:t>Build legislative, regulatory, and budgetary actions required over the remainder of the Administration’s term in office to meet goals of Plan</a:t>
            </a:r>
          </a:p>
          <a:p>
            <a:pPr marL="742950" indent="-285750" fontAlgn="base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  <a:ea typeface="+mn-ea"/>
              </a:rPr>
              <a:t>Annual updates to Governor &amp; General Assembly on progress  </a:t>
            </a:r>
          </a:p>
          <a:p>
            <a:pPr lvl="1"/>
            <a:endParaRPr lang="en-US" sz="1400" dirty="0">
              <a:latin typeface="+mn-lt"/>
              <a:ea typeface="+mn-ea"/>
            </a:endParaRPr>
          </a:p>
          <a:p>
            <a:pPr lvl="1"/>
            <a:endParaRPr lang="en-US" sz="1400" dirty="0">
              <a:latin typeface="+mn-lt"/>
              <a:ea typeface="+mn-ea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  <a:latin typeface="+mn-lt"/>
              <a:ea typeface="+mn-ea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  <a:latin typeface="+mn-lt"/>
              <a:ea typeface="+mn-ea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endParaRPr lang="en-US" sz="1400" dirty="0">
              <a:latin typeface="+mn-lt"/>
              <a:ea typeface="+mn-ea"/>
            </a:endParaRPr>
          </a:p>
          <a:p>
            <a:pPr lvl="1"/>
            <a:endParaRPr lang="en-US" sz="1400" b="1" dirty="0">
              <a:latin typeface="+mn-lt"/>
              <a:ea typeface="+mn-ea"/>
            </a:endParaRPr>
          </a:p>
          <a:p>
            <a:pPr marL="457200" lvl="1"/>
            <a:endParaRPr lang="en-US" sz="1400" b="1" dirty="0">
              <a:latin typeface="+mn-lt"/>
              <a:ea typeface="+mn-ea"/>
            </a:endParaRPr>
          </a:p>
          <a:p>
            <a:pPr lvl="1"/>
            <a:endParaRPr lang="en-US" sz="1400" b="1" dirty="0">
              <a:latin typeface="+mn-lt"/>
              <a:ea typeface="+mn-ea"/>
            </a:endParaRPr>
          </a:p>
          <a:p>
            <a:pPr marL="457200" lvl="1"/>
            <a:endParaRPr lang="en-US" sz="1400" b="1" dirty="0">
              <a:latin typeface="+mn-lt"/>
              <a:ea typeface="+mn-e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1224CF-2AB8-69F1-B7ED-91B5CF258C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272" r="20774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72605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DA63CB0-5D84-49C3-C1E9-B87359C7C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>
                <a:solidFill>
                  <a:schemeClr val="tx1"/>
                </a:solidFill>
                <a:latin typeface="+mj-lt"/>
                <a:ea typeface="+mj-ea"/>
              </a:rPr>
              <a:t>Expanding Market Access &amp; Rural Economic Development</a:t>
            </a:r>
            <a:endParaRPr lang="en-US" sz="24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E382E2A-6E1C-A825-542A-341CF2C374E7}"/>
              </a:ext>
            </a:extLst>
          </p:cNvPr>
          <p:cNvSpPr txBox="1">
            <a:spLocks/>
          </p:cNvSpPr>
          <p:nvPr/>
        </p:nvSpPr>
        <p:spPr>
          <a:xfrm>
            <a:off x="411479" y="2688336"/>
            <a:ext cx="4498848" cy="358444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solidFill>
                  <a:schemeClr val="tx1"/>
                </a:solidFill>
                <a:latin typeface="+mn-lt"/>
                <a:ea typeface="+mn-ea"/>
              </a:rPr>
              <a:t>Goal: Focused plans to increase opportunities across agriculture and forestry markets within the Commonwealth, US, and internationally.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latin typeface="+mn-lt"/>
                <a:ea typeface="+mn-ea"/>
              </a:rPr>
              <a:t>Formally established the Virginia Wood Council by Executive Directive.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latin typeface="+mn-lt"/>
                <a:ea typeface="+mn-ea"/>
              </a:rPr>
              <a:t>Completed first trade mission with the Governor to the UK, Italy, France. Sec. Frazier in Thailand now.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latin typeface="+mn-lt"/>
                <a:ea typeface="+mn-ea"/>
              </a:rPr>
              <a:t>Opened $450M port widening and deepening project. Part of overall $1.4B Gateway Investment Program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tx1"/>
                </a:solidFill>
                <a:latin typeface="+mn-lt"/>
                <a:ea typeface="+mn-ea"/>
              </a:rPr>
              <a:t>Executive Order 5</a:t>
            </a:r>
          </a:p>
          <a:p>
            <a:pPr marL="914400" lvl="2"/>
            <a:endParaRPr lang="en-US" sz="1500" i="1" dirty="0">
              <a:latin typeface="+mn-lt"/>
              <a:ea typeface="+mn-ea"/>
            </a:endParaRPr>
          </a:p>
          <a:p>
            <a:pPr marL="457200" lvl="1"/>
            <a:endParaRPr lang="en-US" sz="1500" dirty="0">
              <a:latin typeface="+mn-lt"/>
              <a:ea typeface="+mn-ea"/>
            </a:endParaRPr>
          </a:p>
          <a:p>
            <a:pPr lvl="1"/>
            <a:endParaRPr lang="en-US" sz="1500" dirty="0">
              <a:latin typeface="+mn-lt"/>
              <a:ea typeface="+mn-ea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tx1"/>
              </a:solidFill>
              <a:latin typeface="+mn-lt"/>
              <a:ea typeface="+mn-ea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tx1"/>
              </a:solidFill>
              <a:latin typeface="+mn-lt"/>
              <a:ea typeface="+mn-ea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endParaRPr lang="en-US" sz="1500" dirty="0">
              <a:latin typeface="+mn-lt"/>
              <a:ea typeface="+mn-ea"/>
            </a:endParaRPr>
          </a:p>
          <a:p>
            <a:pPr lvl="1"/>
            <a:endParaRPr lang="en-US" sz="1500" b="1" dirty="0">
              <a:latin typeface="+mn-lt"/>
              <a:ea typeface="+mn-ea"/>
            </a:endParaRPr>
          </a:p>
          <a:p>
            <a:pPr marL="457200" lvl="1"/>
            <a:endParaRPr lang="en-US" sz="1500" b="1" dirty="0">
              <a:latin typeface="+mn-lt"/>
              <a:ea typeface="+mn-ea"/>
            </a:endParaRPr>
          </a:p>
          <a:p>
            <a:pPr lvl="1"/>
            <a:endParaRPr lang="en-US" sz="1500" b="1" dirty="0">
              <a:latin typeface="+mn-lt"/>
              <a:ea typeface="+mn-ea"/>
            </a:endParaRPr>
          </a:p>
          <a:p>
            <a:pPr marL="457200" lvl="1"/>
            <a:endParaRPr lang="en-US" sz="1500" b="1" dirty="0">
              <a:latin typeface="+mn-lt"/>
              <a:ea typeface="+mn-ea"/>
            </a:endParaRPr>
          </a:p>
        </p:txBody>
      </p:sp>
      <p:pic>
        <p:nvPicPr>
          <p:cNvPr id="2050" name="Picture 2" descr="No photo description available.">
            <a:extLst>
              <a:ext uri="{FF2B5EF4-FFF2-40B4-BE49-F238E27FC236}">
                <a16:creationId xmlns:a16="http://schemas.microsoft.com/office/drawing/2014/main" id="{1A3CCC65-82C5-B527-46F7-AFE3DCBE2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2" r="13832" b="-2"/>
          <a:stretch>
            <a:fillRect/>
          </a:stretch>
        </p:blipFill>
        <p:spPr bwMode="auto"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noFill/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380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D2E2B8-398A-EE71-DB35-43ACA747F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1A1F738-E57B-0DB2-D018-030FD706B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300" dirty="0">
                <a:solidFill>
                  <a:schemeClr val="tx1"/>
                </a:solidFill>
                <a:latin typeface="+mj-lt"/>
                <a:ea typeface="+mj-ea"/>
              </a:rPr>
              <a:t>Expanding Market Access &amp; Rural Economic Development:</a:t>
            </a:r>
            <a:br>
              <a:rPr lang="en-US" sz="2300" dirty="0">
                <a:solidFill>
                  <a:schemeClr val="tx1"/>
                </a:solidFill>
                <a:latin typeface="+mj-lt"/>
                <a:ea typeface="+mj-ea"/>
              </a:rPr>
            </a:br>
            <a:r>
              <a:rPr lang="en-US" sz="2300" dirty="0">
                <a:solidFill>
                  <a:schemeClr val="tx1"/>
                </a:solidFill>
                <a:latin typeface="+mj-lt"/>
                <a:ea typeface="+mj-ea"/>
              </a:rPr>
              <a:t>Agriculture and Forestry Industries Development (AFID) Fund</a:t>
            </a:r>
          </a:p>
        </p:txBody>
      </p:sp>
      <p:pic>
        <p:nvPicPr>
          <p:cNvPr id="2" name="Picture 1" descr="Virginia Poultry Growers Cooperative feed mill">
            <a:extLst>
              <a:ext uri="{FF2B5EF4-FFF2-40B4-BE49-F238E27FC236}">
                <a16:creationId xmlns:a16="http://schemas.microsoft.com/office/drawing/2014/main" id="{E64FB144-06E8-C848-5805-C9FCEE7120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515" b="29648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F0B23F5-4281-3C7F-BB6B-13B1A4AE1885}"/>
              </a:ext>
            </a:extLst>
          </p:cNvPr>
          <p:cNvSpPr txBox="1">
            <a:spLocks/>
          </p:cNvSpPr>
          <p:nvPr/>
        </p:nvSpPr>
        <p:spPr>
          <a:xfrm>
            <a:off x="4223982" y="3429000"/>
            <a:ext cx="7866418" cy="342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+mn-lt"/>
                <a:ea typeface="+mn-ea"/>
              </a:rPr>
              <a:t>AFID Facility Grants: $650,000 in grants, which represents the commitment of more than $121.2 million in new capital investment, 212 new rural jobs, and over $83 million in new Virginia-grown purchases.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+mn-lt"/>
                <a:ea typeface="+mn-ea"/>
              </a:rPr>
              <a:t>AFID Planning Grant: 4 grants in 2026 for a total of $94,949 in funding.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+mn-lt"/>
                <a:ea typeface="+mn-ea"/>
              </a:rPr>
              <a:t>AFID Infrastructure Grant: 14 projects awarded $507,522 in 2026.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+mn-lt"/>
                <a:ea typeface="+mn-ea"/>
              </a:rPr>
              <a:t>AFID Blue Catfish Processing, Flash Freezing, and Infrastructure Grant: $248,000 awarded in 2026 to build an additional 4M </a:t>
            </a:r>
            <a:r>
              <a:rPr lang="en-US" sz="1900" dirty="0" err="1">
                <a:solidFill>
                  <a:schemeClr val="tx1"/>
                </a:solidFill>
                <a:latin typeface="+mn-lt"/>
                <a:ea typeface="+mn-ea"/>
              </a:rPr>
              <a:t>lbs</a:t>
            </a:r>
            <a:r>
              <a:rPr lang="en-US" sz="1900" dirty="0">
                <a:solidFill>
                  <a:schemeClr val="tx1"/>
                </a:solidFill>
                <a:latin typeface="+mn-lt"/>
                <a:ea typeface="+mn-ea"/>
              </a:rPr>
              <a:t> of processing capacity.</a:t>
            </a:r>
            <a:endParaRPr lang="en-US" sz="1900" b="1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64853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95324EC-3F9D-2015-4268-40AC1B38F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+mj-lt"/>
                <a:ea typeface="+mj-ea"/>
              </a:rPr>
              <a:t>Sustaining, Stewarding, and Protecting our Working Lands</a:t>
            </a:r>
          </a:p>
        </p:txBody>
      </p:sp>
      <p:pic>
        <p:nvPicPr>
          <p:cNvPr id="4098" name="Picture 2" descr="May be an image of golf">
            <a:extLst>
              <a:ext uri="{FF2B5EF4-FFF2-40B4-BE49-F238E27FC236}">
                <a16:creationId xmlns:a16="http://schemas.microsoft.com/office/drawing/2014/main" id="{150C4D4A-B4B4-E89F-7721-19CB7986D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70" b="27550"/>
          <a:stretch>
            <a:fillRect/>
          </a:stretch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42B4BE6-5A1F-5E17-B5D9-2B6B090637DF}"/>
              </a:ext>
            </a:extLst>
          </p:cNvPr>
          <p:cNvSpPr txBox="1">
            <a:spLocks/>
          </p:cNvSpPr>
          <p:nvPr/>
        </p:nvSpPr>
        <p:spPr>
          <a:xfrm>
            <a:off x="4223982" y="3752850"/>
            <a:ext cx="7485413" cy="2996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</a:rPr>
              <a:t>Goal: Ensure viability/productivity of farm &amp; forest lands by investing in working lands preservation resources, leveraging conservation programs, and expanding agriculture &amp; forestry’s role in renewable energy solutions.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</a:rPr>
              <a:t>Office of Working Lands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</a:rPr>
              <a:t>Solar Mitigation Funds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</a:rPr>
              <a:t>$304M Record VACS Funding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</a:rPr>
              <a:t>Logger BMP Funding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</a:rPr>
              <a:t>Biomass, SAF, Biofuels, Pellets</a:t>
            </a:r>
          </a:p>
        </p:txBody>
      </p:sp>
    </p:spTree>
    <p:extLst>
      <p:ext uri="{BB962C8B-B14F-4D97-AF65-F5344CB8AC3E}">
        <p14:creationId xmlns:p14="http://schemas.microsoft.com/office/powerpoint/2010/main" val="1570938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5EBC18B6-E5C3-4AD1-97A4-E6A3477A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8E45EF5-8510-6DC8-88FC-1DBDCC6AF628}"/>
              </a:ext>
            </a:extLst>
          </p:cNvPr>
          <p:cNvSpPr txBox="1">
            <a:spLocks/>
          </p:cNvSpPr>
          <p:nvPr/>
        </p:nvSpPr>
        <p:spPr>
          <a:xfrm>
            <a:off x="612648" y="1078992"/>
            <a:ext cx="6272784" cy="15453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spc="40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br>
              <a:rPr lang="en-US" sz="4000" kern="1200" dirty="0">
                <a:latin typeface="+mj-lt"/>
                <a:ea typeface="+mj-ea"/>
              </a:rPr>
            </a:b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Workforce for the Future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136A4AB6-B72B-4CC6-ADCF-BE807B6C3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039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8508D7-A42E-2C1A-3BE9-F7D8DB8C47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610" r="2" b="29119"/>
          <a:stretch>
            <a:fillRect/>
          </a:stretch>
        </p:blipFill>
        <p:spPr>
          <a:xfrm>
            <a:off x="7684008" y="1"/>
            <a:ext cx="4507992" cy="2240280"/>
          </a:xfrm>
          <a:prstGeom prst="rect">
            <a:avLst/>
          </a:prstGeom>
        </p:spPr>
      </p:pic>
      <p:sp>
        <p:nvSpPr>
          <p:cNvPr id="3085" name="Rectangle 3084">
            <a:extLst>
              <a:ext uri="{FF2B5EF4-FFF2-40B4-BE49-F238E27FC236}">
                <a16:creationId xmlns:a16="http://schemas.microsoft.com/office/drawing/2014/main" id="{B35D540D-9486-4236-952A-F72DC52D7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EDFA5AD-88A6-4012-4937-7A4E202A7AB6}"/>
              </a:ext>
            </a:extLst>
          </p:cNvPr>
          <p:cNvSpPr txBox="1">
            <a:spLocks/>
          </p:cNvSpPr>
          <p:nvPr/>
        </p:nvSpPr>
        <p:spPr>
          <a:xfrm>
            <a:off x="612648" y="3355848"/>
            <a:ext cx="6272784" cy="282549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>
                <a:solidFill>
                  <a:schemeClr val="tx1"/>
                </a:solidFill>
                <a:latin typeface="+mn-lt"/>
                <a:ea typeface="+mn-ea"/>
              </a:rPr>
              <a:t>Goal: Expand and develop workforce within agriculture and forestry sectors</a:t>
            </a:r>
            <a:endParaRPr lang="en-US" sz="2200">
              <a:solidFill>
                <a:schemeClr val="tx1"/>
              </a:solidFill>
              <a:latin typeface="Aptos"/>
            </a:endParaRPr>
          </a:p>
          <a:p>
            <a:pPr marL="342900" indent="-342900">
              <a:buChar char="•"/>
            </a:pPr>
            <a:r>
              <a:rPr lang="en-US" sz="2200">
                <a:solidFill>
                  <a:schemeClr val="tx1"/>
                </a:solidFill>
                <a:latin typeface="+mn-lt"/>
                <a:ea typeface="+mn-ea"/>
              </a:rPr>
              <a:t>Virginia’s farmers, forest professionals, and 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</a:rPr>
              <a:t>agribusinesses face persistent workforce challenges, labor shortages, and difficulty hiring adequately trained employees for the specialized needs of the industry. </a:t>
            </a:r>
            <a:endParaRPr lang="en-US">
              <a:solidFill>
                <a:schemeClr val="tx1"/>
              </a:solidFill>
              <a:ea typeface="Source Sans Pro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</a:rPr>
              <a:t>We seek to educate young Virginians about career paths in agriculture and forestry and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</a:rPr>
              <a:t>en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</a:rPr>
              <a:t>courage them to </a:t>
            </a:r>
            <a:r>
              <a:rPr lang="en-US" sz="2200" dirty="0" err="1">
                <a:solidFill>
                  <a:schemeClr val="tx1"/>
                </a:solidFill>
                <a:latin typeface="+mn-lt"/>
                <a:ea typeface="+mn-ea"/>
              </a:rPr>
              <a:t>pur</a:t>
            </a:r>
            <a:r>
              <a:rPr lang="en-US" sz="2200" dirty="0">
                <a:solidFill>
                  <a:schemeClr val="tx1"/>
                </a:solidFill>
                <a:latin typeface="+mn-lt"/>
                <a:ea typeface="+mn-ea"/>
              </a:rPr>
              <a:t>sue careers within these fields.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3074" name="Picture 2" descr="No photo description available.">
            <a:extLst>
              <a:ext uri="{FF2B5EF4-FFF2-40B4-BE49-F238E27FC236}">
                <a16:creationId xmlns:a16="http://schemas.microsoft.com/office/drawing/2014/main" id="{7FD2DB47-9C45-A8F8-0C7D-02A6543CD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86"/>
          <a:stretch>
            <a:fillRect/>
          </a:stretch>
        </p:blipFill>
        <p:spPr bwMode="auto">
          <a:xfrm>
            <a:off x="7684008" y="2308860"/>
            <a:ext cx="4507992" cy="224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ay be an image of text">
            <a:extLst>
              <a:ext uri="{FF2B5EF4-FFF2-40B4-BE49-F238E27FC236}">
                <a16:creationId xmlns:a16="http://schemas.microsoft.com/office/drawing/2014/main" id="{980DBB0E-828C-80DF-1E37-332D202D9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5" b="5595"/>
          <a:stretch>
            <a:fillRect/>
          </a:stretch>
        </p:blipFill>
        <p:spPr bwMode="auto">
          <a:xfrm>
            <a:off x="7684008" y="4617720"/>
            <a:ext cx="4507992" cy="224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886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9C3CD8-4B72-DD3D-D5F3-AAAF86241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Agriculture &amp; Forestry Disaster Response and Resiliency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F9A5758-B58A-36FA-AC67-FB50E4922B7B}"/>
              </a:ext>
            </a:extLst>
          </p:cNvPr>
          <p:cNvSpPr txBox="1">
            <a:spLocks/>
          </p:cNvSpPr>
          <p:nvPr/>
        </p:nvSpPr>
        <p:spPr>
          <a:xfrm>
            <a:off x="254000" y="2482589"/>
            <a:ext cx="4643713" cy="41722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>
                    <a:lumMod val="90000"/>
                    <a:lumOff val="1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</a:rPr>
              <a:t>Goal: Protect the health of the people, places, and environment that Virginians rely on. 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</a:rPr>
              <a:t>Shifting from reactive emergency responses to proactive risk-reduction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</a:rPr>
              <a:t>Enabling farms and working forests to withstand and quickly recover from ever-increasing natural disaster events and a changing climate.</a:t>
            </a:r>
          </a:p>
          <a:p>
            <a:pPr marL="342900" indent="-342900"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</a:rPr>
              <a:t>Drought update</a:t>
            </a:r>
            <a:endParaRPr lang="en-US" dirty="0">
              <a:solidFill>
                <a:schemeClr val="tx1"/>
              </a:solidFill>
            </a:endParaRPr>
          </a:p>
          <a:p>
            <a:pPr lvl="1"/>
            <a:endParaRPr lang="en-US" sz="2000" dirty="0">
              <a:latin typeface="+mn-lt"/>
              <a:ea typeface="+mn-ea"/>
            </a:endParaRP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A71EE0-4FF6-EF89-62BF-AC15EBBA62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894" r="-1" b="10514"/>
          <a:stretch>
            <a:fillRect/>
          </a:stretch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41389B-0F3D-85E3-F275-E00E56C797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131" b="36206"/>
          <a:stretch>
            <a:fillRect/>
          </a:stretch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50517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22F03-E4D2-01D4-3E96-AC7193374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545618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overnor's Branding">
      <a:dk1>
        <a:srgbClr val="000000"/>
      </a:dk1>
      <a:lt1>
        <a:srgbClr val="FFFFFF"/>
      </a:lt1>
      <a:dk2>
        <a:srgbClr val="09244B"/>
      </a:dk2>
      <a:lt2>
        <a:srgbClr val="E8E8E8"/>
      </a:lt2>
      <a:accent1>
        <a:srgbClr val="071933"/>
      </a:accent1>
      <a:accent2>
        <a:srgbClr val="8AC7E6"/>
      </a:accent2>
      <a:accent3>
        <a:srgbClr val="EEF5FD"/>
      </a:accent3>
      <a:accent4>
        <a:srgbClr val="E02F4C"/>
      </a:accent4>
      <a:accent5>
        <a:srgbClr val="09244B"/>
      </a:accent5>
      <a:accent6>
        <a:srgbClr val="3B3F41"/>
      </a:accent6>
      <a:hlink>
        <a:srgbClr val="0D7FE6"/>
      </a:hlink>
      <a:folHlink>
        <a:srgbClr val="1F669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20ae5a9-4ec1-4fa0-8641-5d9f386c7309}" enabled="0" method="" siteId="{620ae5a9-4ec1-4fa0-8641-5d9f386c730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2822</TotalTime>
  <Words>695</Words>
  <Application>Microsoft Office PowerPoint</Application>
  <PresentationFormat>Widescreen</PresentationFormat>
  <Paragraphs>82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Source Sans Pro</vt:lpstr>
      <vt:lpstr>Office Theme</vt:lpstr>
      <vt:lpstr>Updates from the Secretariat of Agriculture &amp; Forestry</vt:lpstr>
      <vt:lpstr>Impact of Virginia Forestry &amp; Agriculture </vt:lpstr>
      <vt:lpstr>Agencies:</vt:lpstr>
      <vt:lpstr>Secretariat Backgrounds</vt:lpstr>
      <vt:lpstr>Farm &amp; Forest Prosperity Plan: Legislative Priority</vt:lpstr>
      <vt:lpstr>Expanding Market Access &amp; Rural Economic Development</vt:lpstr>
      <vt:lpstr>Expanding Market Access &amp; Rural Economic Development: Agriculture and Forestry Industries Development (AFID) Fund</vt:lpstr>
      <vt:lpstr>Sustaining, Stewarding, and Protecting our Working Lands</vt:lpstr>
      <vt:lpstr>PowerPoint Presentation</vt:lpstr>
      <vt:lpstr>Agriculture &amp; Forestry Disaster Response and Resiliency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Milesh, Nicolle (VITA)</dc:creator>
  <cp:lastModifiedBy>Cathy Hooe</cp:lastModifiedBy>
  <cp:revision>104</cp:revision>
  <dcterms:created xsi:type="dcterms:W3CDTF">2026-03-13T14:37:06Z</dcterms:created>
  <dcterms:modified xsi:type="dcterms:W3CDTF">2026-09-11T15:43:40Z</dcterms:modified>
</cp:coreProperties>
</file>