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8" r:id="rId2"/>
    <p:sldId id="268" r:id="rId3"/>
    <p:sldId id="269" r:id="rId4"/>
    <p:sldId id="274" r:id="rId5"/>
    <p:sldId id="279" r:id="rId6"/>
    <p:sldId id="286" r:id="rId7"/>
    <p:sldId id="315" r:id="rId8"/>
    <p:sldId id="310" r:id="rId9"/>
    <p:sldId id="287" r:id="rId10"/>
    <p:sldId id="288" r:id="rId11"/>
    <p:sldId id="311" r:id="rId12"/>
    <p:sldId id="313" r:id="rId13"/>
    <p:sldId id="307" r:id="rId14"/>
    <p:sldId id="308" r:id="rId15"/>
    <p:sldId id="312" r:id="rId16"/>
    <p:sldId id="317" r:id="rId17"/>
    <p:sldId id="289" r:id="rId18"/>
    <p:sldId id="305" r:id="rId19"/>
    <p:sldId id="318" r:id="rId20"/>
    <p:sldId id="290" r:id="rId21"/>
    <p:sldId id="320" r:id="rId22"/>
    <p:sldId id="321" r:id="rId23"/>
    <p:sldId id="327" r:id="rId24"/>
    <p:sldId id="319" r:id="rId25"/>
    <p:sldId id="292" r:id="rId26"/>
    <p:sldId id="283" r:id="rId27"/>
    <p:sldId id="322" r:id="rId28"/>
    <p:sldId id="323" r:id="rId29"/>
    <p:sldId id="324" r:id="rId30"/>
    <p:sldId id="294" r:id="rId31"/>
    <p:sldId id="325" r:id="rId32"/>
    <p:sldId id="326" r:id="rId33"/>
    <p:sldId id="25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3667"/>
    <a:srgbClr val="4D5D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73" autoAdjust="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4EEC0-9815-4B78-B5B6-5BDA3F5F74E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D6C48-88AB-41CA-8C30-B6AA231DE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2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F916F-9352-C249-EA29-63A5BF4B7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7ACCA1-0D54-4D70-1841-1CEC41A45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470D1-AFBE-A1F2-E337-21D945D18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88C10-D5EF-45AE-932B-DA0FF16F8BBF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49469-BADD-90FF-F35E-888C09515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90F03-EB49-9B4C-4D88-5F2C8699C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7FB5A-CBA1-4CD5-A558-F77113550C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199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DD171-B787-6A0D-7DE5-6E06FEFC2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9ED7E-6F7C-C4CD-26D4-DCF88430B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8E125-B58D-FF12-A88F-E1313FFA5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88C10-D5EF-45AE-932B-DA0FF16F8BBF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E3F69-18F4-FF5B-F7BE-3C639E2B3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ACF56-F85B-CDB4-7A0B-BF7672644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7FB5A-CBA1-4CD5-A558-F77113550C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32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E6F94-640A-B67A-F732-36DED9257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5EFA9A-E6AB-F7F3-10C5-8F8A63079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CF81E-EBE5-C6AF-F071-8244FF98D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88C10-D5EF-45AE-932B-DA0FF16F8BBF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AD0FA-E5B1-05D4-F845-255EE0BDE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9BF84-20D5-A089-87B0-81F5F53C3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7FB5A-CBA1-4CD5-A558-F77113550C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645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AD86F-F275-DC35-1328-473474A4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E2F1A-9B14-FFAE-ABD0-FA4A5CF199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4CE06-BDF5-9CE9-DAF3-8ECCC1CE9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69F5D-5094-007C-39A5-722E68CB4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88C10-D5EF-45AE-932B-DA0FF16F8BBF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78A165-2C2D-9303-7449-DD38435EB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DA30E-7CA3-5831-B505-FD1357F29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7FB5A-CBA1-4CD5-A558-F77113550C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731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FC8FF-5716-6509-0C99-FCF90119F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F31DC6-EC80-E83C-C5E3-FE4F34EB4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E0B18-E58B-7E15-510D-2C8832FEF0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8EC6A0-A06C-108B-0EF1-2D5FC002F0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99AE3E-B080-B5E6-F911-3796BD168E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4FB072-5B48-F15B-A881-00EB3CF0E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88C10-D5EF-45AE-932B-DA0FF16F8BBF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E01CA2-D30F-774F-BB97-1B3387707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1237F3-CE56-FACB-A4B2-D6D0660E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7FB5A-CBA1-4CD5-A558-F77113550C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944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ECC9A-6F05-6576-17D2-C70880840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84B9D4-9FFA-BFD2-07B3-ABB58FF62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88C10-D5EF-45AE-932B-DA0FF16F8BBF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9DF736-CB74-EC3F-524E-609B0E076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8B7A23-8B59-4BBA-A6DD-1D96833BF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7FB5A-CBA1-4CD5-A558-F77113550C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487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B6803C-1DA1-518F-8E97-39445EB98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88C10-D5EF-45AE-932B-DA0FF16F8BBF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A05488-2E30-EADB-3DEF-6FAD54674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EB1881-585A-09CB-1B64-11B111B18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7FB5A-CBA1-4CD5-A558-F77113550C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88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46E5F-B224-301F-D209-DA508C51B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E9EEE-3623-81AD-56A4-2880071B6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FE5A4-ED7B-D9FB-0F9B-0DA167A54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9A7F13-DC2E-7303-2A35-6887124B4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88C10-D5EF-45AE-932B-DA0FF16F8BBF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89BAFD-7886-52B9-E3AB-D37124150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A3B8E0-A0C1-22BF-CF73-B0A6EAC60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7FB5A-CBA1-4CD5-A558-F77113550C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760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9FC1E-2A0D-D2C1-B137-EC8488886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A3F99C-BF7E-24C7-80C9-86D3C333EE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700BC-E089-583A-1C97-AC878FEBE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0F5610-B5AC-F873-497B-669994969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88C10-D5EF-45AE-932B-DA0FF16F8BBF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0D5031-207B-F281-70FD-DDB24F3A6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4727B-DB58-6AB3-55FF-54AF497EB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7FB5A-CBA1-4CD5-A558-F77113550C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338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E1C7B-B031-9787-FCB7-2C48E51EE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306B5B-0A52-967E-7ED4-F6D376677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1817A-662B-9D4A-3664-FF856E1AF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88C10-D5EF-45AE-932B-DA0FF16F8BBF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B45A9-2AB7-A60E-B9B4-504A0BA33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77855-BD64-C0FB-13D0-1A7FECE26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7FB5A-CBA1-4CD5-A558-F77113550C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177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84D74D-F3FC-B2A2-4C12-0D74205C94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F59F5-052B-2D9A-EB90-0C6C567345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997D1-86CA-E59F-70FA-07F3A1EB5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88C10-D5EF-45AE-932B-DA0FF16F8BBF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9E91C-4644-4F2F-70EA-96900784E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57840-B8AF-988C-8F9B-85C845896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7FB5A-CBA1-4CD5-A558-F77113550C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124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9302DF-76AE-6347-3F3C-2C784B529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66FD1-B531-8C3C-EE03-008C8E1F7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78153-EDA8-EB2C-5B8D-E1E2F7B84F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388C10-D5EF-45AE-932B-DA0FF16F8BBF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D723F-C51E-B104-7B28-8E9AD97C16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95EFF-708C-7375-2ADC-A03CFAC7A4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77FB5A-CBA1-4CD5-A558-F77113550C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175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1657FE-1F66-FED2-2258-F64F2C46C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CBDEFCA-864E-A926-D2BA-C3D836F3E8AC}"/>
              </a:ext>
            </a:extLst>
          </p:cNvPr>
          <p:cNvSpPr txBox="1"/>
          <p:nvPr/>
        </p:nvSpPr>
        <p:spPr>
          <a:xfrm>
            <a:off x="630936" y="2191993"/>
            <a:ext cx="10899648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600" b="1" cap="all" dirty="0">
                <a:latin typeface="Georgia Pro"/>
              </a:rPr>
              <a:t>Secretariat </a:t>
            </a:r>
            <a:r>
              <a:rPr lang="en-US" sz="2600" b="1" i="1" dirty="0">
                <a:latin typeface="Georgia Pro"/>
              </a:rPr>
              <a:t>of</a:t>
            </a:r>
            <a:r>
              <a:rPr lang="en-US" sz="2600" b="1" cap="all" dirty="0">
                <a:latin typeface="Georgia Pro"/>
              </a:rPr>
              <a:t>  Natural and Historic Resources</a:t>
            </a:r>
          </a:p>
          <a:p>
            <a:pPr algn="ctr"/>
            <a:r>
              <a:rPr lang="en-US" sz="4000" b="1" dirty="0">
                <a:latin typeface="Georgia Pro"/>
              </a:rPr>
              <a:t>Emerging Issues in Natural and </a:t>
            </a:r>
          </a:p>
          <a:p>
            <a:pPr algn="ctr"/>
            <a:r>
              <a:rPr lang="en-US" sz="4000" b="1" dirty="0">
                <a:latin typeface="Georgia Pro"/>
              </a:rPr>
              <a:t>Historic Resources</a:t>
            </a:r>
          </a:p>
          <a:p>
            <a:pPr algn="ctr"/>
            <a:endParaRPr lang="en-US" sz="2800" b="1" dirty="0">
              <a:latin typeface="Georgia Pro"/>
            </a:endParaRPr>
          </a:p>
          <a:p>
            <a:pPr algn="ctr"/>
            <a:endParaRPr lang="en-US" sz="2800" b="1" dirty="0">
              <a:latin typeface="Georgia Pro"/>
            </a:endParaRPr>
          </a:p>
          <a:p>
            <a:pPr algn="ctr"/>
            <a:r>
              <a:rPr lang="en-US" sz="2800" b="1" dirty="0">
                <a:latin typeface="Georgia Pro"/>
              </a:rPr>
              <a:t>September 14,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DA1B5E-5422-8850-FCEC-89394C7E9FC7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pic>
        <p:nvPicPr>
          <p:cNvPr id="15" name="Drawing 0">
            <a:extLst>
              <a:ext uri="{FF2B5EF4-FFF2-40B4-BE49-F238E27FC236}">
                <a16:creationId xmlns:a16="http://schemas.microsoft.com/office/drawing/2014/main" id="{75A24A7C-9D0E-C269-522F-CC373D86AD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6566" y="187196"/>
            <a:ext cx="1746061" cy="173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331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A1B80E-FF07-D704-FC68-0C624AB68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0EF7E01-F543-7E7E-BFAB-7D64CC2CFBD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20" y="10"/>
            <a:ext cx="4003019" cy="338888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D89CB82-D4C7-C8D0-448F-AF18C1E653DD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94479" y="10"/>
            <a:ext cx="4014047" cy="338327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FDB8C86-06FE-2ABD-F8DF-EC06A4D12E0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88960" y="10"/>
            <a:ext cx="4003039" cy="338327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D0B2185-A637-E6B8-6765-EB359FF8658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>
            <a:fillRect/>
          </a:stretch>
        </p:blipFill>
        <p:spPr>
          <a:xfrm>
            <a:off x="20" y="3469102"/>
            <a:ext cx="4003019" cy="338889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0945FB1-EB46-BA75-EB98-0B8E73EFC4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94479" y="3469102"/>
            <a:ext cx="4014047" cy="338328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8E42930-17FC-1743-F17C-565A736AF9D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-3"/>
          <a:stretch>
            <a:fillRect/>
          </a:stretch>
        </p:blipFill>
        <p:spPr>
          <a:xfrm>
            <a:off x="8199966" y="3469102"/>
            <a:ext cx="3992034" cy="338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71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7C1DE-FE6B-A664-7545-BB99D723B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0DD82A8-F766-B28E-65E7-D7E907D7E897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9F4F7F7-45F9-B5E9-2FF8-9930BC86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Introduction to SNHR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A57B38-9FF1-6305-1B76-87C408A22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85008" cy="4127119"/>
          </a:xfrm>
        </p:spPr>
        <p:txBody>
          <a:bodyPr>
            <a:normAutofit/>
          </a:bodyPr>
          <a:lstStyle/>
          <a:p>
            <a:r>
              <a:rPr lang="en-US" dirty="0"/>
              <a:t>Our mission is grounded in Article XI of the Virginia Constitution</a:t>
            </a:r>
          </a:p>
          <a:p>
            <a:r>
              <a:rPr lang="en-US" dirty="0"/>
              <a:t>Work is supported through five agencies and the Virginia Office of Resilience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E98097-748C-0B1A-EA4A-1D5E46B03D6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6462" y="1825625"/>
            <a:ext cx="4074695" cy="30560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 descr="Amarjit S. Riat Elected Chairman of Virginia DEQ's Waste Management Board |  Prince William Living">
            <a:extLst>
              <a:ext uri="{FF2B5EF4-FFF2-40B4-BE49-F238E27FC236}">
                <a16:creationId xmlns:a16="http://schemas.microsoft.com/office/drawing/2014/main" id="{7F5F0885-154C-866D-40BE-2BE5632EF011}"/>
              </a:ext>
            </a:extLst>
          </p:cNvPr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0587" y="4853794"/>
            <a:ext cx="1630723" cy="77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Virginia Department of Conservation and Recreation - DCR - Remote Work From  Home Jobs &amp; Careers | FlexJobs">
            <a:extLst>
              <a:ext uri="{FF2B5EF4-FFF2-40B4-BE49-F238E27FC236}">
                <a16:creationId xmlns:a16="http://schemas.microsoft.com/office/drawing/2014/main" id="{51AE10A9-AF95-01F9-E437-9156F0DE89F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3756" y="4043858"/>
            <a:ext cx="1602414" cy="59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>
            <a:extLst>
              <a:ext uri="{FF2B5EF4-FFF2-40B4-BE49-F238E27FC236}">
                <a16:creationId xmlns:a16="http://schemas.microsoft.com/office/drawing/2014/main" id="{2B6393F6-0DF0-A191-1B64-35D2E2B438FE}"/>
              </a:ext>
            </a:extLst>
          </p:cNvPr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6756" y="3902869"/>
            <a:ext cx="682454" cy="79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Text&#10;&#10;AI-generated content may be incorrect.">
            <a:extLst>
              <a:ext uri="{FF2B5EF4-FFF2-40B4-BE49-F238E27FC236}">
                <a16:creationId xmlns:a16="http://schemas.microsoft.com/office/drawing/2014/main" id="{776CBDEF-CE21-127F-94C5-88C79FFBF4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74" y="3707447"/>
            <a:ext cx="1271055" cy="1271055"/>
          </a:xfrm>
          <a:prstGeom prst="rect">
            <a:avLst/>
          </a:prstGeom>
        </p:spPr>
      </p:pic>
      <p:pic>
        <p:nvPicPr>
          <p:cNvPr id="25" name="Picture 22" descr="Virginia Marine Resources Commission">
            <a:extLst>
              <a:ext uri="{FF2B5EF4-FFF2-40B4-BE49-F238E27FC236}">
                <a16:creationId xmlns:a16="http://schemas.microsoft.com/office/drawing/2014/main" id="{0920A407-8773-6D07-05FE-27EE476B34D7}"/>
              </a:ext>
            </a:extLst>
          </p:cNvPr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0236" y="4987075"/>
            <a:ext cx="2116026" cy="5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922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691DB-DE92-9636-F636-881A08913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946070F-6A89-AA0C-47D1-27042D576E18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1E29CEE-2E8D-6FE9-8D54-FAD0965D6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Presentation Items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CB93385-82C1-2BF2-2323-FB91679BE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Chesapeake Bay 101</a:t>
            </a:r>
          </a:p>
          <a:p>
            <a:pPr lvl="1"/>
            <a:r>
              <a:rPr lang="en-US" dirty="0"/>
              <a:t>Virginia Agricultural Cost Share Program – JLARC Report</a:t>
            </a:r>
          </a:p>
          <a:p>
            <a:r>
              <a:rPr lang="en-US" dirty="0"/>
              <a:t>Water Supply</a:t>
            </a:r>
          </a:p>
          <a:p>
            <a:r>
              <a:rPr lang="en-US" dirty="0"/>
              <a:t>PFAS/PFOA Updates</a:t>
            </a:r>
          </a:p>
          <a:p>
            <a:r>
              <a:rPr lang="en-US" dirty="0"/>
              <a:t>Lightning Round – Other Items!</a:t>
            </a:r>
          </a:p>
        </p:txBody>
      </p:sp>
    </p:spTree>
    <p:extLst>
      <p:ext uri="{BB962C8B-B14F-4D97-AF65-F5344CB8AC3E}">
        <p14:creationId xmlns:p14="http://schemas.microsoft.com/office/powerpoint/2010/main" val="2315418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110BF0-A4E7-8EB7-B7D5-9083D6704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89" name="Rectangle 108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640D955-D5C6-E80D-834B-C16FEFE22794}"/>
              </a:ext>
            </a:extLst>
          </p:cNvPr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1" name="Rectangle 109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C68A9C2-CB77-1EA6-5791-6E2F61496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/>
              <a:t>Chesapeake Bay 101</a:t>
            </a:r>
          </a:p>
        </p:txBody>
      </p:sp>
    </p:spTree>
    <p:extLst>
      <p:ext uri="{BB962C8B-B14F-4D97-AF65-F5344CB8AC3E}">
        <p14:creationId xmlns:p14="http://schemas.microsoft.com/office/powerpoint/2010/main" val="2781004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E41F7-970C-E63F-AD8E-4EF2ED1F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324702B-A2A5-1A46-95D4-407FBB3038F2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97D680B-8DD6-AA95-FBC3-45A0619C6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Where we have been – a quick history…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E9FB841-D14C-7B62-67CD-F08233261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Original, one-page Agreement signed in 1983</a:t>
            </a:r>
          </a:p>
          <a:p>
            <a:pPr lvl="1"/>
            <a:r>
              <a:rPr lang="en-US" dirty="0"/>
              <a:t>Landmark, five-year study identified nutrient pollution as the main source of the Bay's degradation</a:t>
            </a:r>
          </a:p>
          <a:p>
            <a:r>
              <a:rPr lang="en-US" dirty="0"/>
              <a:t>While significantly expanded, the Agreement is still voluntary</a:t>
            </a:r>
          </a:p>
          <a:p>
            <a:pPr lvl="1"/>
            <a:r>
              <a:rPr lang="en-US" dirty="0"/>
              <a:t>One exception – limits for nutrients and sediment became mandated under the federal Clean Water Act in 2010</a:t>
            </a:r>
          </a:p>
          <a:p>
            <a:r>
              <a:rPr lang="en-US" dirty="0"/>
              <a:t>The Agreement was refreshed by the Chesapeake Executive Council in 2025</a:t>
            </a:r>
          </a:p>
        </p:txBody>
      </p:sp>
    </p:spTree>
    <p:extLst>
      <p:ext uri="{BB962C8B-B14F-4D97-AF65-F5344CB8AC3E}">
        <p14:creationId xmlns:p14="http://schemas.microsoft.com/office/powerpoint/2010/main" val="1422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Chesapeake Bay Watershed Agreement">
            <a:extLst>
              <a:ext uri="{FF2B5EF4-FFF2-40B4-BE49-F238E27FC236}">
                <a16:creationId xmlns:a16="http://schemas.microsoft.com/office/drawing/2014/main" id="{89BA50C0-4B84-3322-FBE2-0E6CB1BC7F7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827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035FD5-7288-2FDE-5FC4-1A21246EA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Interconnected Goals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5BCCC6-7C41-6654-D846-0CA8DB6942DD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7057425" y="661601"/>
            <a:ext cx="4296375" cy="553479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172B11C-04C5-AFD3-2D7B-EC54CC1C657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83" y="1531811"/>
            <a:ext cx="4386763" cy="4711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440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38CF4-A5A1-A1F3-C1E4-BF61F7E59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694AF3-7C86-6EB3-346B-EAA1944D765E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DEAACC0-7AE4-57BA-A131-88E39FF01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Back to water quality targets…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5EA0830-D403-FCF3-2B3D-170D31FC6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Virginia’s first Watershed Implementation Plan (WIP) was submitted to the EPA in November 2010</a:t>
            </a:r>
          </a:p>
          <a:p>
            <a:r>
              <a:rPr lang="en-US" dirty="0"/>
              <a:t>We are now on WIP Phase III (adopted 2019)</a:t>
            </a:r>
          </a:p>
          <a:p>
            <a:pPr lvl="1"/>
            <a:r>
              <a:rPr lang="en-US" dirty="0"/>
              <a:t>Deadline was 2025; extended to 2030 under most recent Agreement</a:t>
            </a:r>
          </a:p>
          <a:p>
            <a:r>
              <a:rPr lang="en-US" dirty="0"/>
              <a:t>Making progress, but achieving targets remains a challenge:</a:t>
            </a:r>
          </a:p>
          <a:p>
            <a:pPr lvl="1"/>
            <a:r>
              <a:rPr lang="en-US" dirty="0"/>
              <a:t>100% for sediment</a:t>
            </a:r>
          </a:p>
          <a:p>
            <a:pPr lvl="1"/>
            <a:r>
              <a:rPr lang="en-US" dirty="0"/>
              <a:t>89% for phosphorus</a:t>
            </a:r>
          </a:p>
          <a:p>
            <a:pPr lvl="1"/>
            <a:r>
              <a:rPr lang="en-US" dirty="0"/>
              <a:t>84% for nitrogen</a:t>
            </a:r>
          </a:p>
        </p:txBody>
      </p:sp>
    </p:spTree>
    <p:extLst>
      <p:ext uri="{BB962C8B-B14F-4D97-AF65-F5344CB8AC3E}">
        <p14:creationId xmlns:p14="http://schemas.microsoft.com/office/powerpoint/2010/main" val="1983305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3EB3D-9992-58DF-66DF-F6E929643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7EA153D-6441-6F84-E068-D70BC1483B9C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3F218E-2AA2-E210-7682-BAFB61357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Virginia Overall Progress for Nitrogen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4D70855-DEF3-007C-27C5-D086BA2213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3"/>
          <a:stretch>
            <a:fillRect/>
          </a:stretch>
        </p:blipFill>
        <p:spPr bwMode="auto">
          <a:xfrm>
            <a:off x="838199" y="1470388"/>
            <a:ext cx="9701464" cy="454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186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8FBD3-D5AA-0562-D9E3-B2B5E7211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76CDF24-9A4D-BCD2-5A38-9A418701235F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E543E6-2A3A-39AC-970C-957D70D93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Progress for Nitrogen by Sector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B42A195-5C13-60AC-FCEF-A09077E68C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460446"/>
              </p:ext>
            </p:extLst>
          </p:nvPr>
        </p:nvGraphicFramePr>
        <p:xfrm>
          <a:off x="838200" y="2112264"/>
          <a:ext cx="10515601" cy="2360637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1365504">
                  <a:extLst>
                    <a:ext uri="{9D8B030D-6E8A-4147-A177-3AD203B41FA5}">
                      <a16:colId xmlns:a16="http://schemas.microsoft.com/office/drawing/2014/main" val="1399045200"/>
                    </a:ext>
                  </a:extLst>
                </a:gridCol>
                <a:gridCol w="1789938">
                  <a:extLst>
                    <a:ext uri="{9D8B030D-6E8A-4147-A177-3AD203B41FA5}">
                      <a16:colId xmlns:a16="http://schemas.microsoft.com/office/drawing/2014/main" val="2008639061"/>
                    </a:ext>
                  </a:extLst>
                </a:gridCol>
                <a:gridCol w="1789938">
                  <a:extLst>
                    <a:ext uri="{9D8B030D-6E8A-4147-A177-3AD203B41FA5}">
                      <a16:colId xmlns:a16="http://schemas.microsoft.com/office/drawing/2014/main" val="1841071273"/>
                    </a:ext>
                  </a:extLst>
                </a:gridCol>
                <a:gridCol w="1789938">
                  <a:extLst>
                    <a:ext uri="{9D8B030D-6E8A-4147-A177-3AD203B41FA5}">
                      <a16:colId xmlns:a16="http://schemas.microsoft.com/office/drawing/2014/main" val="1922487132"/>
                    </a:ext>
                  </a:extLst>
                </a:gridCol>
                <a:gridCol w="1789938">
                  <a:extLst>
                    <a:ext uri="{9D8B030D-6E8A-4147-A177-3AD203B41FA5}">
                      <a16:colId xmlns:a16="http://schemas.microsoft.com/office/drawing/2014/main" val="3423029569"/>
                    </a:ext>
                  </a:extLst>
                </a:gridCol>
                <a:gridCol w="1990345">
                  <a:extLst>
                    <a:ext uri="{9D8B030D-6E8A-4147-A177-3AD203B41FA5}">
                      <a16:colId xmlns:a16="http://schemas.microsoft.com/office/drawing/2014/main" val="1012837978"/>
                    </a:ext>
                  </a:extLst>
                </a:gridCol>
              </a:tblGrid>
              <a:tr h="278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2009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2024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2025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2025 WIP 3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Percent Progress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extLst>
                  <a:ext uri="{0D108BD9-81ED-4DB2-BD59-A6C34878D82A}">
                    <a16:rowId xmlns:a16="http://schemas.microsoft.com/office/drawing/2014/main" val="1907449080"/>
                  </a:ext>
                </a:extLst>
              </a:tr>
              <a:tr h="278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Progress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Progress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Progress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Target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Toward WIP</a:t>
                      </a:r>
                    </a:p>
                  </a:txBody>
                  <a:tcPr marL="13261" marR="13261" marT="13261" marB="0" anchor="b"/>
                </a:tc>
                <a:extLst>
                  <a:ext uri="{0D108BD9-81ED-4DB2-BD59-A6C34878D82A}">
                    <a16:rowId xmlns:a16="http://schemas.microsoft.com/office/drawing/2014/main" val="1792871197"/>
                  </a:ext>
                </a:extLst>
              </a:tr>
              <a:tr h="3392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Source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(million </a:t>
                      </a:r>
                      <a:r>
                        <a:rPr lang="en-US" sz="1800" u="none" strike="noStrike" dirty="0" err="1">
                          <a:effectLst/>
                        </a:rPr>
                        <a:t>lbs</a:t>
                      </a:r>
                      <a:r>
                        <a:rPr lang="en-US" sz="1800" u="none" strike="noStrike" dirty="0">
                          <a:effectLst/>
                        </a:rPr>
                        <a:t>/yr)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(million </a:t>
                      </a:r>
                      <a:r>
                        <a:rPr lang="en-US" sz="1800" u="none" strike="noStrike" dirty="0" err="1">
                          <a:effectLst/>
                        </a:rPr>
                        <a:t>lbs</a:t>
                      </a:r>
                      <a:r>
                        <a:rPr lang="en-US" sz="1800" u="none" strike="noStrike" dirty="0">
                          <a:effectLst/>
                        </a:rPr>
                        <a:t>/yr)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(million </a:t>
                      </a:r>
                      <a:r>
                        <a:rPr lang="en-US" sz="1800" u="none" strike="noStrike" dirty="0" err="1">
                          <a:effectLst/>
                        </a:rPr>
                        <a:t>lbs</a:t>
                      </a:r>
                      <a:r>
                        <a:rPr lang="en-US" sz="1800" u="none" strike="noStrike" dirty="0">
                          <a:effectLst/>
                        </a:rPr>
                        <a:t>/yr)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(million </a:t>
                      </a:r>
                      <a:r>
                        <a:rPr lang="en-US" sz="1800" u="none" strike="noStrike" dirty="0" err="1">
                          <a:effectLst/>
                        </a:rPr>
                        <a:t>lbs</a:t>
                      </a:r>
                      <a:r>
                        <a:rPr lang="en-US" sz="1800" u="none" strike="noStrike" dirty="0">
                          <a:effectLst/>
                        </a:rPr>
                        <a:t>/yr)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extLst>
                  <a:ext uri="{0D108BD9-81ED-4DB2-BD59-A6C34878D82A}">
                    <a16:rowId xmlns:a16="http://schemas.microsoft.com/office/drawing/2014/main" val="3221801523"/>
                  </a:ext>
                </a:extLst>
              </a:tr>
              <a:tr h="278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Agriculture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20.36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17.95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17.35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13.14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42%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extLst>
                  <a:ext uri="{0D108BD9-81ED-4DB2-BD59-A6C34878D82A}">
                    <a16:rowId xmlns:a16="http://schemas.microsoft.com/office/drawing/2014/main" val="3512481058"/>
                  </a:ext>
                </a:extLst>
              </a:tr>
              <a:tr h="278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Developed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10.05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10.83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10.90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9.72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0%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extLst>
                  <a:ext uri="{0D108BD9-81ED-4DB2-BD59-A6C34878D82A}">
                    <a16:rowId xmlns:a16="http://schemas.microsoft.com/office/drawing/2014/main" val="2597111623"/>
                  </a:ext>
                </a:extLst>
              </a:tr>
              <a:tr h="278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Septic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1.97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2.15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2.18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1.98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0%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extLst>
                  <a:ext uri="{0D108BD9-81ED-4DB2-BD59-A6C34878D82A}">
                    <a16:rowId xmlns:a16="http://schemas.microsoft.com/office/drawing/2014/main" val="914966227"/>
                  </a:ext>
                </a:extLst>
              </a:tr>
              <a:tr h="2917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Wastewater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22.53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11.14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11.74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12.75</a:t>
                      </a:r>
                      <a:endParaRPr lang="en-US" sz="1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100%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extLst>
                  <a:ext uri="{0D108BD9-81ED-4DB2-BD59-A6C34878D82A}">
                    <a16:rowId xmlns:a16="http://schemas.microsoft.com/office/drawing/2014/main" val="3627571393"/>
                  </a:ext>
                </a:extLst>
              </a:tr>
              <a:tr h="2917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All Sources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67.96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54.54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54.59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49.57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84%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261" marR="13261" marT="13261" marB="0" anchor="b"/>
                </a:tc>
                <a:extLst>
                  <a:ext uri="{0D108BD9-81ED-4DB2-BD59-A6C34878D82A}">
                    <a16:rowId xmlns:a16="http://schemas.microsoft.com/office/drawing/2014/main" val="2000106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6713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8132B-FA9F-6245-6D70-C889DB33D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are the headwinds?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71731-0476-F01E-0DC4-DAB933E26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42760" cy="4351338"/>
          </a:xfrm>
        </p:spPr>
        <p:txBody>
          <a:bodyPr/>
          <a:lstStyle/>
          <a:p>
            <a:r>
              <a:rPr lang="en-US" dirty="0"/>
              <a:t>Population growth</a:t>
            </a:r>
          </a:p>
          <a:p>
            <a:pPr lvl="1"/>
            <a:r>
              <a:rPr lang="en-US" dirty="0"/>
              <a:t>Growth in the Bay watershed has more than doubled since 1950</a:t>
            </a:r>
          </a:p>
          <a:p>
            <a:pPr lvl="1"/>
            <a:r>
              <a:rPr lang="en-US" dirty="0"/>
              <a:t>Rose 49% from 1980 to 2024</a:t>
            </a:r>
          </a:p>
          <a:p>
            <a:pPr lvl="1"/>
            <a:r>
              <a:rPr lang="en-US" dirty="0"/>
              <a:t>Expected to grow another 2.1M to 21M in 2040</a:t>
            </a:r>
          </a:p>
          <a:p>
            <a:r>
              <a:rPr lang="en-US" dirty="0"/>
              <a:t>Climate change</a:t>
            </a:r>
          </a:p>
          <a:p>
            <a:r>
              <a:rPr lang="en-US" dirty="0"/>
              <a:t>Changing agricultural uses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BEC239-C755-C1F7-DBD9-C3C8299E37F5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8055191" y="1089907"/>
            <a:ext cx="3788926" cy="400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241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A212F-724B-1364-7F69-7413D1AB8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061FCFD-DD23-BA2E-DCEB-4C2C7569ECB9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06617B2-8C9E-B5C3-5394-01B290C3A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0261"/>
            <a:ext cx="10515600" cy="1325563"/>
          </a:xfrm>
        </p:spPr>
        <p:txBody>
          <a:bodyPr/>
          <a:lstStyle/>
          <a:p>
            <a:r>
              <a:rPr lang="en-US" b="1" dirty="0"/>
              <a:t>How do we fund reductions?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5118AE3-CD23-DEBE-640E-DBFC1A8A3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20184" cy="4351338"/>
          </a:xfrm>
        </p:spPr>
        <p:txBody>
          <a:bodyPr>
            <a:normAutofit/>
          </a:bodyPr>
          <a:lstStyle/>
          <a:p>
            <a:r>
              <a:rPr lang="en-US" dirty="0"/>
              <a:t>Water Quality Improvement Fund</a:t>
            </a:r>
          </a:p>
          <a:p>
            <a:r>
              <a:rPr lang="en-US" dirty="0"/>
              <a:t>Virginia Agricultural Cost Share (VACS) Program</a:t>
            </a:r>
          </a:p>
          <a:p>
            <a:r>
              <a:rPr lang="en-US" dirty="0"/>
              <a:t>Stormwater Local Assistance Fund</a:t>
            </a:r>
          </a:p>
          <a:p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A5D3A9F-C7D2-37C2-C9DC-5BEDC39994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095804"/>
              </p:ext>
            </p:extLst>
          </p:nvPr>
        </p:nvGraphicFramePr>
        <p:xfrm>
          <a:off x="5989320" y="2054690"/>
          <a:ext cx="5541264" cy="2416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088">
                  <a:extLst>
                    <a:ext uri="{9D8B030D-6E8A-4147-A177-3AD203B41FA5}">
                      <a16:colId xmlns:a16="http://schemas.microsoft.com/office/drawing/2014/main" val="484024029"/>
                    </a:ext>
                  </a:extLst>
                </a:gridCol>
                <a:gridCol w="1847088">
                  <a:extLst>
                    <a:ext uri="{9D8B030D-6E8A-4147-A177-3AD203B41FA5}">
                      <a16:colId xmlns:a16="http://schemas.microsoft.com/office/drawing/2014/main" val="2472331346"/>
                    </a:ext>
                  </a:extLst>
                </a:gridCol>
                <a:gridCol w="1847088">
                  <a:extLst>
                    <a:ext uri="{9D8B030D-6E8A-4147-A177-3AD203B41FA5}">
                      <a16:colId xmlns:a16="http://schemas.microsoft.com/office/drawing/2014/main" val="4024844363"/>
                    </a:ext>
                  </a:extLst>
                </a:gridCol>
              </a:tblGrid>
              <a:tr h="896527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FY27 Appropriation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FY28 Needs Assessment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294268"/>
                  </a:ext>
                </a:extLst>
              </a:tr>
              <a:tr h="506733">
                <a:tc>
                  <a:txBody>
                    <a:bodyPr/>
                    <a:lstStyle/>
                    <a:p>
                      <a:r>
                        <a:rPr lang="en-US" sz="2000" dirty="0"/>
                        <a:t>Wastewater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$329M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$462M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194989"/>
                  </a:ext>
                </a:extLst>
              </a:tr>
              <a:tr h="506733">
                <a:tc>
                  <a:txBody>
                    <a:bodyPr/>
                    <a:lstStyle/>
                    <a:p>
                      <a:r>
                        <a:rPr lang="en-US" sz="2000" dirty="0"/>
                        <a:t>Agriculture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$304M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$156M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227612"/>
                  </a:ext>
                </a:extLst>
              </a:tr>
              <a:tr h="506733">
                <a:tc>
                  <a:txBody>
                    <a:bodyPr/>
                    <a:lstStyle/>
                    <a:p>
                      <a:r>
                        <a:rPr lang="en-US" sz="2000" dirty="0"/>
                        <a:t>Stormwater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$43M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$12M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221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2265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6AB6F-E378-56EF-1ABC-398FD0A5C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1A5D324-EE57-C993-8715-BF45CCD559E0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A7341DD-0BD4-83EE-62AB-8E3003038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JLARC Report on Ag BMPs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522F4F9-3442-B344-34C7-6AC2539B3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89064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VACS is a voluntary public private partnership</a:t>
            </a:r>
          </a:p>
          <a:p>
            <a:r>
              <a:rPr lang="en-US" dirty="0"/>
              <a:t>Created in 1984 and implemented by Soil and Water Conservation Districts</a:t>
            </a:r>
          </a:p>
          <a:p>
            <a:r>
              <a:rPr lang="en-US" dirty="0"/>
              <a:t>Has become a major part of the Bay restoration effort</a:t>
            </a:r>
          </a:p>
          <a:p>
            <a:r>
              <a:rPr lang="en-US" dirty="0"/>
              <a:t>Participation: 2,589 farmers implemented 52,711 BMPs in FY26</a:t>
            </a:r>
          </a:p>
          <a:p>
            <a:r>
              <a:rPr lang="en-US" dirty="0"/>
              <a:t>Participation increased 32% since FY22; BMPs increased 80%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6F10A7-9A10-1894-514B-33F9FC4585A4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8547001" y="1343850"/>
            <a:ext cx="3180379" cy="4170299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77806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6BFE9-2206-DC7D-D835-40AD85C5B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JLARC Report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0BB5B-CD6A-546D-F5E1-90C8EA02A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16251"/>
            <a:ext cx="10515600" cy="3160712"/>
          </a:xfrm>
        </p:spPr>
        <p:txBody>
          <a:bodyPr/>
          <a:lstStyle/>
          <a:p>
            <a:r>
              <a:rPr lang="en-US" dirty="0"/>
              <a:t>Overall, a positive review of the program</a:t>
            </a:r>
          </a:p>
          <a:p>
            <a:r>
              <a:rPr lang="en-US" dirty="0"/>
              <a:t>Recommendation focus areas:</a:t>
            </a:r>
          </a:p>
          <a:p>
            <a:pPr lvl="1"/>
            <a:r>
              <a:rPr lang="en-US" dirty="0"/>
              <a:t>Cost-effectiveness and prioritization</a:t>
            </a:r>
          </a:p>
          <a:p>
            <a:pPr lvl="1"/>
            <a:r>
              <a:rPr lang="en-US" dirty="0"/>
              <a:t>Getting BMPs on the ground in a timely manner</a:t>
            </a:r>
          </a:p>
          <a:p>
            <a:pPr lvl="2"/>
            <a:r>
              <a:rPr lang="en-US" dirty="0"/>
              <a:t>Technical assistance for Soil and Water Conservation Districts</a:t>
            </a:r>
          </a:p>
          <a:p>
            <a:pPr lvl="2"/>
            <a:r>
              <a:rPr lang="en-US" dirty="0"/>
              <a:t>Incentives for more farmers to participate in the program</a:t>
            </a:r>
          </a:p>
          <a:p>
            <a:pPr lvl="2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6E074F-CC8F-761B-FE6B-6445639EA11A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838200" y="1690688"/>
            <a:ext cx="9183696" cy="10034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7006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18AC8-E854-E5D5-65FE-A1B98FC1D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73B27-E86A-22C4-6AF2-406A669AD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 very Virginia-specific deadline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63E04-E999-093A-68FE-9B8BE1A0F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deadlines driven by EPA/Bay Program</a:t>
            </a:r>
          </a:p>
          <a:p>
            <a:pPr lvl="1"/>
            <a:r>
              <a:rPr lang="en-US" dirty="0"/>
              <a:t>Chesapeake Bay Model update in 2028</a:t>
            </a:r>
          </a:p>
          <a:p>
            <a:pPr lvl="1"/>
            <a:r>
              <a:rPr lang="en-US" dirty="0"/>
              <a:t>Phase III targets achieved by 2030</a:t>
            </a:r>
          </a:p>
          <a:p>
            <a:pPr lvl="1"/>
            <a:r>
              <a:rPr lang="en-US" dirty="0"/>
              <a:t>Begin implementing Phase IV with horizon of 2040</a:t>
            </a:r>
          </a:p>
          <a:p>
            <a:r>
              <a:rPr lang="en-US" dirty="0"/>
              <a:t>62.1-44.119.1 of the Code sets a Virginia-specific deadline to meet targets by July 1, 2028</a:t>
            </a:r>
          </a:p>
          <a:p>
            <a:pPr lvl="1"/>
            <a:r>
              <a:rPr lang="en-US" dirty="0"/>
              <a:t>If the Code section is triggered, certain voluntary measures will become mandatory</a:t>
            </a:r>
          </a:p>
        </p:txBody>
      </p:sp>
    </p:spTree>
    <p:extLst>
      <p:ext uri="{BB962C8B-B14F-4D97-AF65-F5344CB8AC3E}">
        <p14:creationId xmlns:p14="http://schemas.microsoft.com/office/powerpoint/2010/main" val="688492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CF64A-8EB9-6B13-2260-592E75418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76D81E-CDDE-7526-3A25-32CE2CE2043F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010DC40-1E44-6425-F134-B435C9EF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What you will see next…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D6D125-6817-DD21-7913-DBBEF7307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Continued focus on funding core programs</a:t>
            </a:r>
          </a:p>
          <a:p>
            <a:r>
              <a:rPr lang="en-US" dirty="0"/>
              <a:t>Look at expanding innovative approaches such as the 2025 “Pay for Outcomes” pilot</a:t>
            </a:r>
          </a:p>
          <a:p>
            <a:r>
              <a:rPr lang="en-US" dirty="0"/>
              <a:t>JLARC report implementation</a:t>
            </a:r>
          </a:p>
          <a:p>
            <a:r>
              <a:rPr lang="en-US" dirty="0"/>
              <a:t>DEQ/DCR analysis “What will it really take to meet the 2028 deadline?  What would it take to meet 2030</a:t>
            </a:r>
            <a:r>
              <a:rPr lang="en-US"/>
              <a:t>?”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349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005E5-FF64-DF36-E55C-561A98D18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A6451CC-2F50-9074-9EFD-4543FD8B9B8A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7DBCC04-2F6B-09AC-62F0-34AC3F780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Bigger than just water quality!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FD3BD2D-6AAC-0E2D-A5C0-A93AB2E74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Twenty-one outcomes under four core goals</a:t>
            </a:r>
          </a:p>
          <a:p>
            <a:r>
              <a:rPr lang="en-US" dirty="0"/>
              <a:t>Goal teams and work groups flesh out how to implement goals and outcomes</a:t>
            </a:r>
          </a:p>
          <a:p>
            <a:r>
              <a:rPr lang="en-US" dirty="0"/>
              <a:t>Virginia highlights!</a:t>
            </a:r>
          </a:p>
          <a:p>
            <a:pPr lvl="1"/>
            <a:r>
              <a:rPr lang="en-US" dirty="0"/>
              <a:t>Environmental Literacy Strategic Plan</a:t>
            </a:r>
          </a:p>
          <a:p>
            <a:pPr lvl="1"/>
            <a:r>
              <a:rPr lang="en-US" dirty="0"/>
              <a:t>Blue Ribbon Oyster Panel</a:t>
            </a:r>
          </a:p>
          <a:p>
            <a:pPr lvl="1"/>
            <a:r>
              <a:rPr lang="en-US" dirty="0"/>
              <a:t>Invasive Blue Catfish MOU – DWR and VMRC</a:t>
            </a:r>
          </a:p>
          <a:p>
            <a:pPr lvl="1"/>
            <a:r>
              <a:rPr lang="en-US" dirty="0"/>
              <a:t>Wetlands Policy Task Force</a:t>
            </a:r>
          </a:p>
        </p:txBody>
      </p:sp>
    </p:spTree>
    <p:extLst>
      <p:ext uri="{BB962C8B-B14F-4D97-AF65-F5344CB8AC3E}">
        <p14:creationId xmlns:p14="http://schemas.microsoft.com/office/powerpoint/2010/main" val="1369577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2FF97A-1CE7-7E3A-2C23-55844FB66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Drinking Water Home Page - Drinking Water">
            <a:extLst>
              <a:ext uri="{FF2B5EF4-FFF2-40B4-BE49-F238E27FC236}">
                <a16:creationId xmlns:a16="http://schemas.microsoft.com/office/drawing/2014/main" id="{8BAB185C-3AE4-B8C0-B9A9-A6138060CF7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</p:spPr>
      </p:pic>
      <p:sp>
        <p:nvSpPr>
          <p:cNvPr id="1040" name="Rectangle 1039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3D2F253-380E-DF76-C563-16D84D3DD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/>
              <a:t>Water Supply</a:t>
            </a:r>
          </a:p>
        </p:txBody>
      </p:sp>
    </p:spTree>
    <p:extLst>
      <p:ext uri="{BB962C8B-B14F-4D97-AF65-F5344CB8AC3E}">
        <p14:creationId xmlns:p14="http://schemas.microsoft.com/office/powerpoint/2010/main" val="774866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E84D5-1212-4321-D460-9C8B53226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F62970-1202-F762-2DF2-9F6742A33F41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0609A01-FF17-46C0-0DBC-43D05B84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Context and Background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D70CFF2-67A6-44AC-C6CF-6C87C2275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95147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Virginia has historically been a water rich state</a:t>
            </a:r>
          </a:p>
          <a:p>
            <a:r>
              <a:rPr lang="en-US" dirty="0"/>
              <a:t>SJ25 “Groundwater Supply East of Interstate 95” report shows groundwater is under stress</a:t>
            </a:r>
          </a:p>
          <a:p>
            <a:r>
              <a:rPr lang="en-US" dirty="0"/>
              <a:t>Key recommendation points:</a:t>
            </a:r>
          </a:p>
          <a:p>
            <a:pPr lvl="1"/>
            <a:r>
              <a:rPr lang="en-US" dirty="0"/>
              <a:t>Enhance DEQ’s regulatory authority</a:t>
            </a:r>
          </a:p>
          <a:p>
            <a:pPr lvl="1"/>
            <a:r>
              <a:rPr lang="en-US" dirty="0"/>
              <a:t>Better define what it means to prioritize human use</a:t>
            </a:r>
          </a:p>
          <a:p>
            <a:pPr lvl="1"/>
            <a:r>
              <a:rPr lang="en-US" dirty="0"/>
              <a:t>Link to local comprehensive planning</a:t>
            </a:r>
          </a:p>
          <a:p>
            <a:pPr lvl="1"/>
            <a:r>
              <a:rPr lang="en-US" dirty="0"/>
              <a:t>Additional monitoring</a:t>
            </a:r>
          </a:p>
          <a:p>
            <a:r>
              <a:rPr lang="en-US" dirty="0"/>
              <a:t>Any shift from groundwater can increase strain on surface water resources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D070A5-3F63-1855-0B36-75CD15D448A4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8390252" y="1362219"/>
            <a:ext cx="334179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41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3A09D-9B7B-500E-28CF-943AA6AE9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77D3D03-6F68-EF02-2F46-5348E6100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How water is used…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88508F-DB87-6375-9819-5F1918C5E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943"/>
            <a:ext cx="10875264" cy="709554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76% of total withdrawals are for power!</a:t>
            </a:r>
          </a:p>
          <a:p>
            <a:r>
              <a:rPr lang="en-US" sz="1800" dirty="0"/>
              <a:t>The rest are broken down in accordance with the following: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3245C3-747F-59E7-B05E-CC90C5C5D7BE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6275832" y="2532425"/>
            <a:ext cx="3225732" cy="40481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797903-F28F-6815-644B-0CF094557888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695415" y="2532425"/>
            <a:ext cx="2779197" cy="404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281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22EA6-E20B-7F32-9419-DADDEB33E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527EADA-3988-C67C-B811-FD16A52B6F76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2016A64-3B6A-2343-F708-8528D3FEA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To make things complicated…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279C2EF-3103-0133-9D3D-5E493E59B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96056" cy="4351338"/>
          </a:xfrm>
        </p:spPr>
        <p:txBody>
          <a:bodyPr>
            <a:normAutofit/>
          </a:bodyPr>
          <a:lstStyle/>
          <a:p>
            <a:r>
              <a:rPr lang="en-US" dirty="0"/>
              <a:t>A majority of withdrawals are unpermitted</a:t>
            </a:r>
          </a:p>
          <a:p>
            <a:r>
              <a:rPr lang="en-US" dirty="0"/>
              <a:t>“Grandfathered” is not defined in the Code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BBBB1F-651D-02C1-4648-B5BABA955497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4852969" y="1516702"/>
            <a:ext cx="6586176" cy="407942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154D5EC-59A0-E771-97BA-6A0EFEA5F5B5}"/>
              </a:ext>
            </a:extLst>
          </p:cNvPr>
          <p:cNvSpPr/>
          <p:nvPr/>
        </p:nvSpPr>
        <p:spPr>
          <a:xfrm>
            <a:off x="9464040" y="3749040"/>
            <a:ext cx="557784" cy="2377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3DAD70-DBEB-6B1A-8295-13C801E222E7}"/>
              </a:ext>
            </a:extLst>
          </p:cNvPr>
          <p:cNvSpPr/>
          <p:nvPr/>
        </p:nvSpPr>
        <p:spPr>
          <a:xfrm>
            <a:off x="9464040" y="5222426"/>
            <a:ext cx="557784" cy="2377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715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4D844-B9B0-E883-1505-226EC0DEF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2F0C8BF-8AFC-067B-01D3-01278EF2FA80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60ACFDE-2337-2D23-8619-F2C9DFC810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6963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A1E51-0E15-011A-87FA-1CD3CD6AD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you will see next…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7AB10-E152-0DB3-0EBA-CD2C6B0BD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implement SJ25 Report recommendations</a:t>
            </a:r>
          </a:p>
          <a:p>
            <a:r>
              <a:rPr lang="en-US" dirty="0"/>
              <a:t>Regulatory action to define a “grandfathered” withdrawal</a:t>
            </a:r>
          </a:p>
          <a:p>
            <a:r>
              <a:rPr lang="en-US" dirty="0"/>
              <a:t>Updating DWR water intake guidance documents to minimize impacts to aquatic life</a:t>
            </a:r>
          </a:p>
          <a:p>
            <a:r>
              <a:rPr lang="en-US" dirty="0"/>
              <a:t>Investigate the potential for additional SWIFT-like projects</a:t>
            </a:r>
          </a:p>
          <a:p>
            <a:r>
              <a:rPr lang="en-US" dirty="0"/>
              <a:t>Proposals to build out ground and surface water monitoring network with $100M from budget</a:t>
            </a:r>
          </a:p>
        </p:txBody>
      </p:sp>
    </p:spTree>
    <p:extLst>
      <p:ext uri="{BB962C8B-B14F-4D97-AF65-F5344CB8AC3E}">
        <p14:creationId xmlns:p14="http://schemas.microsoft.com/office/powerpoint/2010/main" val="2654934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2CE78-6BC3-EF8A-BDF7-F0DE29D4C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FD4F606-7277-FA44-6A9E-490BDD1C8ECC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BB7B055-D0B9-1B42-E682-29425ED39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Data Centers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0FB5359-C206-1C95-67DE-FEB6ABBF0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Budget includes language requiring any new data center in a “Cooling Water Scarcity Area” to:</a:t>
            </a:r>
          </a:p>
          <a:p>
            <a:pPr lvl="1"/>
            <a:r>
              <a:rPr lang="en-US" dirty="0"/>
              <a:t>Minimize the use of any source of water</a:t>
            </a:r>
          </a:p>
          <a:p>
            <a:pPr lvl="1"/>
            <a:r>
              <a:rPr lang="en-US" dirty="0"/>
              <a:t>Demonstrate the use of best available technologies</a:t>
            </a:r>
          </a:p>
          <a:p>
            <a:r>
              <a:rPr lang="en-US" dirty="0"/>
              <a:t>The Eastern Virginia Groundwater Management Area is defined as a scarcity area – protocols (under development) will be applied to any new air permit after January 1, 2027</a:t>
            </a:r>
          </a:p>
          <a:p>
            <a:r>
              <a:rPr lang="en-US" dirty="0"/>
              <a:t>Other scarcity areas will be defined by July 1, 2027; data centers will have until 2032 to demonstrate reductions</a:t>
            </a:r>
          </a:p>
        </p:txBody>
      </p:sp>
    </p:spTree>
    <p:extLst>
      <p:ext uri="{BB962C8B-B14F-4D97-AF65-F5344CB8AC3E}">
        <p14:creationId xmlns:p14="http://schemas.microsoft.com/office/powerpoint/2010/main" val="804531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DCFC7A-FAFF-8B62-ADC2-F8F6446F9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What are PFAS, how toxic are they and how do you become exposed? | Pfas |  The Guardian">
            <a:extLst>
              <a:ext uri="{FF2B5EF4-FFF2-40B4-BE49-F238E27FC236}">
                <a16:creationId xmlns:a16="http://schemas.microsoft.com/office/drawing/2014/main" id="{E1BAD56B-C929-46C1-81A8-F73332E846BD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A98970B-C8D8-D072-057C-D60716ED2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900" b="1" dirty="0"/>
              <a:t>Per- and Polyfluoroalkyl Substances “Forever Chemicals”</a:t>
            </a:r>
          </a:p>
        </p:txBody>
      </p:sp>
    </p:spTree>
    <p:extLst>
      <p:ext uri="{BB962C8B-B14F-4D97-AF65-F5344CB8AC3E}">
        <p14:creationId xmlns:p14="http://schemas.microsoft.com/office/powerpoint/2010/main" val="5465315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C1865-FE88-B337-C792-6988E2F6E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5B51133-A801-EB2F-7998-E8A67B22B718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81F3552-E7CC-DFD8-16ED-D798693AB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PFAS – Progress in 2026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C591FDE-93DD-DDB0-478A-0685598C5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HB1443/SB386 established limits for the application of biosolids with PFOS/PFOA over certain thresholds:</a:t>
            </a:r>
          </a:p>
          <a:p>
            <a:pPr lvl="1"/>
            <a:r>
              <a:rPr lang="en-US" dirty="0"/>
              <a:t>Less than 25 mg/kg = no additional action required</a:t>
            </a:r>
          </a:p>
          <a:p>
            <a:pPr lvl="1"/>
            <a:r>
              <a:rPr lang="en-US" dirty="0"/>
              <a:t>25 to &lt;50 mg/kg = modified application rate</a:t>
            </a:r>
          </a:p>
          <a:p>
            <a:pPr lvl="1"/>
            <a:r>
              <a:rPr lang="en-US" dirty="0"/>
              <a:t>50 mg/kg and greater = no land application</a:t>
            </a:r>
          </a:p>
          <a:p>
            <a:r>
              <a:rPr lang="en-US" dirty="0"/>
              <a:t>HB938/SB138 establishes that POTWs must require certain industrial users to test for PFAS and report to DEQ:</a:t>
            </a:r>
          </a:p>
          <a:p>
            <a:pPr lvl="1"/>
            <a:r>
              <a:rPr lang="en-US" dirty="0"/>
              <a:t>Manufacturers using PFAS</a:t>
            </a:r>
          </a:p>
          <a:p>
            <a:pPr lvl="1"/>
            <a:r>
              <a:rPr lang="en-US" dirty="0"/>
              <a:t>Centralized industrial waste treatment facilities</a:t>
            </a:r>
          </a:p>
          <a:p>
            <a:pPr lvl="1"/>
            <a:r>
              <a:rPr lang="en-US" dirty="0"/>
              <a:t>Industrial launderers</a:t>
            </a:r>
          </a:p>
          <a:p>
            <a:pPr lvl="1"/>
            <a:r>
              <a:rPr lang="en-US" dirty="0"/>
              <a:t>Airport, landfills, and other sources identified by the POTW</a:t>
            </a:r>
          </a:p>
        </p:txBody>
      </p:sp>
    </p:spTree>
    <p:extLst>
      <p:ext uri="{BB962C8B-B14F-4D97-AF65-F5344CB8AC3E}">
        <p14:creationId xmlns:p14="http://schemas.microsoft.com/office/powerpoint/2010/main" val="15032791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5140C-1268-A6CA-0B3D-EE4D05B33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EC54B1E-B140-5461-3E9E-039EDE276F0E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4A677CD-D30A-921F-F45E-C1A86D964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What you will see next…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D797273-1D8C-080A-5960-AE101F70F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As sources are better characterized, what do we do with PFAS?</a:t>
            </a:r>
          </a:p>
          <a:p>
            <a:pPr lvl="1"/>
            <a:r>
              <a:rPr lang="en-US" dirty="0"/>
              <a:t>Source reduction is optimal</a:t>
            </a:r>
          </a:p>
          <a:p>
            <a:pPr lvl="1"/>
            <a:r>
              <a:rPr lang="en-US" dirty="0"/>
              <a:t>Landfilling simply recycles the problem</a:t>
            </a:r>
          </a:p>
          <a:p>
            <a:pPr lvl="1"/>
            <a:r>
              <a:rPr lang="en-US" dirty="0"/>
              <a:t>Destruction plays a part in the conversation</a:t>
            </a:r>
          </a:p>
          <a:p>
            <a:r>
              <a:rPr lang="en-US" dirty="0"/>
              <a:t>Budget includes $500K for PFAS disposal analysis including PFAS destruction technologies</a:t>
            </a:r>
          </a:p>
        </p:txBody>
      </p:sp>
    </p:spTree>
    <p:extLst>
      <p:ext uri="{BB962C8B-B14F-4D97-AF65-F5344CB8AC3E}">
        <p14:creationId xmlns:p14="http://schemas.microsoft.com/office/powerpoint/2010/main" val="1961849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7E4601-89F4-1755-65F6-7B23CB59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How did life begin on Earth? Research zeroes in on lightning strikes. —  Harvard Gazette">
            <a:extLst>
              <a:ext uri="{FF2B5EF4-FFF2-40B4-BE49-F238E27FC236}">
                <a16:creationId xmlns:a16="http://schemas.microsoft.com/office/drawing/2014/main" id="{B798920E-966D-0C61-8C20-DC3C92557BF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C13ED65-A28D-FA34-3018-F6615EF08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Lightning Round </a:t>
            </a:r>
          </a:p>
        </p:txBody>
      </p:sp>
    </p:spTree>
    <p:extLst>
      <p:ext uri="{BB962C8B-B14F-4D97-AF65-F5344CB8AC3E}">
        <p14:creationId xmlns:p14="http://schemas.microsoft.com/office/powerpoint/2010/main" val="3821764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3B216-8A72-C4A0-3283-EE3892E4C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C77E7D2-6D4A-8032-6347-791384C90217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D9B22B5-EE96-3722-AF36-25AF7AC52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Lightening Round Update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D3F32C6-8C0B-84FC-A5A0-F47971006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/>
          </a:bodyPr>
          <a:lstStyle/>
          <a:p>
            <a:pPr lvl="0"/>
            <a:r>
              <a:rPr lang="en-US" dirty="0"/>
              <a:t>Director of Outdoor Recreation</a:t>
            </a:r>
          </a:p>
          <a:p>
            <a:pPr lvl="1"/>
            <a:r>
              <a:rPr lang="en-US" dirty="0"/>
              <a:t>$14.4B industry in Virginia</a:t>
            </a:r>
          </a:p>
          <a:p>
            <a:pPr lvl="1"/>
            <a:r>
              <a:rPr lang="en-US" dirty="0"/>
              <a:t>Important part of the rural economy</a:t>
            </a:r>
          </a:p>
          <a:p>
            <a:pPr lvl="1"/>
            <a:r>
              <a:rPr lang="en-US" dirty="0"/>
              <a:t>Other states are investing more, and it is paying off</a:t>
            </a:r>
          </a:p>
          <a:p>
            <a:pPr lvl="1"/>
            <a:r>
              <a:rPr lang="en-US" dirty="0"/>
              <a:t>Hiring a Director of Outdoor Recreation</a:t>
            </a:r>
          </a:p>
          <a:p>
            <a:pPr lvl="1"/>
            <a:r>
              <a:rPr lang="en-US" dirty="0"/>
              <a:t>Listening tour leading to a strategic plan in the Spring</a:t>
            </a:r>
          </a:p>
          <a:p>
            <a:r>
              <a:rPr lang="en-US" dirty="0"/>
              <a:t>Drought</a:t>
            </a:r>
          </a:p>
          <a:p>
            <a:pPr lvl="1"/>
            <a:r>
              <a:rPr lang="en-US" dirty="0"/>
              <a:t>Roanoke River region still in Emergency status</a:t>
            </a:r>
          </a:p>
          <a:p>
            <a:pPr lvl="1"/>
            <a:r>
              <a:rPr lang="en-US" dirty="0"/>
              <a:t>All other parts of Virginia, except Southwest tip, are in Watch or Warning modes</a:t>
            </a:r>
          </a:p>
          <a:p>
            <a:pPr lvl="1"/>
            <a:r>
              <a:rPr lang="en-US" dirty="0"/>
              <a:t>Most municipal water supplies have been resilient</a:t>
            </a:r>
          </a:p>
          <a:p>
            <a:pPr lvl="1"/>
            <a:r>
              <a:rPr lang="en-US" dirty="0"/>
              <a:t>Impacts are primarily being felt by agriculture and individual wells</a:t>
            </a:r>
          </a:p>
        </p:txBody>
      </p:sp>
    </p:spTree>
    <p:extLst>
      <p:ext uri="{BB962C8B-B14F-4D97-AF65-F5344CB8AC3E}">
        <p14:creationId xmlns:p14="http://schemas.microsoft.com/office/powerpoint/2010/main" val="22316601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F9E0D-73BF-708D-B074-9909F4523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ECC6EF-FD0F-B68D-CC99-23AD114FEC82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490B9F8-6A03-0193-9E20-DBC397C95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Lightening Round Update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3ADCD61-77C8-8C75-00AA-C018DF417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26224" cy="435133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Resiliency</a:t>
            </a:r>
          </a:p>
          <a:p>
            <a:pPr lvl="1"/>
            <a:r>
              <a:rPr lang="en-US" dirty="0"/>
              <a:t>Office of Resilience is establishing a University Collaborative Workgroup</a:t>
            </a:r>
          </a:p>
          <a:p>
            <a:pPr lvl="1"/>
            <a:r>
              <a:rPr lang="en-US" dirty="0"/>
              <a:t>Updated Costal Resilience Master Plan anticipated for the Fall</a:t>
            </a:r>
          </a:p>
          <a:p>
            <a:pPr lvl="1"/>
            <a:r>
              <a:rPr lang="en-US" dirty="0"/>
              <a:t>Flood Protection Master Plan will be next</a:t>
            </a:r>
          </a:p>
          <a:p>
            <a:pPr lvl="1"/>
            <a:r>
              <a:rPr lang="en-US" dirty="0"/>
              <a:t>Re-joining RGGI is expected to generate $347M for Community Flood Preparedness Grant Fund in FY26-FY27</a:t>
            </a:r>
          </a:p>
          <a:p>
            <a:pPr lvl="1"/>
            <a:r>
              <a:rPr lang="en-US" dirty="0"/>
              <a:t>However, facing multi-billion-dollar needs for large projects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331808-82AD-525A-7EA2-A4332E14097F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8346804" y="988758"/>
            <a:ext cx="3507056" cy="46605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459195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28B0E-7F6F-D136-39C3-6AF353B59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6340E1-1668-9F89-B7FE-0E6C216F0769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C7B7CAC-4FF0-733B-98AF-48CB4C27B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Lightening Round Update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BD63880-4559-7EF3-70DD-04169EAC7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Environmental Justice Guidelines</a:t>
            </a:r>
          </a:p>
          <a:p>
            <a:pPr lvl="1"/>
            <a:r>
              <a:rPr lang="en-US" dirty="0"/>
              <a:t>HB1266 – directed DEQ to update and publish EJ guidance document</a:t>
            </a:r>
          </a:p>
          <a:p>
            <a:pPr lvl="1"/>
            <a:r>
              <a:rPr lang="en-US" dirty="0"/>
              <a:t>Three opportunities were provided for public input on concepts in July and August</a:t>
            </a:r>
          </a:p>
          <a:p>
            <a:pPr lvl="1"/>
            <a:r>
              <a:rPr lang="en-US" dirty="0"/>
              <a:t>Builds on the Virginia </a:t>
            </a:r>
            <a:r>
              <a:rPr lang="en-US" dirty="0" err="1"/>
              <a:t>EJScreen</a:t>
            </a:r>
            <a:r>
              <a:rPr lang="en-US" dirty="0"/>
              <a:t>+ tool</a:t>
            </a:r>
          </a:p>
          <a:p>
            <a:pPr lvl="1"/>
            <a:r>
              <a:rPr lang="en-US" dirty="0"/>
              <a:t>Expect DEQ to release a draft soon for additional public comment</a:t>
            </a:r>
          </a:p>
          <a:p>
            <a:r>
              <a:rPr lang="en-US" dirty="0"/>
              <a:t>Affordability</a:t>
            </a:r>
          </a:p>
          <a:p>
            <a:pPr lvl="1"/>
            <a:r>
              <a:rPr lang="en-US" dirty="0"/>
              <a:t>Permit Enhancement and Evaluation Platform (PEEP) has reduced permit times by 66%</a:t>
            </a:r>
          </a:p>
          <a:p>
            <a:pPr lvl="1"/>
            <a:r>
              <a:rPr lang="en-US" dirty="0"/>
              <a:t>Next step is AI for permit application completeness review; wetland permits launched in August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646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cstate="print">
            <a:alphaModFix amt="9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2A9165D-E113-AB56-D720-4E7BA17AD38F}"/>
              </a:ext>
            </a:extLst>
          </p:cNvPr>
          <p:cNvSpPr/>
          <p:nvPr/>
        </p:nvSpPr>
        <p:spPr>
          <a:xfrm>
            <a:off x="0" y="6259766"/>
            <a:ext cx="12192000" cy="598234"/>
          </a:xfrm>
          <a:prstGeom prst="rect">
            <a:avLst/>
          </a:prstGeom>
          <a:solidFill>
            <a:srgbClr val="2436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 dirty="0"/>
              <a:t>Secretariat of Natural and Historic Resources</a:t>
            </a:r>
            <a:endParaRPr lang="en-US" sz="1400" dirty="0"/>
          </a:p>
        </p:txBody>
      </p:sp>
      <p:pic>
        <p:nvPicPr>
          <p:cNvPr id="2" name="Drawing 0">
            <a:extLst>
              <a:ext uri="{FF2B5EF4-FFF2-40B4-BE49-F238E27FC236}">
                <a16:creationId xmlns:a16="http://schemas.microsoft.com/office/drawing/2014/main" id="{7543164E-E249-75EF-4CC4-A88E6BC740E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212" y="5761797"/>
            <a:ext cx="992505" cy="98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749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20ae5a9-4ec1-4fa0-8641-5d9f386c7309}" enabled="0" method="" siteId="{620ae5a9-4ec1-4fa0-8641-5d9f386c730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2256</TotalTime>
  <Words>1382</Words>
  <Application>Microsoft Office PowerPoint</Application>
  <PresentationFormat>Widescreen</PresentationFormat>
  <Paragraphs>229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Georgia Pro</vt:lpstr>
      <vt:lpstr>Office Theme</vt:lpstr>
      <vt:lpstr>PowerPoint Presentation</vt:lpstr>
      <vt:lpstr>PowerPoint Presentation</vt:lpstr>
      <vt:lpstr>Introduction to SNHR</vt:lpstr>
      <vt:lpstr>Presentation Items</vt:lpstr>
      <vt:lpstr>Chesapeake Bay 101</vt:lpstr>
      <vt:lpstr>Where we have been – a quick history…</vt:lpstr>
      <vt:lpstr>PowerPoint Presentation</vt:lpstr>
      <vt:lpstr>Interconnected Goals</vt:lpstr>
      <vt:lpstr>Back to water quality targets…</vt:lpstr>
      <vt:lpstr>Virginia Overall Progress for Nitrogen</vt:lpstr>
      <vt:lpstr>Progress for Nitrogen by Sector</vt:lpstr>
      <vt:lpstr>What are the headwinds?</vt:lpstr>
      <vt:lpstr>How do we fund reductions?</vt:lpstr>
      <vt:lpstr>JLARC Report on Ag BMPs</vt:lpstr>
      <vt:lpstr>JLARC Report Highlights</vt:lpstr>
      <vt:lpstr>A very Virginia-specific deadline</vt:lpstr>
      <vt:lpstr>What you will see next…</vt:lpstr>
      <vt:lpstr>Bigger than just water quality!</vt:lpstr>
      <vt:lpstr>Water Supply</vt:lpstr>
      <vt:lpstr>Context and Background</vt:lpstr>
      <vt:lpstr>How water is used…</vt:lpstr>
      <vt:lpstr>To make things complicated…</vt:lpstr>
      <vt:lpstr>PowerPoint Presentation</vt:lpstr>
      <vt:lpstr>What you will see next…</vt:lpstr>
      <vt:lpstr>Data Centers</vt:lpstr>
      <vt:lpstr>Per- and Polyfluoroalkyl Substances “Forever Chemicals”</vt:lpstr>
      <vt:lpstr>PFAS – Progress in 2026</vt:lpstr>
      <vt:lpstr>What you will see next…</vt:lpstr>
      <vt:lpstr>Lightning Round </vt:lpstr>
      <vt:lpstr>Lightening Round Update</vt:lpstr>
      <vt:lpstr>Lightening Round Update</vt:lpstr>
      <vt:lpstr>Lightening Round Update</vt:lpstr>
      <vt:lpstr>PowerPoint Presentation</vt:lpstr>
    </vt:vector>
  </TitlesOfParts>
  <Company>VITA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Shultz, Grayson (GOV)</dc:creator>
  <cp:lastModifiedBy>Cathy Hooe</cp:lastModifiedBy>
  <cp:revision>4</cp:revision>
  <dcterms:created xsi:type="dcterms:W3CDTF">2026-01-28T15:16:41Z</dcterms:created>
  <dcterms:modified xsi:type="dcterms:W3CDTF">2026-09-14T13:14:27Z</dcterms:modified>
</cp:coreProperties>
</file>