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78" r:id="rId5"/>
    <p:sldMasterId id="2147483686" r:id="rId6"/>
    <p:sldMasterId id="2147483694" r:id="rId7"/>
  </p:sldMasterIdLst>
  <p:notesMasterIdLst>
    <p:notesMasterId r:id="rId29"/>
  </p:notesMasterIdLst>
  <p:sldIdLst>
    <p:sldId id="2074" r:id="rId8"/>
    <p:sldId id="2084" r:id="rId9"/>
    <p:sldId id="2094" r:id="rId10"/>
    <p:sldId id="2202" r:id="rId11"/>
    <p:sldId id="2206" r:id="rId12"/>
    <p:sldId id="2199" r:id="rId13"/>
    <p:sldId id="2214" r:id="rId14"/>
    <p:sldId id="2223" r:id="rId15"/>
    <p:sldId id="2224" r:id="rId16"/>
    <p:sldId id="2207" r:id="rId17"/>
    <p:sldId id="2222" r:id="rId18"/>
    <p:sldId id="2220" r:id="rId19"/>
    <p:sldId id="2198" r:id="rId20"/>
    <p:sldId id="2218" r:id="rId21"/>
    <p:sldId id="2219" r:id="rId22"/>
    <p:sldId id="2200" r:id="rId23"/>
    <p:sldId id="2213" r:id="rId24"/>
    <p:sldId id="2211" r:id="rId25"/>
    <p:sldId id="2215" r:id="rId26"/>
    <p:sldId id="2193" r:id="rId27"/>
    <p:sldId id="2201" r:id="rId28"/>
  </p:sldIdLst>
  <p:sldSz cx="12192000" cy="6858000"/>
  <p:notesSz cx="7011988" cy="92979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nrollment Updates" id="{C904D2CD-03A4-4A6A-9F7B-0666BC44C1B7}">
          <p14:sldIdLst>
            <p14:sldId id="2074"/>
            <p14:sldId id="2084"/>
            <p14:sldId id="2094"/>
            <p14:sldId id="2202"/>
            <p14:sldId id="2206"/>
            <p14:sldId id="2199"/>
            <p14:sldId id="2214"/>
          </p14:sldIdLst>
        </p14:section>
        <p14:section name="Virginia Premium Savings Implementation" id="{DF766B67-F95C-49ED-B4AA-06D2367FA3B0}">
          <p14:sldIdLst>
            <p14:sldId id="2223"/>
            <p14:sldId id="2224"/>
            <p14:sldId id="2207"/>
            <p14:sldId id="2222"/>
            <p14:sldId id="2220"/>
            <p14:sldId id="2198"/>
            <p14:sldId id="2218"/>
          </p14:sldIdLst>
        </p14:section>
        <p14:section name="NBPP decisions" id="{C9FE907A-ADFD-4715-A310-86B56DD019C5}">
          <p14:sldIdLst>
            <p14:sldId id="2219"/>
            <p14:sldId id="2200"/>
            <p14:sldId id="2213"/>
            <p14:sldId id="2211"/>
            <p14:sldId id="2215"/>
            <p14:sldId id="2193"/>
            <p14:sldId id="220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1FD250E-F30C-FA64-2BB3-8446D430C724}" name="Carly Rhyne" initials="CR" userId="S::crhyne@scc.virginia.gov::be152a78-ea63-43b1-a6db-670bf69953c6" providerId="AD"/>
  <p188:author id="{54EC2218-61D0-0C64-569F-A53ED2F6AC78}" name="Victoria Drescher" initials="VD" userId="S::VDRESCHER@scc.virginia.gov::5d60d0f5-85fc-4322-bc5a-38dd89c3c76f" providerId="AD"/>
  <p188:author id="{15E1741C-1384-0E40-0224-5DA672257535}" name="Molly Hinson" initials="MH" userId="S::mhinson@reingold.com::4dbb55ab-a72d-4151-b15e-42c57d769be2" providerId="AD"/>
  <p188:author id="{6295452E-DDB6-5A28-9C9E-43AF58525E28}" name="Christie Peters" initials="CP" userId="S::CPETERS@scc.virginia.gov::9c032670-588d-4d0e-aa88-b0a1229a1577" providerId="AD"/>
  <p188:author id="{18E62C67-07B5-58E6-F78D-01E31E020B11}" name="Keven Patchett" initials="KP" userId="S::KPatchett@scc.virginia.gov::9ef0cfbb-b223-4c17-9a45-4ca5b0bc153d" providerId="AD"/>
  <p188:author id="{2D5F517A-0267-8140-D160-B430552C7117}" name="Rachel Becker" initials="RB" userId="S::rbecker@scc.virginia.gov::7913a4a0-082b-4d9b-bcdb-75680edbfac8" providerId="AD"/>
  <p188:author id="{FD5A4E9C-6E9E-876F-BB2C-42339522E178}" name="Kenyata Tyler-Moore" initials="KT" userId="S::ktylermoore@scc.virginia.gov::539e3c46-1af7-4a0f-8a25-fc031517f5c7" providerId="AD"/>
  <p188:author id="{36B637C1-2860-FFD1-AA59-01D5A6DD39A5}" name="Christie Peters" initials="CP" userId="S::cpeters@scc.virginia.gov::9c032670-588d-4d0e-aa88-b0a1229a1577" providerId="AD"/>
  <p188:author id="{C43CC2D1-4446-2974-E943-A65A53F27AAA}" name="Chartoya Aremu" initials="CA" userId="S::caremu@scc.virginia.gov::46fc4ded-d170-4bc8-915d-409ad7473663" providerId="AD"/>
  <p188:author id="{F58BB3DA-4DDB-4734-2926-8B603EC1A845}" name="Holly Mortlock" initials="HM" userId="S::hmortlock@scc.virginia.gov::e361860d-ebb1-4077-99c7-9ce230840de2" providerId="AD"/>
  <p188:author id="{45BA55EB-E860-7EB0-9466-4DD0BAF974F5}" name="Alicia Pullen" initials="AP" userId="S::APULLEN@scc.virginia.gov::7c823bb2-7451-4640-9c1c-6923c8af9259" providerId="AD"/>
  <p188:author id="{76DE3EF6-C1BD-0C52-DD5D-C08F7F427B66}" name="Holly Mortlock" initials="HM" userId="S::HMortlock@scc.virginia.gov::e361860d-ebb1-4077-99c7-9ce230840de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2F5F"/>
    <a:srgbClr val="FF0000"/>
    <a:srgbClr val="FF6A00"/>
    <a:srgbClr val="33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8" autoAdjust="0"/>
    <p:restoredTop sz="80872" autoAdjust="0"/>
  </p:normalViewPr>
  <p:slideViewPr>
    <p:cSldViewPr snapToGrid="0">
      <p:cViewPr varScale="1">
        <p:scale>
          <a:sx n="89" d="100"/>
          <a:sy n="89" d="100"/>
        </p:scale>
        <p:origin x="123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microsoft.com/office/2018/10/relationships/authors" Target="author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presProps" Target="presProps.xml"/><Relationship Id="rId8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sccstatevaus.sharepoint.com/teams/ExternalAffairsPolicy/Shared%20Documents/General/Policy%20Team/Carly%20Files/Carrier%20invoice%20metrics/2026.01%20-%202026.08%20Policy%20Invoicing%20Metrics%20combined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95323798810863E-2"/>
          <c:y val="4.2154968444312158E-2"/>
          <c:w val="0.9207144004958564"/>
          <c:h val="0.7724211405910116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PY26</c:v>
                </c:pt>
              </c:strCache>
            </c:strRef>
          </c:tx>
          <c:spPr>
            <a:ln w="25400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7"/>
              <c:layout>
                <c:manualLayout>
                  <c:x val="-3.0265329078763115E-2"/>
                  <c:y val="3.52893533434444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714-43B1-9D2F-F69B3437A542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14-43B1-9D2F-F69B3437A542}"/>
                </c:ext>
              </c:extLst>
            </c:dLbl>
            <c:dLbl>
              <c:idx val="10"/>
              <c:layout>
                <c:manualLayout>
                  <c:x val="-3.1431509836780606E-2"/>
                  <c:y val="3.82016216060035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714-43B1-9D2F-F69B3437A542}"/>
                </c:ext>
              </c:extLst>
            </c:dLbl>
            <c:dLbl>
              <c:idx val="11"/>
              <c:layout>
                <c:manualLayout>
                  <c:x val="-3.376387135281568E-2"/>
                  <c:y val="-3.46050849579739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714-43B1-9D2F-F69B3437A542}"/>
                </c:ext>
              </c:extLst>
            </c:dLbl>
            <c:dLbl>
              <c:idx val="12"/>
              <c:layout>
                <c:manualLayout>
                  <c:x val="-3.2597690594798098E-2"/>
                  <c:y val="-2.29560119077375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714-43B1-9D2F-F69B3437A542}"/>
                </c:ext>
              </c:extLst>
            </c:dLbl>
            <c:dLbl>
              <c:idx val="13"/>
              <c:layout>
                <c:manualLayout>
                  <c:x val="-3.2597690594798098E-2"/>
                  <c:y val="-2.87805484328557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714-43B1-9D2F-F69B3437A542}"/>
                </c:ext>
              </c:extLst>
            </c:dLbl>
            <c:dLbl>
              <c:idx val="14"/>
              <c:layout>
                <c:manualLayout>
                  <c:x val="-8.0054176901358434E-3"/>
                  <c:y val="-2.29560119077375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714-43B1-9D2F-F69B3437A5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Sheet1!$A$2:$A$16</c:f>
              <c:strCache>
                <c:ptCount val="15"/>
                <c:pt idx="0">
                  <c:v>As of 10/31   (for each year) </c:v>
                </c:pt>
                <c:pt idx="1">
                  <c:v>Week 1</c:v>
                </c:pt>
                <c:pt idx="2">
                  <c:v>Week 2</c:v>
                </c:pt>
                <c:pt idx="3">
                  <c:v>Week 3</c:v>
                </c:pt>
                <c:pt idx="4">
                  <c:v>Week 4</c:v>
                </c:pt>
                <c:pt idx="5">
                  <c:v>Week 5</c:v>
                </c:pt>
                <c:pt idx="6">
                  <c:v>Week 6</c:v>
                </c:pt>
                <c:pt idx="7">
                  <c:v>Week 7</c:v>
                </c:pt>
                <c:pt idx="8">
                  <c:v>Week 8</c:v>
                </c:pt>
                <c:pt idx="9">
                  <c:v>Week 9</c:v>
                </c:pt>
                <c:pt idx="10">
                  <c:v>Week 10</c:v>
                </c:pt>
                <c:pt idx="11">
                  <c:v>Week 11</c:v>
                </c:pt>
                <c:pt idx="12">
                  <c:v>Week 12</c:v>
                </c:pt>
                <c:pt idx="13">
                  <c:v>Week 13</c:v>
                </c:pt>
                <c:pt idx="14">
                  <c:v>Week 14</c:v>
                </c:pt>
              </c:strCache>
            </c:strRef>
          </c:cat>
          <c:val>
            <c:numRef>
              <c:f>Sheet1!$B$2:$B$16</c:f>
              <c:numCache>
                <c:formatCode>#,##0</c:formatCode>
                <c:ptCount val="15"/>
                <c:pt idx="0">
                  <c:v>358000</c:v>
                </c:pt>
                <c:pt idx="1">
                  <c:v>358000</c:v>
                </c:pt>
                <c:pt idx="2">
                  <c:v>356000</c:v>
                </c:pt>
                <c:pt idx="3">
                  <c:v>356000</c:v>
                </c:pt>
                <c:pt idx="4">
                  <c:v>355000</c:v>
                </c:pt>
                <c:pt idx="5">
                  <c:v>355000</c:v>
                </c:pt>
                <c:pt idx="6">
                  <c:v>356000</c:v>
                </c:pt>
                <c:pt idx="7">
                  <c:v>358000</c:v>
                </c:pt>
                <c:pt idx="8">
                  <c:v>358000</c:v>
                </c:pt>
                <c:pt idx="9">
                  <c:v>364000</c:v>
                </c:pt>
                <c:pt idx="10">
                  <c:v>368000</c:v>
                </c:pt>
                <c:pt idx="11">
                  <c:v>366000</c:v>
                </c:pt>
                <c:pt idx="12">
                  <c:v>368000</c:v>
                </c:pt>
                <c:pt idx="13">
                  <c:v>369000</c:v>
                </c:pt>
                <c:pt idx="14">
                  <c:v>371000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7D-406A-AA08-1EB554B98E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PY25</c:v>
                </c:pt>
              </c:strCache>
            </c:strRef>
          </c:tx>
          <c:spPr>
            <a:ln w="25400" cap="rnd" cmpd="sng" algn="ctr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2C3-4AE8-A2FC-597F0FDB7E26}"/>
                </c:ext>
              </c:extLst>
            </c:dLbl>
            <c:dLbl>
              <c:idx val="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2C3-4AE8-A2FC-597F0FDB7E26}"/>
                </c:ext>
              </c:extLst>
            </c:dLbl>
            <c:dLbl>
              <c:idx val="2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2C3-4AE8-A2FC-597F0FDB7E26}"/>
                </c:ext>
              </c:extLst>
            </c:dLbl>
            <c:dLbl>
              <c:idx val="3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2C3-4AE8-A2FC-597F0FDB7E26}"/>
                </c:ext>
              </c:extLst>
            </c:dLbl>
            <c:dLbl>
              <c:idx val="4"/>
              <c:layout>
                <c:manualLayout>
                  <c:x val="-3.1431509836780648E-2"/>
                  <c:y val="4.9850694656239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2C3-4AE8-A2FC-597F0FDB7E26}"/>
                </c:ext>
              </c:extLst>
            </c:dLbl>
            <c:dLbl>
              <c:idx val="5"/>
              <c:layout>
                <c:manualLayout>
                  <c:x val="-3.1431509836780648E-2"/>
                  <c:y val="3.52893533434444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47D-406A-AA08-1EB554B98E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Sheet1!$A$2:$A$16</c:f>
              <c:strCache>
                <c:ptCount val="15"/>
                <c:pt idx="0">
                  <c:v>As of 10/31   (for each year) </c:v>
                </c:pt>
                <c:pt idx="1">
                  <c:v>Week 1</c:v>
                </c:pt>
                <c:pt idx="2">
                  <c:v>Week 2</c:v>
                </c:pt>
                <c:pt idx="3">
                  <c:v>Week 3</c:v>
                </c:pt>
                <c:pt idx="4">
                  <c:v>Week 4</c:v>
                </c:pt>
                <c:pt idx="5">
                  <c:v>Week 5</c:v>
                </c:pt>
                <c:pt idx="6">
                  <c:v>Week 6</c:v>
                </c:pt>
                <c:pt idx="7">
                  <c:v>Week 7</c:v>
                </c:pt>
                <c:pt idx="8">
                  <c:v>Week 8</c:v>
                </c:pt>
                <c:pt idx="9">
                  <c:v>Week 9</c:v>
                </c:pt>
                <c:pt idx="10">
                  <c:v>Week 10</c:v>
                </c:pt>
                <c:pt idx="11">
                  <c:v>Week 11</c:v>
                </c:pt>
                <c:pt idx="12">
                  <c:v>Week 12</c:v>
                </c:pt>
                <c:pt idx="13">
                  <c:v>Week 13</c:v>
                </c:pt>
                <c:pt idx="14">
                  <c:v>Week 14</c:v>
                </c:pt>
              </c:strCache>
            </c:strRef>
          </c:cat>
          <c:val>
            <c:numRef>
              <c:f>Sheet1!$C$2:$C$16</c:f>
              <c:numCache>
                <c:formatCode>#,##0</c:formatCode>
                <c:ptCount val="15"/>
                <c:pt idx="0">
                  <c:v>340000</c:v>
                </c:pt>
                <c:pt idx="1">
                  <c:v>340000</c:v>
                </c:pt>
                <c:pt idx="2">
                  <c:v>341000</c:v>
                </c:pt>
                <c:pt idx="3">
                  <c:v>343000</c:v>
                </c:pt>
                <c:pt idx="4">
                  <c:v>346000</c:v>
                </c:pt>
                <c:pt idx="5">
                  <c:v>348000</c:v>
                </c:pt>
                <c:pt idx="6">
                  <c:v>352000</c:v>
                </c:pt>
                <c:pt idx="7">
                  <c:v>366000</c:v>
                </c:pt>
                <c:pt idx="8">
                  <c:v>372000</c:v>
                </c:pt>
                <c:pt idx="9">
                  <c:v>374000</c:v>
                </c:pt>
                <c:pt idx="10">
                  <c:v>377000</c:v>
                </c:pt>
                <c:pt idx="11">
                  <c:v>380000</c:v>
                </c:pt>
                <c:pt idx="12">
                  <c:v>386000</c:v>
                </c:pt>
                <c:pt idx="13">
                  <c:v>389000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A47D-406A-AA08-1EB554B98E95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833283368"/>
        <c:axId val="833283008"/>
      </c:lineChart>
      <c:catAx>
        <c:axId val="833283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3283008"/>
        <c:crosses val="autoZero"/>
        <c:auto val="1"/>
        <c:lblAlgn val="ctr"/>
        <c:lblOffset val="100"/>
        <c:noMultiLvlLbl val="0"/>
      </c:catAx>
      <c:valAx>
        <c:axId val="833283008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3283368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PY26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Sheet1!$A$2:$A$3</c:f>
              <c:strCache>
                <c:ptCount val="2"/>
                <c:pt idx="0">
                  <c:v>January</c:v>
                </c:pt>
                <c:pt idx="1">
                  <c:v>July</c:v>
                </c:pt>
              </c:strCache>
            </c:strRef>
          </c:cat>
          <c:val>
            <c:numRef>
              <c:f>Sheet1!$B$2:$B$3</c:f>
              <c:numCache>
                <c:formatCode>#,##0</c:formatCode>
                <c:ptCount val="2"/>
                <c:pt idx="0">
                  <c:v>370000</c:v>
                </c:pt>
                <c:pt idx="1">
                  <c:v>297000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3A-4D94-8C1B-45E84324C8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PY25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Sheet1!$A$2:$A$3</c:f>
              <c:strCache>
                <c:ptCount val="2"/>
                <c:pt idx="0">
                  <c:v>January</c:v>
                </c:pt>
                <c:pt idx="1">
                  <c:v>July</c:v>
                </c:pt>
              </c:strCache>
            </c:strRef>
          </c:cat>
          <c:val>
            <c:numRef>
              <c:f>Sheet1!$C$2:$C$3</c:f>
              <c:numCache>
                <c:formatCode>#,##0</c:formatCode>
                <c:ptCount val="2"/>
                <c:pt idx="0">
                  <c:v>381000</c:v>
                </c:pt>
                <c:pt idx="1">
                  <c:v>364000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A3A-4D94-8C1B-45E84324C8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PY24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Sheet1!$A$2:$A$3</c:f>
              <c:strCache>
                <c:ptCount val="2"/>
                <c:pt idx="0">
                  <c:v>January</c:v>
                </c:pt>
                <c:pt idx="1">
                  <c:v>July</c:v>
                </c:pt>
              </c:strCache>
            </c:strRef>
          </c:cat>
          <c:val>
            <c:numRef>
              <c:f>Sheet1!$D$2:$D$3</c:f>
              <c:numCache>
                <c:formatCode>#,##0</c:formatCode>
                <c:ptCount val="2"/>
                <c:pt idx="0">
                  <c:v>401000</c:v>
                </c:pt>
                <c:pt idx="1">
                  <c:v>360000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A3A-4D94-8C1B-45E84324C8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7667600"/>
        <c:axId val="467674320"/>
      </c:lineChart>
      <c:catAx>
        <c:axId val="467667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467674320"/>
        <c:crosses val="autoZero"/>
        <c:auto val="1"/>
        <c:lblAlgn val="ctr"/>
        <c:lblOffset val="100"/>
        <c:noMultiLvlLbl val="0"/>
      </c:catAx>
      <c:valAx>
        <c:axId val="467674320"/>
        <c:scaling>
          <c:orientation val="minMax"/>
          <c:min val="27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467667600"/>
        <c:crosses val="autoZero"/>
        <c:crossBetween val="between"/>
      </c:valAx>
      <c:dTable>
        <c:showHorzBorder val="1"/>
        <c:showVertBorder val="1"/>
        <c:showOutline val="1"/>
        <c:showKeys val="0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+mj-lt"/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3"/>
          <c:order val="3"/>
          <c:tx>
            <c:strRef>
              <c:f>'CMS metrics'!$A$10</c:f>
              <c:strCache>
                <c:ptCount val="1"/>
                <c:pt idx="0">
                  <c:v>PY25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1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strRef>
              <c:f>'CMS metrics'!$B$6</c:f>
              <c:strCache>
                <c:ptCount val="1"/>
                <c:pt idx="0">
                  <c:v>Enrollees with Net Premium &lt;$10</c:v>
                </c:pt>
              </c:strCache>
            </c:strRef>
          </c:cat>
          <c:val>
            <c:numRef>
              <c:f>'CMS metrics'!$B$10</c:f>
              <c:numCache>
                <c:formatCode>#,##0</c:formatCode>
                <c:ptCount val="1"/>
                <c:pt idx="0">
                  <c:v>115196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27-D049-86C2-0421F4F9E858}"/>
            </c:ext>
          </c:extLst>
        </c:ser>
        <c:ser>
          <c:idx val="5"/>
          <c:order val="5"/>
          <c:tx>
            <c:strRef>
              <c:f>'CMS metrics'!$A$12</c:f>
              <c:strCache>
                <c:ptCount val="1"/>
                <c:pt idx="0">
                  <c:v>PY26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1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strRef>
              <c:f>'CMS metrics'!$B$6</c:f>
              <c:strCache>
                <c:ptCount val="1"/>
                <c:pt idx="0">
                  <c:v>Enrollees with Net Premium &lt;$10</c:v>
                </c:pt>
              </c:strCache>
            </c:strRef>
          </c:cat>
          <c:val>
            <c:numRef>
              <c:f>'CMS metrics'!$B$12</c:f>
              <c:numCache>
                <c:formatCode>#,##0</c:formatCode>
                <c:ptCount val="1"/>
                <c:pt idx="0">
                  <c:v>41133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27-D049-86C2-0421F4F9E85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70228911"/>
        <c:axId val="1170229391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'CMS metrics'!$A$7</c15:sqref>
                        </c15:formulaRef>
                      </c:ext>
                    </c:extLst>
                    <c:strCache>
                      <c:ptCount val="1"/>
                      <c:pt idx="0">
                        <c:v>Enrollment Year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'CMS metrics'!$B$6</c15:sqref>
                        </c15:formulaRef>
                      </c:ext>
                    </c:extLst>
                    <c:strCache>
                      <c:ptCount val="1"/>
                      <c:pt idx="0">
                        <c:v>Enrollees with Net Premium &lt;$10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'CMS metrics'!$B$7</c15:sqref>
                        </c15:formulaRef>
                      </c:ext>
                    </c:extLst>
                    <c:numCache>
                      <c:formatCode>General</c:formatCode>
                      <c:ptCount val="1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F027-D049-86C2-0421F4F9E858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'CMS metrics'!$A$8</c15:sqref>
                        </c15:formulaRef>
                      </c:ext>
                    </c:extLst>
                    <c:strCache>
                      <c:ptCount val="1"/>
                      <c:pt idx="0">
                        <c:v>2024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'CMS metrics'!$B$6</c15:sqref>
                        </c15:formulaRef>
                      </c:ext>
                    </c:extLst>
                    <c:strCache>
                      <c:ptCount val="1"/>
                      <c:pt idx="0">
                        <c:v>Enrollees with Net Premium &lt;$10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'CMS metrics'!$B$8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137980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F027-D049-86C2-0421F4F9E858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'CMS metrics'!$A$9</c15:sqref>
                        </c15:formulaRef>
                      </c:ext>
                    </c:extLst>
                    <c:strCache>
                      <c:ptCount val="1"/>
                      <c:pt idx="0">
                        <c:v>2024 %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'CMS metrics'!$B$6</c15:sqref>
                        </c15:formulaRef>
                      </c:ext>
                    </c:extLst>
                    <c:strCache>
                      <c:ptCount val="1"/>
                      <c:pt idx="0">
                        <c:v>Enrollees with Net Premium &lt;$10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'CMS metrics'!$B$9</c15:sqref>
                        </c15:formulaRef>
                      </c:ext>
                    </c:extLst>
                    <c:numCache>
                      <c:formatCode>0%</c:formatCode>
                      <c:ptCount val="1"/>
                      <c:pt idx="0">
                        <c:v>0.34489998950152229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F027-D049-86C2-0421F4F9E858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'CMS metrics'!$A$11</c15:sqref>
                        </c15:formulaRef>
                      </c:ext>
                    </c:extLst>
                    <c:strCache>
                      <c:ptCount val="1"/>
                      <c:pt idx="0">
                        <c:v>2025 %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'CMS metrics'!$B$6</c15:sqref>
                        </c15:formulaRef>
                      </c:ext>
                    </c:extLst>
                    <c:strCache>
                      <c:ptCount val="1"/>
                      <c:pt idx="0">
                        <c:v>Enrollees with Net Premium &lt;$10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'CMS metrics'!$B$11</c15:sqref>
                        </c15:formulaRef>
                      </c:ext>
                    </c:extLst>
                    <c:numCache>
                      <c:formatCode>0%</c:formatCode>
                      <c:ptCount val="1"/>
                      <c:pt idx="0">
                        <c:v>0.29624333943670667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F027-D049-86C2-0421F4F9E858}"/>
                  </c:ext>
                </c:extLst>
              </c15:ser>
            </c15:filteredBarSeries>
            <c15:filteredBa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'CMS metrics'!$A$13</c15:sqref>
                        </c15:formulaRef>
                      </c:ext>
                    </c:extLst>
                    <c:strCache>
                      <c:ptCount val="1"/>
                      <c:pt idx="0">
                        <c:v>2026 %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'CMS metrics'!$B$6</c15:sqref>
                        </c15:formulaRef>
                      </c:ext>
                    </c:extLst>
                    <c:strCache>
                      <c:ptCount val="1"/>
                      <c:pt idx="0">
                        <c:v>Enrollees with Net Premium &lt;$10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'CMS metrics'!$B$13</c15:sqref>
                        </c15:formulaRef>
                      </c:ext>
                    </c:extLst>
                    <c:numCache>
                      <c:formatCode>0%</c:formatCode>
                      <c:ptCount val="1"/>
                      <c:pt idx="0">
                        <c:v>0.11114443669849711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F027-D049-86C2-0421F4F9E858}"/>
                  </c:ext>
                </c:extLst>
              </c15:ser>
            </c15:filteredBarSeries>
          </c:ext>
        </c:extLst>
      </c:barChart>
      <c:catAx>
        <c:axId val="11702289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170229391"/>
        <c:crosses val="autoZero"/>
        <c:auto val="1"/>
        <c:lblAlgn val="ctr"/>
        <c:lblOffset val="100"/>
        <c:noMultiLvlLbl val="0"/>
      </c:catAx>
      <c:valAx>
        <c:axId val="1170229391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1702289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2"/>
          <c:order val="2"/>
          <c:tx>
            <c:strRef>
              <c:f>Sheet1!$A$29</c:f>
              <c:strCache>
                <c:ptCount val="1"/>
                <c:pt idx="0">
                  <c:v>&gt;138% &lt;=150% FPL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Sheet1!$B$26:$I$26</c:f>
              <c:strCache>
                <c:ptCount val="8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</c:strCache>
            </c:strRef>
          </c:cat>
          <c:val>
            <c:numRef>
              <c:f>Sheet1!$B$29:$I$29</c:f>
              <c:numCache>
                <c:formatCode>General</c:formatCode>
                <c:ptCount val="8"/>
                <c:pt idx="0">
                  <c:v>39717</c:v>
                </c:pt>
                <c:pt idx="1">
                  <c:v>42605</c:v>
                </c:pt>
                <c:pt idx="2">
                  <c:v>43592</c:v>
                </c:pt>
                <c:pt idx="3">
                  <c:v>43344</c:v>
                </c:pt>
                <c:pt idx="4">
                  <c:v>37584</c:v>
                </c:pt>
                <c:pt idx="5">
                  <c:v>36387</c:v>
                </c:pt>
                <c:pt idx="6">
                  <c:v>36660</c:v>
                </c:pt>
                <c:pt idx="7">
                  <c:v>36016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B3-4B99-A66E-2768966AD115}"/>
            </c:ext>
          </c:extLst>
        </c:ser>
        <c:ser>
          <c:idx val="3"/>
          <c:order val="3"/>
          <c:tx>
            <c:strRef>
              <c:f>Sheet1!$A$30</c:f>
              <c:strCache>
                <c:ptCount val="1"/>
                <c:pt idx="0">
                  <c:v>&gt;150% &lt;=200% FPL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Sheet1!$B$26:$I$26</c:f>
              <c:strCache>
                <c:ptCount val="8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</c:strCache>
            </c:strRef>
          </c:cat>
          <c:val>
            <c:numRef>
              <c:f>Sheet1!$B$30:$I$30</c:f>
              <c:numCache>
                <c:formatCode>General</c:formatCode>
                <c:ptCount val="8"/>
                <c:pt idx="0">
                  <c:v>61871</c:v>
                </c:pt>
                <c:pt idx="1">
                  <c:v>67293</c:v>
                </c:pt>
                <c:pt idx="2">
                  <c:v>68601</c:v>
                </c:pt>
                <c:pt idx="3">
                  <c:v>68177</c:v>
                </c:pt>
                <c:pt idx="4">
                  <c:v>61688</c:v>
                </c:pt>
                <c:pt idx="5">
                  <c:v>59885</c:v>
                </c:pt>
                <c:pt idx="6">
                  <c:v>59954</c:v>
                </c:pt>
                <c:pt idx="7">
                  <c:v>59360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6B3-4B99-A66E-2768966AD115}"/>
            </c:ext>
          </c:extLst>
        </c:ser>
        <c:ser>
          <c:idx val="4"/>
          <c:order val="4"/>
          <c:tx>
            <c:strRef>
              <c:f>Sheet1!$A$31</c:f>
              <c:strCache>
                <c:ptCount val="1"/>
                <c:pt idx="0">
                  <c:v>&gt;200% &lt;=250% FPL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Sheet1!$B$26:$I$26</c:f>
              <c:strCache>
                <c:ptCount val="8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</c:strCache>
            </c:strRef>
          </c:cat>
          <c:val>
            <c:numRef>
              <c:f>Sheet1!$B$31:$I$31</c:f>
              <c:numCache>
                <c:formatCode>General</c:formatCode>
                <c:ptCount val="8"/>
                <c:pt idx="0">
                  <c:v>44433</c:v>
                </c:pt>
                <c:pt idx="1">
                  <c:v>49312</c:v>
                </c:pt>
                <c:pt idx="2">
                  <c:v>50411</c:v>
                </c:pt>
                <c:pt idx="3">
                  <c:v>50028</c:v>
                </c:pt>
                <c:pt idx="4">
                  <c:v>48286</c:v>
                </c:pt>
                <c:pt idx="5">
                  <c:v>47198</c:v>
                </c:pt>
                <c:pt idx="6">
                  <c:v>47379</c:v>
                </c:pt>
                <c:pt idx="7">
                  <c:v>46908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6B3-4B99-A66E-2768966AD115}"/>
            </c:ext>
          </c:extLst>
        </c:ser>
        <c:ser>
          <c:idx val="5"/>
          <c:order val="5"/>
          <c:tx>
            <c:strRef>
              <c:f>Sheet1!$A$32</c:f>
              <c:strCache>
                <c:ptCount val="1"/>
                <c:pt idx="0">
                  <c:v>&gt;250% &lt;=300% FPL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Sheet1!$B$26:$I$26</c:f>
              <c:strCache>
                <c:ptCount val="8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</c:strCache>
            </c:strRef>
          </c:cat>
          <c:val>
            <c:numRef>
              <c:f>Sheet1!$B$32:$I$32</c:f>
              <c:numCache>
                <c:formatCode>General</c:formatCode>
                <c:ptCount val="8"/>
                <c:pt idx="0">
                  <c:v>27076</c:v>
                </c:pt>
                <c:pt idx="1">
                  <c:v>29947</c:v>
                </c:pt>
                <c:pt idx="2">
                  <c:v>30476</c:v>
                </c:pt>
                <c:pt idx="3">
                  <c:v>30214</c:v>
                </c:pt>
                <c:pt idx="4">
                  <c:v>29586</c:v>
                </c:pt>
                <c:pt idx="5">
                  <c:v>29007</c:v>
                </c:pt>
                <c:pt idx="6">
                  <c:v>29159</c:v>
                </c:pt>
                <c:pt idx="7">
                  <c:v>28880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6B3-4B99-A66E-2768966AD115}"/>
            </c:ext>
          </c:extLst>
        </c:ser>
        <c:ser>
          <c:idx val="6"/>
          <c:order val="6"/>
          <c:tx>
            <c:strRef>
              <c:f>Sheet1!$A$33</c:f>
              <c:strCache>
                <c:ptCount val="1"/>
                <c:pt idx="0">
                  <c:v>&gt;300% &lt;=350% FPL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cat>
            <c:strRef>
              <c:f>Sheet1!$B$26:$I$26</c:f>
              <c:strCache>
                <c:ptCount val="8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</c:strCache>
            </c:strRef>
          </c:cat>
          <c:val>
            <c:numRef>
              <c:f>Sheet1!$B$33:$I$33</c:f>
              <c:numCache>
                <c:formatCode>General</c:formatCode>
                <c:ptCount val="8"/>
                <c:pt idx="0">
                  <c:v>17474</c:v>
                </c:pt>
                <c:pt idx="1">
                  <c:v>19422</c:v>
                </c:pt>
                <c:pt idx="2">
                  <c:v>19776</c:v>
                </c:pt>
                <c:pt idx="3">
                  <c:v>19493</c:v>
                </c:pt>
                <c:pt idx="4">
                  <c:v>19318</c:v>
                </c:pt>
                <c:pt idx="5">
                  <c:v>18934</c:v>
                </c:pt>
                <c:pt idx="6">
                  <c:v>18943</c:v>
                </c:pt>
                <c:pt idx="7">
                  <c:v>18791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6B3-4B99-A66E-2768966AD115}"/>
            </c:ext>
          </c:extLst>
        </c:ser>
        <c:ser>
          <c:idx val="7"/>
          <c:order val="7"/>
          <c:tx>
            <c:strRef>
              <c:f>Sheet1!$A$34</c:f>
              <c:strCache>
                <c:ptCount val="1"/>
                <c:pt idx="0">
                  <c:v>&gt;350% &lt;=400% FPL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Sheet1!$B$26:$I$26</c:f>
              <c:strCache>
                <c:ptCount val="8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</c:strCache>
            </c:strRef>
          </c:cat>
          <c:val>
            <c:numRef>
              <c:f>Sheet1!$B$34:$I$34</c:f>
              <c:numCache>
                <c:formatCode>General</c:formatCode>
                <c:ptCount val="8"/>
                <c:pt idx="0">
                  <c:v>12664</c:v>
                </c:pt>
                <c:pt idx="1">
                  <c:v>14053</c:v>
                </c:pt>
                <c:pt idx="2">
                  <c:v>14221</c:v>
                </c:pt>
                <c:pt idx="3">
                  <c:v>14156</c:v>
                </c:pt>
                <c:pt idx="4">
                  <c:v>14095</c:v>
                </c:pt>
                <c:pt idx="5">
                  <c:v>13902</c:v>
                </c:pt>
                <c:pt idx="6">
                  <c:v>13968</c:v>
                </c:pt>
                <c:pt idx="7">
                  <c:v>13880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6B3-4B99-A66E-2768966AD1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40878560"/>
        <c:axId val="1640880960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Sheet1!$A$27</c15:sqref>
                        </c15:formulaRef>
                      </c:ext>
                    </c:extLst>
                    <c:strCache>
                      <c:ptCount val="1"/>
                      <c:pt idx="0">
                        <c:v>&lt;100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>
                      <c:ext uri="{02D57815-91ED-43cb-92C2-25804820EDAC}">
                        <c15:formulaRef>
                          <c15:sqref>Sheet1!$B$26:$I$26</c15:sqref>
                        </c15:formulaRef>
                      </c:ext>
                    </c:extLst>
                    <c:strCache>
                      <c:ptCount val="8"/>
                      <c:pt idx="0">
                        <c:v>January</c:v>
                      </c:pt>
                      <c:pt idx="1">
                        <c:v>February</c:v>
                      </c:pt>
                      <c:pt idx="2">
                        <c:v>March</c:v>
                      </c:pt>
                      <c:pt idx="3">
                        <c:v>April</c:v>
                      </c:pt>
                      <c:pt idx="4">
                        <c:v>May</c:v>
                      </c:pt>
                      <c:pt idx="5">
                        <c:v>June</c:v>
                      </c:pt>
                      <c:pt idx="6">
                        <c:v>July</c:v>
                      </c:pt>
                      <c:pt idx="7">
                        <c:v>August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Sheet1!$B$27:$I$27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12742</c:v>
                      </c:pt>
                      <c:pt idx="1">
                        <c:v>11756</c:v>
                      </c:pt>
                      <c:pt idx="2">
                        <c:v>1468</c:v>
                      </c:pt>
                      <c:pt idx="3">
                        <c:v>1173</c:v>
                      </c:pt>
                      <c:pt idx="4">
                        <c:v>1036</c:v>
                      </c:pt>
                      <c:pt idx="5">
                        <c:v>985</c:v>
                      </c:pt>
                      <c:pt idx="6">
                        <c:v>1092</c:v>
                      </c:pt>
                      <c:pt idx="7">
                        <c:v>956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6-A6B3-4B99-A66E-2768966AD115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Sheet1!$A$28</c15:sqref>
                        </c15:formulaRef>
                      </c:ext>
                    </c:extLst>
                    <c:strCache>
                      <c:ptCount val="1"/>
                      <c:pt idx="0">
                        <c:v>&gt;=100 &lt;=138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Sheet1!$B$26:$I$26</c15:sqref>
                        </c15:formulaRef>
                      </c:ext>
                    </c:extLst>
                    <c:strCache>
                      <c:ptCount val="8"/>
                      <c:pt idx="0">
                        <c:v>January</c:v>
                      </c:pt>
                      <c:pt idx="1">
                        <c:v>February</c:v>
                      </c:pt>
                      <c:pt idx="2">
                        <c:v>March</c:v>
                      </c:pt>
                      <c:pt idx="3">
                        <c:v>April</c:v>
                      </c:pt>
                      <c:pt idx="4">
                        <c:v>May</c:v>
                      </c:pt>
                      <c:pt idx="5">
                        <c:v>June</c:v>
                      </c:pt>
                      <c:pt idx="6">
                        <c:v>July</c:v>
                      </c:pt>
                      <c:pt idx="7">
                        <c:v>August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Sheet1!$B$28:$I$28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46529</c:v>
                      </c:pt>
                      <c:pt idx="1">
                        <c:v>47984</c:v>
                      </c:pt>
                      <c:pt idx="2">
                        <c:v>48256</c:v>
                      </c:pt>
                      <c:pt idx="3">
                        <c:v>47930</c:v>
                      </c:pt>
                      <c:pt idx="4">
                        <c:v>32201</c:v>
                      </c:pt>
                      <c:pt idx="5">
                        <c:v>30660</c:v>
                      </c:pt>
                      <c:pt idx="6">
                        <c:v>30488</c:v>
                      </c:pt>
                      <c:pt idx="7">
                        <c:v>30122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A6B3-4B99-A66E-2768966AD115}"/>
                  </c:ext>
                </c:extLst>
              </c15:ser>
            </c15:filteredLineSeries>
            <c15:filteredLineSeries>
              <c15:ser>
                <c:idx val="8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Sheet1!$A$35</c15:sqref>
                        </c15:formulaRef>
                      </c:ext>
                    </c:extLst>
                    <c:strCache>
                      <c:ptCount val="1"/>
                      <c:pt idx="0">
                        <c:v>&gt;400% FPL</c:v>
                      </c:pt>
                    </c:strCache>
                  </c:strRef>
                </c:tx>
                <c:spPr>
                  <a:ln w="28575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Sheet1!$B$26:$I$26</c15:sqref>
                        </c15:formulaRef>
                      </c:ext>
                    </c:extLst>
                    <c:strCache>
                      <c:ptCount val="8"/>
                      <c:pt idx="0">
                        <c:v>January</c:v>
                      </c:pt>
                      <c:pt idx="1">
                        <c:v>February</c:v>
                      </c:pt>
                      <c:pt idx="2">
                        <c:v>March</c:v>
                      </c:pt>
                      <c:pt idx="3">
                        <c:v>April</c:v>
                      </c:pt>
                      <c:pt idx="4">
                        <c:v>May</c:v>
                      </c:pt>
                      <c:pt idx="5">
                        <c:v>June</c:v>
                      </c:pt>
                      <c:pt idx="6">
                        <c:v>July</c:v>
                      </c:pt>
                      <c:pt idx="7">
                        <c:v>August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Sheet1!$B$35:$I$35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22476</c:v>
                      </c:pt>
                      <c:pt idx="1">
                        <c:v>24282</c:v>
                      </c:pt>
                      <c:pt idx="2">
                        <c:v>24074</c:v>
                      </c:pt>
                      <c:pt idx="3">
                        <c:v>23562</c:v>
                      </c:pt>
                      <c:pt idx="4">
                        <c:v>23352</c:v>
                      </c:pt>
                      <c:pt idx="5">
                        <c:v>23102</c:v>
                      </c:pt>
                      <c:pt idx="6">
                        <c:v>23174</c:v>
                      </c:pt>
                      <c:pt idx="7">
                        <c:v>23060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A6B3-4B99-A66E-2768966AD115}"/>
                  </c:ext>
                </c:extLst>
              </c15:ser>
            </c15:filteredLineSeries>
            <c15:filteredLineSeries>
              <c15:ser>
                <c:idx val="9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Sheet1!$A$36</c15:sqref>
                        </c15:formulaRef>
                      </c:ext>
                    </c:extLst>
                    <c:strCache>
                      <c:ptCount val="1"/>
                      <c:pt idx="0">
                        <c:v>Unknown</c:v>
                      </c:pt>
                    </c:strCache>
                  </c:strRef>
                </c:tx>
                <c:spPr>
                  <a:ln w="28575" cap="rnd">
                    <a:solidFill>
                      <a:schemeClr val="accent4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Sheet1!$B$26:$I$26</c15:sqref>
                        </c15:formulaRef>
                      </c:ext>
                    </c:extLst>
                    <c:strCache>
                      <c:ptCount val="8"/>
                      <c:pt idx="0">
                        <c:v>January</c:v>
                      </c:pt>
                      <c:pt idx="1">
                        <c:v>February</c:v>
                      </c:pt>
                      <c:pt idx="2">
                        <c:v>March</c:v>
                      </c:pt>
                      <c:pt idx="3">
                        <c:v>April</c:v>
                      </c:pt>
                      <c:pt idx="4">
                        <c:v>May</c:v>
                      </c:pt>
                      <c:pt idx="5">
                        <c:v>June</c:v>
                      </c:pt>
                      <c:pt idx="6">
                        <c:v>July</c:v>
                      </c:pt>
                      <c:pt idx="7">
                        <c:v>August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Sheet1!$B$36:$I$36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28072</c:v>
                      </c:pt>
                      <c:pt idx="1">
                        <c:v>30677</c:v>
                      </c:pt>
                      <c:pt idx="2">
                        <c:v>30418</c:v>
                      </c:pt>
                      <c:pt idx="3">
                        <c:v>30113</c:v>
                      </c:pt>
                      <c:pt idx="4">
                        <c:v>30108</c:v>
                      </c:pt>
                      <c:pt idx="5">
                        <c:v>30224</c:v>
                      </c:pt>
                      <c:pt idx="6">
                        <c:v>31208</c:v>
                      </c:pt>
                      <c:pt idx="7">
                        <c:v>31623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A6B3-4B99-A66E-2768966AD115}"/>
                  </c:ext>
                </c:extLst>
              </c15:ser>
            </c15:filteredLineSeries>
          </c:ext>
        </c:extLst>
      </c:lineChart>
      <c:catAx>
        <c:axId val="164087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640880960"/>
        <c:crosses val="autoZero"/>
        <c:auto val="1"/>
        <c:lblAlgn val="ctr"/>
        <c:lblOffset val="100"/>
        <c:noMultiLvlLbl val="0"/>
      </c:catAx>
      <c:valAx>
        <c:axId val="1640880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64087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90442679501612122"/>
          <c:w val="1"/>
          <c:h val="9.55732594445161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#3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071F8F-9E34-40D3-8A25-515919840C26}" type="doc">
      <dgm:prSet loTypeId="urn:microsoft.com/office/officeart/2005/8/layout/list1" loCatId="list" qsTypeId="urn:microsoft.com/office/officeart/2005/8/quickstyle/simple3#1" qsCatId="simple" csTypeId="urn:microsoft.com/office/officeart/2005/8/colors/colorful5#1" csCatId="colorful" phldr="1"/>
      <dgm:spPr/>
      <dgm:t>
        <a:bodyPr/>
        <a:lstStyle/>
        <a:p>
          <a:endParaRPr lang="en-US"/>
        </a:p>
      </dgm:t>
    </dgm:pt>
    <dgm:pt modelId="{348C02F7-FA6C-40EA-BC77-98F452890BBB}">
      <dgm:prSet phldrT="[Text]"/>
      <dgm:spPr/>
      <dgm:t>
        <a:bodyPr/>
        <a:lstStyle/>
        <a:p>
          <a:pPr rtl="0"/>
          <a:r>
            <a:rPr lang="en-US"/>
            <a:t>Elimination of standardized plan designs and limits</a:t>
          </a:r>
          <a:r>
            <a:rPr lang="en-US">
              <a:latin typeface="Aptos Display" panose="02110004020202020204"/>
            </a:rPr>
            <a:t> (stayed)</a:t>
          </a:r>
          <a:endParaRPr lang="en-US"/>
        </a:p>
      </dgm:t>
    </dgm:pt>
    <dgm:pt modelId="{B55A427D-B02E-4861-AA12-4E0775D2667C}" type="parTrans" cxnId="{7CC4ABEE-E71A-4E22-A183-FA5A2BCD17BD}">
      <dgm:prSet/>
      <dgm:spPr/>
      <dgm:t>
        <a:bodyPr/>
        <a:lstStyle/>
        <a:p>
          <a:endParaRPr lang="en-US"/>
        </a:p>
      </dgm:t>
    </dgm:pt>
    <dgm:pt modelId="{9F587BF2-8483-4BEC-B569-555FC380C710}" type="sibTrans" cxnId="{7CC4ABEE-E71A-4E22-A183-FA5A2BCD17BD}">
      <dgm:prSet/>
      <dgm:spPr/>
      <dgm:t>
        <a:bodyPr/>
        <a:lstStyle/>
        <a:p>
          <a:endParaRPr lang="en-US"/>
        </a:p>
      </dgm:t>
    </dgm:pt>
    <dgm:pt modelId="{403D5F63-F61C-4776-8E99-0266EB0B5C07}">
      <dgm:prSet phldrT="[Text]"/>
      <dgm:spPr/>
      <dgm:t>
        <a:bodyPr/>
        <a:lstStyle/>
        <a:p>
          <a:pPr rtl="0"/>
          <a:r>
            <a:rPr lang="en-US"/>
            <a:t>Failure to reconcile tax credits</a:t>
          </a:r>
          <a:r>
            <a:rPr lang="en-US">
              <a:latin typeface="Aptos Display" panose="02110004020202020204"/>
            </a:rPr>
            <a:t> PY27 (stayed)</a:t>
          </a:r>
          <a:endParaRPr lang="en-US"/>
        </a:p>
      </dgm:t>
    </dgm:pt>
    <dgm:pt modelId="{5E9A9117-176E-40AC-BAC6-E2E81F8BDBE5}" type="parTrans" cxnId="{C9C79E11-4F38-4E91-AB30-2F8AAC7B659E}">
      <dgm:prSet/>
      <dgm:spPr/>
      <dgm:t>
        <a:bodyPr/>
        <a:lstStyle/>
        <a:p>
          <a:endParaRPr lang="en-US"/>
        </a:p>
      </dgm:t>
    </dgm:pt>
    <dgm:pt modelId="{A1F02567-192A-497A-AE04-47668AB3E7E3}" type="sibTrans" cxnId="{C9C79E11-4F38-4E91-AB30-2F8AAC7B659E}">
      <dgm:prSet/>
      <dgm:spPr/>
      <dgm:t>
        <a:bodyPr/>
        <a:lstStyle/>
        <a:p>
          <a:endParaRPr lang="en-US"/>
        </a:p>
      </dgm:t>
    </dgm:pt>
    <dgm:pt modelId="{C012D58A-FB90-4CFD-93C6-C8DE60BB8065}">
      <dgm:prSet phldrT="[Text]"/>
      <dgm:spPr/>
      <dgm:t>
        <a:bodyPr/>
        <a:lstStyle/>
        <a:p>
          <a:pPr rtl="0"/>
          <a:r>
            <a:rPr lang="en-US"/>
            <a:t>Expanded eligibility for catastrophic plans</a:t>
          </a:r>
          <a:r>
            <a:rPr lang="en-US">
              <a:latin typeface="Aptos Display" panose="02110004020202020204"/>
            </a:rPr>
            <a:t> (stayed)</a:t>
          </a:r>
          <a:endParaRPr lang="en-US"/>
        </a:p>
      </dgm:t>
    </dgm:pt>
    <dgm:pt modelId="{C68CC143-65E6-4A46-8040-D3EC6C052F04}" type="parTrans" cxnId="{B800D0B8-1E81-459E-8688-38A2BB45588C}">
      <dgm:prSet/>
      <dgm:spPr/>
      <dgm:t>
        <a:bodyPr/>
        <a:lstStyle/>
        <a:p>
          <a:endParaRPr lang="en-US"/>
        </a:p>
      </dgm:t>
    </dgm:pt>
    <dgm:pt modelId="{A82E6348-5EF5-403C-A59E-65D2C2E3A546}" type="sibTrans" cxnId="{B800D0B8-1E81-459E-8688-38A2BB45588C}">
      <dgm:prSet/>
      <dgm:spPr/>
      <dgm:t>
        <a:bodyPr/>
        <a:lstStyle/>
        <a:p>
          <a:endParaRPr lang="en-US"/>
        </a:p>
      </dgm:t>
    </dgm:pt>
    <dgm:pt modelId="{A3894981-4A34-4352-B9BC-277279F59F41}">
      <dgm:prSet phldrT="[Text]"/>
      <dgm:spPr/>
      <dgm:t>
        <a:bodyPr/>
        <a:lstStyle/>
        <a:p>
          <a:pPr rtl="0"/>
          <a:r>
            <a:rPr lang="en-US"/>
            <a:t>Increased verifications for Special Enrollment Periods</a:t>
          </a:r>
          <a:r>
            <a:rPr lang="en-US">
              <a:latin typeface="Aptos Display" panose="02110004020202020204"/>
            </a:rPr>
            <a:t> (stayed) </a:t>
          </a:r>
          <a:endParaRPr lang="en-US"/>
        </a:p>
      </dgm:t>
    </dgm:pt>
    <dgm:pt modelId="{70C54451-DB74-442C-889E-E88C8D168632}" type="parTrans" cxnId="{5FD5CDD1-D802-4417-A00D-09BD70830E57}">
      <dgm:prSet/>
      <dgm:spPr/>
      <dgm:t>
        <a:bodyPr/>
        <a:lstStyle/>
        <a:p>
          <a:endParaRPr lang="en-US"/>
        </a:p>
      </dgm:t>
    </dgm:pt>
    <dgm:pt modelId="{B24A23BB-8D0D-489B-83AA-6358B5ED774E}" type="sibTrans" cxnId="{5FD5CDD1-D802-4417-A00D-09BD70830E57}">
      <dgm:prSet/>
      <dgm:spPr/>
      <dgm:t>
        <a:bodyPr/>
        <a:lstStyle/>
        <a:p>
          <a:endParaRPr lang="en-US"/>
        </a:p>
      </dgm:t>
    </dgm:pt>
    <dgm:pt modelId="{3B716068-011E-4E54-AB15-25B840F29408}">
      <dgm:prSet phldrT="[Text]"/>
      <dgm:spPr/>
      <dgm:t>
        <a:bodyPr/>
        <a:lstStyle/>
        <a:p>
          <a:pPr rtl="0"/>
          <a:r>
            <a:rPr lang="en-US"/>
            <a:t>Additional income verifications</a:t>
          </a:r>
          <a:r>
            <a:rPr lang="en-US">
              <a:latin typeface="Aptos Display" panose="02110004020202020204"/>
            </a:rPr>
            <a:t> (stayed)</a:t>
          </a:r>
          <a:endParaRPr lang="en-US"/>
        </a:p>
      </dgm:t>
    </dgm:pt>
    <dgm:pt modelId="{21D37195-FCBF-49E6-9DF4-550DF7EE2757}" type="parTrans" cxnId="{C97C771B-99BB-46D7-91D4-6EC85E2BC8F9}">
      <dgm:prSet/>
      <dgm:spPr/>
      <dgm:t>
        <a:bodyPr/>
        <a:lstStyle/>
        <a:p>
          <a:endParaRPr lang="en-US"/>
        </a:p>
      </dgm:t>
    </dgm:pt>
    <dgm:pt modelId="{6F0B4FBF-C5CA-4EEA-AE3F-8F0BBE59751C}" type="sibTrans" cxnId="{C97C771B-99BB-46D7-91D4-6EC85E2BC8F9}">
      <dgm:prSet/>
      <dgm:spPr/>
      <dgm:t>
        <a:bodyPr/>
        <a:lstStyle/>
        <a:p>
          <a:endParaRPr lang="en-US"/>
        </a:p>
      </dgm:t>
    </dgm:pt>
    <dgm:pt modelId="{78718468-7F29-4FAC-8FE3-7D0B01ACAB3A}">
      <dgm:prSet phldrT="[Text]"/>
      <dgm:spPr/>
      <dgm:t>
        <a:bodyPr/>
        <a:lstStyle/>
        <a:p>
          <a:pPr rtl="0"/>
          <a:r>
            <a:rPr lang="en-US" dirty="0"/>
            <a:t>Option for Bronze plans to increase max out of pocket</a:t>
          </a:r>
          <a:r>
            <a:rPr lang="en-US" dirty="0">
              <a:latin typeface="Aptos Display" panose="02110004020202020204"/>
            </a:rPr>
            <a:t> (stayed)</a:t>
          </a:r>
          <a:endParaRPr lang="en-US" dirty="0"/>
        </a:p>
      </dgm:t>
    </dgm:pt>
    <dgm:pt modelId="{71B3B1C1-4FAF-4196-9359-613CF9BA798C}" type="parTrans" cxnId="{AEBCFE5A-0B83-4F31-A9C9-8DE11239A8B9}">
      <dgm:prSet/>
      <dgm:spPr/>
      <dgm:t>
        <a:bodyPr/>
        <a:lstStyle/>
        <a:p>
          <a:endParaRPr lang="en-US"/>
        </a:p>
      </dgm:t>
    </dgm:pt>
    <dgm:pt modelId="{BC53D6D2-2502-477C-BF7C-9C6CB7F957B8}" type="sibTrans" cxnId="{AEBCFE5A-0B83-4F31-A9C9-8DE11239A8B9}">
      <dgm:prSet/>
      <dgm:spPr/>
      <dgm:t>
        <a:bodyPr/>
        <a:lstStyle/>
        <a:p>
          <a:endParaRPr lang="en-US"/>
        </a:p>
      </dgm:t>
    </dgm:pt>
    <dgm:pt modelId="{9E65CC30-5446-4BE2-9EC2-F1F2B339394C}">
      <dgm:prSet phldrT="[Text]"/>
      <dgm:spPr/>
      <dgm:t>
        <a:bodyPr/>
        <a:lstStyle/>
        <a:p>
          <a:pPr rtl="0"/>
          <a:r>
            <a:rPr lang="en-US"/>
            <a:t>Shortened open enrollment</a:t>
          </a:r>
          <a:r>
            <a:rPr lang="en-US">
              <a:latin typeface="Aptos Display" panose="02110004020202020204"/>
            </a:rPr>
            <a:t> (overturned)</a:t>
          </a:r>
          <a:endParaRPr lang="en-US"/>
        </a:p>
      </dgm:t>
    </dgm:pt>
    <dgm:pt modelId="{449B0181-8B65-4CC6-894A-3E0C59461736}" type="parTrans" cxnId="{760A15C1-59E4-497F-8A88-7510879F09F4}">
      <dgm:prSet/>
      <dgm:spPr/>
      <dgm:t>
        <a:bodyPr/>
        <a:lstStyle/>
        <a:p>
          <a:endParaRPr lang="en-US"/>
        </a:p>
      </dgm:t>
    </dgm:pt>
    <dgm:pt modelId="{86A4B878-E82C-4F1C-8829-4AD6A37C9A07}" type="sibTrans" cxnId="{760A15C1-59E4-497F-8A88-7510879F09F4}">
      <dgm:prSet/>
      <dgm:spPr/>
      <dgm:t>
        <a:bodyPr/>
        <a:lstStyle/>
        <a:p>
          <a:endParaRPr lang="en-US"/>
        </a:p>
      </dgm:t>
    </dgm:pt>
    <dgm:pt modelId="{7DFDDA32-8363-4FFE-B782-509AC3572584}">
      <dgm:prSet phldrT="[Text]"/>
      <dgm:spPr/>
      <dgm:t>
        <a:bodyPr/>
        <a:lstStyle/>
        <a:p>
          <a:pPr rtl="0"/>
          <a:r>
            <a:rPr lang="en-US">
              <a:latin typeface="Aptos Display" panose="02110004020202020204"/>
            </a:rPr>
            <a:t>Loosened network</a:t>
          </a:r>
          <a:r>
            <a:rPr lang="en-US"/>
            <a:t> </a:t>
          </a:r>
          <a:r>
            <a:rPr lang="en-US">
              <a:latin typeface="Aptos Display" panose="02110004020202020204"/>
            </a:rPr>
            <a:t>adequacy</a:t>
          </a:r>
          <a:r>
            <a:rPr lang="en-US"/>
            <a:t> </a:t>
          </a:r>
          <a:r>
            <a:rPr lang="en-US">
              <a:latin typeface="Aptos Display" panose="02110004020202020204"/>
            </a:rPr>
            <a:t>rules (stayed)</a:t>
          </a:r>
          <a:endParaRPr lang="en-US"/>
        </a:p>
      </dgm:t>
    </dgm:pt>
    <dgm:pt modelId="{710521D0-6C32-44B9-810F-189C24655BD7}" type="parTrans" cxnId="{08393F25-40BD-4F5C-BF5D-F6C762BB71BF}">
      <dgm:prSet/>
      <dgm:spPr/>
      <dgm:t>
        <a:bodyPr/>
        <a:lstStyle/>
        <a:p>
          <a:endParaRPr lang="en-US"/>
        </a:p>
      </dgm:t>
    </dgm:pt>
    <dgm:pt modelId="{DC49BCAD-A515-4326-967C-01ADC701A301}" type="sibTrans" cxnId="{08393F25-40BD-4F5C-BF5D-F6C762BB71BF}">
      <dgm:prSet/>
      <dgm:spPr/>
      <dgm:t>
        <a:bodyPr/>
        <a:lstStyle/>
        <a:p>
          <a:endParaRPr lang="en-US"/>
        </a:p>
      </dgm:t>
    </dgm:pt>
    <dgm:pt modelId="{28FA2D9B-1B0A-4E2F-82A6-4746F6397629}" type="pres">
      <dgm:prSet presAssocID="{C2071F8F-9E34-40D3-8A25-515919840C26}" presName="linear" presStyleCnt="0">
        <dgm:presLayoutVars>
          <dgm:dir/>
          <dgm:animLvl val="lvl"/>
          <dgm:resizeHandles val="exact"/>
        </dgm:presLayoutVars>
      </dgm:prSet>
      <dgm:spPr/>
    </dgm:pt>
    <dgm:pt modelId="{95864519-CAE3-436F-8F00-7E54B4A8928D}" type="pres">
      <dgm:prSet presAssocID="{9E65CC30-5446-4BE2-9EC2-F1F2B339394C}" presName="parentLin" presStyleCnt="0"/>
      <dgm:spPr/>
    </dgm:pt>
    <dgm:pt modelId="{830E2BB9-2697-4D0A-84D2-109D33A7860D}" type="pres">
      <dgm:prSet presAssocID="{9E65CC30-5446-4BE2-9EC2-F1F2B339394C}" presName="parentLeftMargin" presStyleLbl="node1" presStyleIdx="0" presStyleCnt="8"/>
      <dgm:spPr/>
    </dgm:pt>
    <dgm:pt modelId="{509A8873-06AF-4008-AF81-E6CCF0B3ED2D}" type="pres">
      <dgm:prSet presAssocID="{9E65CC30-5446-4BE2-9EC2-F1F2B339394C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4254FB9F-4EB5-4C14-80EE-7A2B3D908F5A}" type="pres">
      <dgm:prSet presAssocID="{9E65CC30-5446-4BE2-9EC2-F1F2B339394C}" presName="negativeSpace" presStyleCnt="0"/>
      <dgm:spPr/>
    </dgm:pt>
    <dgm:pt modelId="{E0C3D07E-C658-4BDF-8283-492CE09F096B}" type="pres">
      <dgm:prSet presAssocID="{9E65CC30-5446-4BE2-9EC2-F1F2B339394C}" presName="childText" presStyleLbl="conFgAcc1" presStyleIdx="0" presStyleCnt="8">
        <dgm:presLayoutVars>
          <dgm:bulletEnabled val="1"/>
        </dgm:presLayoutVars>
      </dgm:prSet>
      <dgm:spPr/>
    </dgm:pt>
    <dgm:pt modelId="{16F90FA7-EA7A-4CD6-916A-ADDB57AE8FC4}" type="pres">
      <dgm:prSet presAssocID="{86A4B878-E82C-4F1C-8829-4AD6A37C9A07}" presName="spaceBetweenRectangles" presStyleCnt="0"/>
      <dgm:spPr/>
    </dgm:pt>
    <dgm:pt modelId="{A2D48030-6209-41E3-90FD-647BAC48A6AB}" type="pres">
      <dgm:prSet presAssocID="{A3894981-4A34-4352-B9BC-277279F59F41}" presName="parentLin" presStyleCnt="0"/>
      <dgm:spPr/>
    </dgm:pt>
    <dgm:pt modelId="{6B62406F-82F2-4436-8466-D9DA69FC2952}" type="pres">
      <dgm:prSet presAssocID="{A3894981-4A34-4352-B9BC-277279F59F41}" presName="parentLeftMargin" presStyleLbl="node1" presStyleIdx="0" presStyleCnt="8"/>
      <dgm:spPr/>
    </dgm:pt>
    <dgm:pt modelId="{C6B21DA8-B21C-45FD-8AB9-33E96AA6EA91}" type="pres">
      <dgm:prSet presAssocID="{A3894981-4A34-4352-B9BC-277279F59F41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09890452-D8A9-41C3-8392-8FBDFFBD6AE8}" type="pres">
      <dgm:prSet presAssocID="{A3894981-4A34-4352-B9BC-277279F59F41}" presName="negativeSpace" presStyleCnt="0"/>
      <dgm:spPr/>
    </dgm:pt>
    <dgm:pt modelId="{101309DE-8DB9-4A1A-8231-B7EC02850EF0}" type="pres">
      <dgm:prSet presAssocID="{A3894981-4A34-4352-B9BC-277279F59F41}" presName="childText" presStyleLbl="conFgAcc1" presStyleIdx="1" presStyleCnt="8">
        <dgm:presLayoutVars>
          <dgm:bulletEnabled val="1"/>
        </dgm:presLayoutVars>
      </dgm:prSet>
      <dgm:spPr/>
    </dgm:pt>
    <dgm:pt modelId="{F436B8DD-166E-435A-A1E7-13427EB3817A}" type="pres">
      <dgm:prSet presAssocID="{B24A23BB-8D0D-489B-83AA-6358B5ED774E}" presName="spaceBetweenRectangles" presStyleCnt="0"/>
      <dgm:spPr/>
    </dgm:pt>
    <dgm:pt modelId="{B7F9FDBF-7CF0-4F97-B425-D0AEEA996E8E}" type="pres">
      <dgm:prSet presAssocID="{348C02F7-FA6C-40EA-BC77-98F452890BBB}" presName="parentLin" presStyleCnt="0"/>
      <dgm:spPr/>
    </dgm:pt>
    <dgm:pt modelId="{8F172ECE-F507-47A5-B5B8-5E28D94B4638}" type="pres">
      <dgm:prSet presAssocID="{348C02F7-FA6C-40EA-BC77-98F452890BBB}" presName="parentLeftMargin" presStyleLbl="node1" presStyleIdx="1" presStyleCnt="8"/>
      <dgm:spPr/>
    </dgm:pt>
    <dgm:pt modelId="{90A555E0-8664-4EC2-B510-D70E18C9B815}" type="pres">
      <dgm:prSet presAssocID="{348C02F7-FA6C-40EA-BC77-98F452890BBB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DC6C3356-1464-47B4-B15E-BAA0401BC916}" type="pres">
      <dgm:prSet presAssocID="{348C02F7-FA6C-40EA-BC77-98F452890BBB}" presName="negativeSpace" presStyleCnt="0"/>
      <dgm:spPr/>
    </dgm:pt>
    <dgm:pt modelId="{301A3DB2-8F18-4FB6-9954-5F69005074BA}" type="pres">
      <dgm:prSet presAssocID="{348C02F7-FA6C-40EA-BC77-98F452890BBB}" presName="childText" presStyleLbl="conFgAcc1" presStyleIdx="2" presStyleCnt="8">
        <dgm:presLayoutVars>
          <dgm:bulletEnabled val="1"/>
        </dgm:presLayoutVars>
      </dgm:prSet>
      <dgm:spPr/>
    </dgm:pt>
    <dgm:pt modelId="{01CF1DD3-08EE-417C-9B39-51E133A8F715}" type="pres">
      <dgm:prSet presAssocID="{9F587BF2-8483-4BEC-B569-555FC380C710}" presName="spaceBetweenRectangles" presStyleCnt="0"/>
      <dgm:spPr/>
    </dgm:pt>
    <dgm:pt modelId="{31650CE5-F270-493F-B6FB-6DA9A358D510}" type="pres">
      <dgm:prSet presAssocID="{3B716068-011E-4E54-AB15-25B840F29408}" presName="parentLin" presStyleCnt="0"/>
      <dgm:spPr/>
    </dgm:pt>
    <dgm:pt modelId="{D6753795-222A-480F-91E1-CA081D4C93C6}" type="pres">
      <dgm:prSet presAssocID="{3B716068-011E-4E54-AB15-25B840F29408}" presName="parentLeftMargin" presStyleLbl="node1" presStyleIdx="2" presStyleCnt="8"/>
      <dgm:spPr/>
    </dgm:pt>
    <dgm:pt modelId="{C4BD0AB9-D8F6-4822-BF28-011D6AE20985}" type="pres">
      <dgm:prSet presAssocID="{3B716068-011E-4E54-AB15-25B840F29408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85B37938-8928-4E1B-AF35-39844252A61C}" type="pres">
      <dgm:prSet presAssocID="{3B716068-011E-4E54-AB15-25B840F29408}" presName="negativeSpace" presStyleCnt="0"/>
      <dgm:spPr/>
    </dgm:pt>
    <dgm:pt modelId="{229E92EB-9C72-4CC3-AC93-F7C55DB6259A}" type="pres">
      <dgm:prSet presAssocID="{3B716068-011E-4E54-AB15-25B840F29408}" presName="childText" presStyleLbl="conFgAcc1" presStyleIdx="3" presStyleCnt="8">
        <dgm:presLayoutVars>
          <dgm:bulletEnabled val="1"/>
        </dgm:presLayoutVars>
      </dgm:prSet>
      <dgm:spPr/>
    </dgm:pt>
    <dgm:pt modelId="{1537A3D6-7E43-4A02-85F3-3F7B8034394B}" type="pres">
      <dgm:prSet presAssocID="{6F0B4FBF-C5CA-4EEA-AE3F-8F0BBE59751C}" presName="spaceBetweenRectangles" presStyleCnt="0"/>
      <dgm:spPr/>
    </dgm:pt>
    <dgm:pt modelId="{BBD5DEDC-63F9-4D3A-B9B6-5E81615606CA}" type="pres">
      <dgm:prSet presAssocID="{78718468-7F29-4FAC-8FE3-7D0B01ACAB3A}" presName="parentLin" presStyleCnt="0"/>
      <dgm:spPr/>
    </dgm:pt>
    <dgm:pt modelId="{2028A587-4DF7-410E-A8FF-6B623E21725F}" type="pres">
      <dgm:prSet presAssocID="{78718468-7F29-4FAC-8FE3-7D0B01ACAB3A}" presName="parentLeftMargin" presStyleLbl="node1" presStyleIdx="3" presStyleCnt="8"/>
      <dgm:spPr/>
    </dgm:pt>
    <dgm:pt modelId="{3DD96313-B166-4C05-B436-68DBA271B9C7}" type="pres">
      <dgm:prSet presAssocID="{78718468-7F29-4FAC-8FE3-7D0B01ACAB3A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0ACE4E7B-E646-456B-B364-E7822473F0FA}" type="pres">
      <dgm:prSet presAssocID="{78718468-7F29-4FAC-8FE3-7D0B01ACAB3A}" presName="negativeSpace" presStyleCnt="0"/>
      <dgm:spPr/>
    </dgm:pt>
    <dgm:pt modelId="{22E87419-5172-4824-8C37-40BEAABD015E}" type="pres">
      <dgm:prSet presAssocID="{78718468-7F29-4FAC-8FE3-7D0B01ACAB3A}" presName="childText" presStyleLbl="conFgAcc1" presStyleIdx="4" presStyleCnt="8">
        <dgm:presLayoutVars>
          <dgm:bulletEnabled val="1"/>
        </dgm:presLayoutVars>
      </dgm:prSet>
      <dgm:spPr/>
    </dgm:pt>
    <dgm:pt modelId="{C06B0062-C337-429B-A595-26A42618473F}" type="pres">
      <dgm:prSet presAssocID="{BC53D6D2-2502-477C-BF7C-9C6CB7F957B8}" presName="spaceBetweenRectangles" presStyleCnt="0"/>
      <dgm:spPr/>
    </dgm:pt>
    <dgm:pt modelId="{35187CC6-E71D-4E9D-98F0-8F22540CC068}" type="pres">
      <dgm:prSet presAssocID="{403D5F63-F61C-4776-8E99-0266EB0B5C07}" presName="parentLin" presStyleCnt="0"/>
      <dgm:spPr/>
    </dgm:pt>
    <dgm:pt modelId="{2FB9E240-4690-437A-980D-16542C730ADC}" type="pres">
      <dgm:prSet presAssocID="{403D5F63-F61C-4776-8E99-0266EB0B5C07}" presName="parentLeftMargin" presStyleLbl="node1" presStyleIdx="4" presStyleCnt="8"/>
      <dgm:spPr/>
    </dgm:pt>
    <dgm:pt modelId="{1FB70DE3-CD9E-42B5-99CA-5F5E573284A1}" type="pres">
      <dgm:prSet presAssocID="{403D5F63-F61C-4776-8E99-0266EB0B5C07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5DA9010B-EB02-4009-A5E2-0A0D7881AB09}" type="pres">
      <dgm:prSet presAssocID="{403D5F63-F61C-4776-8E99-0266EB0B5C07}" presName="negativeSpace" presStyleCnt="0"/>
      <dgm:spPr/>
    </dgm:pt>
    <dgm:pt modelId="{0749580C-BB8A-434B-BD65-316D08E4482A}" type="pres">
      <dgm:prSet presAssocID="{403D5F63-F61C-4776-8E99-0266EB0B5C07}" presName="childText" presStyleLbl="conFgAcc1" presStyleIdx="5" presStyleCnt="8">
        <dgm:presLayoutVars>
          <dgm:bulletEnabled val="1"/>
        </dgm:presLayoutVars>
      </dgm:prSet>
      <dgm:spPr/>
    </dgm:pt>
    <dgm:pt modelId="{045ABCCC-CA19-4BB6-A2E7-F1392902DED7}" type="pres">
      <dgm:prSet presAssocID="{A1F02567-192A-497A-AE04-47668AB3E7E3}" presName="spaceBetweenRectangles" presStyleCnt="0"/>
      <dgm:spPr/>
    </dgm:pt>
    <dgm:pt modelId="{779C0171-D563-4EF2-9F8A-3EF0E4E9FA16}" type="pres">
      <dgm:prSet presAssocID="{C012D58A-FB90-4CFD-93C6-C8DE60BB8065}" presName="parentLin" presStyleCnt="0"/>
      <dgm:spPr/>
    </dgm:pt>
    <dgm:pt modelId="{7FD5EA0D-56A3-4F6B-9D96-9A9B2805E480}" type="pres">
      <dgm:prSet presAssocID="{C012D58A-FB90-4CFD-93C6-C8DE60BB8065}" presName="parentLeftMargin" presStyleLbl="node1" presStyleIdx="5" presStyleCnt="8"/>
      <dgm:spPr/>
    </dgm:pt>
    <dgm:pt modelId="{A642957C-BD26-4787-ADB0-4D9B377024D9}" type="pres">
      <dgm:prSet presAssocID="{C012D58A-FB90-4CFD-93C6-C8DE60BB8065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105F4798-2986-46B7-BF89-2845EEF086B3}" type="pres">
      <dgm:prSet presAssocID="{C012D58A-FB90-4CFD-93C6-C8DE60BB8065}" presName="negativeSpace" presStyleCnt="0"/>
      <dgm:spPr/>
    </dgm:pt>
    <dgm:pt modelId="{CA2B3728-6AE0-4C3D-9E1A-330092B81DE3}" type="pres">
      <dgm:prSet presAssocID="{C012D58A-FB90-4CFD-93C6-C8DE60BB8065}" presName="childText" presStyleLbl="conFgAcc1" presStyleIdx="6" presStyleCnt="8">
        <dgm:presLayoutVars>
          <dgm:bulletEnabled val="1"/>
        </dgm:presLayoutVars>
      </dgm:prSet>
      <dgm:spPr/>
    </dgm:pt>
    <dgm:pt modelId="{CAD35D3E-01A7-43B2-A9E4-8FD452C16A4D}" type="pres">
      <dgm:prSet presAssocID="{A82E6348-5EF5-403C-A59E-65D2C2E3A546}" presName="spaceBetweenRectangles" presStyleCnt="0"/>
      <dgm:spPr/>
    </dgm:pt>
    <dgm:pt modelId="{89DB730B-2DB8-4007-9D3D-445E3E4EE3E3}" type="pres">
      <dgm:prSet presAssocID="{7DFDDA32-8363-4FFE-B782-509AC3572584}" presName="parentLin" presStyleCnt="0"/>
      <dgm:spPr/>
    </dgm:pt>
    <dgm:pt modelId="{984CACFF-C3F3-4DD4-8B2E-AC778762FB29}" type="pres">
      <dgm:prSet presAssocID="{7DFDDA32-8363-4FFE-B782-509AC3572584}" presName="parentLeftMargin" presStyleLbl="node1" presStyleIdx="6" presStyleCnt="8"/>
      <dgm:spPr/>
    </dgm:pt>
    <dgm:pt modelId="{DE0C51F9-0F59-4D7D-B648-51A78F2017BD}" type="pres">
      <dgm:prSet presAssocID="{7DFDDA32-8363-4FFE-B782-509AC3572584}" presName="parentText" presStyleLbl="node1" presStyleIdx="7" presStyleCnt="8">
        <dgm:presLayoutVars>
          <dgm:chMax val="0"/>
          <dgm:bulletEnabled val="1"/>
        </dgm:presLayoutVars>
      </dgm:prSet>
      <dgm:spPr/>
    </dgm:pt>
    <dgm:pt modelId="{04DA1CAD-CE4E-40B0-BBB8-E3A5E3293A8D}" type="pres">
      <dgm:prSet presAssocID="{7DFDDA32-8363-4FFE-B782-509AC3572584}" presName="negativeSpace" presStyleCnt="0"/>
      <dgm:spPr/>
    </dgm:pt>
    <dgm:pt modelId="{58484D1D-5606-49B0-86EE-9BFF6B4DFF3F}" type="pres">
      <dgm:prSet presAssocID="{7DFDDA32-8363-4FFE-B782-509AC3572584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0C60E501-34BC-40F4-9F7C-F1E8E43AB47C}" type="presOf" srcId="{9E65CC30-5446-4BE2-9EC2-F1F2B339394C}" destId="{509A8873-06AF-4008-AF81-E6CCF0B3ED2D}" srcOrd="1" destOrd="0" presId="urn:microsoft.com/office/officeart/2005/8/layout/list1"/>
    <dgm:cxn modelId="{AE9B3205-4642-4230-BDB0-C91A390876A6}" type="presOf" srcId="{C2071F8F-9E34-40D3-8A25-515919840C26}" destId="{28FA2D9B-1B0A-4E2F-82A6-4746F6397629}" srcOrd="0" destOrd="0" presId="urn:microsoft.com/office/officeart/2005/8/layout/list1"/>
    <dgm:cxn modelId="{973EBD0A-15B2-40BB-808F-42C40C5814A1}" type="presOf" srcId="{348C02F7-FA6C-40EA-BC77-98F452890BBB}" destId="{90A555E0-8664-4EC2-B510-D70E18C9B815}" srcOrd="1" destOrd="0" presId="urn:microsoft.com/office/officeart/2005/8/layout/list1"/>
    <dgm:cxn modelId="{8F41860C-BD33-444C-8FF9-BE972953F970}" type="presOf" srcId="{348C02F7-FA6C-40EA-BC77-98F452890BBB}" destId="{8F172ECE-F507-47A5-B5B8-5E28D94B4638}" srcOrd="0" destOrd="0" presId="urn:microsoft.com/office/officeart/2005/8/layout/list1"/>
    <dgm:cxn modelId="{C9C79E11-4F38-4E91-AB30-2F8AAC7B659E}" srcId="{C2071F8F-9E34-40D3-8A25-515919840C26}" destId="{403D5F63-F61C-4776-8E99-0266EB0B5C07}" srcOrd="5" destOrd="0" parTransId="{5E9A9117-176E-40AC-BAC6-E2E81F8BDBE5}" sibTransId="{A1F02567-192A-497A-AE04-47668AB3E7E3}"/>
    <dgm:cxn modelId="{0F8CC711-35F4-40BF-96B6-2C237CE0B7CE}" type="presOf" srcId="{C012D58A-FB90-4CFD-93C6-C8DE60BB8065}" destId="{7FD5EA0D-56A3-4F6B-9D96-9A9B2805E480}" srcOrd="0" destOrd="0" presId="urn:microsoft.com/office/officeart/2005/8/layout/list1"/>
    <dgm:cxn modelId="{F66C5512-6D7B-4113-BB4E-3A6514D42DF8}" type="presOf" srcId="{A3894981-4A34-4352-B9BC-277279F59F41}" destId="{6B62406F-82F2-4436-8466-D9DA69FC2952}" srcOrd="0" destOrd="0" presId="urn:microsoft.com/office/officeart/2005/8/layout/list1"/>
    <dgm:cxn modelId="{C97C771B-99BB-46D7-91D4-6EC85E2BC8F9}" srcId="{C2071F8F-9E34-40D3-8A25-515919840C26}" destId="{3B716068-011E-4E54-AB15-25B840F29408}" srcOrd="3" destOrd="0" parTransId="{21D37195-FCBF-49E6-9DF4-550DF7EE2757}" sibTransId="{6F0B4FBF-C5CA-4EEA-AE3F-8F0BBE59751C}"/>
    <dgm:cxn modelId="{CD8C6F1E-5A99-42FF-BB9E-BBE95954A7B9}" type="presOf" srcId="{7DFDDA32-8363-4FFE-B782-509AC3572584}" destId="{984CACFF-C3F3-4DD4-8B2E-AC778762FB29}" srcOrd="0" destOrd="0" presId="urn:microsoft.com/office/officeart/2005/8/layout/list1"/>
    <dgm:cxn modelId="{08393F25-40BD-4F5C-BF5D-F6C762BB71BF}" srcId="{C2071F8F-9E34-40D3-8A25-515919840C26}" destId="{7DFDDA32-8363-4FFE-B782-509AC3572584}" srcOrd="7" destOrd="0" parTransId="{710521D0-6C32-44B9-810F-189C24655BD7}" sibTransId="{DC49BCAD-A515-4326-967C-01ADC701A301}"/>
    <dgm:cxn modelId="{B6A7055F-4EA1-4BF4-B2DD-5D669CEA1096}" type="presOf" srcId="{7DFDDA32-8363-4FFE-B782-509AC3572584}" destId="{DE0C51F9-0F59-4D7D-B648-51A78F2017BD}" srcOrd="1" destOrd="0" presId="urn:microsoft.com/office/officeart/2005/8/layout/list1"/>
    <dgm:cxn modelId="{247B084F-D6A5-4E9E-B00E-369A0E350331}" type="presOf" srcId="{3B716068-011E-4E54-AB15-25B840F29408}" destId="{C4BD0AB9-D8F6-4822-BF28-011D6AE20985}" srcOrd="1" destOrd="0" presId="urn:microsoft.com/office/officeart/2005/8/layout/list1"/>
    <dgm:cxn modelId="{F5F8A951-5572-4BC3-9217-3555714DF279}" type="presOf" srcId="{9E65CC30-5446-4BE2-9EC2-F1F2B339394C}" destId="{830E2BB9-2697-4D0A-84D2-109D33A7860D}" srcOrd="0" destOrd="0" presId="urn:microsoft.com/office/officeart/2005/8/layout/list1"/>
    <dgm:cxn modelId="{189F0956-41B3-4976-B335-D2071FE63C3D}" type="presOf" srcId="{C012D58A-FB90-4CFD-93C6-C8DE60BB8065}" destId="{A642957C-BD26-4787-ADB0-4D9B377024D9}" srcOrd="1" destOrd="0" presId="urn:microsoft.com/office/officeart/2005/8/layout/list1"/>
    <dgm:cxn modelId="{AEBCFE5A-0B83-4F31-A9C9-8DE11239A8B9}" srcId="{C2071F8F-9E34-40D3-8A25-515919840C26}" destId="{78718468-7F29-4FAC-8FE3-7D0B01ACAB3A}" srcOrd="4" destOrd="0" parTransId="{71B3B1C1-4FAF-4196-9359-613CF9BA798C}" sibTransId="{BC53D6D2-2502-477C-BF7C-9C6CB7F957B8}"/>
    <dgm:cxn modelId="{C91BB292-CBC3-487F-A346-7F6345596B74}" type="presOf" srcId="{78718468-7F29-4FAC-8FE3-7D0B01ACAB3A}" destId="{3DD96313-B166-4C05-B436-68DBA271B9C7}" srcOrd="1" destOrd="0" presId="urn:microsoft.com/office/officeart/2005/8/layout/list1"/>
    <dgm:cxn modelId="{8ABEAB96-B88F-45AB-9B3B-539F2BDF71F5}" type="presOf" srcId="{78718468-7F29-4FAC-8FE3-7D0B01ACAB3A}" destId="{2028A587-4DF7-410E-A8FF-6B623E21725F}" srcOrd="0" destOrd="0" presId="urn:microsoft.com/office/officeart/2005/8/layout/list1"/>
    <dgm:cxn modelId="{B0FA6E98-4737-4BC8-B38D-EBF8536CE125}" type="presOf" srcId="{3B716068-011E-4E54-AB15-25B840F29408}" destId="{D6753795-222A-480F-91E1-CA081D4C93C6}" srcOrd="0" destOrd="0" presId="urn:microsoft.com/office/officeart/2005/8/layout/list1"/>
    <dgm:cxn modelId="{767C6EB6-0E64-46C6-85DF-6724446E9130}" type="presOf" srcId="{A3894981-4A34-4352-B9BC-277279F59F41}" destId="{C6B21DA8-B21C-45FD-8AB9-33E96AA6EA91}" srcOrd="1" destOrd="0" presId="urn:microsoft.com/office/officeart/2005/8/layout/list1"/>
    <dgm:cxn modelId="{B800D0B8-1E81-459E-8688-38A2BB45588C}" srcId="{C2071F8F-9E34-40D3-8A25-515919840C26}" destId="{C012D58A-FB90-4CFD-93C6-C8DE60BB8065}" srcOrd="6" destOrd="0" parTransId="{C68CC143-65E6-4A46-8040-D3EC6C052F04}" sibTransId="{A82E6348-5EF5-403C-A59E-65D2C2E3A546}"/>
    <dgm:cxn modelId="{25FEDFBD-665A-4C3E-9D5C-865EE2EA8908}" type="presOf" srcId="{403D5F63-F61C-4776-8E99-0266EB0B5C07}" destId="{2FB9E240-4690-437A-980D-16542C730ADC}" srcOrd="0" destOrd="0" presId="urn:microsoft.com/office/officeart/2005/8/layout/list1"/>
    <dgm:cxn modelId="{760A15C1-59E4-497F-8A88-7510879F09F4}" srcId="{C2071F8F-9E34-40D3-8A25-515919840C26}" destId="{9E65CC30-5446-4BE2-9EC2-F1F2B339394C}" srcOrd="0" destOrd="0" parTransId="{449B0181-8B65-4CC6-894A-3E0C59461736}" sibTransId="{86A4B878-E82C-4F1C-8829-4AD6A37C9A07}"/>
    <dgm:cxn modelId="{5FD5CDD1-D802-4417-A00D-09BD70830E57}" srcId="{C2071F8F-9E34-40D3-8A25-515919840C26}" destId="{A3894981-4A34-4352-B9BC-277279F59F41}" srcOrd="1" destOrd="0" parTransId="{70C54451-DB74-442C-889E-E88C8D168632}" sibTransId="{B24A23BB-8D0D-489B-83AA-6358B5ED774E}"/>
    <dgm:cxn modelId="{227E11E9-F028-4015-8F27-3C2F5BE493B4}" type="presOf" srcId="{403D5F63-F61C-4776-8E99-0266EB0B5C07}" destId="{1FB70DE3-CD9E-42B5-99CA-5F5E573284A1}" srcOrd="1" destOrd="0" presId="urn:microsoft.com/office/officeart/2005/8/layout/list1"/>
    <dgm:cxn modelId="{7CC4ABEE-E71A-4E22-A183-FA5A2BCD17BD}" srcId="{C2071F8F-9E34-40D3-8A25-515919840C26}" destId="{348C02F7-FA6C-40EA-BC77-98F452890BBB}" srcOrd="2" destOrd="0" parTransId="{B55A427D-B02E-4861-AA12-4E0775D2667C}" sibTransId="{9F587BF2-8483-4BEC-B569-555FC380C710}"/>
    <dgm:cxn modelId="{E03325F2-C557-4780-B9C3-F9647F01ABED}" type="presParOf" srcId="{28FA2D9B-1B0A-4E2F-82A6-4746F6397629}" destId="{95864519-CAE3-436F-8F00-7E54B4A8928D}" srcOrd="0" destOrd="0" presId="urn:microsoft.com/office/officeart/2005/8/layout/list1"/>
    <dgm:cxn modelId="{821BAA56-2AD1-4597-8362-D888EEA43AA5}" type="presParOf" srcId="{95864519-CAE3-436F-8F00-7E54B4A8928D}" destId="{830E2BB9-2697-4D0A-84D2-109D33A7860D}" srcOrd="0" destOrd="0" presId="urn:microsoft.com/office/officeart/2005/8/layout/list1"/>
    <dgm:cxn modelId="{D6A7AF79-2F74-4D54-BA93-9517BCAE5616}" type="presParOf" srcId="{95864519-CAE3-436F-8F00-7E54B4A8928D}" destId="{509A8873-06AF-4008-AF81-E6CCF0B3ED2D}" srcOrd="1" destOrd="0" presId="urn:microsoft.com/office/officeart/2005/8/layout/list1"/>
    <dgm:cxn modelId="{83C4F897-D603-486C-960E-F47CCDFFF65C}" type="presParOf" srcId="{28FA2D9B-1B0A-4E2F-82A6-4746F6397629}" destId="{4254FB9F-4EB5-4C14-80EE-7A2B3D908F5A}" srcOrd="1" destOrd="0" presId="urn:microsoft.com/office/officeart/2005/8/layout/list1"/>
    <dgm:cxn modelId="{4A88C8C2-A0B9-4686-8410-0812D9825777}" type="presParOf" srcId="{28FA2D9B-1B0A-4E2F-82A6-4746F6397629}" destId="{E0C3D07E-C658-4BDF-8283-492CE09F096B}" srcOrd="2" destOrd="0" presId="urn:microsoft.com/office/officeart/2005/8/layout/list1"/>
    <dgm:cxn modelId="{1FA150FB-9D28-4CD0-961B-C692B37BA079}" type="presParOf" srcId="{28FA2D9B-1B0A-4E2F-82A6-4746F6397629}" destId="{16F90FA7-EA7A-4CD6-916A-ADDB57AE8FC4}" srcOrd="3" destOrd="0" presId="urn:microsoft.com/office/officeart/2005/8/layout/list1"/>
    <dgm:cxn modelId="{AD2CA6F8-D115-4945-BFE2-2907507C6F8E}" type="presParOf" srcId="{28FA2D9B-1B0A-4E2F-82A6-4746F6397629}" destId="{A2D48030-6209-41E3-90FD-647BAC48A6AB}" srcOrd="4" destOrd="0" presId="urn:microsoft.com/office/officeart/2005/8/layout/list1"/>
    <dgm:cxn modelId="{0956E922-19FA-4800-8BC5-E97C306C6AF3}" type="presParOf" srcId="{A2D48030-6209-41E3-90FD-647BAC48A6AB}" destId="{6B62406F-82F2-4436-8466-D9DA69FC2952}" srcOrd="0" destOrd="0" presId="urn:microsoft.com/office/officeart/2005/8/layout/list1"/>
    <dgm:cxn modelId="{F427F6C4-60EB-4F41-87C2-AC20A23CEE19}" type="presParOf" srcId="{A2D48030-6209-41E3-90FD-647BAC48A6AB}" destId="{C6B21DA8-B21C-45FD-8AB9-33E96AA6EA91}" srcOrd="1" destOrd="0" presId="urn:microsoft.com/office/officeart/2005/8/layout/list1"/>
    <dgm:cxn modelId="{D0A92DB7-D7F4-44CD-8F42-0D940DC2B2AF}" type="presParOf" srcId="{28FA2D9B-1B0A-4E2F-82A6-4746F6397629}" destId="{09890452-D8A9-41C3-8392-8FBDFFBD6AE8}" srcOrd="5" destOrd="0" presId="urn:microsoft.com/office/officeart/2005/8/layout/list1"/>
    <dgm:cxn modelId="{CA00EBBC-790A-4ABB-8BB3-2BEE6A55F858}" type="presParOf" srcId="{28FA2D9B-1B0A-4E2F-82A6-4746F6397629}" destId="{101309DE-8DB9-4A1A-8231-B7EC02850EF0}" srcOrd="6" destOrd="0" presId="urn:microsoft.com/office/officeart/2005/8/layout/list1"/>
    <dgm:cxn modelId="{7D3FD73C-A9AF-4BEB-89FE-5DF96FE58D57}" type="presParOf" srcId="{28FA2D9B-1B0A-4E2F-82A6-4746F6397629}" destId="{F436B8DD-166E-435A-A1E7-13427EB3817A}" srcOrd="7" destOrd="0" presId="urn:microsoft.com/office/officeart/2005/8/layout/list1"/>
    <dgm:cxn modelId="{B2D5690B-1B5A-4F32-954A-E00AC61609EC}" type="presParOf" srcId="{28FA2D9B-1B0A-4E2F-82A6-4746F6397629}" destId="{B7F9FDBF-7CF0-4F97-B425-D0AEEA996E8E}" srcOrd="8" destOrd="0" presId="urn:microsoft.com/office/officeart/2005/8/layout/list1"/>
    <dgm:cxn modelId="{D5813DC6-97C0-4B97-8F87-37B832C505E1}" type="presParOf" srcId="{B7F9FDBF-7CF0-4F97-B425-D0AEEA996E8E}" destId="{8F172ECE-F507-47A5-B5B8-5E28D94B4638}" srcOrd="0" destOrd="0" presId="urn:microsoft.com/office/officeart/2005/8/layout/list1"/>
    <dgm:cxn modelId="{073ABF4E-BA18-4E7C-A847-B2C93A4BFFAE}" type="presParOf" srcId="{B7F9FDBF-7CF0-4F97-B425-D0AEEA996E8E}" destId="{90A555E0-8664-4EC2-B510-D70E18C9B815}" srcOrd="1" destOrd="0" presId="urn:microsoft.com/office/officeart/2005/8/layout/list1"/>
    <dgm:cxn modelId="{EE4029B5-C1EE-483E-94AB-B4666A7202AF}" type="presParOf" srcId="{28FA2D9B-1B0A-4E2F-82A6-4746F6397629}" destId="{DC6C3356-1464-47B4-B15E-BAA0401BC916}" srcOrd="9" destOrd="0" presId="urn:microsoft.com/office/officeart/2005/8/layout/list1"/>
    <dgm:cxn modelId="{B6422361-2328-4D5A-AE30-4A19C3DD6278}" type="presParOf" srcId="{28FA2D9B-1B0A-4E2F-82A6-4746F6397629}" destId="{301A3DB2-8F18-4FB6-9954-5F69005074BA}" srcOrd="10" destOrd="0" presId="urn:microsoft.com/office/officeart/2005/8/layout/list1"/>
    <dgm:cxn modelId="{4674BC6D-7173-4F3B-8E61-83653F4CA20F}" type="presParOf" srcId="{28FA2D9B-1B0A-4E2F-82A6-4746F6397629}" destId="{01CF1DD3-08EE-417C-9B39-51E133A8F715}" srcOrd="11" destOrd="0" presId="urn:microsoft.com/office/officeart/2005/8/layout/list1"/>
    <dgm:cxn modelId="{CC752974-63D7-4CE2-896B-685A66EE325B}" type="presParOf" srcId="{28FA2D9B-1B0A-4E2F-82A6-4746F6397629}" destId="{31650CE5-F270-493F-B6FB-6DA9A358D510}" srcOrd="12" destOrd="0" presId="urn:microsoft.com/office/officeart/2005/8/layout/list1"/>
    <dgm:cxn modelId="{06B12E0D-E45A-4276-95E6-6933DB2FE7FC}" type="presParOf" srcId="{31650CE5-F270-493F-B6FB-6DA9A358D510}" destId="{D6753795-222A-480F-91E1-CA081D4C93C6}" srcOrd="0" destOrd="0" presId="urn:microsoft.com/office/officeart/2005/8/layout/list1"/>
    <dgm:cxn modelId="{F773894D-A620-42BD-B070-82E24D7DD284}" type="presParOf" srcId="{31650CE5-F270-493F-B6FB-6DA9A358D510}" destId="{C4BD0AB9-D8F6-4822-BF28-011D6AE20985}" srcOrd="1" destOrd="0" presId="urn:microsoft.com/office/officeart/2005/8/layout/list1"/>
    <dgm:cxn modelId="{406AE02C-D90D-4CC8-8B12-6EEE0FA3EBD2}" type="presParOf" srcId="{28FA2D9B-1B0A-4E2F-82A6-4746F6397629}" destId="{85B37938-8928-4E1B-AF35-39844252A61C}" srcOrd="13" destOrd="0" presId="urn:microsoft.com/office/officeart/2005/8/layout/list1"/>
    <dgm:cxn modelId="{542CB68F-C4BB-4D6F-847C-8A56B4E6FDF6}" type="presParOf" srcId="{28FA2D9B-1B0A-4E2F-82A6-4746F6397629}" destId="{229E92EB-9C72-4CC3-AC93-F7C55DB6259A}" srcOrd="14" destOrd="0" presId="urn:microsoft.com/office/officeart/2005/8/layout/list1"/>
    <dgm:cxn modelId="{091B0CD1-81D9-49F0-B30E-87B23C0D386B}" type="presParOf" srcId="{28FA2D9B-1B0A-4E2F-82A6-4746F6397629}" destId="{1537A3D6-7E43-4A02-85F3-3F7B8034394B}" srcOrd="15" destOrd="0" presId="urn:microsoft.com/office/officeart/2005/8/layout/list1"/>
    <dgm:cxn modelId="{8D18CA75-B2D9-4602-B0F2-6E78C8856D7F}" type="presParOf" srcId="{28FA2D9B-1B0A-4E2F-82A6-4746F6397629}" destId="{BBD5DEDC-63F9-4D3A-B9B6-5E81615606CA}" srcOrd="16" destOrd="0" presId="urn:microsoft.com/office/officeart/2005/8/layout/list1"/>
    <dgm:cxn modelId="{52148EDB-7BB8-43A6-B2E4-5C3EF28EEF7F}" type="presParOf" srcId="{BBD5DEDC-63F9-4D3A-B9B6-5E81615606CA}" destId="{2028A587-4DF7-410E-A8FF-6B623E21725F}" srcOrd="0" destOrd="0" presId="urn:microsoft.com/office/officeart/2005/8/layout/list1"/>
    <dgm:cxn modelId="{58FCA1C6-CBFA-40EF-82A1-1232F71B142D}" type="presParOf" srcId="{BBD5DEDC-63F9-4D3A-B9B6-5E81615606CA}" destId="{3DD96313-B166-4C05-B436-68DBA271B9C7}" srcOrd="1" destOrd="0" presId="urn:microsoft.com/office/officeart/2005/8/layout/list1"/>
    <dgm:cxn modelId="{F3AC8FDC-6BBA-4E8E-8417-646587F1BDD5}" type="presParOf" srcId="{28FA2D9B-1B0A-4E2F-82A6-4746F6397629}" destId="{0ACE4E7B-E646-456B-B364-E7822473F0FA}" srcOrd="17" destOrd="0" presId="urn:microsoft.com/office/officeart/2005/8/layout/list1"/>
    <dgm:cxn modelId="{673A7081-3D2B-476B-837A-2AF0D751BC9E}" type="presParOf" srcId="{28FA2D9B-1B0A-4E2F-82A6-4746F6397629}" destId="{22E87419-5172-4824-8C37-40BEAABD015E}" srcOrd="18" destOrd="0" presId="urn:microsoft.com/office/officeart/2005/8/layout/list1"/>
    <dgm:cxn modelId="{58403A31-5AC2-4465-8168-E56DAB3E7A0F}" type="presParOf" srcId="{28FA2D9B-1B0A-4E2F-82A6-4746F6397629}" destId="{C06B0062-C337-429B-A595-26A42618473F}" srcOrd="19" destOrd="0" presId="urn:microsoft.com/office/officeart/2005/8/layout/list1"/>
    <dgm:cxn modelId="{58D28042-7CFB-490F-9E40-F190450B6644}" type="presParOf" srcId="{28FA2D9B-1B0A-4E2F-82A6-4746F6397629}" destId="{35187CC6-E71D-4E9D-98F0-8F22540CC068}" srcOrd="20" destOrd="0" presId="urn:microsoft.com/office/officeart/2005/8/layout/list1"/>
    <dgm:cxn modelId="{62B70EEE-2E0A-4DA9-9C77-8365E840922A}" type="presParOf" srcId="{35187CC6-E71D-4E9D-98F0-8F22540CC068}" destId="{2FB9E240-4690-437A-980D-16542C730ADC}" srcOrd="0" destOrd="0" presId="urn:microsoft.com/office/officeart/2005/8/layout/list1"/>
    <dgm:cxn modelId="{47ABE173-035A-41D6-B6DB-581A1673356E}" type="presParOf" srcId="{35187CC6-E71D-4E9D-98F0-8F22540CC068}" destId="{1FB70DE3-CD9E-42B5-99CA-5F5E573284A1}" srcOrd="1" destOrd="0" presId="urn:microsoft.com/office/officeart/2005/8/layout/list1"/>
    <dgm:cxn modelId="{D627C842-5152-4223-89E0-BF5964534102}" type="presParOf" srcId="{28FA2D9B-1B0A-4E2F-82A6-4746F6397629}" destId="{5DA9010B-EB02-4009-A5E2-0A0D7881AB09}" srcOrd="21" destOrd="0" presId="urn:microsoft.com/office/officeart/2005/8/layout/list1"/>
    <dgm:cxn modelId="{AAF1FBCE-0D11-4B97-8F49-536C81B62AEA}" type="presParOf" srcId="{28FA2D9B-1B0A-4E2F-82A6-4746F6397629}" destId="{0749580C-BB8A-434B-BD65-316D08E4482A}" srcOrd="22" destOrd="0" presId="urn:microsoft.com/office/officeart/2005/8/layout/list1"/>
    <dgm:cxn modelId="{928D7617-E670-472D-AAF3-637FA71CCC44}" type="presParOf" srcId="{28FA2D9B-1B0A-4E2F-82A6-4746F6397629}" destId="{045ABCCC-CA19-4BB6-A2E7-F1392902DED7}" srcOrd="23" destOrd="0" presId="urn:microsoft.com/office/officeart/2005/8/layout/list1"/>
    <dgm:cxn modelId="{0011B871-A58D-4669-8D93-4EB583D57924}" type="presParOf" srcId="{28FA2D9B-1B0A-4E2F-82A6-4746F6397629}" destId="{779C0171-D563-4EF2-9F8A-3EF0E4E9FA16}" srcOrd="24" destOrd="0" presId="urn:microsoft.com/office/officeart/2005/8/layout/list1"/>
    <dgm:cxn modelId="{002F3D47-1A0E-4773-8ED2-C201C0A0AEF0}" type="presParOf" srcId="{779C0171-D563-4EF2-9F8A-3EF0E4E9FA16}" destId="{7FD5EA0D-56A3-4F6B-9D96-9A9B2805E480}" srcOrd="0" destOrd="0" presId="urn:microsoft.com/office/officeart/2005/8/layout/list1"/>
    <dgm:cxn modelId="{34A86D2B-7E68-4D66-BA00-277540831A45}" type="presParOf" srcId="{779C0171-D563-4EF2-9F8A-3EF0E4E9FA16}" destId="{A642957C-BD26-4787-ADB0-4D9B377024D9}" srcOrd="1" destOrd="0" presId="urn:microsoft.com/office/officeart/2005/8/layout/list1"/>
    <dgm:cxn modelId="{7D9BE9A5-4527-4FCF-9EA7-A23EEB05BCF7}" type="presParOf" srcId="{28FA2D9B-1B0A-4E2F-82A6-4746F6397629}" destId="{105F4798-2986-46B7-BF89-2845EEF086B3}" srcOrd="25" destOrd="0" presId="urn:microsoft.com/office/officeart/2005/8/layout/list1"/>
    <dgm:cxn modelId="{65410C14-99B7-4E48-8FB1-21BE3255ACDE}" type="presParOf" srcId="{28FA2D9B-1B0A-4E2F-82A6-4746F6397629}" destId="{CA2B3728-6AE0-4C3D-9E1A-330092B81DE3}" srcOrd="26" destOrd="0" presId="urn:microsoft.com/office/officeart/2005/8/layout/list1"/>
    <dgm:cxn modelId="{5D70B026-A9CF-4944-8F72-0A50CDFAB140}" type="presParOf" srcId="{28FA2D9B-1B0A-4E2F-82A6-4746F6397629}" destId="{CAD35D3E-01A7-43B2-A9E4-8FD452C16A4D}" srcOrd="27" destOrd="0" presId="urn:microsoft.com/office/officeart/2005/8/layout/list1"/>
    <dgm:cxn modelId="{095170C0-3D0B-4DE6-8F6D-1B2AB42082D0}" type="presParOf" srcId="{28FA2D9B-1B0A-4E2F-82A6-4746F6397629}" destId="{89DB730B-2DB8-4007-9D3D-445E3E4EE3E3}" srcOrd="28" destOrd="0" presId="urn:microsoft.com/office/officeart/2005/8/layout/list1"/>
    <dgm:cxn modelId="{48B37085-C690-44A8-9F2A-9B68F9F16237}" type="presParOf" srcId="{89DB730B-2DB8-4007-9D3D-445E3E4EE3E3}" destId="{984CACFF-C3F3-4DD4-8B2E-AC778762FB29}" srcOrd="0" destOrd="0" presId="urn:microsoft.com/office/officeart/2005/8/layout/list1"/>
    <dgm:cxn modelId="{F445E93E-CBE6-4EBB-8AA2-E90AC335FB20}" type="presParOf" srcId="{89DB730B-2DB8-4007-9D3D-445E3E4EE3E3}" destId="{DE0C51F9-0F59-4D7D-B648-51A78F2017BD}" srcOrd="1" destOrd="0" presId="urn:microsoft.com/office/officeart/2005/8/layout/list1"/>
    <dgm:cxn modelId="{D2995189-F0B2-4269-B8F3-01781A118FA0}" type="presParOf" srcId="{28FA2D9B-1B0A-4E2F-82A6-4746F6397629}" destId="{04DA1CAD-CE4E-40B0-BBB8-E3A5E3293A8D}" srcOrd="29" destOrd="0" presId="urn:microsoft.com/office/officeart/2005/8/layout/list1"/>
    <dgm:cxn modelId="{7C8111B9-08B7-4129-9498-AC3051E07B94}" type="presParOf" srcId="{28FA2D9B-1B0A-4E2F-82A6-4746F6397629}" destId="{58484D1D-5606-49B0-86EE-9BFF6B4DFF3F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071F8F-9E34-40D3-8A25-515919840C26}" type="doc">
      <dgm:prSet loTypeId="urn:microsoft.com/office/officeart/2005/8/layout/list1" loCatId="list" qsTypeId="urn:microsoft.com/office/officeart/2005/8/quickstyle/simple3#2" qsCatId="simple" csTypeId="urn:microsoft.com/office/officeart/2005/8/colors/colorful5#2" csCatId="colorful" phldr="1"/>
      <dgm:spPr/>
      <dgm:t>
        <a:bodyPr/>
        <a:lstStyle/>
        <a:p>
          <a:endParaRPr lang="en-US"/>
        </a:p>
      </dgm:t>
    </dgm:pt>
    <dgm:pt modelId="{348C02F7-FA6C-40EA-BC77-98F452890BBB}">
      <dgm:prSet phldrT="[Text]" custT="1"/>
      <dgm:spPr/>
      <dgm:t>
        <a:bodyPr/>
        <a:lstStyle/>
        <a:p>
          <a:r>
            <a:rPr lang="en-US" sz="2000"/>
            <a:t>Increased maximum out of pocket for catastrophic plans (PY28).*</a:t>
          </a:r>
        </a:p>
      </dgm:t>
    </dgm:pt>
    <dgm:pt modelId="{B55A427D-B02E-4861-AA12-4E0775D2667C}" type="parTrans" cxnId="{7CC4ABEE-E71A-4E22-A183-FA5A2BCD17BD}">
      <dgm:prSet/>
      <dgm:spPr/>
      <dgm:t>
        <a:bodyPr/>
        <a:lstStyle/>
        <a:p>
          <a:endParaRPr lang="en-US" sz="2000"/>
        </a:p>
      </dgm:t>
    </dgm:pt>
    <dgm:pt modelId="{9F587BF2-8483-4BEC-B569-555FC380C710}" type="sibTrans" cxnId="{7CC4ABEE-E71A-4E22-A183-FA5A2BCD17BD}">
      <dgm:prSet/>
      <dgm:spPr/>
      <dgm:t>
        <a:bodyPr/>
        <a:lstStyle/>
        <a:p>
          <a:endParaRPr lang="en-US" sz="2000"/>
        </a:p>
      </dgm:t>
    </dgm:pt>
    <dgm:pt modelId="{403D5F63-F61C-4776-8E99-0266EB0B5C07}">
      <dgm:prSet phldrT="[Text]" custT="1"/>
      <dgm:spPr/>
      <dgm:t>
        <a:bodyPr/>
        <a:lstStyle/>
        <a:p>
          <a:r>
            <a:rPr lang="en-US" sz="2000"/>
            <a:t>State requirement to defray state mandated benefits since 2011 (PY2028).</a:t>
          </a:r>
        </a:p>
      </dgm:t>
    </dgm:pt>
    <dgm:pt modelId="{5E9A9117-176E-40AC-BAC6-E2E81F8BDBE5}" type="parTrans" cxnId="{C9C79E11-4F38-4E91-AB30-2F8AAC7B659E}">
      <dgm:prSet/>
      <dgm:spPr/>
      <dgm:t>
        <a:bodyPr/>
        <a:lstStyle/>
        <a:p>
          <a:endParaRPr lang="en-US" sz="2000"/>
        </a:p>
      </dgm:t>
    </dgm:pt>
    <dgm:pt modelId="{A1F02567-192A-497A-AE04-47668AB3E7E3}" type="sibTrans" cxnId="{C9C79E11-4F38-4E91-AB30-2F8AAC7B659E}">
      <dgm:prSet/>
      <dgm:spPr/>
      <dgm:t>
        <a:bodyPr/>
        <a:lstStyle/>
        <a:p>
          <a:endParaRPr lang="en-US" sz="2000"/>
        </a:p>
      </dgm:t>
    </dgm:pt>
    <dgm:pt modelId="{AD9DECBA-3A11-401C-AF5C-D9B60E221236}">
      <dgm:prSet phldrT="[Text]" custT="1"/>
      <dgm:spPr/>
      <dgm:t>
        <a:bodyPr/>
        <a:lstStyle/>
        <a:p>
          <a:r>
            <a:rPr lang="en-US" sz="2000"/>
            <a:t>State Exchange Improper Payment Measurement- increased federal oversight. </a:t>
          </a:r>
        </a:p>
      </dgm:t>
    </dgm:pt>
    <dgm:pt modelId="{BF05EAC3-3C0D-417C-9356-5970E42B9A4E}" type="parTrans" cxnId="{EEEF004C-AFB7-4A87-A244-E254E2BF9179}">
      <dgm:prSet/>
      <dgm:spPr/>
      <dgm:t>
        <a:bodyPr/>
        <a:lstStyle/>
        <a:p>
          <a:endParaRPr lang="en-US"/>
        </a:p>
      </dgm:t>
    </dgm:pt>
    <dgm:pt modelId="{B8142596-D5DF-4B8C-A224-7900BB01B353}" type="sibTrans" cxnId="{EEEF004C-AFB7-4A87-A244-E254E2BF9179}">
      <dgm:prSet/>
      <dgm:spPr/>
      <dgm:t>
        <a:bodyPr/>
        <a:lstStyle/>
        <a:p>
          <a:endParaRPr lang="en-US"/>
        </a:p>
      </dgm:t>
    </dgm:pt>
    <dgm:pt modelId="{28FA2D9B-1B0A-4E2F-82A6-4746F6397629}" type="pres">
      <dgm:prSet presAssocID="{C2071F8F-9E34-40D3-8A25-515919840C26}" presName="linear" presStyleCnt="0">
        <dgm:presLayoutVars>
          <dgm:dir/>
          <dgm:animLvl val="lvl"/>
          <dgm:resizeHandles val="exact"/>
        </dgm:presLayoutVars>
      </dgm:prSet>
      <dgm:spPr/>
    </dgm:pt>
    <dgm:pt modelId="{B7F9FDBF-7CF0-4F97-B425-D0AEEA996E8E}" type="pres">
      <dgm:prSet presAssocID="{348C02F7-FA6C-40EA-BC77-98F452890BBB}" presName="parentLin" presStyleCnt="0"/>
      <dgm:spPr/>
    </dgm:pt>
    <dgm:pt modelId="{8F172ECE-F507-47A5-B5B8-5E28D94B4638}" type="pres">
      <dgm:prSet presAssocID="{348C02F7-FA6C-40EA-BC77-98F452890BBB}" presName="parentLeftMargin" presStyleLbl="node1" presStyleIdx="0" presStyleCnt="3"/>
      <dgm:spPr/>
    </dgm:pt>
    <dgm:pt modelId="{90A555E0-8664-4EC2-B510-D70E18C9B815}" type="pres">
      <dgm:prSet presAssocID="{348C02F7-FA6C-40EA-BC77-98F452890BB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C6C3356-1464-47B4-B15E-BAA0401BC916}" type="pres">
      <dgm:prSet presAssocID="{348C02F7-FA6C-40EA-BC77-98F452890BBB}" presName="negativeSpace" presStyleCnt="0"/>
      <dgm:spPr/>
    </dgm:pt>
    <dgm:pt modelId="{301A3DB2-8F18-4FB6-9954-5F69005074BA}" type="pres">
      <dgm:prSet presAssocID="{348C02F7-FA6C-40EA-BC77-98F452890BBB}" presName="childText" presStyleLbl="conFgAcc1" presStyleIdx="0" presStyleCnt="3">
        <dgm:presLayoutVars>
          <dgm:bulletEnabled val="1"/>
        </dgm:presLayoutVars>
      </dgm:prSet>
      <dgm:spPr/>
    </dgm:pt>
    <dgm:pt modelId="{01CF1DD3-08EE-417C-9B39-51E133A8F715}" type="pres">
      <dgm:prSet presAssocID="{9F587BF2-8483-4BEC-B569-555FC380C710}" presName="spaceBetweenRectangles" presStyleCnt="0"/>
      <dgm:spPr/>
    </dgm:pt>
    <dgm:pt modelId="{35187CC6-E71D-4E9D-98F0-8F22540CC068}" type="pres">
      <dgm:prSet presAssocID="{403D5F63-F61C-4776-8E99-0266EB0B5C07}" presName="parentLin" presStyleCnt="0"/>
      <dgm:spPr/>
    </dgm:pt>
    <dgm:pt modelId="{2FB9E240-4690-437A-980D-16542C730ADC}" type="pres">
      <dgm:prSet presAssocID="{403D5F63-F61C-4776-8E99-0266EB0B5C07}" presName="parentLeftMargin" presStyleLbl="node1" presStyleIdx="0" presStyleCnt="3"/>
      <dgm:spPr/>
    </dgm:pt>
    <dgm:pt modelId="{1FB70DE3-CD9E-42B5-99CA-5F5E573284A1}" type="pres">
      <dgm:prSet presAssocID="{403D5F63-F61C-4776-8E99-0266EB0B5C0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DA9010B-EB02-4009-A5E2-0A0D7881AB09}" type="pres">
      <dgm:prSet presAssocID="{403D5F63-F61C-4776-8E99-0266EB0B5C07}" presName="negativeSpace" presStyleCnt="0"/>
      <dgm:spPr/>
    </dgm:pt>
    <dgm:pt modelId="{0749580C-BB8A-434B-BD65-316D08E4482A}" type="pres">
      <dgm:prSet presAssocID="{403D5F63-F61C-4776-8E99-0266EB0B5C07}" presName="childText" presStyleLbl="conFgAcc1" presStyleIdx="1" presStyleCnt="3">
        <dgm:presLayoutVars>
          <dgm:bulletEnabled val="1"/>
        </dgm:presLayoutVars>
      </dgm:prSet>
      <dgm:spPr/>
    </dgm:pt>
    <dgm:pt modelId="{E8CBCB8E-074E-4A0F-BD0C-47023ECC4B78}" type="pres">
      <dgm:prSet presAssocID="{A1F02567-192A-497A-AE04-47668AB3E7E3}" presName="spaceBetweenRectangles" presStyleCnt="0"/>
      <dgm:spPr/>
    </dgm:pt>
    <dgm:pt modelId="{8B7E19AF-F4FD-4AC0-B176-061108A75CD8}" type="pres">
      <dgm:prSet presAssocID="{AD9DECBA-3A11-401C-AF5C-D9B60E221236}" presName="parentLin" presStyleCnt="0"/>
      <dgm:spPr/>
    </dgm:pt>
    <dgm:pt modelId="{A33F7963-09C7-4F88-909C-45D999BF91B2}" type="pres">
      <dgm:prSet presAssocID="{AD9DECBA-3A11-401C-AF5C-D9B60E221236}" presName="parentLeftMargin" presStyleLbl="node1" presStyleIdx="1" presStyleCnt="3"/>
      <dgm:spPr/>
    </dgm:pt>
    <dgm:pt modelId="{AB5F08C4-64D9-496B-A358-02D7BA72154A}" type="pres">
      <dgm:prSet presAssocID="{AD9DECBA-3A11-401C-AF5C-D9B60E221236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4B9BAFC9-AC91-468D-9301-8AEA5DB029FF}" type="pres">
      <dgm:prSet presAssocID="{AD9DECBA-3A11-401C-AF5C-D9B60E221236}" presName="negativeSpace" presStyleCnt="0"/>
      <dgm:spPr/>
    </dgm:pt>
    <dgm:pt modelId="{03686287-B2E1-46CC-8589-E1FDED4887AD}" type="pres">
      <dgm:prSet presAssocID="{AD9DECBA-3A11-401C-AF5C-D9B60E221236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AE9B3205-4642-4230-BDB0-C91A390876A6}" type="presOf" srcId="{C2071F8F-9E34-40D3-8A25-515919840C26}" destId="{28FA2D9B-1B0A-4E2F-82A6-4746F6397629}" srcOrd="0" destOrd="0" presId="urn:microsoft.com/office/officeart/2005/8/layout/list1"/>
    <dgm:cxn modelId="{973EBD0A-15B2-40BB-808F-42C40C5814A1}" type="presOf" srcId="{348C02F7-FA6C-40EA-BC77-98F452890BBB}" destId="{90A555E0-8664-4EC2-B510-D70E18C9B815}" srcOrd="1" destOrd="0" presId="urn:microsoft.com/office/officeart/2005/8/layout/list1"/>
    <dgm:cxn modelId="{8F41860C-BD33-444C-8FF9-BE972953F970}" type="presOf" srcId="{348C02F7-FA6C-40EA-BC77-98F452890BBB}" destId="{8F172ECE-F507-47A5-B5B8-5E28D94B4638}" srcOrd="0" destOrd="0" presId="urn:microsoft.com/office/officeart/2005/8/layout/list1"/>
    <dgm:cxn modelId="{C9C79E11-4F38-4E91-AB30-2F8AAC7B659E}" srcId="{C2071F8F-9E34-40D3-8A25-515919840C26}" destId="{403D5F63-F61C-4776-8E99-0266EB0B5C07}" srcOrd="1" destOrd="0" parTransId="{5E9A9117-176E-40AC-BAC6-E2E81F8BDBE5}" sibTransId="{A1F02567-192A-497A-AE04-47668AB3E7E3}"/>
    <dgm:cxn modelId="{ECDBDE49-2EF3-4BBB-9FCC-2056B8C1E2AC}" type="presOf" srcId="{AD9DECBA-3A11-401C-AF5C-D9B60E221236}" destId="{AB5F08C4-64D9-496B-A358-02D7BA72154A}" srcOrd="1" destOrd="0" presId="urn:microsoft.com/office/officeart/2005/8/layout/list1"/>
    <dgm:cxn modelId="{EEEF004C-AFB7-4A87-A244-E254E2BF9179}" srcId="{C2071F8F-9E34-40D3-8A25-515919840C26}" destId="{AD9DECBA-3A11-401C-AF5C-D9B60E221236}" srcOrd="2" destOrd="0" parTransId="{BF05EAC3-3C0D-417C-9356-5970E42B9A4E}" sibTransId="{B8142596-D5DF-4B8C-A224-7900BB01B353}"/>
    <dgm:cxn modelId="{25FEDFBD-665A-4C3E-9D5C-865EE2EA8908}" type="presOf" srcId="{403D5F63-F61C-4776-8E99-0266EB0B5C07}" destId="{2FB9E240-4690-437A-980D-16542C730ADC}" srcOrd="0" destOrd="0" presId="urn:microsoft.com/office/officeart/2005/8/layout/list1"/>
    <dgm:cxn modelId="{753DB7C5-B891-4C14-9DF6-1E8E083807BA}" type="presOf" srcId="{AD9DECBA-3A11-401C-AF5C-D9B60E221236}" destId="{A33F7963-09C7-4F88-909C-45D999BF91B2}" srcOrd="0" destOrd="0" presId="urn:microsoft.com/office/officeart/2005/8/layout/list1"/>
    <dgm:cxn modelId="{227E11E9-F028-4015-8F27-3C2F5BE493B4}" type="presOf" srcId="{403D5F63-F61C-4776-8E99-0266EB0B5C07}" destId="{1FB70DE3-CD9E-42B5-99CA-5F5E573284A1}" srcOrd="1" destOrd="0" presId="urn:microsoft.com/office/officeart/2005/8/layout/list1"/>
    <dgm:cxn modelId="{7CC4ABEE-E71A-4E22-A183-FA5A2BCD17BD}" srcId="{C2071F8F-9E34-40D3-8A25-515919840C26}" destId="{348C02F7-FA6C-40EA-BC77-98F452890BBB}" srcOrd="0" destOrd="0" parTransId="{B55A427D-B02E-4861-AA12-4E0775D2667C}" sibTransId="{9F587BF2-8483-4BEC-B569-555FC380C710}"/>
    <dgm:cxn modelId="{B2D5690B-1B5A-4F32-954A-E00AC61609EC}" type="presParOf" srcId="{28FA2D9B-1B0A-4E2F-82A6-4746F6397629}" destId="{B7F9FDBF-7CF0-4F97-B425-D0AEEA996E8E}" srcOrd="0" destOrd="0" presId="urn:microsoft.com/office/officeart/2005/8/layout/list1"/>
    <dgm:cxn modelId="{D5813DC6-97C0-4B97-8F87-37B832C505E1}" type="presParOf" srcId="{B7F9FDBF-7CF0-4F97-B425-D0AEEA996E8E}" destId="{8F172ECE-F507-47A5-B5B8-5E28D94B4638}" srcOrd="0" destOrd="0" presId="urn:microsoft.com/office/officeart/2005/8/layout/list1"/>
    <dgm:cxn modelId="{073ABF4E-BA18-4E7C-A847-B2C93A4BFFAE}" type="presParOf" srcId="{B7F9FDBF-7CF0-4F97-B425-D0AEEA996E8E}" destId="{90A555E0-8664-4EC2-B510-D70E18C9B815}" srcOrd="1" destOrd="0" presId="urn:microsoft.com/office/officeart/2005/8/layout/list1"/>
    <dgm:cxn modelId="{EE4029B5-C1EE-483E-94AB-B4666A7202AF}" type="presParOf" srcId="{28FA2D9B-1B0A-4E2F-82A6-4746F6397629}" destId="{DC6C3356-1464-47B4-B15E-BAA0401BC916}" srcOrd="1" destOrd="0" presId="urn:microsoft.com/office/officeart/2005/8/layout/list1"/>
    <dgm:cxn modelId="{B6422361-2328-4D5A-AE30-4A19C3DD6278}" type="presParOf" srcId="{28FA2D9B-1B0A-4E2F-82A6-4746F6397629}" destId="{301A3DB2-8F18-4FB6-9954-5F69005074BA}" srcOrd="2" destOrd="0" presId="urn:microsoft.com/office/officeart/2005/8/layout/list1"/>
    <dgm:cxn modelId="{4674BC6D-7173-4F3B-8E61-83653F4CA20F}" type="presParOf" srcId="{28FA2D9B-1B0A-4E2F-82A6-4746F6397629}" destId="{01CF1DD3-08EE-417C-9B39-51E133A8F715}" srcOrd="3" destOrd="0" presId="urn:microsoft.com/office/officeart/2005/8/layout/list1"/>
    <dgm:cxn modelId="{58D28042-7CFB-490F-9E40-F190450B6644}" type="presParOf" srcId="{28FA2D9B-1B0A-4E2F-82A6-4746F6397629}" destId="{35187CC6-E71D-4E9D-98F0-8F22540CC068}" srcOrd="4" destOrd="0" presId="urn:microsoft.com/office/officeart/2005/8/layout/list1"/>
    <dgm:cxn modelId="{62B70EEE-2E0A-4DA9-9C77-8365E840922A}" type="presParOf" srcId="{35187CC6-E71D-4E9D-98F0-8F22540CC068}" destId="{2FB9E240-4690-437A-980D-16542C730ADC}" srcOrd="0" destOrd="0" presId="urn:microsoft.com/office/officeart/2005/8/layout/list1"/>
    <dgm:cxn modelId="{47ABE173-035A-41D6-B6DB-581A1673356E}" type="presParOf" srcId="{35187CC6-E71D-4E9D-98F0-8F22540CC068}" destId="{1FB70DE3-CD9E-42B5-99CA-5F5E573284A1}" srcOrd="1" destOrd="0" presId="urn:microsoft.com/office/officeart/2005/8/layout/list1"/>
    <dgm:cxn modelId="{D627C842-5152-4223-89E0-BF5964534102}" type="presParOf" srcId="{28FA2D9B-1B0A-4E2F-82A6-4746F6397629}" destId="{5DA9010B-EB02-4009-A5E2-0A0D7881AB09}" srcOrd="5" destOrd="0" presId="urn:microsoft.com/office/officeart/2005/8/layout/list1"/>
    <dgm:cxn modelId="{AAF1FBCE-0D11-4B97-8F49-536C81B62AEA}" type="presParOf" srcId="{28FA2D9B-1B0A-4E2F-82A6-4746F6397629}" destId="{0749580C-BB8A-434B-BD65-316D08E4482A}" srcOrd="6" destOrd="0" presId="urn:microsoft.com/office/officeart/2005/8/layout/list1"/>
    <dgm:cxn modelId="{BF8779B6-860D-4B21-AB3E-753F39D581AC}" type="presParOf" srcId="{28FA2D9B-1B0A-4E2F-82A6-4746F6397629}" destId="{E8CBCB8E-074E-4A0F-BD0C-47023ECC4B78}" srcOrd="7" destOrd="0" presId="urn:microsoft.com/office/officeart/2005/8/layout/list1"/>
    <dgm:cxn modelId="{A34BE404-9CA0-4E41-9B13-586FC30592DC}" type="presParOf" srcId="{28FA2D9B-1B0A-4E2F-82A6-4746F6397629}" destId="{8B7E19AF-F4FD-4AC0-B176-061108A75CD8}" srcOrd="8" destOrd="0" presId="urn:microsoft.com/office/officeart/2005/8/layout/list1"/>
    <dgm:cxn modelId="{6A7D8743-1C69-4049-95D6-0FC2AFED369F}" type="presParOf" srcId="{8B7E19AF-F4FD-4AC0-B176-061108A75CD8}" destId="{A33F7963-09C7-4F88-909C-45D999BF91B2}" srcOrd="0" destOrd="0" presId="urn:microsoft.com/office/officeart/2005/8/layout/list1"/>
    <dgm:cxn modelId="{DF370E4F-9558-48B1-908F-BA97665295BE}" type="presParOf" srcId="{8B7E19AF-F4FD-4AC0-B176-061108A75CD8}" destId="{AB5F08C4-64D9-496B-A358-02D7BA72154A}" srcOrd="1" destOrd="0" presId="urn:microsoft.com/office/officeart/2005/8/layout/list1"/>
    <dgm:cxn modelId="{131A48A7-89D5-4B2F-B194-D0095E7D1FF8}" type="presParOf" srcId="{28FA2D9B-1B0A-4E2F-82A6-4746F6397629}" destId="{4B9BAFC9-AC91-468D-9301-8AEA5DB029FF}" srcOrd="9" destOrd="0" presId="urn:microsoft.com/office/officeart/2005/8/layout/list1"/>
    <dgm:cxn modelId="{0AD03023-DD27-4F86-B5C0-545B4DF3DD8C}" type="presParOf" srcId="{28FA2D9B-1B0A-4E2F-82A6-4746F6397629}" destId="{03686287-B2E1-46CC-8589-E1FDED4887A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2071F8F-9E34-40D3-8A25-515919840C26}" type="doc">
      <dgm:prSet loTypeId="urn:microsoft.com/office/officeart/2005/8/layout/list1" loCatId="list" qsTypeId="urn:microsoft.com/office/officeart/2005/8/quickstyle/simple3#3" qsCatId="simple" csTypeId="urn:microsoft.com/office/officeart/2005/8/colors/colorful5#3" csCatId="colorful" phldr="1"/>
      <dgm:spPr/>
      <dgm:t>
        <a:bodyPr/>
        <a:lstStyle/>
        <a:p>
          <a:endParaRPr lang="en-US"/>
        </a:p>
      </dgm:t>
    </dgm:pt>
    <dgm:pt modelId="{3F8021AE-8CEF-4DB3-AF86-6C89595B1137}">
      <dgm:prSet phldrT="[Text]" custT="1"/>
      <dgm:spPr/>
      <dgm:t>
        <a:bodyPr/>
        <a:lstStyle/>
        <a:p>
          <a:r>
            <a:rPr lang="en-US" sz="2000"/>
            <a:t>Multi-year catastrophic plan design*</a:t>
          </a:r>
        </a:p>
      </dgm:t>
    </dgm:pt>
    <dgm:pt modelId="{788819F8-EAF6-4F91-898D-7C5671EDF612}" type="parTrans" cxnId="{883630A8-3D1F-4311-8857-799973219E0D}">
      <dgm:prSet/>
      <dgm:spPr/>
      <dgm:t>
        <a:bodyPr/>
        <a:lstStyle/>
        <a:p>
          <a:endParaRPr lang="en-US"/>
        </a:p>
      </dgm:t>
    </dgm:pt>
    <dgm:pt modelId="{DDEEE92F-CE15-4CA7-9D0E-14B5675B395C}" type="sibTrans" cxnId="{883630A8-3D1F-4311-8857-799973219E0D}">
      <dgm:prSet/>
      <dgm:spPr/>
      <dgm:t>
        <a:bodyPr/>
        <a:lstStyle/>
        <a:p>
          <a:endParaRPr lang="en-US"/>
        </a:p>
      </dgm:t>
    </dgm:pt>
    <dgm:pt modelId="{F8575B9D-E8CB-4C8F-B403-AA204A33852A}">
      <dgm:prSet phldrT="[Text]" custT="1"/>
      <dgm:spPr/>
      <dgm:t>
        <a:bodyPr/>
        <a:lstStyle/>
        <a:p>
          <a:r>
            <a:rPr lang="en-US" sz="2000"/>
            <a:t>Permitting non-network plans</a:t>
          </a:r>
          <a:r>
            <a:rPr lang="en-US" sz="2000">
              <a:latin typeface="Aptos Display" panose="02110004020202020204"/>
            </a:rPr>
            <a:t>*</a:t>
          </a:r>
          <a:endParaRPr lang="en-US" sz="2000"/>
        </a:p>
      </dgm:t>
    </dgm:pt>
    <dgm:pt modelId="{2CA678B4-6BB9-4D6F-B189-E010452F795E}" type="parTrans" cxnId="{CF40C38C-F37C-4434-B03D-35E5F90C2CD9}">
      <dgm:prSet/>
      <dgm:spPr/>
      <dgm:t>
        <a:bodyPr/>
        <a:lstStyle/>
        <a:p>
          <a:endParaRPr lang="en-US"/>
        </a:p>
      </dgm:t>
    </dgm:pt>
    <dgm:pt modelId="{78190084-3A51-49F0-AC46-54A952E3DFC5}" type="sibTrans" cxnId="{CF40C38C-F37C-4434-B03D-35E5F90C2CD9}">
      <dgm:prSet/>
      <dgm:spPr/>
      <dgm:t>
        <a:bodyPr/>
        <a:lstStyle/>
        <a:p>
          <a:endParaRPr lang="en-US"/>
        </a:p>
      </dgm:t>
    </dgm:pt>
    <dgm:pt modelId="{28FA2D9B-1B0A-4E2F-82A6-4746F6397629}" type="pres">
      <dgm:prSet presAssocID="{C2071F8F-9E34-40D3-8A25-515919840C26}" presName="linear" presStyleCnt="0">
        <dgm:presLayoutVars>
          <dgm:dir/>
          <dgm:animLvl val="lvl"/>
          <dgm:resizeHandles val="exact"/>
        </dgm:presLayoutVars>
      </dgm:prSet>
      <dgm:spPr/>
    </dgm:pt>
    <dgm:pt modelId="{FED1A8B8-E1EF-4948-8862-6BB2DF520D15}" type="pres">
      <dgm:prSet presAssocID="{3F8021AE-8CEF-4DB3-AF86-6C89595B1137}" presName="parentLin" presStyleCnt="0"/>
      <dgm:spPr/>
    </dgm:pt>
    <dgm:pt modelId="{72FC977E-8C29-403C-8707-54029624D9CA}" type="pres">
      <dgm:prSet presAssocID="{3F8021AE-8CEF-4DB3-AF86-6C89595B1137}" presName="parentLeftMargin" presStyleLbl="node1" presStyleIdx="0" presStyleCnt="2"/>
      <dgm:spPr/>
    </dgm:pt>
    <dgm:pt modelId="{CB965E31-A715-4CCA-9EAF-4E654D927305}" type="pres">
      <dgm:prSet presAssocID="{3F8021AE-8CEF-4DB3-AF86-6C89595B113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D658A447-548D-44C3-8116-9147E0030881}" type="pres">
      <dgm:prSet presAssocID="{3F8021AE-8CEF-4DB3-AF86-6C89595B1137}" presName="negativeSpace" presStyleCnt="0"/>
      <dgm:spPr/>
    </dgm:pt>
    <dgm:pt modelId="{9AC07CED-CAB6-4AB8-99B3-F7CD24833154}" type="pres">
      <dgm:prSet presAssocID="{3F8021AE-8CEF-4DB3-AF86-6C89595B1137}" presName="childText" presStyleLbl="conFgAcc1" presStyleIdx="0" presStyleCnt="2">
        <dgm:presLayoutVars>
          <dgm:bulletEnabled val="1"/>
        </dgm:presLayoutVars>
      </dgm:prSet>
      <dgm:spPr/>
    </dgm:pt>
    <dgm:pt modelId="{DA3AB0FA-1485-4D69-A59E-AC1A38F282F3}" type="pres">
      <dgm:prSet presAssocID="{DDEEE92F-CE15-4CA7-9D0E-14B5675B395C}" presName="spaceBetweenRectangles" presStyleCnt="0"/>
      <dgm:spPr/>
    </dgm:pt>
    <dgm:pt modelId="{A9B5A417-34C0-4151-80D7-4FCA1CFF39DD}" type="pres">
      <dgm:prSet presAssocID="{F8575B9D-E8CB-4C8F-B403-AA204A33852A}" presName="parentLin" presStyleCnt="0"/>
      <dgm:spPr/>
    </dgm:pt>
    <dgm:pt modelId="{BD537A95-57FA-402F-8127-38A2643A4C04}" type="pres">
      <dgm:prSet presAssocID="{F8575B9D-E8CB-4C8F-B403-AA204A33852A}" presName="parentLeftMargin" presStyleLbl="node1" presStyleIdx="0" presStyleCnt="2"/>
      <dgm:spPr/>
    </dgm:pt>
    <dgm:pt modelId="{30E97E31-F16D-4FCA-A9D9-255D6EF50C80}" type="pres">
      <dgm:prSet presAssocID="{F8575B9D-E8CB-4C8F-B403-AA204A33852A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348CE42-BEE8-40AB-A26D-0EFF8AD5B000}" type="pres">
      <dgm:prSet presAssocID="{F8575B9D-E8CB-4C8F-B403-AA204A33852A}" presName="negativeSpace" presStyleCnt="0"/>
      <dgm:spPr/>
    </dgm:pt>
    <dgm:pt modelId="{678B13C3-AD5C-4784-97B2-F040076466CD}" type="pres">
      <dgm:prSet presAssocID="{F8575B9D-E8CB-4C8F-B403-AA204A33852A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AE9B3205-4642-4230-BDB0-C91A390876A6}" type="presOf" srcId="{C2071F8F-9E34-40D3-8A25-515919840C26}" destId="{28FA2D9B-1B0A-4E2F-82A6-4746F6397629}" srcOrd="0" destOrd="0" presId="urn:microsoft.com/office/officeart/2005/8/layout/list1"/>
    <dgm:cxn modelId="{41AE7D73-F085-4C7C-9C48-3A5F7295FDF9}" type="presOf" srcId="{F8575B9D-E8CB-4C8F-B403-AA204A33852A}" destId="{BD537A95-57FA-402F-8127-38A2643A4C04}" srcOrd="0" destOrd="0" presId="urn:microsoft.com/office/officeart/2005/8/layout/list1"/>
    <dgm:cxn modelId="{A0FB3E54-9ECD-45B0-9ECB-1068F5218EFD}" type="presOf" srcId="{F8575B9D-E8CB-4C8F-B403-AA204A33852A}" destId="{30E97E31-F16D-4FCA-A9D9-255D6EF50C80}" srcOrd="1" destOrd="0" presId="urn:microsoft.com/office/officeart/2005/8/layout/list1"/>
    <dgm:cxn modelId="{CF40C38C-F37C-4434-B03D-35E5F90C2CD9}" srcId="{C2071F8F-9E34-40D3-8A25-515919840C26}" destId="{F8575B9D-E8CB-4C8F-B403-AA204A33852A}" srcOrd="1" destOrd="0" parTransId="{2CA678B4-6BB9-4D6F-B189-E010452F795E}" sibTransId="{78190084-3A51-49F0-AC46-54A952E3DFC5}"/>
    <dgm:cxn modelId="{118A518E-CA94-4962-9C6F-CCCE784A8DFD}" type="presOf" srcId="{3F8021AE-8CEF-4DB3-AF86-6C89595B1137}" destId="{CB965E31-A715-4CCA-9EAF-4E654D927305}" srcOrd="1" destOrd="0" presId="urn:microsoft.com/office/officeart/2005/8/layout/list1"/>
    <dgm:cxn modelId="{883630A8-3D1F-4311-8857-799973219E0D}" srcId="{C2071F8F-9E34-40D3-8A25-515919840C26}" destId="{3F8021AE-8CEF-4DB3-AF86-6C89595B1137}" srcOrd="0" destOrd="0" parTransId="{788819F8-EAF6-4F91-898D-7C5671EDF612}" sibTransId="{DDEEE92F-CE15-4CA7-9D0E-14B5675B395C}"/>
    <dgm:cxn modelId="{55E2B8F2-1877-467A-86E0-67D3747F0548}" type="presOf" srcId="{3F8021AE-8CEF-4DB3-AF86-6C89595B1137}" destId="{72FC977E-8C29-403C-8707-54029624D9CA}" srcOrd="0" destOrd="0" presId="urn:microsoft.com/office/officeart/2005/8/layout/list1"/>
    <dgm:cxn modelId="{3A0426FD-95DA-46A6-AFB6-8BC6CB5CA7D3}" type="presParOf" srcId="{28FA2D9B-1B0A-4E2F-82A6-4746F6397629}" destId="{FED1A8B8-E1EF-4948-8862-6BB2DF520D15}" srcOrd="0" destOrd="0" presId="urn:microsoft.com/office/officeart/2005/8/layout/list1"/>
    <dgm:cxn modelId="{CA66B6CD-19C8-4F28-85D6-9777DAEF12AF}" type="presParOf" srcId="{FED1A8B8-E1EF-4948-8862-6BB2DF520D15}" destId="{72FC977E-8C29-403C-8707-54029624D9CA}" srcOrd="0" destOrd="0" presId="urn:microsoft.com/office/officeart/2005/8/layout/list1"/>
    <dgm:cxn modelId="{B65392C2-EFA4-4707-BAB0-AE1064B03E1D}" type="presParOf" srcId="{FED1A8B8-E1EF-4948-8862-6BB2DF520D15}" destId="{CB965E31-A715-4CCA-9EAF-4E654D927305}" srcOrd="1" destOrd="0" presId="urn:microsoft.com/office/officeart/2005/8/layout/list1"/>
    <dgm:cxn modelId="{6283A78C-32C7-4835-B24F-389E0B83F305}" type="presParOf" srcId="{28FA2D9B-1B0A-4E2F-82A6-4746F6397629}" destId="{D658A447-548D-44C3-8116-9147E0030881}" srcOrd="1" destOrd="0" presId="urn:microsoft.com/office/officeart/2005/8/layout/list1"/>
    <dgm:cxn modelId="{77A8435D-F893-49A2-96F1-AE7183175DCC}" type="presParOf" srcId="{28FA2D9B-1B0A-4E2F-82A6-4746F6397629}" destId="{9AC07CED-CAB6-4AB8-99B3-F7CD24833154}" srcOrd="2" destOrd="0" presId="urn:microsoft.com/office/officeart/2005/8/layout/list1"/>
    <dgm:cxn modelId="{9132DC99-085F-41CA-A7BC-F90B0E90498A}" type="presParOf" srcId="{28FA2D9B-1B0A-4E2F-82A6-4746F6397629}" destId="{DA3AB0FA-1485-4D69-A59E-AC1A38F282F3}" srcOrd="3" destOrd="0" presId="urn:microsoft.com/office/officeart/2005/8/layout/list1"/>
    <dgm:cxn modelId="{121B395A-8CBC-43A3-B959-E9B1C00BC1FD}" type="presParOf" srcId="{28FA2D9B-1B0A-4E2F-82A6-4746F6397629}" destId="{A9B5A417-34C0-4151-80D7-4FCA1CFF39DD}" srcOrd="4" destOrd="0" presId="urn:microsoft.com/office/officeart/2005/8/layout/list1"/>
    <dgm:cxn modelId="{4E326232-7265-4AF9-8228-B1E60D2FAE29}" type="presParOf" srcId="{A9B5A417-34C0-4151-80D7-4FCA1CFF39DD}" destId="{BD537A95-57FA-402F-8127-38A2643A4C04}" srcOrd="0" destOrd="0" presId="urn:microsoft.com/office/officeart/2005/8/layout/list1"/>
    <dgm:cxn modelId="{3768E0F3-D861-4881-8E2A-FE43E52F4835}" type="presParOf" srcId="{A9B5A417-34C0-4151-80D7-4FCA1CFF39DD}" destId="{30E97E31-F16D-4FCA-A9D9-255D6EF50C80}" srcOrd="1" destOrd="0" presId="urn:microsoft.com/office/officeart/2005/8/layout/list1"/>
    <dgm:cxn modelId="{C7E24700-ADC8-4707-A63C-7D9D92E1BA07}" type="presParOf" srcId="{28FA2D9B-1B0A-4E2F-82A6-4746F6397629}" destId="{2348CE42-BEE8-40AB-A26D-0EFF8AD5B000}" srcOrd="5" destOrd="0" presId="urn:microsoft.com/office/officeart/2005/8/layout/list1"/>
    <dgm:cxn modelId="{2B7F4537-A6F2-4821-BE16-2CB157721A8B}" type="presParOf" srcId="{28FA2D9B-1B0A-4E2F-82A6-4746F6397629}" destId="{678B13C3-AD5C-4784-97B2-F040076466CD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C3D07E-C658-4BDF-8283-492CE09F096B}">
      <dsp:nvSpPr>
        <dsp:cNvPr id="0" name=""/>
        <dsp:cNvSpPr/>
      </dsp:nvSpPr>
      <dsp:spPr>
        <a:xfrm>
          <a:off x="0" y="249633"/>
          <a:ext cx="81280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9A8873-06AF-4008-AF81-E6CCF0B3ED2D}">
      <dsp:nvSpPr>
        <dsp:cNvPr id="0" name=""/>
        <dsp:cNvSpPr/>
      </dsp:nvSpPr>
      <dsp:spPr>
        <a:xfrm>
          <a:off x="406400" y="28233"/>
          <a:ext cx="5689600" cy="4428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Shortened open enrollment</a:t>
          </a:r>
          <a:r>
            <a:rPr lang="en-US" sz="1500" kern="1200">
              <a:latin typeface="Aptos Display" panose="02110004020202020204"/>
            </a:rPr>
            <a:t> (overturned)</a:t>
          </a:r>
          <a:endParaRPr lang="en-US" sz="1500" kern="1200"/>
        </a:p>
      </dsp:txBody>
      <dsp:txXfrm>
        <a:off x="428016" y="49849"/>
        <a:ext cx="5646368" cy="399568"/>
      </dsp:txXfrm>
    </dsp:sp>
    <dsp:sp modelId="{101309DE-8DB9-4A1A-8231-B7EC02850EF0}">
      <dsp:nvSpPr>
        <dsp:cNvPr id="0" name=""/>
        <dsp:cNvSpPr/>
      </dsp:nvSpPr>
      <dsp:spPr>
        <a:xfrm>
          <a:off x="0" y="930033"/>
          <a:ext cx="81280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858672"/>
              <a:satOff val="-3769"/>
              <a:lumOff val="112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B21DA8-B21C-45FD-8AB9-33E96AA6EA91}">
      <dsp:nvSpPr>
        <dsp:cNvPr id="0" name=""/>
        <dsp:cNvSpPr/>
      </dsp:nvSpPr>
      <dsp:spPr>
        <a:xfrm>
          <a:off x="406400" y="708633"/>
          <a:ext cx="5689600" cy="442800"/>
        </a:xfrm>
        <a:prstGeom prst="roundRect">
          <a:avLst/>
        </a:prstGeom>
        <a:gradFill rotWithShape="0">
          <a:gsLst>
            <a:gs pos="0">
              <a:schemeClr val="accent5">
                <a:hueOff val="858672"/>
                <a:satOff val="-3769"/>
                <a:lumOff val="112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858672"/>
                <a:satOff val="-3769"/>
                <a:lumOff val="112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858672"/>
                <a:satOff val="-3769"/>
                <a:lumOff val="112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Increased verifications for Special Enrollment Periods</a:t>
          </a:r>
          <a:r>
            <a:rPr lang="en-US" sz="1500" kern="1200">
              <a:latin typeface="Aptos Display" panose="02110004020202020204"/>
            </a:rPr>
            <a:t> (stayed) </a:t>
          </a:r>
          <a:endParaRPr lang="en-US" sz="1500" kern="1200"/>
        </a:p>
      </dsp:txBody>
      <dsp:txXfrm>
        <a:off x="428016" y="730249"/>
        <a:ext cx="5646368" cy="399568"/>
      </dsp:txXfrm>
    </dsp:sp>
    <dsp:sp modelId="{301A3DB2-8F18-4FB6-9954-5F69005074BA}">
      <dsp:nvSpPr>
        <dsp:cNvPr id="0" name=""/>
        <dsp:cNvSpPr/>
      </dsp:nvSpPr>
      <dsp:spPr>
        <a:xfrm>
          <a:off x="0" y="1610433"/>
          <a:ext cx="81280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1717344"/>
              <a:satOff val="-7537"/>
              <a:lumOff val="224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A555E0-8664-4EC2-B510-D70E18C9B815}">
      <dsp:nvSpPr>
        <dsp:cNvPr id="0" name=""/>
        <dsp:cNvSpPr/>
      </dsp:nvSpPr>
      <dsp:spPr>
        <a:xfrm>
          <a:off x="406400" y="1389033"/>
          <a:ext cx="5689600" cy="442800"/>
        </a:xfrm>
        <a:prstGeom prst="roundRect">
          <a:avLst/>
        </a:prstGeom>
        <a:gradFill rotWithShape="0">
          <a:gsLst>
            <a:gs pos="0">
              <a:schemeClr val="accent5">
                <a:hueOff val="1717344"/>
                <a:satOff val="-7537"/>
                <a:lumOff val="224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717344"/>
                <a:satOff val="-7537"/>
                <a:lumOff val="224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717344"/>
                <a:satOff val="-7537"/>
                <a:lumOff val="224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Elimination of standardized plan designs and limits</a:t>
          </a:r>
          <a:r>
            <a:rPr lang="en-US" sz="1500" kern="1200">
              <a:latin typeface="Aptos Display" panose="02110004020202020204"/>
            </a:rPr>
            <a:t> (stayed)</a:t>
          </a:r>
          <a:endParaRPr lang="en-US" sz="1500" kern="1200"/>
        </a:p>
      </dsp:txBody>
      <dsp:txXfrm>
        <a:off x="428016" y="1410649"/>
        <a:ext cx="5646368" cy="399568"/>
      </dsp:txXfrm>
    </dsp:sp>
    <dsp:sp modelId="{229E92EB-9C72-4CC3-AC93-F7C55DB6259A}">
      <dsp:nvSpPr>
        <dsp:cNvPr id="0" name=""/>
        <dsp:cNvSpPr/>
      </dsp:nvSpPr>
      <dsp:spPr>
        <a:xfrm>
          <a:off x="0" y="2290833"/>
          <a:ext cx="81280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2576015"/>
              <a:satOff val="-11306"/>
              <a:lumOff val="336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BD0AB9-D8F6-4822-BF28-011D6AE20985}">
      <dsp:nvSpPr>
        <dsp:cNvPr id="0" name=""/>
        <dsp:cNvSpPr/>
      </dsp:nvSpPr>
      <dsp:spPr>
        <a:xfrm>
          <a:off x="406400" y="2069433"/>
          <a:ext cx="5689600" cy="442800"/>
        </a:xfrm>
        <a:prstGeom prst="roundRect">
          <a:avLst/>
        </a:prstGeom>
        <a:gradFill rotWithShape="0">
          <a:gsLst>
            <a:gs pos="0">
              <a:schemeClr val="accent5">
                <a:hueOff val="2576015"/>
                <a:satOff val="-11306"/>
                <a:lumOff val="336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2576015"/>
                <a:satOff val="-11306"/>
                <a:lumOff val="336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2576015"/>
                <a:satOff val="-11306"/>
                <a:lumOff val="336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Additional income verifications</a:t>
          </a:r>
          <a:r>
            <a:rPr lang="en-US" sz="1500" kern="1200">
              <a:latin typeface="Aptos Display" panose="02110004020202020204"/>
            </a:rPr>
            <a:t> (stayed)</a:t>
          </a:r>
          <a:endParaRPr lang="en-US" sz="1500" kern="1200"/>
        </a:p>
      </dsp:txBody>
      <dsp:txXfrm>
        <a:off x="428016" y="2091049"/>
        <a:ext cx="5646368" cy="399568"/>
      </dsp:txXfrm>
    </dsp:sp>
    <dsp:sp modelId="{22E87419-5172-4824-8C37-40BEAABD015E}">
      <dsp:nvSpPr>
        <dsp:cNvPr id="0" name=""/>
        <dsp:cNvSpPr/>
      </dsp:nvSpPr>
      <dsp:spPr>
        <a:xfrm>
          <a:off x="0" y="2971233"/>
          <a:ext cx="81280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3434687"/>
              <a:satOff val="-15074"/>
              <a:lumOff val="448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D96313-B166-4C05-B436-68DBA271B9C7}">
      <dsp:nvSpPr>
        <dsp:cNvPr id="0" name=""/>
        <dsp:cNvSpPr/>
      </dsp:nvSpPr>
      <dsp:spPr>
        <a:xfrm>
          <a:off x="406400" y="2749833"/>
          <a:ext cx="5689600" cy="442800"/>
        </a:xfrm>
        <a:prstGeom prst="roundRect">
          <a:avLst/>
        </a:prstGeom>
        <a:gradFill rotWithShape="0">
          <a:gsLst>
            <a:gs pos="0">
              <a:schemeClr val="accent5">
                <a:hueOff val="3434687"/>
                <a:satOff val="-15074"/>
                <a:lumOff val="448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3434687"/>
                <a:satOff val="-15074"/>
                <a:lumOff val="448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3434687"/>
                <a:satOff val="-15074"/>
                <a:lumOff val="448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Option for Bronze plans to increase max out of pocket</a:t>
          </a:r>
          <a:r>
            <a:rPr lang="en-US" sz="1500" kern="1200" dirty="0">
              <a:latin typeface="Aptos Display" panose="02110004020202020204"/>
            </a:rPr>
            <a:t> (stayed)</a:t>
          </a:r>
          <a:endParaRPr lang="en-US" sz="1500" kern="1200" dirty="0"/>
        </a:p>
      </dsp:txBody>
      <dsp:txXfrm>
        <a:off x="428016" y="2771449"/>
        <a:ext cx="5646368" cy="399568"/>
      </dsp:txXfrm>
    </dsp:sp>
    <dsp:sp modelId="{0749580C-BB8A-434B-BD65-316D08E4482A}">
      <dsp:nvSpPr>
        <dsp:cNvPr id="0" name=""/>
        <dsp:cNvSpPr/>
      </dsp:nvSpPr>
      <dsp:spPr>
        <a:xfrm>
          <a:off x="0" y="3651633"/>
          <a:ext cx="81280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4293359"/>
              <a:satOff val="-18843"/>
              <a:lumOff val="560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B70DE3-CD9E-42B5-99CA-5F5E573284A1}">
      <dsp:nvSpPr>
        <dsp:cNvPr id="0" name=""/>
        <dsp:cNvSpPr/>
      </dsp:nvSpPr>
      <dsp:spPr>
        <a:xfrm>
          <a:off x="406400" y="3430233"/>
          <a:ext cx="5689600" cy="442800"/>
        </a:xfrm>
        <a:prstGeom prst="roundRect">
          <a:avLst/>
        </a:prstGeom>
        <a:gradFill rotWithShape="0">
          <a:gsLst>
            <a:gs pos="0">
              <a:schemeClr val="accent5">
                <a:hueOff val="4293359"/>
                <a:satOff val="-18843"/>
                <a:lumOff val="560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4293359"/>
                <a:satOff val="-18843"/>
                <a:lumOff val="560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4293359"/>
                <a:satOff val="-18843"/>
                <a:lumOff val="560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Failure to reconcile tax credits</a:t>
          </a:r>
          <a:r>
            <a:rPr lang="en-US" sz="1500" kern="1200">
              <a:latin typeface="Aptos Display" panose="02110004020202020204"/>
            </a:rPr>
            <a:t> PY27 (stayed)</a:t>
          </a:r>
          <a:endParaRPr lang="en-US" sz="1500" kern="1200"/>
        </a:p>
      </dsp:txBody>
      <dsp:txXfrm>
        <a:off x="428016" y="3451849"/>
        <a:ext cx="5646368" cy="399568"/>
      </dsp:txXfrm>
    </dsp:sp>
    <dsp:sp modelId="{CA2B3728-6AE0-4C3D-9E1A-330092B81DE3}">
      <dsp:nvSpPr>
        <dsp:cNvPr id="0" name=""/>
        <dsp:cNvSpPr/>
      </dsp:nvSpPr>
      <dsp:spPr>
        <a:xfrm>
          <a:off x="0" y="4332033"/>
          <a:ext cx="81280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5152031"/>
              <a:satOff val="-22611"/>
              <a:lumOff val="672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42957C-BD26-4787-ADB0-4D9B377024D9}">
      <dsp:nvSpPr>
        <dsp:cNvPr id="0" name=""/>
        <dsp:cNvSpPr/>
      </dsp:nvSpPr>
      <dsp:spPr>
        <a:xfrm>
          <a:off x="406400" y="4110633"/>
          <a:ext cx="5689600" cy="442800"/>
        </a:xfrm>
        <a:prstGeom prst="roundRect">
          <a:avLst/>
        </a:prstGeom>
        <a:gradFill rotWithShape="0">
          <a:gsLst>
            <a:gs pos="0">
              <a:schemeClr val="accent5">
                <a:hueOff val="5152031"/>
                <a:satOff val="-22611"/>
                <a:lumOff val="672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5152031"/>
                <a:satOff val="-22611"/>
                <a:lumOff val="672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5152031"/>
                <a:satOff val="-22611"/>
                <a:lumOff val="672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Expanded eligibility for catastrophic plans</a:t>
          </a:r>
          <a:r>
            <a:rPr lang="en-US" sz="1500" kern="1200">
              <a:latin typeface="Aptos Display" panose="02110004020202020204"/>
            </a:rPr>
            <a:t> (stayed)</a:t>
          </a:r>
          <a:endParaRPr lang="en-US" sz="1500" kern="1200"/>
        </a:p>
      </dsp:txBody>
      <dsp:txXfrm>
        <a:off x="428016" y="4132249"/>
        <a:ext cx="5646368" cy="399568"/>
      </dsp:txXfrm>
    </dsp:sp>
    <dsp:sp modelId="{58484D1D-5606-49B0-86EE-9BFF6B4DFF3F}">
      <dsp:nvSpPr>
        <dsp:cNvPr id="0" name=""/>
        <dsp:cNvSpPr/>
      </dsp:nvSpPr>
      <dsp:spPr>
        <a:xfrm>
          <a:off x="0" y="5012433"/>
          <a:ext cx="81280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6010703"/>
              <a:satOff val="-26380"/>
              <a:lumOff val="784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0C51F9-0F59-4D7D-B648-51A78F2017BD}">
      <dsp:nvSpPr>
        <dsp:cNvPr id="0" name=""/>
        <dsp:cNvSpPr/>
      </dsp:nvSpPr>
      <dsp:spPr>
        <a:xfrm>
          <a:off x="406400" y="4791033"/>
          <a:ext cx="5689600" cy="442800"/>
        </a:xfrm>
        <a:prstGeom prst="roundRect">
          <a:avLst/>
        </a:prstGeom>
        <a:gradFill rotWithShape="0">
          <a:gsLst>
            <a:gs pos="0">
              <a:schemeClr val="accent5">
                <a:hueOff val="6010703"/>
                <a:satOff val="-26380"/>
                <a:lumOff val="784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6010703"/>
                <a:satOff val="-26380"/>
                <a:lumOff val="784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6010703"/>
                <a:satOff val="-26380"/>
                <a:lumOff val="784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latin typeface="Aptos Display" panose="02110004020202020204"/>
            </a:rPr>
            <a:t>Loosened network</a:t>
          </a:r>
          <a:r>
            <a:rPr lang="en-US" sz="1500" kern="1200"/>
            <a:t> </a:t>
          </a:r>
          <a:r>
            <a:rPr lang="en-US" sz="1500" kern="1200">
              <a:latin typeface="Aptos Display" panose="02110004020202020204"/>
            </a:rPr>
            <a:t>adequacy</a:t>
          </a:r>
          <a:r>
            <a:rPr lang="en-US" sz="1500" kern="1200"/>
            <a:t> </a:t>
          </a:r>
          <a:r>
            <a:rPr lang="en-US" sz="1500" kern="1200">
              <a:latin typeface="Aptos Display" panose="02110004020202020204"/>
            </a:rPr>
            <a:t>rules (stayed)</a:t>
          </a:r>
          <a:endParaRPr lang="en-US" sz="1500" kern="1200"/>
        </a:p>
      </dsp:txBody>
      <dsp:txXfrm>
        <a:off x="428016" y="4812649"/>
        <a:ext cx="5646368" cy="3995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1A3DB2-8F18-4FB6-9954-5F69005074BA}">
      <dsp:nvSpPr>
        <dsp:cNvPr id="0" name=""/>
        <dsp:cNvSpPr/>
      </dsp:nvSpPr>
      <dsp:spPr>
        <a:xfrm>
          <a:off x="0" y="635553"/>
          <a:ext cx="8128000" cy="103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A555E0-8664-4EC2-B510-D70E18C9B815}">
      <dsp:nvSpPr>
        <dsp:cNvPr id="0" name=""/>
        <dsp:cNvSpPr/>
      </dsp:nvSpPr>
      <dsp:spPr>
        <a:xfrm>
          <a:off x="406400" y="30393"/>
          <a:ext cx="5689600" cy="121032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Increased maximum out of pocket for catastrophic plans (PY28).*</a:t>
          </a:r>
        </a:p>
      </dsp:txBody>
      <dsp:txXfrm>
        <a:off x="465483" y="89476"/>
        <a:ext cx="5571434" cy="1092154"/>
      </dsp:txXfrm>
    </dsp:sp>
    <dsp:sp modelId="{0749580C-BB8A-434B-BD65-316D08E4482A}">
      <dsp:nvSpPr>
        <dsp:cNvPr id="0" name=""/>
        <dsp:cNvSpPr/>
      </dsp:nvSpPr>
      <dsp:spPr>
        <a:xfrm>
          <a:off x="0" y="2495313"/>
          <a:ext cx="8128000" cy="103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3005351"/>
              <a:satOff val="-13190"/>
              <a:lumOff val="392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B70DE3-CD9E-42B5-99CA-5F5E573284A1}">
      <dsp:nvSpPr>
        <dsp:cNvPr id="0" name=""/>
        <dsp:cNvSpPr/>
      </dsp:nvSpPr>
      <dsp:spPr>
        <a:xfrm>
          <a:off x="406400" y="1890153"/>
          <a:ext cx="5689600" cy="1210320"/>
        </a:xfrm>
        <a:prstGeom prst="roundRect">
          <a:avLst/>
        </a:prstGeom>
        <a:gradFill rotWithShape="0">
          <a:gsLst>
            <a:gs pos="0">
              <a:schemeClr val="accent5">
                <a:hueOff val="3005351"/>
                <a:satOff val="-13190"/>
                <a:lumOff val="392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3005351"/>
                <a:satOff val="-13190"/>
                <a:lumOff val="392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3005351"/>
                <a:satOff val="-13190"/>
                <a:lumOff val="392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State requirement to defray state mandated benefits since 2011 (PY2028).</a:t>
          </a:r>
        </a:p>
      </dsp:txBody>
      <dsp:txXfrm>
        <a:off x="465483" y="1949236"/>
        <a:ext cx="5571434" cy="1092154"/>
      </dsp:txXfrm>
    </dsp:sp>
    <dsp:sp modelId="{03686287-B2E1-46CC-8589-E1FDED4887AD}">
      <dsp:nvSpPr>
        <dsp:cNvPr id="0" name=""/>
        <dsp:cNvSpPr/>
      </dsp:nvSpPr>
      <dsp:spPr>
        <a:xfrm>
          <a:off x="0" y="4355073"/>
          <a:ext cx="8128000" cy="103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6010703"/>
              <a:satOff val="-26380"/>
              <a:lumOff val="784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5F08C4-64D9-496B-A358-02D7BA72154A}">
      <dsp:nvSpPr>
        <dsp:cNvPr id="0" name=""/>
        <dsp:cNvSpPr/>
      </dsp:nvSpPr>
      <dsp:spPr>
        <a:xfrm>
          <a:off x="406400" y="3749913"/>
          <a:ext cx="5689600" cy="1210320"/>
        </a:xfrm>
        <a:prstGeom prst="roundRect">
          <a:avLst/>
        </a:prstGeom>
        <a:gradFill rotWithShape="0">
          <a:gsLst>
            <a:gs pos="0">
              <a:schemeClr val="accent5">
                <a:hueOff val="6010703"/>
                <a:satOff val="-26380"/>
                <a:lumOff val="784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6010703"/>
                <a:satOff val="-26380"/>
                <a:lumOff val="784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6010703"/>
                <a:satOff val="-26380"/>
                <a:lumOff val="784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State Exchange Improper Payment Measurement- increased federal oversight. </a:t>
          </a:r>
        </a:p>
      </dsp:txBody>
      <dsp:txXfrm>
        <a:off x="465483" y="3808996"/>
        <a:ext cx="5571434" cy="10921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C07CED-CAB6-4AB8-99B3-F7CD24833154}">
      <dsp:nvSpPr>
        <dsp:cNvPr id="0" name=""/>
        <dsp:cNvSpPr/>
      </dsp:nvSpPr>
      <dsp:spPr>
        <a:xfrm>
          <a:off x="0" y="951633"/>
          <a:ext cx="8128000" cy="158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965E31-A715-4CCA-9EAF-4E654D927305}">
      <dsp:nvSpPr>
        <dsp:cNvPr id="0" name=""/>
        <dsp:cNvSpPr/>
      </dsp:nvSpPr>
      <dsp:spPr>
        <a:xfrm>
          <a:off x="406400" y="21753"/>
          <a:ext cx="5689600" cy="18597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Multi-year catastrophic plan design*</a:t>
          </a:r>
        </a:p>
      </dsp:txBody>
      <dsp:txXfrm>
        <a:off x="497186" y="112539"/>
        <a:ext cx="5508028" cy="1678188"/>
      </dsp:txXfrm>
    </dsp:sp>
    <dsp:sp modelId="{678B13C3-AD5C-4784-97B2-F040076466CD}">
      <dsp:nvSpPr>
        <dsp:cNvPr id="0" name=""/>
        <dsp:cNvSpPr/>
      </dsp:nvSpPr>
      <dsp:spPr>
        <a:xfrm>
          <a:off x="0" y="3809313"/>
          <a:ext cx="8128000" cy="158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6010703"/>
              <a:satOff val="-26380"/>
              <a:lumOff val="784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E97E31-F16D-4FCA-A9D9-255D6EF50C80}">
      <dsp:nvSpPr>
        <dsp:cNvPr id="0" name=""/>
        <dsp:cNvSpPr/>
      </dsp:nvSpPr>
      <dsp:spPr>
        <a:xfrm>
          <a:off x="406400" y="2879433"/>
          <a:ext cx="5689600" cy="1859760"/>
        </a:xfrm>
        <a:prstGeom prst="roundRect">
          <a:avLst/>
        </a:prstGeom>
        <a:gradFill rotWithShape="0">
          <a:gsLst>
            <a:gs pos="0">
              <a:schemeClr val="accent5">
                <a:hueOff val="6010703"/>
                <a:satOff val="-26380"/>
                <a:lumOff val="784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6010703"/>
                <a:satOff val="-26380"/>
                <a:lumOff val="784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6010703"/>
                <a:satOff val="-26380"/>
                <a:lumOff val="784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Permitting non-network plans</a:t>
          </a:r>
          <a:r>
            <a:rPr lang="en-US" sz="2000" kern="1200">
              <a:latin typeface="Aptos Display" panose="02110004020202020204"/>
            </a:rPr>
            <a:t>*</a:t>
          </a:r>
          <a:endParaRPr lang="en-US" sz="2000" kern="1200"/>
        </a:p>
      </dsp:txBody>
      <dsp:txXfrm>
        <a:off x="497186" y="2970219"/>
        <a:ext cx="5508028" cy="16781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#2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#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0.43671</cdr:x>
      <cdr:y>0.46995</cdr:y>
    </cdr:from>
    <cdr:to>
      <cdr:x>0.5</cdr:x>
      <cdr:y>0.53006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44E03AE9-65E5-23FA-4B35-CF17FCB5BD68}"/>
            </a:ext>
          </a:extLst>
        </cdr:cNvPr>
        <cdr:cNvSpPr txBox="1"/>
      </cdr:nvSpPr>
      <cdr:spPr>
        <a:xfrm xmlns:a="http://schemas.openxmlformats.org/drawingml/2006/main">
          <a:off x="4755881" y="2049366"/>
          <a:ext cx="689244" cy="2621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dirty="0">
              <a:solidFill>
                <a:schemeClr val="bg2">
                  <a:lumMod val="50000"/>
                </a:schemeClr>
              </a:solidFill>
            </a:rPr>
            <a:t>352,000</a:t>
          </a:r>
        </a:p>
      </cdr:txBody>
    </cdr:sp>
  </cdr:relSizeAnchor>
  <cdr:relSizeAnchor xmlns:cdr="http://schemas.openxmlformats.org/drawingml/2006/chartDrawing">
    <cdr:from>
      <cdr:x>0.50677</cdr:x>
      <cdr:y>0.26315</cdr:y>
    </cdr:from>
    <cdr:to>
      <cdr:x>0.57087</cdr:x>
      <cdr:y>0.32845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AAA83BEE-6260-F92E-1E51-E65A40F712B3}"/>
            </a:ext>
          </a:extLst>
        </cdr:cNvPr>
        <cdr:cNvSpPr txBox="1"/>
      </cdr:nvSpPr>
      <cdr:spPr>
        <a:xfrm xmlns:a="http://schemas.openxmlformats.org/drawingml/2006/main">
          <a:off x="5518852" y="1147573"/>
          <a:ext cx="698065" cy="2847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dirty="0">
              <a:solidFill>
                <a:schemeClr val="bg1">
                  <a:lumMod val="50000"/>
                </a:schemeClr>
              </a:solidFill>
            </a:rPr>
            <a:t>366,000</a:t>
          </a:r>
        </a:p>
      </cdr:txBody>
    </cdr:sp>
  </cdr:relSizeAnchor>
  <cdr:relSizeAnchor xmlns:cdr="http://schemas.openxmlformats.org/drawingml/2006/chartDrawing">
    <cdr:from>
      <cdr:x>0.56821</cdr:x>
      <cdr:y>0.32704</cdr:y>
    </cdr:from>
    <cdr:to>
      <cdr:x>0.63665</cdr:x>
      <cdr:y>0.37638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08B6944A-D699-894E-007A-16E5C0FB7D84}"/>
            </a:ext>
          </a:extLst>
        </cdr:cNvPr>
        <cdr:cNvSpPr txBox="1"/>
      </cdr:nvSpPr>
      <cdr:spPr>
        <a:xfrm xmlns:a="http://schemas.openxmlformats.org/drawingml/2006/main">
          <a:off x="6187915" y="1426173"/>
          <a:ext cx="745351" cy="2151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dirty="0">
              <a:solidFill>
                <a:schemeClr val="bg2">
                  <a:lumMod val="50000"/>
                </a:schemeClr>
              </a:solidFill>
            </a:rPr>
            <a:t>358,000</a:t>
          </a:r>
        </a:p>
      </cdr:txBody>
    </cdr:sp>
  </cdr:relSizeAnchor>
  <cdr:relSizeAnchor xmlns:cdr="http://schemas.openxmlformats.org/drawingml/2006/chartDrawing">
    <cdr:from>
      <cdr:x>0.56609</cdr:x>
      <cdr:y>0.22352</cdr:y>
    </cdr:from>
    <cdr:to>
      <cdr:x>0.62889</cdr:x>
      <cdr:y>0.29576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F622621F-DF5C-476F-286F-3D93D184A4DE}"/>
            </a:ext>
          </a:extLst>
        </cdr:cNvPr>
        <cdr:cNvSpPr txBox="1"/>
      </cdr:nvSpPr>
      <cdr:spPr>
        <a:xfrm xmlns:a="http://schemas.openxmlformats.org/drawingml/2006/main">
          <a:off x="6164863" y="974736"/>
          <a:ext cx="683879" cy="3150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dirty="0">
              <a:solidFill>
                <a:schemeClr val="bg2">
                  <a:lumMod val="50000"/>
                </a:schemeClr>
              </a:solidFill>
            </a:rPr>
            <a:t>372,000</a:t>
          </a:r>
        </a:p>
      </cdr:txBody>
    </cdr:sp>
  </cdr:relSizeAnchor>
  <cdr:relSizeAnchor xmlns:cdr="http://schemas.openxmlformats.org/drawingml/2006/chartDrawing">
    <cdr:from>
      <cdr:x>0.6303</cdr:x>
      <cdr:y>0.19841</cdr:y>
    </cdr:from>
    <cdr:to>
      <cdr:x>0.69451</cdr:x>
      <cdr:y>0.25656</cdr:y>
    </cdr:to>
    <cdr:sp macro="" textlink="">
      <cdr:nvSpPr>
        <cdr:cNvPr id="6" name="TextBox 5">
          <a:extLst xmlns:a="http://schemas.openxmlformats.org/drawingml/2006/main">
            <a:ext uri="{FF2B5EF4-FFF2-40B4-BE49-F238E27FC236}">
              <a16:creationId xmlns:a16="http://schemas.microsoft.com/office/drawing/2014/main" id="{B224F7C3-73AC-3BE1-A931-5F0367F88CD5}"/>
            </a:ext>
          </a:extLst>
        </cdr:cNvPr>
        <cdr:cNvSpPr txBox="1"/>
      </cdr:nvSpPr>
      <cdr:spPr>
        <a:xfrm xmlns:a="http://schemas.openxmlformats.org/drawingml/2006/main">
          <a:off x="6864110" y="865238"/>
          <a:ext cx="699247" cy="2535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dirty="0">
              <a:solidFill>
                <a:schemeClr val="bg2">
                  <a:lumMod val="50000"/>
                </a:schemeClr>
              </a:solidFill>
            </a:rPr>
            <a:t>374,000</a:t>
          </a:r>
        </a:p>
      </cdr:txBody>
    </cdr:sp>
  </cdr:relSizeAnchor>
  <cdr:relSizeAnchor xmlns:cdr="http://schemas.openxmlformats.org/drawingml/2006/chartDrawing">
    <cdr:from>
      <cdr:x>0.68957</cdr:x>
      <cdr:y>0.18079</cdr:y>
    </cdr:from>
    <cdr:to>
      <cdr:x>0.75519</cdr:x>
      <cdr:y>0.22484</cdr:y>
    </cdr:to>
    <cdr:sp macro="" textlink="">
      <cdr:nvSpPr>
        <cdr:cNvPr id="7" name="TextBox 6">
          <a:extLst xmlns:a="http://schemas.openxmlformats.org/drawingml/2006/main">
            <a:ext uri="{FF2B5EF4-FFF2-40B4-BE49-F238E27FC236}">
              <a16:creationId xmlns:a16="http://schemas.microsoft.com/office/drawing/2014/main" id="{5C72500D-3942-0CCD-09A4-56566B9B214B}"/>
            </a:ext>
          </a:extLst>
        </cdr:cNvPr>
        <cdr:cNvSpPr txBox="1"/>
      </cdr:nvSpPr>
      <cdr:spPr>
        <a:xfrm xmlns:a="http://schemas.openxmlformats.org/drawingml/2006/main">
          <a:off x="7509568" y="788398"/>
          <a:ext cx="714615" cy="1921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dirty="0">
              <a:solidFill>
                <a:schemeClr val="bg2">
                  <a:lumMod val="50000"/>
                </a:schemeClr>
              </a:solidFill>
            </a:rPr>
            <a:t>377,000</a:t>
          </a:r>
        </a:p>
      </cdr:txBody>
    </cdr:sp>
  </cdr:relSizeAnchor>
  <cdr:relSizeAnchor xmlns:cdr="http://schemas.openxmlformats.org/drawingml/2006/chartDrawing">
    <cdr:from>
      <cdr:x>0.75307</cdr:x>
      <cdr:y>0.15083</cdr:y>
    </cdr:from>
    <cdr:to>
      <cdr:x>0.8201</cdr:x>
      <cdr:y>0.19841</cdr:y>
    </cdr:to>
    <cdr:sp macro="" textlink="">
      <cdr:nvSpPr>
        <cdr:cNvPr id="8" name="TextBox 7">
          <a:extLst xmlns:a="http://schemas.openxmlformats.org/drawingml/2006/main">
            <a:ext uri="{FF2B5EF4-FFF2-40B4-BE49-F238E27FC236}">
              <a16:creationId xmlns:a16="http://schemas.microsoft.com/office/drawing/2014/main" id="{94505A64-3E66-6AAB-EC55-3639AB456150}"/>
            </a:ext>
          </a:extLst>
        </cdr:cNvPr>
        <cdr:cNvSpPr txBox="1"/>
      </cdr:nvSpPr>
      <cdr:spPr>
        <a:xfrm xmlns:a="http://schemas.openxmlformats.org/drawingml/2006/main">
          <a:off x="8201131" y="657769"/>
          <a:ext cx="729983" cy="2074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dirty="0">
              <a:solidFill>
                <a:schemeClr val="bg2">
                  <a:lumMod val="50000"/>
                </a:schemeClr>
              </a:solidFill>
            </a:rPr>
            <a:t>380,000</a:t>
          </a:r>
        </a:p>
      </cdr:txBody>
    </cdr:sp>
  </cdr:relSizeAnchor>
  <cdr:relSizeAnchor xmlns:cdr="http://schemas.openxmlformats.org/drawingml/2006/chartDrawing">
    <cdr:from>
      <cdr:x>0.81516</cdr:x>
      <cdr:y>0.10326</cdr:y>
    </cdr:from>
    <cdr:to>
      <cdr:x>0.8829</cdr:x>
      <cdr:y>0.17022</cdr:y>
    </cdr:to>
    <cdr:sp macro="" textlink="">
      <cdr:nvSpPr>
        <cdr:cNvPr id="9" name="TextBox 8">
          <a:extLst xmlns:a="http://schemas.openxmlformats.org/drawingml/2006/main">
            <a:ext uri="{FF2B5EF4-FFF2-40B4-BE49-F238E27FC236}">
              <a16:creationId xmlns:a16="http://schemas.microsoft.com/office/drawing/2014/main" id="{8FC62600-D97D-DE5A-444F-474CE95889D0}"/>
            </a:ext>
          </a:extLst>
        </cdr:cNvPr>
        <cdr:cNvSpPr txBox="1"/>
      </cdr:nvSpPr>
      <cdr:spPr>
        <a:xfrm xmlns:a="http://schemas.openxmlformats.org/drawingml/2006/main">
          <a:off x="8877327" y="450300"/>
          <a:ext cx="737667" cy="2919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dirty="0">
              <a:solidFill>
                <a:schemeClr val="bg2">
                  <a:lumMod val="50000"/>
                </a:schemeClr>
              </a:solidFill>
            </a:rPr>
            <a:t>386,000</a:t>
          </a:r>
        </a:p>
      </cdr:txBody>
    </cdr:sp>
  </cdr:relSizeAnchor>
  <cdr:relSizeAnchor xmlns:cdr="http://schemas.openxmlformats.org/drawingml/2006/chartDrawing">
    <cdr:from>
      <cdr:x>0.8756</cdr:x>
      <cdr:y>0.07507</cdr:y>
    </cdr:from>
    <cdr:to>
      <cdr:x>0.94287</cdr:x>
      <cdr:y>0.12969</cdr:y>
    </cdr:to>
    <cdr:sp macro="" textlink="">
      <cdr:nvSpPr>
        <cdr:cNvPr id="10" name="TextBox 9">
          <a:extLst xmlns:a="http://schemas.openxmlformats.org/drawingml/2006/main">
            <a:ext uri="{FF2B5EF4-FFF2-40B4-BE49-F238E27FC236}">
              <a16:creationId xmlns:a16="http://schemas.microsoft.com/office/drawing/2014/main" id="{EB3D4B28-F972-8AE2-F318-D86A0581D065}"/>
            </a:ext>
          </a:extLst>
        </cdr:cNvPr>
        <cdr:cNvSpPr txBox="1"/>
      </cdr:nvSpPr>
      <cdr:spPr>
        <a:xfrm xmlns:a="http://schemas.openxmlformats.org/drawingml/2006/main">
          <a:off x="9535473" y="327356"/>
          <a:ext cx="732664" cy="2382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dirty="0">
              <a:solidFill>
                <a:schemeClr val="bg2">
                  <a:lumMod val="50000"/>
                </a:schemeClr>
              </a:solidFill>
            </a:rPr>
            <a:t>389,000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528" cy="466514"/>
          </a:xfrm>
          <a:prstGeom prst="rect">
            <a:avLst/>
          </a:prstGeom>
        </p:spPr>
        <p:txBody>
          <a:bodyPr vert="horz" lIns="93196" tIns="46598" rIns="93196" bIns="4659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837" y="0"/>
            <a:ext cx="3038528" cy="466514"/>
          </a:xfrm>
          <a:prstGeom prst="rect">
            <a:avLst/>
          </a:prstGeom>
        </p:spPr>
        <p:txBody>
          <a:bodyPr vert="horz" lIns="93196" tIns="46598" rIns="93196" bIns="46598" rtlCol="0"/>
          <a:lstStyle>
            <a:lvl1pPr algn="r">
              <a:defRPr sz="1200"/>
            </a:lvl1pPr>
          </a:lstStyle>
          <a:p>
            <a:fld id="{CFA8452C-284B-4F53-88AC-7DA4521DF1A1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80062" cy="3138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96" tIns="46598" rIns="93196" bIns="4659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199" y="4474657"/>
            <a:ext cx="5609590" cy="3661083"/>
          </a:xfrm>
          <a:prstGeom prst="rect">
            <a:avLst/>
          </a:prstGeom>
        </p:spPr>
        <p:txBody>
          <a:bodyPr vert="horz" lIns="93196" tIns="46598" rIns="93196" bIns="4659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1475"/>
            <a:ext cx="3038528" cy="466513"/>
          </a:xfrm>
          <a:prstGeom prst="rect">
            <a:avLst/>
          </a:prstGeom>
        </p:spPr>
        <p:txBody>
          <a:bodyPr vert="horz" lIns="93196" tIns="46598" rIns="93196" bIns="4659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837" y="8831475"/>
            <a:ext cx="3038528" cy="466513"/>
          </a:xfrm>
          <a:prstGeom prst="rect">
            <a:avLst/>
          </a:prstGeom>
        </p:spPr>
        <p:txBody>
          <a:bodyPr vert="horz" lIns="93196" tIns="46598" rIns="93196" bIns="46598" rtlCol="0" anchor="b"/>
          <a:lstStyle>
            <a:lvl1pPr algn="r">
              <a:defRPr sz="1200"/>
            </a:lvl1pPr>
          </a:lstStyle>
          <a:p>
            <a:fld id="{158D06E7-5B22-4032-BB1A-7101CB4CA2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331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8D06E7-5B22-4032-BB1A-7101CB4CA29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259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34CEDF-10A6-4FC6-81CB-11D3556D073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8093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8D06E7-5B22-4032-BB1A-7101CB4CA2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40325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8D06E7-5B22-4032-BB1A-7101CB4CA2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7611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DAA26-2CCF-47BB-85C8-F4BB1E849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CF3C5D-E28D-11B7-F46D-CB7BFBA83B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50DBBB-D963-CF3E-EBDE-CA44D5326E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1ACF39-77CE-7282-CD2A-1D1D4A0FB5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8D06E7-5B22-4032-BB1A-7101CB4CA2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86900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1C13-7F02-585D-FBD3-9469086F9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3CE837-6FB2-6B08-1554-634EB112DE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4ACA93-60B3-E109-2EA1-4C4886FC00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454854-330A-37DB-80D4-FD4500F659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EE5420-6FF0-4925-B487-2587A0DA3A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38150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7F45E-BF48-C0A7-C599-33B2C63C5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D9978E-4AD7-5434-E53A-36AA55B242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7FE7BD-733E-6F7C-B062-7227A107F4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1B4E3D-89E6-40AF-20CA-E57DA64766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E5420-6FF0-4925-B487-2587A0DA3A8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341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8D06E7-5B22-4032-BB1A-7101CB4CA29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609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D3745-52AC-5FAB-E4D3-323036406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D16505-27D4-CC8F-B5F1-1E31A985DF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594442-CEE6-DE22-CD26-7692F28B5A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D81EE8-B0E1-DD22-08E6-200FEEBA9E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8D06E7-5B22-4032-BB1A-7101CB4CA2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5521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E6E43-6BC3-4A2B-6C3C-4C5ED9BD9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CA9CE7-55E3-B3DA-D5A1-16DAA9761B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C91E2C-E202-313C-A11A-0527B9E7FE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6F9B29-3D73-3EAD-74F2-A5649A650C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8D06E7-5B22-4032-BB1A-7101CB4CA2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46146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0DF06-B41F-7F4B-E13B-1440ADD81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F527D2-8F0B-50CA-4DAA-5399DC3044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92608F-927A-B9D3-AE23-F288B99A93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34520E-6A58-69DE-4D0C-DC373E9F8B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8D06E7-5B22-4032-BB1A-7101CB4CA2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14163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B91CC-769A-A886-02A8-326AC8A4D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633878-00FD-6814-D6E4-6753E792C6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0C5CF8-F3FC-75C9-A7E0-F648A4A447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25B1D0-7DBF-2C87-9243-C54F838436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8D06E7-5B22-4032-BB1A-7101CB4CA2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20628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11734-A4AB-8598-5E98-8F5BF450E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04ABD0-7688-F252-3770-8DE4553BFE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61FC92-3977-41D8-236D-1B6901457F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B5F249-C3B3-7C28-C42F-E386B8196B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8D06E7-5B22-4032-BB1A-7101CB4CA2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74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52086-CC82-4B3E-A49E-8C6B554D1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64E3DD-7E72-3589-2243-FC2379A1C2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7981A1-8938-B4E2-20BE-228202A070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BA5526-E164-BF64-31AA-0A541FEAB4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8D06E7-5B22-4032-BB1A-7101CB4CA2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3058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5" Type="http://schemas.openxmlformats.org/officeDocument/2006/relationships/image" Target="../media/image9.jpeg"/><Relationship Id="rId4" Type="http://schemas.openxmlformats.org/officeDocument/2006/relationships/image" Target="../media/image8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Relationship Id="rId5" Type="http://schemas.openxmlformats.org/officeDocument/2006/relationships/image" Target="../media/image9.jpeg"/><Relationship Id="rId4" Type="http://schemas.openxmlformats.org/officeDocument/2006/relationships/image" Target="../media/image8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Relationship Id="rId5" Type="http://schemas.openxmlformats.org/officeDocument/2006/relationships/image" Target="../media/image10.jpeg"/><Relationship Id="rId4" Type="http://schemas.openxmlformats.org/officeDocument/2006/relationships/image" Target="../media/image8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Relationship Id="rId4" Type="http://schemas.openxmlformats.org/officeDocument/2006/relationships/image" Target="../media/image8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Relationship Id="rId4" Type="http://schemas.openxmlformats.org/officeDocument/2006/relationships/image" Target="../media/image8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Relationship Id="rId4" Type="http://schemas.openxmlformats.org/officeDocument/2006/relationships/image" Target="../media/image8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Relationship Id="rId4" Type="http://schemas.openxmlformats.org/officeDocument/2006/relationships/image" Target="../media/image8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Relationship Id="rId4" Type="http://schemas.openxmlformats.org/officeDocument/2006/relationships/image" Target="../media/image8.emf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057F3-D575-33D7-A687-A9BA63D10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138" y="365125"/>
            <a:ext cx="10890662" cy="72740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5D61B-498C-302C-C1E5-BF7E35F50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138" y="1493281"/>
            <a:ext cx="10890662" cy="43612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54F59EE-02F8-6E93-3074-48F4427437C2}"/>
              </a:ext>
            </a:extLst>
          </p:cNvPr>
          <p:cNvSpPr txBox="1">
            <a:spLocks/>
          </p:cNvSpPr>
          <p:nvPr userDrawn="1"/>
        </p:nvSpPr>
        <p:spPr>
          <a:xfrm>
            <a:off x="262010" y="6430868"/>
            <a:ext cx="22998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/>
              <a:t>marketplace.virginia.gov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F9F4A5-9C9A-7B75-A426-AE3FB292F478}"/>
              </a:ext>
            </a:extLst>
          </p:cNvPr>
          <p:cNvSpPr/>
          <p:nvPr userDrawn="1"/>
        </p:nvSpPr>
        <p:spPr>
          <a:xfrm>
            <a:off x="-54665" y="-151822"/>
            <a:ext cx="12301330" cy="216622"/>
          </a:xfrm>
          <a:prstGeom prst="rect">
            <a:avLst/>
          </a:prstGeom>
          <a:solidFill>
            <a:srgbClr val="569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015A5E-C879-D436-0B98-9277581255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81246" y="644952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70D2D3D-8C18-5F4C-AE5B-9418F7C809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8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1435654-DBBA-FE6A-6B3A-DD4A056967E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097892" y="6490518"/>
            <a:ext cx="4623002" cy="407824"/>
          </a:xfrm>
        </p:spPr>
        <p:txBody>
          <a:bodyPr>
            <a:normAutofit/>
          </a:bodyPr>
          <a:lstStyle>
            <a:lvl1pPr marL="0" indent="0" algn="r">
              <a:buNone/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39610E1D-B8C3-DB95-6762-77DBCD107438}"/>
              </a:ext>
            </a:extLst>
          </p:cNvPr>
          <p:cNvSpPr txBox="1">
            <a:spLocks/>
          </p:cNvSpPr>
          <p:nvPr userDrawn="1"/>
        </p:nvSpPr>
        <p:spPr>
          <a:xfrm>
            <a:off x="262010" y="6430868"/>
            <a:ext cx="22998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/>
              <a:t>marketplace.virginia.gov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E7EE0F2-9CD6-787B-1260-5C64C82F1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33" y="3429000"/>
            <a:ext cx="6649067" cy="2069119"/>
          </a:xfrm>
        </p:spPr>
        <p:txBody>
          <a:bodyPr anchor="ctr">
            <a:normAutofit/>
          </a:bodyPr>
          <a:lstStyle>
            <a:lvl1pPr>
              <a:defRPr sz="3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 descr="Text&#10;&#10;Description automatically generated with medium confidence">
            <a:extLst>
              <a:ext uri="{FF2B5EF4-FFF2-40B4-BE49-F238E27FC236}">
                <a16:creationId xmlns:a16="http://schemas.microsoft.com/office/drawing/2014/main" id="{CD935B16-B7DF-94B2-056B-65C7466255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45027" y="3727223"/>
            <a:ext cx="4472117" cy="1472672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1F9094F-4386-00B9-64E5-B1C45D7F6687}"/>
              </a:ext>
            </a:extLst>
          </p:cNvPr>
          <p:cNvCxnSpPr>
            <a:cxnSpLocks/>
          </p:cNvCxnSpPr>
          <p:nvPr userDrawn="1"/>
        </p:nvCxnSpPr>
        <p:spPr>
          <a:xfrm>
            <a:off x="7056784" y="3640135"/>
            <a:ext cx="0" cy="164684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C639FA2-2545-053A-0D41-32721BC13A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81246" y="644952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70D2D3D-8C18-5F4C-AE5B-9418F7C809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250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DD409E4-01CD-8043-AC73-666A1E6887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097892" y="6490518"/>
            <a:ext cx="4623002" cy="407824"/>
          </a:xfrm>
        </p:spPr>
        <p:txBody>
          <a:bodyPr>
            <a:normAutofit/>
          </a:bodyPr>
          <a:lstStyle>
            <a:lvl1pPr marL="0" indent="0" algn="r">
              <a:buNone/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1A8CFE0-E46F-AB07-D9CD-A115AF51481C}"/>
              </a:ext>
            </a:extLst>
          </p:cNvPr>
          <p:cNvSpPr txBox="1">
            <a:spLocks/>
          </p:cNvSpPr>
          <p:nvPr userDrawn="1"/>
        </p:nvSpPr>
        <p:spPr>
          <a:xfrm>
            <a:off x="262010" y="6430868"/>
            <a:ext cx="22998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/>
              <a:t>marketplace.virginia.gov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BA8921D-71E6-D9A8-460C-55DD1D555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33" y="4166909"/>
            <a:ext cx="6649067" cy="1646849"/>
          </a:xfrm>
        </p:spPr>
        <p:txBody>
          <a:bodyPr anchor="ctr">
            <a:normAutofit/>
          </a:bodyPr>
          <a:lstStyle>
            <a:lvl1pPr>
              <a:defRPr sz="3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Text&#10;&#10;Description automatically generated with medium confidence">
            <a:extLst>
              <a:ext uri="{FF2B5EF4-FFF2-40B4-BE49-F238E27FC236}">
                <a16:creationId xmlns:a16="http://schemas.microsoft.com/office/drawing/2014/main" id="{0B7210C0-43CF-7D4E-7F44-261CE48BD90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45027" y="4253997"/>
            <a:ext cx="4472117" cy="147267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79EF86-74C7-E4A3-7EEC-A1D715127B0F}"/>
              </a:ext>
            </a:extLst>
          </p:cNvPr>
          <p:cNvCxnSpPr>
            <a:cxnSpLocks/>
          </p:cNvCxnSpPr>
          <p:nvPr userDrawn="1"/>
        </p:nvCxnSpPr>
        <p:spPr>
          <a:xfrm>
            <a:off x="7056784" y="4166909"/>
            <a:ext cx="0" cy="16468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42DE253-6F05-62E5-67CB-20FAE4793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81246" y="644952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70D2D3D-8C18-5F4C-AE5B-9418F7C809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876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ver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9350EE1-931B-289B-EE8C-57748D98AB0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097892" y="6490518"/>
            <a:ext cx="4623002" cy="407824"/>
          </a:xfrm>
        </p:spPr>
        <p:txBody>
          <a:bodyPr>
            <a:normAutofit/>
          </a:bodyPr>
          <a:lstStyle>
            <a:lvl1pPr marL="0" indent="0" algn="r">
              <a:buNone/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C7980DB4-1F8F-22EC-15F5-CBC49DBABE70}"/>
              </a:ext>
            </a:extLst>
          </p:cNvPr>
          <p:cNvSpPr txBox="1">
            <a:spLocks/>
          </p:cNvSpPr>
          <p:nvPr userDrawn="1"/>
        </p:nvSpPr>
        <p:spPr>
          <a:xfrm>
            <a:off x="262010" y="6430868"/>
            <a:ext cx="22998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/>
              <a:t>marketplace.virginia.gov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EB8414D-DFB3-2E97-E07A-DA4775319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33" y="3429000"/>
            <a:ext cx="6649067" cy="2069119"/>
          </a:xfrm>
        </p:spPr>
        <p:txBody>
          <a:bodyPr anchor="ctr">
            <a:normAutofit/>
          </a:bodyPr>
          <a:lstStyle>
            <a:lvl1pPr>
              <a:defRPr sz="3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 descr="Text&#10;&#10;Description automatically generated with medium confidence">
            <a:extLst>
              <a:ext uri="{FF2B5EF4-FFF2-40B4-BE49-F238E27FC236}">
                <a16:creationId xmlns:a16="http://schemas.microsoft.com/office/drawing/2014/main" id="{CBDBE59C-D070-3206-FD9D-93A0B258360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45027" y="3727223"/>
            <a:ext cx="4472117" cy="1472672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0EF098-2898-02B3-BBFF-B4D1C523C2E2}"/>
              </a:ext>
            </a:extLst>
          </p:cNvPr>
          <p:cNvCxnSpPr>
            <a:cxnSpLocks/>
          </p:cNvCxnSpPr>
          <p:nvPr userDrawn="1"/>
        </p:nvCxnSpPr>
        <p:spPr>
          <a:xfrm>
            <a:off x="7056784" y="3640135"/>
            <a:ext cx="0" cy="164684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17B7710-DE9C-28A7-DCBA-F31A222D5C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81246" y="644952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70D2D3D-8C18-5F4C-AE5B-9418F7C809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227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 1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784D1D3-AAFB-3F0A-EE4F-5141D4D3A7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7943" y="2037721"/>
            <a:ext cx="5456455" cy="3179738"/>
          </a:xfrm>
        </p:spPr>
        <p:txBody>
          <a:bodyPr anchor="t">
            <a:normAutofit/>
          </a:bodyPr>
          <a:lstStyle>
            <a:lvl1pPr>
              <a:defRPr sz="3600" b="1" i="0">
                <a:solidFill>
                  <a:srgbClr val="1E2F5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Divider slide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2439FE4-C4D3-93BA-14C9-347A72474D33}"/>
              </a:ext>
            </a:extLst>
          </p:cNvPr>
          <p:cNvSpPr txBox="1">
            <a:spLocks/>
          </p:cNvSpPr>
          <p:nvPr userDrawn="1"/>
        </p:nvSpPr>
        <p:spPr>
          <a:xfrm>
            <a:off x="266813" y="6430931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/>
              <a:t>marketplace.virginia.gov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4FCDD26-43DB-4055-586B-1874D46E8D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81246" y="644952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70D2D3D-8C18-5F4C-AE5B-9418F7C809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910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784D1D3-AAFB-3F0A-EE4F-5141D4D3A7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7943" y="2037721"/>
            <a:ext cx="5456455" cy="3179738"/>
          </a:xfrm>
        </p:spPr>
        <p:txBody>
          <a:bodyPr anchor="t">
            <a:normAutofit/>
          </a:bodyPr>
          <a:lstStyle>
            <a:lvl1pPr>
              <a:defRPr sz="3600" b="1" i="0">
                <a:solidFill>
                  <a:srgbClr val="1E2F5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Divider slide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F1E7D58-B5DE-CCF2-396A-432CA24B528E}"/>
              </a:ext>
            </a:extLst>
          </p:cNvPr>
          <p:cNvSpPr txBox="1">
            <a:spLocks/>
          </p:cNvSpPr>
          <p:nvPr userDrawn="1"/>
        </p:nvSpPr>
        <p:spPr>
          <a:xfrm>
            <a:off x="262010" y="6430868"/>
            <a:ext cx="22998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/>
              <a:t>marketplace.virginia.gov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A3878C26-352C-C0D0-A2A2-8B90571906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81246" y="644952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70D2D3D-8C18-5F4C-AE5B-9418F7C809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100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C84A0-E4D6-D77F-9232-E3E846B5B6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717" y="676894"/>
            <a:ext cx="5257800" cy="1325563"/>
          </a:xfrm>
        </p:spPr>
        <p:txBody>
          <a:bodyPr/>
          <a:lstStyle/>
          <a:p>
            <a:r>
              <a:rPr lang="en-US"/>
              <a:t>Click to edit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98DC7C-4A77-D245-D16D-0245BFD250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2717" y="2002457"/>
            <a:ext cx="5257800" cy="27662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3DCDC4-320D-9BCC-AF86-FE9F96F4025A}"/>
              </a:ext>
            </a:extLst>
          </p:cNvPr>
          <p:cNvSpPr/>
          <p:nvPr userDrawn="1"/>
        </p:nvSpPr>
        <p:spPr>
          <a:xfrm>
            <a:off x="7059706" y="0"/>
            <a:ext cx="5132294" cy="6400800"/>
          </a:xfrm>
          <a:prstGeom prst="rect">
            <a:avLst/>
          </a:prstGeom>
          <a:solidFill>
            <a:srgbClr val="1E2F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A323BE-89D6-1C35-9522-DF3E77152E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80503" y="676894"/>
            <a:ext cx="4158780" cy="525325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494549FB-4315-16E3-FD9B-3E6B39A75C6A}"/>
              </a:ext>
            </a:extLst>
          </p:cNvPr>
          <p:cNvSpPr txBox="1">
            <a:spLocks/>
          </p:cNvSpPr>
          <p:nvPr userDrawn="1"/>
        </p:nvSpPr>
        <p:spPr>
          <a:xfrm>
            <a:off x="262010" y="6430868"/>
            <a:ext cx="22998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/>
              <a:t>marketplace.virginia.gov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6081F29-8252-BB44-6E1D-7FA97ECCB9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81246" y="644952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70D2D3D-8C18-5F4C-AE5B-9418F7C809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67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A2DB5-0745-ECF5-4665-F11D9EBEC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138" y="365126"/>
            <a:ext cx="7754587" cy="7392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FA059-DEB9-5121-9F0B-2431BC422B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1658" y="1314997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770DA6-FFEF-B9AB-A44C-B4AFE3A826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1658" y="2138908"/>
            <a:ext cx="5157787" cy="38450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9EBF7E-32F9-AA8C-8618-1BEF3535AC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72557" y="1314997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F947B-B850-15C0-F7A0-DBBB8D1ECD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72557" y="2138909"/>
            <a:ext cx="5183188" cy="38450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78EEAF4-37F2-CC24-200C-7DBB05F35C32}"/>
              </a:ext>
            </a:extLst>
          </p:cNvPr>
          <p:cNvSpPr txBox="1">
            <a:spLocks/>
          </p:cNvSpPr>
          <p:nvPr userDrawn="1"/>
        </p:nvSpPr>
        <p:spPr>
          <a:xfrm>
            <a:off x="262010" y="6430868"/>
            <a:ext cx="22998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/>
              <a:t>marketplace.virginia.gov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E5E3EF-A9A0-1C7E-9920-0E1683D1C15D}"/>
              </a:ext>
            </a:extLst>
          </p:cNvPr>
          <p:cNvSpPr/>
          <p:nvPr userDrawn="1"/>
        </p:nvSpPr>
        <p:spPr>
          <a:xfrm>
            <a:off x="-54665" y="-151822"/>
            <a:ext cx="12301330" cy="216622"/>
          </a:xfrm>
          <a:prstGeom prst="rect">
            <a:avLst/>
          </a:prstGeom>
          <a:solidFill>
            <a:srgbClr val="569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BA51CFE-ED6B-3473-9A50-3AB371986B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781246" y="644952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70D2D3D-8C18-5F4C-AE5B-9418F7C809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237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BB58A3-8A88-B4AC-0F84-02547D6FDA3F}"/>
              </a:ext>
            </a:extLst>
          </p:cNvPr>
          <p:cNvSpPr txBox="1">
            <a:spLocks/>
          </p:cNvSpPr>
          <p:nvPr userDrawn="1"/>
        </p:nvSpPr>
        <p:spPr>
          <a:xfrm>
            <a:off x="262010" y="6430868"/>
            <a:ext cx="22998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/>
              <a:t>marketplace.virginia.gov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CA45DD-713E-66FA-A4CD-D00549E48965}"/>
              </a:ext>
            </a:extLst>
          </p:cNvPr>
          <p:cNvSpPr/>
          <p:nvPr userDrawn="1"/>
        </p:nvSpPr>
        <p:spPr>
          <a:xfrm>
            <a:off x="-54665" y="-151822"/>
            <a:ext cx="12301330" cy="216622"/>
          </a:xfrm>
          <a:prstGeom prst="rect">
            <a:avLst/>
          </a:prstGeom>
          <a:solidFill>
            <a:srgbClr val="569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B7F4DDE-02C0-E4F3-9969-8076F26C8B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81246" y="644952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70D2D3D-8C18-5F4C-AE5B-9418F7C809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770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F5E6202-D74F-4B05-A0DB-63AF380B4C5B}"/>
              </a:ext>
            </a:extLst>
          </p:cNvPr>
          <p:cNvSpPr/>
          <p:nvPr userDrawn="1"/>
        </p:nvSpPr>
        <p:spPr bwMode="gray">
          <a:xfrm>
            <a:off x="0" y="-32657"/>
            <a:ext cx="12192000" cy="22860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91440" tIns="91440" rIns="91440" bIns="9144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graphicFrame>
        <p:nvGraphicFramePr>
          <p:cNvPr id="17" name="Object 1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30142406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17" name="Object 16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1">
            <a:extLst>
              <a:ext uri="{FF2B5EF4-FFF2-40B4-BE49-F238E27FC236}">
                <a16:creationId xmlns:a16="http://schemas.microsoft.com/office/drawing/2014/main" id="{142839A4-8F83-4A35-86EB-1F23FF423C3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595534" y="2975028"/>
            <a:ext cx="9158066" cy="1368372"/>
          </a:xfrm>
        </p:spPr>
        <p:txBody>
          <a:bodyPr tIns="91440" bIns="91440"/>
          <a:lstStyle>
            <a:lvl1pPr>
              <a:spcBef>
                <a:spcPts val="0"/>
              </a:spcBef>
              <a:defRPr sz="4000">
                <a:solidFill>
                  <a:srgbClr val="00206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Rectangle 12">
            <a:extLst>
              <a:ext uri="{FF2B5EF4-FFF2-40B4-BE49-F238E27FC236}">
                <a16:creationId xmlns:a16="http://schemas.microsoft.com/office/drawing/2014/main" id="{4CF39A43-7027-4A34-8F86-EBCA441F248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95534" y="4343400"/>
            <a:ext cx="9158066" cy="1143000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8B475C-89FA-4039-A566-DAC98918AE32}"/>
              </a:ext>
            </a:extLst>
          </p:cNvPr>
          <p:cNvSpPr/>
          <p:nvPr userDrawn="1"/>
        </p:nvSpPr>
        <p:spPr bwMode="gray">
          <a:xfrm>
            <a:off x="0" y="0"/>
            <a:ext cx="12192000" cy="822960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</p:spPr>
        <p:txBody>
          <a:bodyPr lIns="91440" tIns="91440" rIns="91440" bIns="9144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9C9B973-7EBA-4CBF-8E12-8F6A2315A633}"/>
              </a:ext>
            </a:extLst>
          </p:cNvPr>
          <p:cNvSpPr/>
          <p:nvPr userDrawn="1"/>
        </p:nvSpPr>
        <p:spPr bwMode="gray">
          <a:xfrm>
            <a:off x="-9082" y="6036429"/>
            <a:ext cx="12201082" cy="822960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</p:spPr>
        <p:txBody>
          <a:bodyPr lIns="91440" tIns="91440" rIns="91440" bIns="9144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pic>
        <p:nvPicPr>
          <p:cNvPr id="5" name="Picture 4" descr="Text&#10;&#10;AI-generated content may be incorrect.">
            <a:extLst>
              <a:ext uri="{FF2B5EF4-FFF2-40B4-BE49-F238E27FC236}">
                <a16:creationId xmlns:a16="http://schemas.microsoft.com/office/drawing/2014/main" id="{DA459546-0D66-F570-9856-0AD59109870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28" y="896382"/>
            <a:ext cx="3971671" cy="2056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590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F5E6202-D74F-4B05-A0DB-63AF380B4C5B}"/>
              </a:ext>
            </a:extLst>
          </p:cNvPr>
          <p:cNvSpPr/>
          <p:nvPr userDrawn="1"/>
        </p:nvSpPr>
        <p:spPr bwMode="gray">
          <a:xfrm>
            <a:off x="0" y="-32657"/>
            <a:ext cx="12192000" cy="22860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lIns="91440" tIns="91440" rIns="91440" bIns="9144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graphicFrame>
        <p:nvGraphicFramePr>
          <p:cNvPr id="17" name="Object 1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30142406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17" name="Object 16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1">
            <a:extLst>
              <a:ext uri="{FF2B5EF4-FFF2-40B4-BE49-F238E27FC236}">
                <a16:creationId xmlns:a16="http://schemas.microsoft.com/office/drawing/2014/main" id="{142839A4-8F83-4A35-86EB-1F23FF423C3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595534" y="2975028"/>
            <a:ext cx="9158066" cy="1368372"/>
          </a:xfrm>
        </p:spPr>
        <p:txBody>
          <a:bodyPr tIns="91440" bIns="91440"/>
          <a:lstStyle>
            <a:lvl1pPr>
              <a:spcBef>
                <a:spcPts val="0"/>
              </a:spcBef>
              <a:defRPr sz="4000">
                <a:solidFill>
                  <a:srgbClr val="00206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Rectangle 12">
            <a:extLst>
              <a:ext uri="{FF2B5EF4-FFF2-40B4-BE49-F238E27FC236}">
                <a16:creationId xmlns:a16="http://schemas.microsoft.com/office/drawing/2014/main" id="{4CF39A43-7027-4A34-8F86-EBCA441F248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95534" y="4343400"/>
            <a:ext cx="9158066" cy="1143000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8B475C-89FA-4039-A566-DAC98918AE32}"/>
              </a:ext>
            </a:extLst>
          </p:cNvPr>
          <p:cNvSpPr/>
          <p:nvPr userDrawn="1"/>
        </p:nvSpPr>
        <p:spPr bwMode="gray">
          <a:xfrm>
            <a:off x="0" y="0"/>
            <a:ext cx="12192000" cy="822960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</p:spPr>
        <p:txBody>
          <a:bodyPr lIns="91440" tIns="91440" rIns="91440" bIns="9144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9C9B973-7EBA-4CBF-8E12-8F6A2315A633}"/>
              </a:ext>
            </a:extLst>
          </p:cNvPr>
          <p:cNvSpPr/>
          <p:nvPr userDrawn="1"/>
        </p:nvSpPr>
        <p:spPr bwMode="gray">
          <a:xfrm>
            <a:off x="-9082" y="6036429"/>
            <a:ext cx="12201082" cy="822960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</p:spPr>
        <p:txBody>
          <a:bodyPr lIns="91440" tIns="91440" rIns="91440" bIns="9144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pic>
        <p:nvPicPr>
          <p:cNvPr id="5" name="Picture 4" descr="Text&#10;&#10;AI-generated content may be incorrect.">
            <a:extLst>
              <a:ext uri="{FF2B5EF4-FFF2-40B4-BE49-F238E27FC236}">
                <a16:creationId xmlns:a16="http://schemas.microsoft.com/office/drawing/2014/main" id="{DA459546-0D66-F570-9856-0AD59109870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28" y="896382"/>
            <a:ext cx="3971671" cy="2056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5795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92281921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17" name="Object 16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 descr="Logo&#10;&#10;AI-generated content may be incorrect.">
            <a:extLst>
              <a:ext uri="{FF2B5EF4-FFF2-40B4-BE49-F238E27FC236}">
                <a16:creationId xmlns:a16="http://schemas.microsoft.com/office/drawing/2014/main" id="{581F657C-D6C4-9B24-3D9D-42B96BC11A5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08" y="6053667"/>
            <a:ext cx="907183" cy="719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565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07636163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609600"/>
          </a:xfrm>
        </p:spPr>
        <p:txBody>
          <a:bodyPr/>
          <a:lstStyle>
            <a:lvl1pPr>
              <a:defRPr sz="2400">
                <a:solidFill>
                  <a:srgbClr val="00206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058862"/>
            <a:ext cx="10972800" cy="4960938"/>
          </a:xfrm>
        </p:spPr>
        <p:txBody>
          <a:bodyPr lIns="0" rIns="0"/>
          <a:lstStyle>
            <a:lvl1pPr marL="230188" indent="-23018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1pPr>
            <a:lvl2pPr marL="457200" indent="-22701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/>
            </a:lvl2pPr>
            <a:lvl3pPr marL="688975" indent="-2317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400"/>
            </a:lvl3pPr>
            <a:lvl4pPr marL="914400" indent="-225425">
              <a:spcBef>
                <a:spcPts val="0"/>
              </a:spcBef>
              <a:spcAft>
                <a:spcPts val="600"/>
              </a:spcAft>
              <a:defRPr sz="1600"/>
            </a:lvl4pPr>
            <a:lvl5pPr marL="1144588" indent="-230188"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938044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554741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41293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03768672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18931" y="1058862"/>
            <a:ext cx="5080000" cy="5029200"/>
          </a:xfrm>
        </p:spPr>
        <p:txBody>
          <a:bodyPr tIns="0" bIns="0"/>
          <a:lstStyle>
            <a:lvl1pPr marL="230188" indent="-230188">
              <a:spcBef>
                <a:spcPts val="0"/>
              </a:spcBef>
              <a:spcAft>
                <a:spcPts val="600"/>
              </a:spcAft>
              <a:defRPr sz="2000"/>
            </a:lvl1pPr>
            <a:lvl2pPr marL="458788" indent="-228600">
              <a:spcBef>
                <a:spcPts val="0"/>
              </a:spcBef>
              <a:spcAft>
                <a:spcPts val="600"/>
              </a:spcAft>
              <a:defRPr sz="1800"/>
            </a:lvl2pPr>
            <a:lvl3pPr marL="684213" indent="-225425">
              <a:spcBef>
                <a:spcPts val="0"/>
              </a:spcBef>
              <a:spcAft>
                <a:spcPts val="600"/>
              </a:spcAft>
              <a:defRPr sz="1600"/>
            </a:lvl3pPr>
            <a:lvl4pPr marL="914400" indent="-230188">
              <a:spcBef>
                <a:spcPts val="0"/>
              </a:spcBef>
              <a:spcAft>
                <a:spcPts val="600"/>
              </a:spcAft>
              <a:defRPr sz="1400"/>
            </a:lvl4pPr>
            <a:lvl5pPr marL="1144588" indent="-230188">
              <a:spcBef>
                <a:spcPts val="0"/>
              </a:spcBef>
              <a:spcAft>
                <a:spcPts val="600"/>
              </a:spcAft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495662" y="1058862"/>
            <a:ext cx="5080000" cy="5029200"/>
          </a:xfrm>
        </p:spPr>
        <p:txBody>
          <a:bodyPr tIns="0" bIns="0"/>
          <a:lstStyle>
            <a:lvl1pPr>
              <a:spcBef>
                <a:spcPts val="0"/>
              </a:spcBef>
              <a:spcAft>
                <a:spcPts val="600"/>
              </a:spcAft>
              <a:defRPr sz="2000"/>
            </a:lvl1pPr>
            <a:lvl2pPr marL="458788" indent="-228600">
              <a:spcBef>
                <a:spcPts val="0"/>
              </a:spcBef>
              <a:spcAft>
                <a:spcPts val="600"/>
              </a:spcAft>
              <a:defRPr sz="1800"/>
            </a:lvl2pPr>
            <a:lvl3pPr marL="684213" indent="-225425">
              <a:spcBef>
                <a:spcPts val="0"/>
              </a:spcBef>
              <a:spcAft>
                <a:spcPts val="600"/>
              </a:spcAft>
              <a:defRPr sz="1600"/>
            </a:lvl3pPr>
            <a:lvl4pPr marL="914400" indent="-230188">
              <a:spcBef>
                <a:spcPts val="0"/>
              </a:spcBef>
              <a:spcAft>
                <a:spcPts val="600"/>
              </a:spcAft>
              <a:defRPr sz="1400"/>
            </a:lvl4pPr>
            <a:lvl5pPr marL="1144588" indent="-230188">
              <a:spcBef>
                <a:spcPts val="0"/>
              </a:spcBef>
              <a:spcAft>
                <a:spcPts val="600"/>
              </a:spcAft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44398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ox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81504864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12969" y="1066799"/>
            <a:ext cx="3416300" cy="5029200"/>
          </a:xfrm>
        </p:spPr>
        <p:txBody>
          <a:bodyPr lIns="0" rIns="0"/>
          <a:lstStyle>
            <a:lvl1pPr marL="230188" indent="-230188">
              <a:spcBef>
                <a:spcPts val="0"/>
              </a:spcBef>
              <a:spcAft>
                <a:spcPts val="600"/>
              </a:spcAft>
              <a:defRPr sz="1800"/>
            </a:lvl1pPr>
            <a:lvl2pPr marL="458788" indent="-228600">
              <a:spcBef>
                <a:spcPts val="0"/>
              </a:spcBef>
              <a:spcAft>
                <a:spcPts val="600"/>
              </a:spcAft>
              <a:defRPr sz="1600"/>
            </a:lvl2pPr>
            <a:lvl3pPr marL="684213" indent="-225425">
              <a:spcBef>
                <a:spcPts val="0"/>
              </a:spcBef>
              <a:spcAft>
                <a:spcPts val="600"/>
              </a:spcAft>
              <a:defRPr sz="1400"/>
            </a:lvl3pPr>
            <a:lvl4pPr marL="914400" indent="-230188">
              <a:spcBef>
                <a:spcPts val="0"/>
              </a:spcBef>
              <a:spcAft>
                <a:spcPts val="600"/>
              </a:spcAft>
              <a:defRPr sz="1200"/>
            </a:lvl4pPr>
            <a:lvl5pPr marL="1144588" indent="-230188">
              <a:spcBef>
                <a:spcPts val="0"/>
              </a:spcBef>
              <a:spcAft>
                <a:spcPts val="600"/>
              </a:spcAft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387073" y="1066799"/>
            <a:ext cx="3416300" cy="5029200"/>
          </a:xfrm>
        </p:spPr>
        <p:txBody>
          <a:bodyPr lIns="0" rIns="0"/>
          <a:lstStyle>
            <a:lvl1pPr marL="230188" indent="-230188">
              <a:spcBef>
                <a:spcPts val="0"/>
              </a:spcBef>
              <a:spcAft>
                <a:spcPts val="600"/>
              </a:spcAft>
              <a:defRPr sz="1800"/>
            </a:lvl1pPr>
            <a:lvl2pPr marL="571500" indent="-230188">
              <a:spcBef>
                <a:spcPts val="0"/>
              </a:spcBef>
              <a:spcAft>
                <a:spcPts val="600"/>
              </a:spcAft>
              <a:defRPr sz="1600"/>
            </a:lvl2pPr>
            <a:lvl3pPr marL="803275" indent="-233363">
              <a:spcBef>
                <a:spcPts val="0"/>
              </a:spcBef>
              <a:spcAft>
                <a:spcPts val="600"/>
              </a:spcAft>
              <a:defRPr sz="1400"/>
            </a:lvl3pPr>
            <a:lvl4pPr marL="1025525" indent="-222250">
              <a:spcBef>
                <a:spcPts val="0"/>
              </a:spcBef>
              <a:spcAft>
                <a:spcPts val="600"/>
              </a:spcAft>
              <a:defRPr sz="1200"/>
            </a:lvl4pPr>
            <a:lvl5pPr marL="1258888" indent="-233363">
              <a:spcBef>
                <a:spcPts val="0"/>
              </a:spcBef>
              <a:spcAft>
                <a:spcPts val="600"/>
              </a:spcAft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8161178" y="1066799"/>
            <a:ext cx="3416300" cy="5029200"/>
          </a:xfrm>
        </p:spPr>
        <p:txBody>
          <a:bodyPr lIns="0" rIns="0"/>
          <a:lstStyle>
            <a:lvl1pPr marL="230188" indent="-230188">
              <a:spcBef>
                <a:spcPts val="0"/>
              </a:spcBef>
              <a:spcAft>
                <a:spcPts val="600"/>
              </a:spcAft>
              <a:defRPr sz="1800"/>
            </a:lvl1pPr>
            <a:lvl2pPr marL="458788" indent="-228600">
              <a:spcBef>
                <a:spcPts val="0"/>
              </a:spcBef>
              <a:spcAft>
                <a:spcPts val="600"/>
              </a:spcAft>
              <a:defRPr sz="1600"/>
            </a:lvl2pPr>
            <a:lvl3pPr marL="684213" indent="-225425">
              <a:spcBef>
                <a:spcPts val="0"/>
              </a:spcBef>
              <a:spcAft>
                <a:spcPts val="600"/>
              </a:spcAft>
              <a:defRPr sz="1400"/>
            </a:lvl3pPr>
            <a:lvl4pPr marL="914400" indent="-230188">
              <a:spcBef>
                <a:spcPts val="0"/>
              </a:spcBef>
              <a:spcAft>
                <a:spcPts val="600"/>
              </a:spcAft>
              <a:defRPr sz="1200"/>
            </a:lvl4pPr>
            <a:lvl5pPr marL="1144588" indent="-230188">
              <a:spcBef>
                <a:spcPts val="0"/>
              </a:spcBef>
              <a:spcAft>
                <a:spcPts val="600"/>
              </a:spcAft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823644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ox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16972021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7"/>
          <p:cNvSpPr>
            <a:spLocks noGrp="1" noChangeArrowheads="1"/>
          </p:cNvSpPr>
          <p:nvPr>
            <p:ph idx="4294967295" hasCustomPrompt="1"/>
          </p:nvPr>
        </p:nvSpPr>
        <p:spPr>
          <a:xfrm>
            <a:off x="3467098" y="1066800"/>
            <a:ext cx="2457453" cy="5029200"/>
          </a:xfrm>
        </p:spPr>
        <p:txBody>
          <a:bodyPr lIns="0" rIns="0"/>
          <a:lstStyle>
            <a:lvl1pPr marL="230188" indent="-230188">
              <a:spcBef>
                <a:spcPts val="0"/>
              </a:spcBef>
              <a:spcAft>
                <a:spcPts val="600"/>
              </a:spcAft>
              <a:defRPr sz="1600"/>
            </a:lvl1pPr>
            <a:lvl2pPr marL="458788" indent="-228600">
              <a:spcBef>
                <a:spcPts val="0"/>
              </a:spcBef>
              <a:spcAft>
                <a:spcPts val="600"/>
              </a:spcAft>
              <a:defRPr sz="1400"/>
            </a:lvl2pPr>
            <a:lvl3pPr marL="684213" indent="-225425">
              <a:spcBef>
                <a:spcPts val="0"/>
              </a:spcBef>
              <a:spcAft>
                <a:spcPts val="600"/>
              </a:spcAft>
              <a:defRPr sz="1200"/>
            </a:lvl3pPr>
            <a:lvl4pPr marL="914400" indent="-230188">
              <a:spcBef>
                <a:spcPts val="0"/>
              </a:spcBef>
              <a:spcAft>
                <a:spcPts val="600"/>
              </a:spcAft>
              <a:defRPr/>
            </a:lvl4pPr>
            <a:lvl5pPr marL="1144588" indent="-230188"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idx="4294967295" hasCustomPrompt="1"/>
          </p:nvPr>
        </p:nvSpPr>
        <p:spPr>
          <a:xfrm>
            <a:off x="6295442" y="1066800"/>
            <a:ext cx="2457453" cy="5029200"/>
          </a:xfrm>
        </p:spPr>
        <p:txBody>
          <a:bodyPr lIns="0" rIns="0"/>
          <a:lstStyle>
            <a:lvl1pPr marL="230188" indent="-230188">
              <a:spcBef>
                <a:spcPts val="0"/>
              </a:spcBef>
              <a:spcAft>
                <a:spcPts val="600"/>
              </a:spcAft>
              <a:defRPr sz="1600"/>
            </a:lvl1pPr>
            <a:lvl2pPr marL="458788" indent="-228600">
              <a:spcBef>
                <a:spcPts val="0"/>
              </a:spcBef>
              <a:spcAft>
                <a:spcPts val="600"/>
              </a:spcAft>
              <a:defRPr sz="1400"/>
            </a:lvl2pPr>
            <a:lvl3pPr marL="684213" indent="-225425">
              <a:spcBef>
                <a:spcPts val="0"/>
              </a:spcBef>
              <a:spcAft>
                <a:spcPts val="600"/>
              </a:spcAft>
              <a:defRPr sz="1200"/>
            </a:lvl3pPr>
            <a:lvl4pPr marL="914400" indent="-230188">
              <a:spcBef>
                <a:spcPts val="0"/>
              </a:spcBef>
              <a:spcAft>
                <a:spcPts val="600"/>
              </a:spcAft>
              <a:defRPr/>
            </a:lvl4pPr>
            <a:lvl5pPr marL="1144588" indent="-230188"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Rectangle 7"/>
          <p:cNvSpPr>
            <a:spLocks noGrp="1" noChangeArrowheads="1"/>
          </p:cNvSpPr>
          <p:nvPr>
            <p:ph idx="4294967295" hasCustomPrompt="1"/>
          </p:nvPr>
        </p:nvSpPr>
        <p:spPr>
          <a:xfrm>
            <a:off x="9123786" y="1066800"/>
            <a:ext cx="2457453" cy="5029200"/>
          </a:xfrm>
        </p:spPr>
        <p:txBody>
          <a:bodyPr lIns="0" rIns="0"/>
          <a:lstStyle>
            <a:lvl1pPr marL="230188" indent="-230188">
              <a:spcBef>
                <a:spcPts val="0"/>
              </a:spcBef>
              <a:spcAft>
                <a:spcPts val="600"/>
              </a:spcAft>
              <a:defRPr sz="1600"/>
            </a:lvl1pPr>
            <a:lvl2pPr marL="458788" indent="-228600">
              <a:spcBef>
                <a:spcPts val="0"/>
              </a:spcBef>
              <a:spcAft>
                <a:spcPts val="600"/>
              </a:spcAft>
              <a:defRPr sz="1400"/>
            </a:lvl2pPr>
            <a:lvl3pPr marL="684213" indent="-225425">
              <a:spcBef>
                <a:spcPts val="0"/>
              </a:spcBef>
              <a:spcAft>
                <a:spcPts val="600"/>
              </a:spcAft>
              <a:defRPr sz="1200"/>
            </a:lvl3pPr>
            <a:lvl4pPr marL="914400" indent="-230188">
              <a:spcBef>
                <a:spcPts val="0"/>
              </a:spcBef>
              <a:spcAft>
                <a:spcPts val="600"/>
              </a:spcAft>
              <a:defRPr sz="1400"/>
            </a:lvl4pPr>
            <a:lvl5pPr marL="1144588" indent="-230188">
              <a:spcBef>
                <a:spcPts val="0"/>
              </a:spcBef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idx="4294967295" hasCustomPrompt="1"/>
          </p:nvPr>
        </p:nvSpPr>
        <p:spPr>
          <a:xfrm>
            <a:off x="620092" y="1066800"/>
            <a:ext cx="2457453" cy="5029200"/>
          </a:xfrm>
        </p:spPr>
        <p:txBody>
          <a:bodyPr lIns="0" rIns="0"/>
          <a:lstStyle>
            <a:lvl1pPr marL="230188" indent="-230188">
              <a:spcBef>
                <a:spcPts val="0"/>
              </a:spcBef>
              <a:spcAft>
                <a:spcPts val="600"/>
              </a:spcAft>
              <a:defRPr sz="1600"/>
            </a:lvl1pPr>
            <a:lvl2pPr marL="458788" indent="-228600">
              <a:spcBef>
                <a:spcPts val="0"/>
              </a:spcBef>
              <a:spcAft>
                <a:spcPts val="600"/>
              </a:spcAft>
              <a:defRPr sz="1400"/>
            </a:lvl2pPr>
            <a:lvl3pPr marL="684213" indent="-225425">
              <a:spcBef>
                <a:spcPts val="0"/>
              </a:spcBef>
              <a:spcAft>
                <a:spcPts val="600"/>
              </a:spcAft>
              <a:defRPr sz="1200"/>
            </a:lvl3pPr>
            <a:lvl4pPr marL="914400" indent="-230188">
              <a:spcBef>
                <a:spcPts val="0"/>
              </a:spcBef>
              <a:spcAft>
                <a:spcPts val="600"/>
              </a:spcAft>
              <a:defRPr/>
            </a:lvl4pPr>
            <a:lvl5pPr marL="1144588" indent="-230188"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293617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1F063A44-625B-6583-C048-CD6C4B5BACC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2914" y="3101743"/>
            <a:ext cx="7944798" cy="654513"/>
          </a:xfrm>
          <a:prstGeom prst="rect">
            <a:avLst/>
          </a:prstGeom>
        </p:spPr>
        <p:txBody>
          <a:bodyPr anchor="b"/>
          <a:lstStyle>
            <a:lvl1pPr algn="l">
              <a:defRPr sz="3600" spc="0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478B5838-B32C-FF83-207A-C0708E0851F7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712914" y="3885662"/>
            <a:ext cx="6980159" cy="2998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A233017-D557-D9DC-A792-F119433A2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85961" y="6539762"/>
            <a:ext cx="345545" cy="277000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/>
          <a:lstStyle>
            <a:lvl1pPr algn="ctr">
              <a:defRPr sz="12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4B73C415-D670-4716-A5EC-CC4D52CA2BAC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9FC8883-FF7E-0CFE-9A0C-17409063FCC9}"/>
              </a:ext>
            </a:extLst>
          </p:cNvPr>
          <p:cNvGrpSpPr/>
          <p:nvPr userDrawn="1"/>
        </p:nvGrpSpPr>
        <p:grpSpPr>
          <a:xfrm>
            <a:off x="803126" y="0"/>
            <a:ext cx="1431723" cy="548088"/>
            <a:chOff x="5371587" y="-3"/>
            <a:chExt cx="1431723" cy="516660"/>
          </a:xfrm>
          <a:solidFill>
            <a:schemeClr val="bg1">
              <a:alpha val="40000"/>
            </a:schemeClr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657F243-B8A9-7271-B7D4-FB67DF6E2D33}"/>
                </a:ext>
              </a:extLst>
            </p:cNvPr>
            <p:cNvSpPr/>
            <p:nvPr userDrawn="1"/>
          </p:nvSpPr>
          <p:spPr>
            <a:xfrm>
              <a:off x="5371587" y="0"/>
              <a:ext cx="110713" cy="516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EBA35E6-84F1-3D12-771F-88A8C51D5FD5}"/>
                </a:ext>
              </a:extLst>
            </p:cNvPr>
            <p:cNvSpPr/>
            <p:nvPr userDrawn="1"/>
          </p:nvSpPr>
          <p:spPr>
            <a:xfrm>
              <a:off x="5635789" y="-1"/>
              <a:ext cx="110713" cy="516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CEC58AC-A7BD-3666-AA8A-F0C9B9CDB21B}"/>
                </a:ext>
              </a:extLst>
            </p:cNvPr>
            <p:cNvSpPr/>
            <p:nvPr userDrawn="1"/>
          </p:nvSpPr>
          <p:spPr>
            <a:xfrm>
              <a:off x="5899991" y="-1"/>
              <a:ext cx="110713" cy="516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1971DCD-790D-F653-226C-A99370956047}"/>
                </a:ext>
              </a:extLst>
            </p:cNvPr>
            <p:cNvSpPr/>
            <p:nvPr userDrawn="1"/>
          </p:nvSpPr>
          <p:spPr>
            <a:xfrm>
              <a:off x="6164193" y="-2"/>
              <a:ext cx="110713" cy="516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6786E1F-00F0-8E01-E2BF-7E0276E9906B}"/>
                </a:ext>
              </a:extLst>
            </p:cNvPr>
            <p:cNvSpPr/>
            <p:nvPr userDrawn="1"/>
          </p:nvSpPr>
          <p:spPr>
            <a:xfrm>
              <a:off x="6428395" y="-2"/>
              <a:ext cx="110713" cy="516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B0393E6-9407-E11D-B273-3F40054589F0}"/>
                </a:ext>
              </a:extLst>
            </p:cNvPr>
            <p:cNvSpPr/>
            <p:nvPr userDrawn="1"/>
          </p:nvSpPr>
          <p:spPr>
            <a:xfrm>
              <a:off x="6692597" y="-3"/>
              <a:ext cx="110713" cy="516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641697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C5A5F339-695F-819E-6935-9313AB60D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215953" y="0"/>
            <a:ext cx="3976047" cy="4462817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88C0F220-14B1-2D1C-7A4F-77AED79C14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85961" y="6539762"/>
            <a:ext cx="345545" cy="277000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/>
          <a:lstStyle>
            <a:lvl1pPr algn="ctr">
              <a:defRPr sz="12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4B73C415-D670-4716-A5EC-CC4D52CA2BAC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CE63516-71E5-26E6-CBB7-B0EF708AD62E}"/>
              </a:ext>
            </a:extLst>
          </p:cNvPr>
          <p:cNvGrpSpPr/>
          <p:nvPr userDrawn="1"/>
        </p:nvGrpSpPr>
        <p:grpSpPr>
          <a:xfrm>
            <a:off x="803126" y="0"/>
            <a:ext cx="1431723" cy="548088"/>
            <a:chOff x="5371587" y="-3"/>
            <a:chExt cx="1431723" cy="516660"/>
          </a:xfrm>
          <a:solidFill>
            <a:schemeClr val="bg1">
              <a:alpha val="40000"/>
            </a:schemeClr>
          </a:solidFill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E5A7FC0-497C-0F54-CC54-2A5C6E277BB3}"/>
                </a:ext>
              </a:extLst>
            </p:cNvPr>
            <p:cNvSpPr/>
            <p:nvPr userDrawn="1"/>
          </p:nvSpPr>
          <p:spPr>
            <a:xfrm>
              <a:off x="5371587" y="0"/>
              <a:ext cx="110713" cy="516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AEE6CD7-AF47-7C0D-E538-1C738AB255E7}"/>
                </a:ext>
              </a:extLst>
            </p:cNvPr>
            <p:cNvSpPr/>
            <p:nvPr userDrawn="1"/>
          </p:nvSpPr>
          <p:spPr>
            <a:xfrm>
              <a:off x="5635789" y="-1"/>
              <a:ext cx="110713" cy="516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BD2D9C1E-7D85-1D6A-6810-98D6A187274C}"/>
                </a:ext>
              </a:extLst>
            </p:cNvPr>
            <p:cNvSpPr/>
            <p:nvPr userDrawn="1"/>
          </p:nvSpPr>
          <p:spPr>
            <a:xfrm>
              <a:off x="5899991" y="-1"/>
              <a:ext cx="110713" cy="516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647C056-7EA5-1394-8B76-4F8B3958A0CF}"/>
                </a:ext>
              </a:extLst>
            </p:cNvPr>
            <p:cNvSpPr/>
            <p:nvPr userDrawn="1"/>
          </p:nvSpPr>
          <p:spPr>
            <a:xfrm>
              <a:off x="6164193" y="-2"/>
              <a:ext cx="110713" cy="516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9F65447-A912-A64C-6618-A6A020DC3745}"/>
                </a:ext>
              </a:extLst>
            </p:cNvPr>
            <p:cNvSpPr/>
            <p:nvPr userDrawn="1"/>
          </p:nvSpPr>
          <p:spPr>
            <a:xfrm>
              <a:off x="6428395" y="-2"/>
              <a:ext cx="110713" cy="516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4345D85-FED9-908A-7910-E181D3EC51D0}"/>
                </a:ext>
              </a:extLst>
            </p:cNvPr>
            <p:cNvSpPr/>
            <p:nvPr userDrawn="1"/>
          </p:nvSpPr>
          <p:spPr>
            <a:xfrm>
              <a:off x="6692597" y="-3"/>
              <a:ext cx="110713" cy="516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323A054-80B1-27D0-9CE3-0E79D01FD8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2914" y="2188578"/>
            <a:ext cx="4609713" cy="1081295"/>
          </a:xfrm>
          <a:prstGeom prst="rect">
            <a:avLst/>
          </a:prstGeom>
        </p:spPr>
        <p:txBody>
          <a:bodyPr anchor="b"/>
          <a:lstStyle>
            <a:lvl1pPr algn="l">
              <a:defRPr sz="3600" spc="0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1A3B5A-5079-DCBA-C8CC-C7C5554DE8EA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712915" y="3399279"/>
            <a:ext cx="4746190" cy="57715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8BAE27BB-451A-10E5-32BC-2B65E79A76A6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8214881" y="4462817"/>
            <a:ext cx="3976047" cy="2036394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237F27DD-868D-95DC-B1F9-2BE2B5FB4869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0" y="4462817"/>
            <a:ext cx="8214881" cy="2036394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638217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C38C124-030F-20AE-4320-E13A204AC9F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3126" y="3893574"/>
            <a:ext cx="3945855" cy="1686045"/>
          </a:xfrm>
          <a:prstGeom prst="rect">
            <a:avLst/>
          </a:prstGeom>
        </p:spPr>
        <p:txBody>
          <a:bodyPr anchor="b"/>
          <a:lstStyle>
            <a:lvl1pPr algn="l">
              <a:defRPr sz="3600" spc="0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DF79557-E526-EDC6-0F7A-F7FD8C142850}"/>
              </a:ext>
            </a:extLst>
          </p:cNvPr>
          <p:cNvSpPr>
            <a:spLocks noGrp="1"/>
          </p:cNvSpPr>
          <p:nvPr>
            <p:ph type="subTitle" idx="12"/>
          </p:nvPr>
        </p:nvSpPr>
        <p:spPr>
          <a:xfrm>
            <a:off x="803126" y="5579622"/>
            <a:ext cx="3945855" cy="50286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57A584F2-F507-5FFA-3788-8709242BFD0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95076" y="0"/>
            <a:ext cx="6496924" cy="6501491"/>
          </a:xfrm>
          <a:prstGeom prst="rect">
            <a:avLst/>
          </a:prstGeom>
          <a:solidFill>
            <a:schemeClr val="bg2"/>
          </a:solidFill>
        </p:spPr>
        <p:txBody>
          <a:bodyPr lIns="1044000" rIns="0" anchor="ctr"/>
          <a:lstStyle>
            <a:lvl1pPr marL="0" indent="0" algn="l">
              <a:buNone/>
              <a:defRPr sz="1100" i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and Drop your Photo Here </a:t>
            </a:r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EB53E851-CC4E-8A41-4C45-E3C22C3F319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85961" y="6539762"/>
            <a:ext cx="345545" cy="277000"/>
          </a:xfrm>
        </p:spPr>
        <p:txBody>
          <a:bodyPr/>
          <a:lstStyle/>
          <a:p>
            <a:fld id="{4B73C415-D670-4716-A5EC-CC4D52CA2BAC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BC8AABB-5E70-9127-C94B-28DDAAC513B4}"/>
              </a:ext>
            </a:extLst>
          </p:cNvPr>
          <p:cNvGrpSpPr/>
          <p:nvPr userDrawn="1"/>
        </p:nvGrpSpPr>
        <p:grpSpPr>
          <a:xfrm>
            <a:off x="803126" y="0"/>
            <a:ext cx="1431723" cy="548088"/>
            <a:chOff x="5371587" y="-3"/>
            <a:chExt cx="1431723" cy="516660"/>
          </a:xfrm>
          <a:solidFill>
            <a:schemeClr val="bg1">
              <a:alpha val="40000"/>
            </a:schemeClr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9FF9C28-33A4-9D9A-6AC2-E69D215CDD29}"/>
                </a:ext>
              </a:extLst>
            </p:cNvPr>
            <p:cNvSpPr/>
            <p:nvPr userDrawn="1"/>
          </p:nvSpPr>
          <p:spPr>
            <a:xfrm>
              <a:off x="5371587" y="0"/>
              <a:ext cx="110713" cy="516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13E60FE-1125-1AB1-FA41-81DB7D5AE563}"/>
                </a:ext>
              </a:extLst>
            </p:cNvPr>
            <p:cNvSpPr/>
            <p:nvPr userDrawn="1"/>
          </p:nvSpPr>
          <p:spPr>
            <a:xfrm>
              <a:off x="5635789" y="-1"/>
              <a:ext cx="110713" cy="516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E715B2D-39C2-11A4-0150-E680C04EDA02}"/>
                </a:ext>
              </a:extLst>
            </p:cNvPr>
            <p:cNvSpPr/>
            <p:nvPr userDrawn="1"/>
          </p:nvSpPr>
          <p:spPr>
            <a:xfrm>
              <a:off x="5899991" y="-1"/>
              <a:ext cx="110713" cy="516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B8BDCE1-54FF-FBD7-31F2-884ABBB2D1F9}"/>
                </a:ext>
              </a:extLst>
            </p:cNvPr>
            <p:cNvSpPr/>
            <p:nvPr userDrawn="1"/>
          </p:nvSpPr>
          <p:spPr>
            <a:xfrm>
              <a:off x="6164193" y="-2"/>
              <a:ext cx="110713" cy="516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3AB233D-A3F4-7DA9-4A38-7DAC820CEFF6}"/>
                </a:ext>
              </a:extLst>
            </p:cNvPr>
            <p:cNvSpPr/>
            <p:nvPr userDrawn="1"/>
          </p:nvSpPr>
          <p:spPr>
            <a:xfrm>
              <a:off x="6428395" y="-2"/>
              <a:ext cx="110713" cy="516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AF31448-A765-6A77-A688-EEA41F06B218}"/>
                </a:ext>
              </a:extLst>
            </p:cNvPr>
            <p:cNvSpPr/>
            <p:nvPr userDrawn="1"/>
          </p:nvSpPr>
          <p:spPr>
            <a:xfrm>
              <a:off x="6692597" y="-3"/>
              <a:ext cx="110713" cy="516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337532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s 10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4B0B747-D4BE-BFD3-540D-E36E2931306E}"/>
              </a:ext>
            </a:extLst>
          </p:cNvPr>
          <p:cNvSpPr/>
          <p:nvPr userDrawn="1"/>
        </p:nvSpPr>
        <p:spPr>
          <a:xfrm rot="5400000">
            <a:off x="3710758" y="-1941483"/>
            <a:ext cx="4770486" cy="1219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noProof="0" smtClean="0"/>
              <a:pPr/>
              <a:t>‹#›</a:t>
            </a:fld>
            <a:endParaRPr lang="en-US" noProof="0"/>
          </a:p>
        </p:txBody>
      </p:sp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103CEF-F28B-B82B-A175-5CA02A14CE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4261" y="6045655"/>
            <a:ext cx="1183364" cy="37196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DBB7A31-281C-DC3C-34D4-461B4BE2A74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7159" y="254830"/>
            <a:ext cx="8657590" cy="654513"/>
          </a:xfrm>
          <a:prstGeom prst="rect">
            <a:avLst/>
          </a:prstGeom>
        </p:spPr>
        <p:txBody>
          <a:bodyPr anchor="b"/>
          <a:lstStyle>
            <a:lvl1pPr algn="l">
              <a:defRPr sz="3200" spc="-100" baseline="0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22517A3-830B-5640-5C27-E49F18B7EE04}"/>
              </a:ext>
            </a:extLst>
          </p:cNvPr>
          <p:cNvSpPr>
            <a:spLocks noGrp="1"/>
          </p:cNvSpPr>
          <p:nvPr>
            <p:ph type="subTitle" idx="12"/>
          </p:nvPr>
        </p:nvSpPr>
        <p:spPr>
          <a:xfrm>
            <a:off x="354824" y="1038749"/>
            <a:ext cx="8636273" cy="2998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857203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F80631D-0113-45B5-9716-6AED2430C9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4281" y="1803599"/>
            <a:ext cx="3817980" cy="43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spc="-100" baseline="0">
                <a:solidFill>
                  <a:schemeClr val="tx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noProof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E0D17784-2C6B-EF99-4F93-DFE5FCE578F2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6096000" y="0"/>
            <a:ext cx="6095999" cy="6503243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3" name="Content Placeholder 21">
            <a:extLst>
              <a:ext uri="{FF2B5EF4-FFF2-40B4-BE49-F238E27FC236}">
                <a16:creationId xmlns:a16="http://schemas.microsoft.com/office/drawing/2014/main" id="{6349E396-8D07-EE6A-7BFF-5D064470559D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024082" y="2476931"/>
            <a:ext cx="3818082" cy="3071813"/>
          </a:xfrm>
          <a:prstGeom prst="rect">
            <a:avLst/>
          </a:prstGeom>
        </p:spPr>
        <p:txBody>
          <a:bodyPr/>
          <a:lstStyle>
            <a:lvl1pPr>
              <a:defRPr sz="1400" b="1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287926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m Slides 3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CF26D0CE-EFF5-9296-E90D-611637E256E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268590" y="2015621"/>
            <a:ext cx="2420837" cy="2826757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Click icon to add picture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8A882CB7-1228-DDD3-F299-95A16C92BBA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55103" y="2030370"/>
            <a:ext cx="2420837" cy="2826757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Click icon to add picture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85C31889-EAFA-9614-2EE8-349DDF76E26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3354062" y="2034446"/>
            <a:ext cx="2420837" cy="2826757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Click icon to add picture</a:t>
            </a:r>
          </a:p>
        </p:txBody>
      </p:sp>
      <p:sp>
        <p:nvSpPr>
          <p:cNvPr id="30" name="Picture Placeholder 3">
            <a:extLst>
              <a:ext uri="{FF2B5EF4-FFF2-40B4-BE49-F238E27FC236}">
                <a16:creationId xmlns:a16="http://schemas.microsoft.com/office/drawing/2014/main" id="{F525E107-8E81-6A38-279A-A07E2A18C8F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183738" y="2024080"/>
            <a:ext cx="2420837" cy="2826757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Click icon to add picture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389631-C6C8-A656-0B0D-D2BC4B2D30BC}"/>
              </a:ext>
            </a:extLst>
          </p:cNvPr>
          <p:cNvSpPr/>
          <p:nvPr userDrawn="1"/>
        </p:nvSpPr>
        <p:spPr>
          <a:xfrm>
            <a:off x="431999" y="4871879"/>
            <a:ext cx="2438241" cy="80315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D32BB6-FA1B-70D3-09BB-A53B72656A38}"/>
              </a:ext>
            </a:extLst>
          </p:cNvPr>
          <p:cNvSpPr/>
          <p:nvPr userDrawn="1"/>
        </p:nvSpPr>
        <p:spPr>
          <a:xfrm>
            <a:off x="3343444" y="4871876"/>
            <a:ext cx="2438241" cy="80315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B1C67E-3E9F-4996-7DFA-884D26043C1F}"/>
              </a:ext>
            </a:extLst>
          </p:cNvPr>
          <p:cNvSpPr/>
          <p:nvPr userDrawn="1"/>
        </p:nvSpPr>
        <p:spPr>
          <a:xfrm>
            <a:off x="6254889" y="4861207"/>
            <a:ext cx="2438241" cy="80315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39EEC1A-B017-4D17-2447-A2994A2E4C54}"/>
              </a:ext>
            </a:extLst>
          </p:cNvPr>
          <p:cNvSpPr/>
          <p:nvPr userDrawn="1"/>
        </p:nvSpPr>
        <p:spPr>
          <a:xfrm>
            <a:off x="9166334" y="4861204"/>
            <a:ext cx="2438241" cy="80315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6B41222C-851B-7CFC-21E8-348C1D2645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999" y="432000"/>
            <a:ext cx="9447292" cy="43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spc="-100" baseline="0">
                <a:solidFill>
                  <a:schemeClr val="tx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noProof="0"/>
          </a:p>
        </p:txBody>
      </p:sp>
      <p:sp>
        <p:nvSpPr>
          <p:cNvPr id="43" name="Subtitle 2">
            <a:extLst>
              <a:ext uri="{FF2B5EF4-FFF2-40B4-BE49-F238E27FC236}">
                <a16:creationId xmlns:a16="http://schemas.microsoft.com/office/drawing/2014/main" id="{089700D7-58CA-7F9D-F5BA-2D94F8181FC6}"/>
              </a:ext>
            </a:extLst>
          </p:cNvPr>
          <p:cNvSpPr>
            <a:spLocks noGrp="1"/>
          </p:cNvSpPr>
          <p:nvPr>
            <p:ph type="subTitle" idx="28"/>
          </p:nvPr>
        </p:nvSpPr>
        <p:spPr>
          <a:xfrm>
            <a:off x="347159" y="874439"/>
            <a:ext cx="9532132" cy="2998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2" name="Text Placeholder 19">
            <a:extLst>
              <a:ext uri="{FF2B5EF4-FFF2-40B4-BE49-F238E27FC236}">
                <a16:creationId xmlns:a16="http://schemas.microsoft.com/office/drawing/2014/main" id="{D9DD0F74-F3D5-7D4D-266E-935288E84C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6815" y="4278948"/>
            <a:ext cx="2217414" cy="993775"/>
          </a:xfrm>
          <a:prstGeom prst="rect">
            <a:avLst/>
          </a:prstGeom>
        </p:spPr>
        <p:txBody>
          <a:bodyPr anchor="b"/>
          <a:lstStyle>
            <a:lvl1pPr marL="0" indent="0" algn="l">
              <a:buFont typeface="Arial" panose="020B0604020202020204" pitchFamily="34" charset="0"/>
              <a:buNone/>
              <a:defRPr sz="1600" b="1">
                <a:solidFill>
                  <a:schemeClr val="accent6"/>
                </a:solidFill>
                <a:latin typeface="Cambria" panose="0204050305040603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1">
            <a:extLst>
              <a:ext uri="{FF2B5EF4-FFF2-40B4-BE49-F238E27FC236}">
                <a16:creationId xmlns:a16="http://schemas.microsoft.com/office/drawing/2014/main" id="{1B9BE399-574D-EB38-06FB-9A199D79B83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7059" y="5272724"/>
            <a:ext cx="2217414" cy="37369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19">
            <a:extLst>
              <a:ext uri="{FF2B5EF4-FFF2-40B4-BE49-F238E27FC236}">
                <a16:creationId xmlns:a16="http://schemas.microsoft.com/office/drawing/2014/main" id="{8D82FF85-D29D-F6C6-718B-5F79B15038F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493321" y="4269009"/>
            <a:ext cx="2217414" cy="993775"/>
          </a:xfrm>
          <a:prstGeom prst="rect">
            <a:avLst/>
          </a:prstGeom>
        </p:spPr>
        <p:txBody>
          <a:bodyPr anchor="b"/>
          <a:lstStyle>
            <a:lvl1pPr marL="0" indent="0" algn="l">
              <a:buFont typeface="Arial" panose="020B0604020202020204" pitchFamily="34" charset="0"/>
              <a:buNone/>
              <a:defRPr sz="1600" b="1">
                <a:solidFill>
                  <a:schemeClr val="accent6"/>
                </a:solidFill>
                <a:latin typeface="Cambria" panose="0204050305040603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1">
            <a:extLst>
              <a:ext uri="{FF2B5EF4-FFF2-40B4-BE49-F238E27FC236}">
                <a16:creationId xmlns:a16="http://schemas.microsoft.com/office/drawing/2014/main" id="{F312C9F6-2E4E-A1BC-57A9-DA66769A0FBA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453565" y="5262785"/>
            <a:ext cx="2217414" cy="37369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5443C999-9315-0A4B-6925-59BBAC5C85C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80462" y="4269009"/>
            <a:ext cx="2217414" cy="993775"/>
          </a:xfrm>
          <a:prstGeom prst="rect">
            <a:avLst/>
          </a:prstGeom>
        </p:spPr>
        <p:txBody>
          <a:bodyPr anchor="b"/>
          <a:lstStyle>
            <a:lvl1pPr marL="0" indent="0" algn="l">
              <a:buFont typeface="Arial" panose="020B0604020202020204" pitchFamily="34" charset="0"/>
              <a:buNone/>
              <a:defRPr sz="1600" b="1">
                <a:solidFill>
                  <a:schemeClr val="accent6"/>
                </a:solidFill>
                <a:latin typeface="Cambria" panose="0204050305040603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21">
            <a:extLst>
              <a:ext uri="{FF2B5EF4-FFF2-40B4-BE49-F238E27FC236}">
                <a16:creationId xmlns:a16="http://schemas.microsoft.com/office/drawing/2014/main" id="{CC168613-6997-BFC5-E150-53773907927B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6340706" y="5262785"/>
            <a:ext cx="2217414" cy="37369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B22C36FB-FC09-D452-E4F2-A4FB57F315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256839" y="4259070"/>
            <a:ext cx="2217414" cy="993775"/>
          </a:xfrm>
          <a:prstGeom prst="rect">
            <a:avLst/>
          </a:prstGeom>
        </p:spPr>
        <p:txBody>
          <a:bodyPr anchor="b"/>
          <a:lstStyle>
            <a:lvl1pPr marL="0" indent="0" algn="l">
              <a:buFont typeface="Arial" panose="020B0604020202020204" pitchFamily="34" charset="0"/>
              <a:buNone/>
              <a:defRPr sz="1600" b="1">
                <a:solidFill>
                  <a:schemeClr val="accent6"/>
                </a:solidFill>
                <a:latin typeface="Cambria" panose="020405030504060302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21">
            <a:extLst>
              <a:ext uri="{FF2B5EF4-FFF2-40B4-BE49-F238E27FC236}">
                <a16:creationId xmlns:a16="http://schemas.microsoft.com/office/drawing/2014/main" id="{58ED96EB-2E43-39A0-C833-DF48E5887D65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9217083" y="5252846"/>
            <a:ext cx="2217414" cy="37369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623C369B-42F6-8BB2-1C26-DAAFD1B542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85961" y="6539762"/>
            <a:ext cx="345545" cy="277000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/>
          <a:lstStyle>
            <a:lvl1pPr algn="ctr">
              <a:defRPr sz="12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4B73C415-D670-4716-A5EC-CC4D52CA2B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593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5A0C87E-1050-7909-3C2B-035D42985DFA}"/>
              </a:ext>
            </a:extLst>
          </p:cNvPr>
          <p:cNvSpPr/>
          <p:nvPr userDrawn="1"/>
        </p:nvSpPr>
        <p:spPr>
          <a:xfrm rot="16200000">
            <a:off x="983276" y="3219306"/>
            <a:ext cx="2408113" cy="1510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ADFDB963-EB45-7647-90D3-DDBBBAA482A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5400000">
            <a:off x="983598" y="3219751"/>
            <a:ext cx="2408237" cy="150237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Can Change Color</a:t>
            </a:r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EB53E851-CC4E-8A41-4C45-E3C22C3F319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85961" y="6539762"/>
            <a:ext cx="345545" cy="277000"/>
          </a:xfrm>
        </p:spPr>
        <p:txBody>
          <a:bodyPr/>
          <a:lstStyle/>
          <a:p>
            <a:fld id="{4B73C415-D670-4716-A5EC-CC4D52CA2B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D53EE92-6659-EAC5-C863-23C08DA583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26059" y="2967553"/>
            <a:ext cx="3113432" cy="654513"/>
          </a:xfrm>
          <a:prstGeom prst="rect">
            <a:avLst/>
          </a:prstGeom>
        </p:spPr>
        <p:txBody>
          <a:bodyPr anchor="b"/>
          <a:lstStyle>
            <a:lvl1pPr algn="l">
              <a:defRPr sz="3600" spc="0">
                <a:solidFill>
                  <a:schemeClr val="tx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FA9E473E-29A5-FBEB-DBBC-4A3777DD83C0}"/>
              </a:ext>
            </a:extLst>
          </p:cNvPr>
          <p:cNvSpPr>
            <a:spLocks noGrp="1"/>
          </p:cNvSpPr>
          <p:nvPr>
            <p:ph type="subTitle" idx="12"/>
          </p:nvPr>
        </p:nvSpPr>
        <p:spPr>
          <a:xfrm>
            <a:off x="2633725" y="3751472"/>
            <a:ext cx="3105766" cy="2998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473946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78BF7B5-8A2E-F756-371F-CA62A9863B66}"/>
              </a:ext>
            </a:extLst>
          </p:cNvPr>
          <p:cNvSpPr/>
          <p:nvPr userDrawn="1"/>
        </p:nvSpPr>
        <p:spPr>
          <a:xfrm rot="10800000">
            <a:off x="6617896" y="4399686"/>
            <a:ext cx="2408113" cy="1510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C3C607B-564A-2696-75FF-E5DBA12D6B6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618218" y="4400131"/>
            <a:ext cx="2408237" cy="150237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Can Change Color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6D3648BF-2B90-1A1E-4743-DF397A9899D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7420581" y="7720142"/>
            <a:ext cx="345545" cy="277000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73C415-D670-4716-A5EC-CC4D52CA2B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57A584F2-F507-5FFA-3788-8709242BFD0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2" y="5"/>
            <a:ext cx="5985289" cy="6498289"/>
          </a:xfrm>
          <a:prstGeom prst="rect">
            <a:avLst/>
          </a:prstGeom>
          <a:solidFill>
            <a:schemeClr val="bg2"/>
          </a:solidFill>
        </p:spPr>
        <p:txBody>
          <a:bodyPr lIns="1044000" rIns="0" anchor="ctr"/>
          <a:lstStyle>
            <a:lvl1pPr marL="0" indent="0" algn="l">
              <a:buNone/>
              <a:defRPr sz="1100" i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and Drop your Photo Here </a:t>
            </a:r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EB53E851-CC4E-8A41-4C45-E3C22C3F319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85961" y="6539762"/>
            <a:ext cx="345545" cy="277000"/>
          </a:xfrm>
        </p:spPr>
        <p:txBody>
          <a:bodyPr/>
          <a:lstStyle/>
          <a:p>
            <a:fld id="{4B73C415-D670-4716-A5EC-CC4D52CA2B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D53EE92-6659-EAC5-C863-23C08DA583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10230" y="2790271"/>
            <a:ext cx="3113432" cy="654513"/>
          </a:xfrm>
          <a:prstGeom prst="rect">
            <a:avLst/>
          </a:prstGeom>
        </p:spPr>
        <p:txBody>
          <a:bodyPr anchor="b"/>
          <a:lstStyle>
            <a:lvl1pPr algn="l">
              <a:defRPr sz="3600" spc="0">
                <a:solidFill>
                  <a:schemeClr val="tx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FA9E473E-29A5-FBEB-DBBC-4A3777DD83C0}"/>
              </a:ext>
            </a:extLst>
          </p:cNvPr>
          <p:cNvSpPr>
            <a:spLocks noGrp="1"/>
          </p:cNvSpPr>
          <p:nvPr>
            <p:ph type="subTitle" idx="12"/>
          </p:nvPr>
        </p:nvSpPr>
        <p:spPr>
          <a:xfrm>
            <a:off x="6617896" y="3574190"/>
            <a:ext cx="3105766" cy="2998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005399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Blan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8A139-830F-D01B-CA38-7F6176A952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785961" y="6539762"/>
            <a:ext cx="345545" cy="277000"/>
          </a:xfrm>
        </p:spPr>
        <p:txBody>
          <a:bodyPr/>
          <a:lstStyle/>
          <a:p>
            <a:fld id="{4B73C415-D670-4716-A5EC-CC4D52CA2BAC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0C8DBAE-BA23-7688-5674-9F29A2B07878}"/>
              </a:ext>
            </a:extLst>
          </p:cNvPr>
          <p:cNvGrpSpPr/>
          <p:nvPr userDrawn="1"/>
        </p:nvGrpSpPr>
        <p:grpSpPr>
          <a:xfrm>
            <a:off x="803126" y="0"/>
            <a:ext cx="1431723" cy="548088"/>
            <a:chOff x="5371587" y="-3"/>
            <a:chExt cx="1431723" cy="516660"/>
          </a:xfrm>
          <a:solidFill>
            <a:schemeClr val="bg1">
              <a:alpha val="40000"/>
            </a:schemeClr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92226F2-9E0B-19BE-D2A6-154060CD78F9}"/>
                </a:ext>
              </a:extLst>
            </p:cNvPr>
            <p:cNvSpPr/>
            <p:nvPr userDrawn="1"/>
          </p:nvSpPr>
          <p:spPr>
            <a:xfrm>
              <a:off x="5371587" y="0"/>
              <a:ext cx="110713" cy="516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94BB6F2-CC16-65BD-591D-B6E82D7931A4}"/>
                </a:ext>
              </a:extLst>
            </p:cNvPr>
            <p:cNvSpPr/>
            <p:nvPr userDrawn="1"/>
          </p:nvSpPr>
          <p:spPr>
            <a:xfrm>
              <a:off x="5635789" y="-1"/>
              <a:ext cx="110713" cy="516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DC83B4D-5A85-EAED-DB8B-5DEFAFD651A1}"/>
                </a:ext>
              </a:extLst>
            </p:cNvPr>
            <p:cNvSpPr/>
            <p:nvPr userDrawn="1"/>
          </p:nvSpPr>
          <p:spPr>
            <a:xfrm>
              <a:off x="5899991" y="-1"/>
              <a:ext cx="110713" cy="516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4AAE74E-5680-CCEA-7DDE-449303B67FAC}"/>
                </a:ext>
              </a:extLst>
            </p:cNvPr>
            <p:cNvSpPr/>
            <p:nvPr userDrawn="1"/>
          </p:nvSpPr>
          <p:spPr>
            <a:xfrm>
              <a:off x="6164193" y="-2"/>
              <a:ext cx="110713" cy="516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E05A7BB-D65A-2AE0-27A7-D1D2347C2358}"/>
                </a:ext>
              </a:extLst>
            </p:cNvPr>
            <p:cNvSpPr/>
            <p:nvPr userDrawn="1"/>
          </p:nvSpPr>
          <p:spPr>
            <a:xfrm>
              <a:off x="6428395" y="-2"/>
              <a:ext cx="110713" cy="516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3551C06-9A7B-73AA-3940-0C9368A8DEEF}"/>
                </a:ext>
              </a:extLst>
            </p:cNvPr>
            <p:cNvSpPr/>
            <p:nvPr userDrawn="1"/>
          </p:nvSpPr>
          <p:spPr>
            <a:xfrm>
              <a:off x="6692597" y="-3"/>
              <a:ext cx="110713" cy="516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220608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F80631D-0113-45B5-9716-6AED2430C9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4281" y="1803599"/>
            <a:ext cx="3817980" cy="43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spc="-100" baseline="0">
                <a:solidFill>
                  <a:schemeClr val="tx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noProof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E0D17784-2C6B-EF99-4F93-DFE5FCE578F2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6096000" y="0"/>
            <a:ext cx="6095999" cy="6503243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3" name="Content Placeholder 21">
            <a:extLst>
              <a:ext uri="{FF2B5EF4-FFF2-40B4-BE49-F238E27FC236}">
                <a16:creationId xmlns:a16="http://schemas.microsoft.com/office/drawing/2014/main" id="{6349E396-8D07-EE6A-7BFF-5D064470559D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024082" y="2476931"/>
            <a:ext cx="3818082" cy="3071813"/>
          </a:xfrm>
          <a:prstGeom prst="rect">
            <a:avLst/>
          </a:prstGeom>
        </p:spPr>
        <p:txBody>
          <a:bodyPr/>
          <a:lstStyle>
            <a:lvl1pPr>
              <a:defRPr sz="1400" b="1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296814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93163AD-DC76-7B20-24DE-E35FC0AB4925}"/>
              </a:ext>
            </a:extLst>
          </p:cNvPr>
          <p:cNvSpPr/>
          <p:nvPr userDrawn="1"/>
        </p:nvSpPr>
        <p:spPr>
          <a:xfrm flipH="1">
            <a:off x="6406950" y="0"/>
            <a:ext cx="5785050" cy="6508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4CE969D2-886C-E721-8B53-DB07CE8873A6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0" y="0"/>
            <a:ext cx="6406950" cy="40174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F80631D-0113-45B5-9716-6AED2430C9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34845" y="5233137"/>
            <a:ext cx="4499699" cy="43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spc="-100" baseline="0">
                <a:solidFill>
                  <a:schemeClr val="bg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noProof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CAF4B7DE-8726-4E16-E9CB-11BD11F42706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1658199" y="5675576"/>
            <a:ext cx="4565562" cy="2998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noProof="0" smtClean="0"/>
              <a:pPr/>
              <a:t>‹#›</a:t>
            </a:fld>
            <a:endParaRPr lang="en-US" noProof="0"/>
          </a:p>
        </p:txBody>
      </p:sp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103CEF-F28B-B82B-A175-5CA02A14CE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4261" y="6045655"/>
            <a:ext cx="1183364" cy="371966"/>
          </a:xfrm>
          <a:prstGeom prst="rect">
            <a:avLst/>
          </a:prstGeom>
        </p:spPr>
      </p:pic>
      <p:sp>
        <p:nvSpPr>
          <p:cNvPr id="3" name="Content Placeholder 21">
            <a:extLst>
              <a:ext uri="{FF2B5EF4-FFF2-40B4-BE49-F238E27FC236}">
                <a16:creationId xmlns:a16="http://schemas.microsoft.com/office/drawing/2014/main" id="{BFB1D2AA-3682-2FA6-9D54-DEC294C6872F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9022947" y="4382061"/>
            <a:ext cx="2763014" cy="371967"/>
          </a:xfrm>
          <a:prstGeom prst="rect">
            <a:avLst/>
          </a:prstGeom>
        </p:spPr>
        <p:txBody>
          <a:bodyPr lIns="274320" anchor="ctr"/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D4BCACF8-293B-3D1B-4CAF-DD07BD04B2C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061634" y="4382061"/>
            <a:ext cx="1738430" cy="360000"/>
          </a:xfrm>
          <a:prstGeom prst="rect">
            <a:avLst/>
          </a:prstGeom>
          <a:noFill/>
        </p:spPr>
        <p:txBody>
          <a:bodyPr lIns="182880" anchor="ctr"/>
          <a:lstStyle>
            <a:lvl1pPr marL="0" indent="0" algn="l">
              <a:buFont typeface="Arial" panose="020B0604020202020204" pitchFamily="34" charset="0"/>
              <a:buNone/>
              <a:defRPr sz="1600" b="1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MOCKUP NAME</a:t>
            </a:r>
          </a:p>
        </p:txBody>
      </p:sp>
      <p:sp>
        <p:nvSpPr>
          <p:cNvPr id="13" name="Content Placeholder 21">
            <a:extLst>
              <a:ext uri="{FF2B5EF4-FFF2-40B4-BE49-F238E27FC236}">
                <a16:creationId xmlns:a16="http://schemas.microsoft.com/office/drawing/2014/main" id="{18E70350-AA99-8712-84DE-3422C8EF6208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9022947" y="4937456"/>
            <a:ext cx="2763014" cy="371967"/>
          </a:xfrm>
          <a:prstGeom prst="rect">
            <a:avLst/>
          </a:prstGeom>
        </p:spPr>
        <p:txBody>
          <a:bodyPr lIns="274320" anchor="ctr"/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AFC9B644-051A-2FBF-606E-B6459CE2F67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061634" y="4937456"/>
            <a:ext cx="1738430" cy="360000"/>
          </a:xfrm>
          <a:prstGeom prst="rect">
            <a:avLst/>
          </a:prstGeom>
          <a:noFill/>
        </p:spPr>
        <p:txBody>
          <a:bodyPr lIns="182880" anchor="ctr"/>
          <a:lstStyle>
            <a:lvl1pPr marL="0" indent="0" algn="l">
              <a:buFont typeface="Arial" panose="020B0604020202020204" pitchFamily="34" charset="0"/>
              <a:buNone/>
              <a:defRPr sz="1600" b="1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MOCKUP NAME</a:t>
            </a:r>
          </a:p>
        </p:txBody>
      </p:sp>
      <p:sp>
        <p:nvSpPr>
          <p:cNvPr id="15" name="Content Placeholder 21">
            <a:extLst>
              <a:ext uri="{FF2B5EF4-FFF2-40B4-BE49-F238E27FC236}">
                <a16:creationId xmlns:a16="http://schemas.microsoft.com/office/drawing/2014/main" id="{563D1145-225C-35FB-8EBA-DEAAEE145603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9022947" y="5505581"/>
            <a:ext cx="2763014" cy="371967"/>
          </a:xfrm>
          <a:prstGeom prst="rect">
            <a:avLst/>
          </a:prstGeom>
        </p:spPr>
        <p:txBody>
          <a:bodyPr lIns="274320" anchor="ctr"/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33345F66-A206-70F3-5A1D-E67A4644547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061634" y="5505581"/>
            <a:ext cx="1738430" cy="360000"/>
          </a:xfrm>
          <a:prstGeom prst="rect">
            <a:avLst/>
          </a:prstGeom>
          <a:noFill/>
        </p:spPr>
        <p:txBody>
          <a:bodyPr lIns="182880" anchor="ctr"/>
          <a:lstStyle>
            <a:lvl1pPr marL="0" indent="0" algn="l">
              <a:buFont typeface="Arial" panose="020B0604020202020204" pitchFamily="34" charset="0"/>
              <a:buNone/>
              <a:defRPr sz="1600" b="1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MOCKUP NAME</a:t>
            </a:r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EC39A6C9-3175-2898-5EBD-A7CD7CB381A1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312729" y="4860986"/>
            <a:ext cx="1109389" cy="111442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en-ZA" sz="1100" i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lvl="0" algn="ctr"/>
            <a:r>
              <a:rPr lang="en-US" noProof="0"/>
              <a:t>Insert or Drag &amp; Drop your photo here</a:t>
            </a:r>
          </a:p>
        </p:txBody>
      </p:sp>
      <p:sp>
        <p:nvSpPr>
          <p:cNvPr id="24" name="Content Placeholder 21">
            <a:extLst>
              <a:ext uri="{FF2B5EF4-FFF2-40B4-BE49-F238E27FC236}">
                <a16:creationId xmlns:a16="http://schemas.microsoft.com/office/drawing/2014/main" id="{9A90B39F-BD4F-07C7-437A-0FF4E979726F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6852062" y="2268496"/>
            <a:ext cx="4933899" cy="371967"/>
          </a:xfrm>
          <a:prstGeom prst="rect">
            <a:avLst/>
          </a:prstGeom>
        </p:spPr>
        <p:txBody>
          <a:bodyPr lIns="274320" anchor="ctr"/>
          <a:lstStyle>
            <a:lvl1pPr marL="0" indent="0" algn="ctr">
              <a:buNone/>
              <a:defRPr sz="3600" b="1" i="0">
                <a:solidFill>
                  <a:schemeClr val="accent1"/>
                </a:solidFill>
                <a:latin typeface="Cambria" panose="02040503050406030204" pitchFamily="18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42463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s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EB53E851-CC4E-8A41-4C45-E3C22C3F319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85961" y="6539762"/>
            <a:ext cx="345545" cy="277000"/>
          </a:xfrm>
        </p:spPr>
        <p:txBody>
          <a:bodyPr/>
          <a:lstStyle/>
          <a:p>
            <a:fld id="{4B73C415-D670-4716-A5EC-CC4D52CA2B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A6C92817-4B38-1C0D-3440-856852F5BD5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96799" y="1"/>
            <a:ext cx="6595201" cy="6489070"/>
          </a:xfrm>
          <a:prstGeom prst="rect">
            <a:avLst/>
          </a:prstGeom>
          <a:solidFill>
            <a:schemeClr val="tx2"/>
          </a:solidFill>
        </p:spPr>
        <p:txBody>
          <a:bodyPr vert="vert270" lIns="144000" tIns="0" rIns="0" anchor="t"/>
          <a:lstStyle>
            <a:lvl1pPr marL="0" indent="0" algn="ctr">
              <a:buNone/>
              <a:defRPr sz="1100" i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and Drop your Photo Here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5038F-3BF5-DF80-18A7-587DD84E1F6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4300" y="746392"/>
            <a:ext cx="4387727" cy="678193"/>
          </a:xfrm>
          <a:prstGeom prst="rect">
            <a:avLst/>
          </a:prstGeom>
        </p:spPr>
        <p:txBody>
          <a:bodyPr anchor="b"/>
          <a:lstStyle>
            <a:lvl1pPr algn="l">
              <a:defRPr sz="3200" spc="0">
                <a:solidFill>
                  <a:schemeClr val="tx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71ABBB1-2F74-E45B-9E25-CBA17362F6DB}"/>
              </a:ext>
            </a:extLst>
          </p:cNvPr>
          <p:cNvSpPr>
            <a:spLocks noGrp="1"/>
          </p:cNvSpPr>
          <p:nvPr>
            <p:ph type="subTitle" idx="12"/>
          </p:nvPr>
        </p:nvSpPr>
        <p:spPr>
          <a:xfrm>
            <a:off x="681965" y="1530311"/>
            <a:ext cx="4376923" cy="3106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20" name="Content Placeholder 21">
            <a:extLst>
              <a:ext uri="{FF2B5EF4-FFF2-40B4-BE49-F238E27FC236}">
                <a16:creationId xmlns:a16="http://schemas.microsoft.com/office/drawing/2014/main" id="{47ACF7AB-3E67-6015-F83F-C8DF10676AA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81965" y="2256312"/>
            <a:ext cx="4376923" cy="3657790"/>
          </a:xfrm>
          <a:prstGeom prst="rect">
            <a:avLst/>
          </a:prstGeom>
        </p:spPr>
        <p:txBody>
          <a:bodyPr/>
          <a:lstStyle>
            <a:lvl1pPr>
              <a:defRPr sz="1400" b="1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576584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s 10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4B0B747-D4BE-BFD3-540D-E36E2931306E}"/>
              </a:ext>
            </a:extLst>
          </p:cNvPr>
          <p:cNvSpPr/>
          <p:nvPr userDrawn="1"/>
        </p:nvSpPr>
        <p:spPr>
          <a:xfrm rot="5400000">
            <a:off x="3710758" y="-1941483"/>
            <a:ext cx="4770486" cy="1219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noProof="0" smtClean="0"/>
              <a:pPr/>
              <a:t>‹#›</a:t>
            </a:fld>
            <a:endParaRPr lang="en-US" noProof="0"/>
          </a:p>
        </p:txBody>
      </p:sp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103CEF-F28B-B82B-A175-5CA02A14CE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4261" y="6045655"/>
            <a:ext cx="1183364" cy="37196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DBB7A31-281C-DC3C-34D4-461B4BE2A74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7159" y="254830"/>
            <a:ext cx="8657590" cy="654513"/>
          </a:xfrm>
          <a:prstGeom prst="rect">
            <a:avLst/>
          </a:prstGeom>
        </p:spPr>
        <p:txBody>
          <a:bodyPr anchor="b"/>
          <a:lstStyle>
            <a:lvl1pPr algn="l">
              <a:defRPr sz="3200" spc="-100" baseline="0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22517A3-830B-5640-5C27-E49F18B7EE04}"/>
              </a:ext>
            </a:extLst>
          </p:cNvPr>
          <p:cNvSpPr>
            <a:spLocks noGrp="1"/>
          </p:cNvSpPr>
          <p:nvPr>
            <p:ph type="subTitle" idx="12"/>
          </p:nvPr>
        </p:nvSpPr>
        <p:spPr>
          <a:xfrm>
            <a:off x="354824" y="1038749"/>
            <a:ext cx="8636273" cy="2998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579960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s_Sections_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7EC9FFB-F230-0952-CBA0-D4487C36F4F5}"/>
              </a:ext>
            </a:extLst>
          </p:cNvPr>
          <p:cNvSpPr/>
          <p:nvPr userDrawn="1"/>
        </p:nvSpPr>
        <p:spPr>
          <a:xfrm flipH="1">
            <a:off x="4978972" y="0"/>
            <a:ext cx="7213028" cy="6508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3E02DC3D-CAA2-A903-1FBA-E7081733F26B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0" y="0"/>
            <a:ext cx="4750130" cy="65086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49999A23-006E-1D45-6CA5-A66E20DB3E24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8634737" y="1732117"/>
            <a:ext cx="1126990" cy="1114424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Click icon to add picture</a:t>
            </a:r>
          </a:p>
        </p:txBody>
      </p:sp>
      <p:sp>
        <p:nvSpPr>
          <p:cNvPr id="26" name="Picture Placeholder 3">
            <a:extLst>
              <a:ext uri="{FF2B5EF4-FFF2-40B4-BE49-F238E27FC236}">
                <a16:creationId xmlns:a16="http://schemas.microsoft.com/office/drawing/2014/main" id="{56A8F83A-F4C7-F0E2-BF2A-C72A96C57CEE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320153" y="1705549"/>
            <a:ext cx="1126990" cy="1114424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Click icon to add picture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F80631D-0113-45B5-9716-6AED2430C9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8510" y="660414"/>
            <a:ext cx="4891053" cy="43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spc="-150">
                <a:solidFill>
                  <a:schemeClr val="tx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noProof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CAF4B7DE-8726-4E16-E9CB-11BD11F42706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243670" y="1102853"/>
            <a:ext cx="4962645" cy="2998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73C415-D670-4716-A5EC-CC4D52CA2BAC}" type="slidenum">
              <a:rPr lang="en-US" noProof="0" smtClean="0"/>
              <a:pPr/>
              <a:t>‹#›</a:t>
            </a:fld>
            <a:endParaRPr lang="en-US" noProof="0"/>
          </a:p>
        </p:txBody>
      </p:sp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B1103CEF-F28B-B82B-A175-5CA02A14CE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4261" y="6045655"/>
            <a:ext cx="1183364" cy="371966"/>
          </a:xfrm>
          <a:prstGeom prst="rect">
            <a:avLst/>
          </a:prstGeom>
        </p:spPr>
      </p:pic>
      <p:sp>
        <p:nvSpPr>
          <p:cNvPr id="24" name="Content Placeholder 21">
            <a:extLst>
              <a:ext uri="{FF2B5EF4-FFF2-40B4-BE49-F238E27FC236}">
                <a16:creationId xmlns:a16="http://schemas.microsoft.com/office/drawing/2014/main" id="{CE154A13-8250-B676-2D0D-560672A140E9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6512658" y="2072531"/>
            <a:ext cx="1950972" cy="7474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DB221CB7-D303-A5A2-3BC9-2922697AB58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63199" y="1705114"/>
            <a:ext cx="1900431" cy="367418"/>
          </a:xfrm>
          <a:prstGeom prst="rect">
            <a:avLst/>
          </a:prstGeom>
          <a:noFill/>
        </p:spPr>
        <p:txBody>
          <a:bodyPr anchor="ctr"/>
          <a:lstStyle>
            <a:lvl1pPr marL="0" indent="0" algn="l">
              <a:buFont typeface="Arial" panose="020B0604020202020204" pitchFamily="34" charset="0"/>
              <a:buNone/>
              <a:defRPr sz="1600" b="1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MOCKUP NAME</a:t>
            </a:r>
          </a:p>
        </p:txBody>
      </p:sp>
      <p:sp>
        <p:nvSpPr>
          <p:cNvPr id="6" name="Content Placeholder 21">
            <a:extLst>
              <a:ext uri="{FF2B5EF4-FFF2-40B4-BE49-F238E27FC236}">
                <a16:creationId xmlns:a16="http://schemas.microsoft.com/office/drawing/2014/main" id="{C6FCF77D-F9F4-E18D-B4A2-85F1201F0AAB}"/>
              </a:ext>
            </a:extLst>
          </p:cNvPr>
          <p:cNvSpPr>
            <a:spLocks noGrp="1"/>
          </p:cNvSpPr>
          <p:nvPr>
            <p:ph sz="quarter" idx="41"/>
          </p:nvPr>
        </p:nvSpPr>
        <p:spPr>
          <a:xfrm>
            <a:off x="9834989" y="2099100"/>
            <a:ext cx="1950972" cy="7474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E654C67F-BD68-3D54-1A4B-BF34273B57D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885530" y="1731683"/>
            <a:ext cx="1900431" cy="367418"/>
          </a:xfrm>
          <a:prstGeom prst="rect">
            <a:avLst/>
          </a:prstGeom>
          <a:noFill/>
        </p:spPr>
        <p:txBody>
          <a:bodyPr anchor="ctr"/>
          <a:lstStyle>
            <a:lvl1pPr marL="0" indent="0" algn="l">
              <a:buFont typeface="Arial" panose="020B0604020202020204" pitchFamily="34" charset="0"/>
              <a:buNone/>
              <a:defRPr sz="1600" b="1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MOCKUP NAME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EEB6FCED-9213-EC4E-717E-A957CF0D3DD5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8643094" y="3333111"/>
            <a:ext cx="1126990" cy="1114424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Click icon to add picture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D026025-275B-407E-0844-0272B7473E20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5328510" y="3306543"/>
            <a:ext cx="1126990" cy="1114424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Click icon to add picture</a:t>
            </a:r>
          </a:p>
        </p:txBody>
      </p:sp>
      <p:sp>
        <p:nvSpPr>
          <p:cNvPr id="12" name="Content Placeholder 21">
            <a:extLst>
              <a:ext uri="{FF2B5EF4-FFF2-40B4-BE49-F238E27FC236}">
                <a16:creationId xmlns:a16="http://schemas.microsoft.com/office/drawing/2014/main" id="{7F7D1189-F624-A071-B69E-E3A50864151F}"/>
              </a:ext>
            </a:extLst>
          </p:cNvPr>
          <p:cNvSpPr>
            <a:spLocks noGrp="1"/>
          </p:cNvSpPr>
          <p:nvPr>
            <p:ph sz="quarter" idx="45"/>
          </p:nvPr>
        </p:nvSpPr>
        <p:spPr>
          <a:xfrm>
            <a:off x="6521015" y="3673525"/>
            <a:ext cx="1950972" cy="7474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1B60FFFC-9723-AADC-1F9B-4CB3D0B95861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571556" y="3306108"/>
            <a:ext cx="1900431" cy="367418"/>
          </a:xfrm>
          <a:prstGeom prst="rect">
            <a:avLst/>
          </a:prstGeom>
          <a:noFill/>
        </p:spPr>
        <p:txBody>
          <a:bodyPr anchor="ctr"/>
          <a:lstStyle>
            <a:lvl1pPr marL="0" indent="0" algn="l">
              <a:buFont typeface="Arial" panose="020B0604020202020204" pitchFamily="34" charset="0"/>
              <a:buNone/>
              <a:defRPr sz="1600" b="1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MOCKUP NAME</a:t>
            </a:r>
          </a:p>
        </p:txBody>
      </p:sp>
      <p:sp>
        <p:nvSpPr>
          <p:cNvPr id="14" name="Content Placeholder 21">
            <a:extLst>
              <a:ext uri="{FF2B5EF4-FFF2-40B4-BE49-F238E27FC236}">
                <a16:creationId xmlns:a16="http://schemas.microsoft.com/office/drawing/2014/main" id="{6796C40E-C891-AECE-9E84-9EE3EDB1B156}"/>
              </a:ext>
            </a:extLst>
          </p:cNvPr>
          <p:cNvSpPr>
            <a:spLocks noGrp="1"/>
          </p:cNvSpPr>
          <p:nvPr>
            <p:ph sz="quarter" idx="47"/>
          </p:nvPr>
        </p:nvSpPr>
        <p:spPr>
          <a:xfrm>
            <a:off x="9843346" y="3700094"/>
            <a:ext cx="1950972" cy="7474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2584E206-2EB4-DB77-FDD5-B0FE4C73E397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893887" y="3332677"/>
            <a:ext cx="1900431" cy="367418"/>
          </a:xfrm>
          <a:prstGeom prst="rect">
            <a:avLst/>
          </a:prstGeom>
          <a:noFill/>
        </p:spPr>
        <p:txBody>
          <a:bodyPr anchor="ctr"/>
          <a:lstStyle>
            <a:lvl1pPr marL="0" indent="0" algn="l">
              <a:buFont typeface="Arial" panose="020B0604020202020204" pitchFamily="34" charset="0"/>
              <a:buNone/>
              <a:defRPr sz="1600" b="1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MOCKUP NAME</a:t>
            </a:r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CF6BE6CE-D4B5-2C39-1721-22A848686F36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8634737" y="4948644"/>
            <a:ext cx="1126990" cy="1114424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Click icon to add picture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C5D70AAF-84C7-AADC-3C64-85D9C9E87A22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5320153" y="4922076"/>
            <a:ext cx="1126990" cy="1114424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Click icon to add picture</a:t>
            </a:r>
          </a:p>
        </p:txBody>
      </p:sp>
      <p:sp>
        <p:nvSpPr>
          <p:cNvPr id="19" name="Content Placeholder 21">
            <a:extLst>
              <a:ext uri="{FF2B5EF4-FFF2-40B4-BE49-F238E27FC236}">
                <a16:creationId xmlns:a16="http://schemas.microsoft.com/office/drawing/2014/main" id="{3DED8009-0EF8-CBC5-E995-F63B493876DC}"/>
              </a:ext>
            </a:extLst>
          </p:cNvPr>
          <p:cNvSpPr>
            <a:spLocks noGrp="1"/>
          </p:cNvSpPr>
          <p:nvPr>
            <p:ph sz="quarter" idx="51"/>
          </p:nvPr>
        </p:nvSpPr>
        <p:spPr>
          <a:xfrm>
            <a:off x="6512658" y="5289058"/>
            <a:ext cx="1950972" cy="7474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C39EA6D5-E7F4-DE09-3DC0-770956CDEFD3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563199" y="4921641"/>
            <a:ext cx="1900431" cy="367418"/>
          </a:xfrm>
          <a:prstGeom prst="rect">
            <a:avLst/>
          </a:prstGeom>
          <a:noFill/>
        </p:spPr>
        <p:txBody>
          <a:bodyPr anchor="ctr"/>
          <a:lstStyle>
            <a:lvl1pPr marL="0" indent="0" algn="l">
              <a:buFont typeface="Arial" panose="020B0604020202020204" pitchFamily="34" charset="0"/>
              <a:buNone/>
              <a:defRPr sz="1600" b="1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MOCKUP NAME</a:t>
            </a:r>
          </a:p>
        </p:txBody>
      </p:sp>
      <p:sp>
        <p:nvSpPr>
          <p:cNvPr id="21" name="Content Placeholder 21">
            <a:extLst>
              <a:ext uri="{FF2B5EF4-FFF2-40B4-BE49-F238E27FC236}">
                <a16:creationId xmlns:a16="http://schemas.microsoft.com/office/drawing/2014/main" id="{B03213EB-E448-0EFF-FAB1-1474A2528631}"/>
              </a:ext>
            </a:extLst>
          </p:cNvPr>
          <p:cNvSpPr>
            <a:spLocks noGrp="1"/>
          </p:cNvSpPr>
          <p:nvPr>
            <p:ph sz="quarter" idx="53"/>
          </p:nvPr>
        </p:nvSpPr>
        <p:spPr>
          <a:xfrm>
            <a:off x="9834989" y="5315627"/>
            <a:ext cx="1950972" cy="7474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C963BD88-A67E-332E-A293-BD3E8080DA5D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885530" y="4948210"/>
            <a:ext cx="1900431" cy="367418"/>
          </a:xfrm>
          <a:prstGeom prst="rect">
            <a:avLst/>
          </a:prstGeom>
          <a:noFill/>
        </p:spPr>
        <p:txBody>
          <a:bodyPr anchor="ctr"/>
          <a:lstStyle>
            <a:lvl1pPr marL="0" indent="0" algn="l">
              <a:buFont typeface="Arial" panose="020B0604020202020204" pitchFamily="34" charset="0"/>
              <a:buNone/>
              <a:defRPr sz="1600" b="1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MOCKUP NAME</a:t>
            </a:r>
          </a:p>
        </p:txBody>
      </p:sp>
    </p:spTree>
    <p:extLst>
      <p:ext uri="{BB962C8B-B14F-4D97-AF65-F5344CB8AC3E}">
        <p14:creationId xmlns:p14="http://schemas.microsoft.com/office/powerpoint/2010/main" val="10714888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577CF70-9360-2820-476B-1F7624EC9B3E}"/>
              </a:ext>
            </a:extLst>
          </p:cNvPr>
          <p:cNvSpPr/>
          <p:nvPr userDrawn="1"/>
        </p:nvSpPr>
        <p:spPr>
          <a:xfrm>
            <a:off x="3750366" y="118"/>
            <a:ext cx="8441634" cy="6498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FD5B38-F7B5-2D00-D4C6-E92B3FC0E0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73C415-D670-4716-A5EC-CC4D52CA2B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1">
            <a:extLst>
              <a:ext uri="{FF2B5EF4-FFF2-40B4-BE49-F238E27FC236}">
                <a16:creationId xmlns:a16="http://schemas.microsoft.com/office/drawing/2014/main" id="{0E82B1BC-9704-3A32-FA85-66A8763266CD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4511449" y="4309797"/>
            <a:ext cx="1836378" cy="5018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20596E1-96B9-4C37-9797-7E6DC0785C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41214" y="3814556"/>
            <a:ext cx="1800900" cy="360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 b="1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MOCKUP NAME</a:t>
            </a: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71AB3DBF-5E6A-DC1C-5F58-1870E572E05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540441" y="-1"/>
            <a:ext cx="1801366" cy="3429001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Click icon to add picture</a:t>
            </a:r>
          </a:p>
        </p:txBody>
      </p:sp>
      <p:sp>
        <p:nvSpPr>
          <p:cNvPr id="34" name="Content Placeholder 21">
            <a:extLst>
              <a:ext uri="{FF2B5EF4-FFF2-40B4-BE49-F238E27FC236}">
                <a16:creationId xmlns:a16="http://schemas.microsoft.com/office/drawing/2014/main" id="{FDE2C231-05FD-3033-B4D8-2959DB4564D5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9354797" y="4309798"/>
            <a:ext cx="1836378" cy="5018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2800C8ED-091E-B53E-2B9A-4CDBF8977B4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384562" y="3814557"/>
            <a:ext cx="1800900" cy="360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 b="1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MOCKUP NAME</a:t>
            </a:r>
          </a:p>
        </p:txBody>
      </p:sp>
      <p:sp>
        <p:nvSpPr>
          <p:cNvPr id="41" name="Picture Placeholder 3">
            <a:extLst>
              <a:ext uri="{FF2B5EF4-FFF2-40B4-BE49-F238E27FC236}">
                <a16:creationId xmlns:a16="http://schemas.microsoft.com/office/drawing/2014/main" id="{BFC6B452-FBC9-1796-704F-248DCBBF8F19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9383789" y="0"/>
            <a:ext cx="1801366" cy="3429001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Click icon to add picture</a:t>
            </a:r>
          </a:p>
        </p:txBody>
      </p:sp>
      <p:sp>
        <p:nvSpPr>
          <p:cNvPr id="42" name="Content Placeholder 21">
            <a:extLst>
              <a:ext uri="{FF2B5EF4-FFF2-40B4-BE49-F238E27FC236}">
                <a16:creationId xmlns:a16="http://schemas.microsoft.com/office/drawing/2014/main" id="{A77ABF88-60CD-5EF2-1704-C69089342ADF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6920028" y="2145449"/>
            <a:ext cx="1836378" cy="5018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3" name="Text Placeholder 11">
            <a:extLst>
              <a:ext uri="{FF2B5EF4-FFF2-40B4-BE49-F238E27FC236}">
                <a16:creationId xmlns:a16="http://schemas.microsoft.com/office/drawing/2014/main" id="{F199B7C5-2E26-03E4-6E08-BADBAF2925F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949793" y="1650208"/>
            <a:ext cx="1800900" cy="360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 b="1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MOCKUP NAME</a:t>
            </a:r>
          </a:p>
        </p:txBody>
      </p:sp>
      <p:sp>
        <p:nvSpPr>
          <p:cNvPr id="44" name="Picture Placeholder 3">
            <a:extLst>
              <a:ext uri="{FF2B5EF4-FFF2-40B4-BE49-F238E27FC236}">
                <a16:creationId xmlns:a16="http://schemas.microsoft.com/office/drawing/2014/main" id="{FC999433-F2E1-FB98-83CE-668D880D6E04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6949327" y="3069406"/>
            <a:ext cx="1801366" cy="3429001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9EA046-0B4D-6486-05AE-5E19EDD267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898" y="4441371"/>
            <a:ext cx="3097775" cy="114984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spc="-150">
                <a:solidFill>
                  <a:schemeClr val="bg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noProof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81F6E2A8-44B9-E04A-1219-1B4B729E55D9}"/>
              </a:ext>
            </a:extLst>
          </p:cNvPr>
          <p:cNvSpPr>
            <a:spLocks noGrp="1"/>
          </p:cNvSpPr>
          <p:nvPr>
            <p:ph type="subTitle" idx="37"/>
          </p:nvPr>
        </p:nvSpPr>
        <p:spPr>
          <a:xfrm>
            <a:off x="223058" y="5601654"/>
            <a:ext cx="3182615" cy="4352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240994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Content Placeholder 21">
            <a:extLst>
              <a:ext uri="{FF2B5EF4-FFF2-40B4-BE49-F238E27FC236}">
                <a16:creationId xmlns:a16="http://schemas.microsoft.com/office/drawing/2014/main" id="{79DC0E10-4115-5F96-AE69-7996B10D2828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419614" y="3979334"/>
            <a:ext cx="2041870" cy="1330622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Content Placeholder 21">
            <a:extLst>
              <a:ext uri="{FF2B5EF4-FFF2-40B4-BE49-F238E27FC236}">
                <a16:creationId xmlns:a16="http://schemas.microsoft.com/office/drawing/2014/main" id="{6F30B364-D800-1B64-2159-276D3393CEC5}"/>
              </a:ext>
            </a:extLst>
          </p:cNvPr>
          <p:cNvSpPr>
            <a:spLocks noGrp="1"/>
          </p:cNvSpPr>
          <p:nvPr>
            <p:ph sz="quarter" idx="58"/>
          </p:nvPr>
        </p:nvSpPr>
        <p:spPr>
          <a:xfrm>
            <a:off x="2740527" y="3981395"/>
            <a:ext cx="2041870" cy="1330622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Content Placeholder 21">
            <a:extLst>
              <a:ext uri="{FF2B5EF4-FFF2-40B4-BE49-F238E27FC236}">
                <a16:creationId xmlns:a16="http://schemas.microsoft.com/office/drawing/2014/main" id="{1049D810-07BA-BAB1-F78B-F1C521FF8524}"/>
              </a:ext>
            </a:extLst>
          </p:cNvPr>
          <p:cNvSpPr>
            <a:spLocks noGrp="1"/>
          </p:cNvSpPr>
          <p:nvPr>
            <p:ph sz="quarter" idx="59"/>
          </p:nvPr>
        </p:nvSpPr>
        <p:spPr>
          <a:xfrm>
            <a:off x="5049254" y="3979333"/>
            <a:ext cx="2041870" cy="1330622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Content Placeholder 21">
            <a:extLst>
              <a:ext uri="{FF2B5EF4-FFF2-40B4-BE49-F238E27FC236}">
                <a16:creationId xmlns:a16="http://schemas.microsoft.com/office/drawing/2014/main" id="{3247948D-210C-8AAF-28E0-3B7E53BE06B7}"/>
              </a:ext>
            </a:extLst>
          </p:cNvPr>
          <p:cNvSpPr>
            <a:spLocks noGrp="1"/>
          </p:cNvSpPr>
          <p:nvPr>
            <p:ph sz="quarter" idx="60"/>
          </p:nvPr>
        </p:nvSpPr>
        <p:spPr>
          <a:xfrm>
            <a:off x="7376262" y="3979333"/>
            <a:ext cx="2041870" cy="1330622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Content Placeholder 21">
            <a:extLst>
              <a:ext uri="{FF2B5EF4-FFF2-40B4-BE49-F238E27FC236}">
                <a16:creationId xmlns:a16="http://schemas.microsoft.com/office/drawing/2014/main" id="{FAA5BA62-6AAB-824B-91B0-36D45E1C54BC}"/>
              </a:ext>
            </a:extLst>
          </p:cNvPr>
          <p:cNvSpPr>
            <a:spLocks noGrp="1"/>
          </p:cNvSpPr>
          <p:nvPr>
            <p:ph sz="quarter" idx="61"/>
          </p:nvPr>
        </p:nvSpPr>
        <p:spPr>
          <a:xfrm>
            <a:off x="9690695" y="3979333"/>
            <a:ext cx="2041870" cy="1330622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FBC89CB1-E891-A188-4BDB-02B15C567B5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0001" y="3484093"/>
            <a:ext cx="2041870" cy="360000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Mockup Name</a:t>
            </a:r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A3973D1B-091F-F5B0-B3DE-9C6CB2669D8E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5349788" y="1740658"/>
            <a:ext cx="1470795" cy="1454397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Click icon to add picture</a:t>
            </a:r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2A0F28DE-FCCC-85E5-DCE7-C98CEC83608D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7664609" y="1740658"/>
            <a:ext cx="1470795" cy="1454397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Click icon to add picture</a:t>
            </a:r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52E81DB5-FD60-560B-8D79-57214240812D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9979042" y="1740658"/>
            <a:ext cx="1470795" cy="1454397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Click icon to add picture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AC0E6CC4-EFD0-EF4F-3524-C033FEA18A24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20146" y="1740658"/>
            <a:ext cx="1470795" cy="1454397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Click icon to add picture</a:t>
            </a:r>
          </a:p>
        </p:txBody>
      </p:sp>
      <p:sp>
        <p:nvSpPr>
          <p:cNvPr id="22" name="Picture Placeholder 3">
            <a:extLst>
              <a:ext uri="{FF2B5EF4-FFF2-40B4-BE49-F238E27FC236}">
                <a16:creationId xmlns:a16="http://schemas.microsoft.com/office/drawing/2014/main" id="{47F57570-2933-7B8F-39A9-6E12CEF697EA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3034967" y="1740658"/>
            <a:ext cx="1470795" cy="1454397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Click icon to add picture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FD5B38-F7B5-2D00-D4C6-E92B3FC0E0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73C415-D670-4716-A5EC-CC4D52CA2BA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E5325E5-E183-1157-84CD-D30075DF8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99" y="432000"/>
            <a:ext cx="9447292" cy="432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noProof="0"/>
          </a:p>
        </p:txBody>
      </p: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765DEDA7-62EF-AB5E-BF4F-BE50A241AE2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2734822" y="3484093"/>
            <a:ext cx="2041870" cy="360000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Mockup Name</a:t>
            </a:r>
          </a:p>
        </p:txBody>
      </p:sp>
      <p:sp>
        <p:nvSpPr>
          <p:cNvPr id="29" name="Text Placeholder 11">
            <a:extLst>
              <a:ext uri="{FF2B5EF4-FFF2-40B4-BE49-F238E27FC236}">
                <a16:creationId xmlns:a16="http://schemas.microsoft.com/office/drawing/2014/main" id="{EAB541BA-5D14-E9CF-C0A9-7487E6EE22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5061442" y="3484093"/>
            <a:ext cx="2041870" cy="360000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Mockup Name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8C9E6203-3FF3-6B73-F020-EBBC14874AEC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376263" y="3484093"/>
            <a:ext cx="2041870" cy="360000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Mockup Name</a:t>
            </a:r>
          </a:p>
        </p:txBody>
      </p:sp>
      <p:sp>
        <p:nvSpPr>
          <p:cNvPr id="33" name="Text Placeholder 11">
            <a:extLst>
              <a:ext uri="{FF2B5EF4-FFF2-40B4-BE49-F238E27FC236}">
                <a16:creationId xmlns:a16="http://schemas.microsoft.com/office/drawing/2014/main" id="{F4EFAA08-0690-B15A-C68C-91D45357E6FF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690696" y="3484093"/>
            <a:ext cx="2041870" cy="360000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Mockup Name</a:t>
            </a:r>
          </a:p>
        </p:txBody>
      </p:sp>
      <p:pic>
        <p:nvPicPr>
          <p:cNvPr id="60" name="Picture 59" descr="A picture containing clipart&#10;&#10;Description automatically generated">
            <a:extLst>
              <a:ext uri="{FF2B5EF4-FFF2-40B4-BE49-F238E27FC236}">
                <a16:creationId xmlns:a16="http://schemas.microsoft.com/office/drawing/2014/main" id="{BAF81F80-E30B-F85A-99CC-7BB0BCA56AD8}"/>
              </a:ext>
            </a:extLst>
          </p:cNvPr>
          <p:cNvPicPr/>
          <p:nvPr userDrawn="1"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63182" y="82810"/>
            <a:ext cx="2338794" cy="650957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1EA2EF1-54EB-AB81-A34B-AEE02E4022EA}"/>
              </a:ext>
            </a:extLst>
          </p:cNvPr>
          <p:cNvGrpSpPr/>
          <p:nvPr userDrawn="1"/>
        </p:nvGrpSpPr>
        <p:grpSpPr>
          <a:xfrm>
            <a:off x="5371587" y="6105946"/>
            <a:ext cx="1431723" cy="393044"/>
            <a:chOff x="5371587" y="-3"/>
            <a:chExt cx="1431723" cy="516660"/>
          </a:xfrm>
          <a:solidFill>
            <a:schemeClr val="accent6"/>
          </a:solidFill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7ED7571-49EE-66D2-87BC-203D76620FC1}"/>
                </a:ext>
              </a:extLst>
            </p:cNvPr>
            <p:cNvSpPr/>
            <p:nvPr userDrawn="1"/>
          </p:nvSpPr>
          <p:spPr>
            <a:xfrm>
              <a:off x="5371587" y="0"/>
              <a:ext cx="110713" cy="516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F41F83C-E67B-39AF-3AFE-2C0C9AA4B8C9}"/>
                </a:ext>
              </a:extLst>
            </p:cNvPr>
            <p:cNvSpPr/>
            <p:nvPr userDrawn="1"/>
          </p:nvSpPr>
          <p:spPr>
            <a:xfrm>
              <a:off x="5635789" y="-1"/>
              <a:ext cx="110713" cy="516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6642B97-3468-3B35-0B8A-A0665F464AC0}"/>
                </a:ext>
              </a:extLst>
            </p:cNvPr>
            <p:cNvSpPr/>
            <p:nvPr userDrawn="1"/>
          </p:nvSpPr>
          <p:spPr>
            <a:xfrm>
              <a:off x="5899991" y="-1"/>
              <a:ext cx="110713" cy="516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BC306C7-87C1-4AF3-45B7-553A73E8AB02}"/>
                </a:ext>
              </a:extLst>
            </p:cNvPr>
            <p:cNvSpPr/>
            <p:nvPr userDrawn="1"/>
          </p:nvSpPr>
          <p:spPr>
            <a:xfrm>
              <a:off x="6164193" y="-2"/>
              <a:ext cx="110713" cy="516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B636FB-79A4-0D63-E3A5-35B6156CF951}"/>
                </a:ext>
              </a:extLst>
            </p:cNvPr>
            <p:cNvSpPr/>
            <p:nvPr userDrawn="1"/>
          </p:nvSpPr>
          <p:spPr>
            <a:xfrm>
              <a:off x="6428395" y="-2"/>
              <a:ext cx="110713" cy="516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42FA4D8-B007-22F4-5E4E-4E65D4AC2CE1}"/>
                </a:ext>
              </a:extLst>
            </p:cNvPr>
            <p:cNvSpPr/>
            <p:nvPr userDrawn="1"/>
          </p:nvSpPr>
          <p:spPr>
            <a:xfrm>
              <a:off x="6692597" y="-3"/>
              <a:ext cx="110713" cy="5166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30513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10.jpe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image" Target="../media/image8.emf"/><Relationship Id="rId5" Type="http://schemas.openxmlformats.org/officeDocument/2006/relationships/slideLayout" Target="../slideLayouts/slideLayout15.xml"/><Relationship Id="rId10" Type="http://schemas.openxmlformats.org/officeDocument/2006/relationships/oleObject" Target="../embeddings/oleObject2.bin"/><Relationship Id="rId4" Type="http://schemas.openxmlformats.org/officeDocument/2006/relationships/slideLayout" Target="../slideLayouts/slideLayout14.xml"/><Relationship Id="rId9" Type="http://schemas.openxmlformats.org/officeDocument/2006/relationships/tags" Target="../tags/tag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20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870CBD-5CB9-942D-6CFE-8953B37C4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965" y="365125"/>
            <a:ext cx="1138965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315F27-1006-3DB0-D808-4B4DDCE614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9965" y="1825625"/>
            <a:ext cx="11389659" cy="37585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 descr="Text&#10;&#10;Description automatically generated with medium confidence">
            <a:extLst>
              <a:ext uri="{FF2B5EF4-FFF2-40B4-BE49-F238E27FC236}">
                <a16:creationId xmlns:a16="http://schemas.microsoft.com/office/drawing/2014/main" id="{9FA481DD-32B8-5AEA-0616-FA6ED2C3DB5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680694" y="6383966"/>
            <a:ext cx="1393650" cy="458930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98130B7-1141-8D39-E7F6-DFD2974A68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81246" y="644952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70D2D3D-8C18-5F4C-AE5B-9418F7C809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MSIPCMContentMarking" descr="{&quot;HashCode&quot;:1071427657,&quot;Placement&quot;:&quot;Footer&quot;,&quot;Top&quot;:519.343,&quot;Left&quot;:444.2841,&quot;SlideWidth&quot;:960,&quot;SlideHeight&quot;:540}">
            <a:extLst>
              <a:ext uri="{FF2B5EF4-FFF2-40B4-BE49-F238E27FC236}">
                <a16:creationId xmlns:a16="http://schemas.microsoft.com/office/drawing/2014/main" id="{D1907707-B40A-EF1E-B9D8-2230980B588E}"/>
              </a:ext>
            </a:extLst>
          </p:cNvPr>
          <p:cNvSpPr txBox="1"/>
          <p:nvPr userDrawn="1"/>
        </p:nvSpPr>
        <p:spPr>
          <a:xfrm>
            <a:off x="5642408" y="6595656"/>
            <a:ext cx="907183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solidFill>
                  <a:srgbClr val="000000"/>
                </a:solidFill>
                <a:latin typeface="Calibri" panose="020F0502020204030204" pitchFamily="34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313169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63" r:id="rId3"/>
    <p:sldLayoutId id="2147483664" r:id="rId4"/>
    <p:sldLayoutId id="2147483665" r:id="rId5"/>
    <p:sldLayoutId id="2147483666" r:id="rId6"/>
    <p:sldLayoutId id="2147483652" r:id="rId7"/>
    <p:sldLayoutId id="2147483653" r:id="rId8"/>
    <p:sldLayoutId id="2147483655" r:id="rId9"/>
    <p:sldLayoutId id="2147483706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1E2F5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E2F5F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E2F5F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E2F5F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E2F5F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E2F5F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Object 17" hidden="1"/>
          <p:cNvGraphicFramePr>
            <a:graphicFrameLocks noChangeAspect="1"/>
          </p:cNvGraphicFramePr>
          <p:nvPr userDrawn="1"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725425839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270" imgH="270" progId="TCLayout.ActiveDocument.1">
                  <p:embed/>
                </p:oleObj>
              </mc:Choice>
              <mc:Fallback>
                <p:oleObj name="think-cell Slide" r:id="rId10" imgW="270" imgH="270" progId="TCLayout.ActiveDocument.1">
                  <p:embed/>
                  <p:pic>
                    <p:nvPicPr>
                      <p:cNvPr id="18" name="Object 17" hidden="1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gray">
          <a:xfrm>
            <a:off x="609600" y="262344"/>
            <a:ext cx="10972800" cy="575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gray">
          <a:xfrm>
            <a:off x="609600" y="1058862"/>
            <a:ext cx="10972800" cy="496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91440" rIns="0" bIns="914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70452F45-793C-4161-B800-DDC8E12A321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11391900" y="6421254"/>
            <a:ext cx="3810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91440" rIns="0" bIns="91440" anchor="ctr">
            <a:noAutofit/>
          </a:bodyPr>
          <a:lstStyle/>
          <a:p>
            <a:pPr algn="l" eaLnBrk="0" hangingPunct="0">
              <a:defRPr/>
            </a:pPr>
            <a:fld id="{7FF9A1F4-64AA-44F0-9CF9-9F4BF196AB76}" type="slidenum">
              <a:rPr lang="en-US" sz="1000" b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l" eaLnBrk="0" hangingPunct="0">
                <a:defRPr/>
              </a:pPr>
              <a:t>‹#›</a:t>
            </a:fld>
            <a:endParaRPr lang="en-US" sz="1000" b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Logo&#10;&#10;AI-generated content may be incorrect.">
            <a:extLst>
              <a:ext uri="{FF2B5EF4-FFF2-40B4-BE49-F238E27FC236}">
                <a16:creationId xmlns:a16="http://schemas.microsoft.com/office/drawing/2014/main" id="{641573E6-7403-59A0-45F2-948BE4E337E3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08" y="6053667"/>
            <a:ext cx="907183" cy="719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827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060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9pPr>
    </p:titleStyle>
    <p:bodyStyle>
      <a:lvl1pPr marL="228600" indent="-228600" algn="l" rtl="0" eaLnBrk="1" fontAlgn="base" hangingPunct="1">
        <a:lnSpc>
          <a:spcPct val="100000"/>
        </a:lnSpc>
        <a:spcBef>
          <a:spcPts val="0"/>
        </a:spcBef>
        <a:spcAft>
          <a:spcPts val="600"/>
        </a:spcAft>
        <a:buChar char="•"/>
        <a:defRPr sz="2200" b="1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457200" indent="-230188" algn="l" rtl="0" eaLnBrk="1" fontAlgn="base" hangingPunct="1">
        <a:lnSpc>
          <a:spcPct val="100000"/>
        </a:lnSpc>
        <a:spcBef>
          <a:spcPts val="0"/>
        </a:spcBef>
        <a:spcAft>
          <a:spcPts val="600"/>
        </a:spcAft>
        <a:buFont typeface="Courier New" panose="02070309020205020404" pitchFamily="49" charset="0"/>
        <a:buChar char="o"/>
        <a:defRPr sz="20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marL="688975" indent="-231775" algn="l" rtl="0" eaLnBrk="1" fontAlgn="base" hangingPunct="1">
        <a:lnSpc>
          <a:spcPct val="100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–"/>
        <a:defRPr sz="18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marL="914400" indent="-225425" algn="l" rtl="0" eaLnBrk="1" fontAlgn="base" hangingPunct="1">
        <a:lnSpc>
          <a:spcPct val="120000"/>
        </a:lnSpc>
        <a:spcBef>
          <a:spcPts val="600"/>
        </a:spcBef>
        <a:spcAft>
          <a:spcPct val="0"/>
        </a:spcAft>
        <a:buChar char="–"/>
        <a:defRPr sz="14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marL="1144588" indent="-230188" algn="l" rtl="0" eaLnBrk="1" fontAlgn="base" hangingPunct="1">
        <a:lnSpc>
          <a:spcPct val="120000"/>
        </a:lnSpc>
        <a:spcBef>
          <a:spcPts val="600"/>
        </a:spcBef>
        <a:spcAft>
          <a:spcPct val="0"/>
        </a:spcAft>
        <a:buChar char="•"/>
        <a:defRPr sz="14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2070100" indent="-2413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</a:defRPr>
      </a:lvl6pPr>
      <a:lvl7pPr marL="2527300" indent="-2413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</a:defRPr>
      </a:lvl7pPr>
      <a:lvl8pPr marL="2984500" indent="-2413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</a:defRPr>
      </a:lvl8pPr>
      <a:lvl9pPr marL="3441700" indent="-2413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3C319C4-D833-BD2C-EC07-8BF67E5239A7}"/>
              </a:ext>
            </a:extLst>
          </p:cNvPr>
          <p:cNvSpPr/>
          <p:nvPr userDrawn="1"/>
        </p:nvSpPr>
        <p:spPr>
          <a:xfrm>
            <a:off x="0" y="6498523"/>
            <a:ext cx="12192000" cy="3594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DE6DE0-F5DD-697A-E19D-135260F6CA50}"/>
              </a:ext>
            </a:extLst>
          </p:cNvPr>
          <p:cNvSpPr txBox="1"/>
          <p:nvPr userDrawn="1"/>
        </p:nvSpPr>
        <p:spPr>
          <a:xfrm>
            <a:off x="3649455" y="6539762"/>
            <a:ext cx="4893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>
                <a:solidFill>
                  <a:schemeClr val="bg1"/>
                </a:solidFill>
              </a:rPr>
              <a:t>CELEBRATING 50 YEARS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0621EF6-2080-C71F-1A95-679265643D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85961" y="6539762"/>
            <a:ext cx="345545" cy="277000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/>
          <a:lstStyle>
            <a:lvl1pPr algn="ctr">
              <a:defRPr sz="12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4B73C415-D670-4716-A5EC-CC4D52CA2BA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70E428D-56B1-7909-5761-F3B3C0C9B38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681" y="6558020"/>
            <a:ext cx="770719" cy="24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419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3C319C4-D833-BD2C-EC07-8BF67E5239A7}"/>
              </a:ext>
            </a:extLst>
          </p:cNvPr>
          <p:cNvSpPr/>
          <p:nvPr userDrawn="1"/>
        </p:nvSpPr>
        <p:spPr>
          <a:xfrm>
            <a:off x="0" y="6498523"/>
            <a:ext cx="12192000" cy="3594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DE6DE0-F5DD-697A-E19D-135260F6CA50}"/>
              </a:ext>
            </a:extLst>
          </p:cNvPr>
          <p:cNvSpPr txBox="1"/>
          <p:nvPr userDrawn="1"/>
        </p:nvSpPr>
        <p:spPr>
          <a:xfrm>
            <a:off x="3649455" y="6539762"/>
            <a:ext cx="4893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>
                <a:solidFill>
                  <a:schemeClr val="bg1"/>
                </a:solidFill>
              </a:rPr>
              <a:t>CELEBRATING 50 YEARS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0621EF6-2080-C71F-1A95-679265643D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85961" y="6539762"/>
            <a:ext cx="345545" cy="277000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/>
          <a:lstStyle>
            <a:lvl1pPr algn="ctr">
              <a:defRPr sz="12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4B73C415-D670-4716-A5EC-CC4D52CA2BA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70E428D-56B1-7909-5761-F3B3C0C9B384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681" y="6558020"/>
            <a:ext cx="770719" cy="24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385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3" r:id="rId8"/>
    <p:sldLayoutId id="2147483704" r:id="rId9"/>
    <p:sldLayoutId id="2147483705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Keven.Patchett@scc.virginia.gov" TargetMode="External"/><Relationship Id="rId2" Type="http://schemas.openxmlformats.org/officeDocument/2006/relationships/hyperlink" Target="mailto:Holly.Mortlock@scc.virginia.gov" TargetMode="Externa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EE93E-E3B8-D652-F963-A0D7522023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3600"/>
              <a:t>Virginia Marketplace Eligibility and Enrollment Updates </a:t>
            </a:r>
            <a:br>
              <a:rPr lang="en-US" sz="3600">
                <a:latin typeface="Aptos" panose="020B0004020202020204" pitchFamily="34" charset="0"/>
              </a:rPr>
            </a:br>
            <a:endParaRPr lang="en-US" sz="3600">
              <a:latin typeface="Aptos" panose="020B00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C87230-CDAA-D76D-C562-C14257D045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5534" y="4587766"/>
            <a:ext cx="9158066" cy="112400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>
                <a:latin typeface="Aptos"/>
                <a:cs typeface="Arial"/>
              </a:rPr>
              <a:t>Keven Patchett- </a:t>
            </a:r>
            <a:r>
              <a:rPr lang="en-US">
                <a:latin typeface="Aptos"/>
                <a:cs typeface="Arial"/>
              </a:rPr>
              <a:t>Executive </a:t>
            </a:r>
            <a:r>
              <a:rPr lang="en-US" dirty="0">
                <a:latin typeface="Aptos"/>
                <a:cs typeface="Arial"/>
              </a:rPr>
              <a:t>Director</a:t>
            </a:r>
          </a:p>
          <a:p>
            <a:r>
              <a:rPr lang="en-US" dirty="0">
                <a:latin typeface="Aptos"/>
                <a:cs typeface="Arial"/>
              </a:rPr>
              <a:t>Virginia Health Benefit Exchange </a:t>
            </a:r>
          </a:p>
          <a:p>
            <a:r>
              <a:rPr lang="en-US" dirty="0">
                <a:latin typeface="Aptos"/>
                <a:cs typeface="Arial"/>
              </a:rPr>
              <a:t>September 23</a:t>
            </a:r>
            <a:r>
              <a:rPr lang="en-US" b="0" dirty="0">
                <a:latin typeface="Aptos"/>
                <a:cs typeface="Arial"/>
              </a:rPr>
              <a:t>, 2026</a:t>
            </a:r>
          </a:p>
        </p:txBody>
      </p:sp>
    </p:spTree>
    <p:extLst>
      <p:ext uri="{BB962C8B-B14F-4D97-AF65-F5344CB8AC3E}">
        <p14:creationId xmlns:p14="http://schemas.microsoft.com/office/powerpoint/2010/main" val="359497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D39B149-6576-E0B6-C77E-00C0826A0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 dirty="0">
                <a:latin typeface="+mj-lt"/>
                <a:ea typeface="+mj-ea"/>
                <a:cs typeface="+mj-cs"/>
              </a:rPr>
              <a:t>Regulatory and Policy </a:t>
            </a:r>
            <a:r>
              <a:rPr lang="en-US" sz="3200" dirty="0">
                <a:latin typeface="+mj-lt"/>
                <a:cs typeface="+mj-cs"/>
              </a:rPr>
              <a:t>Landscape</a:t>
            </a:r>
            <a:endParaRPr lang="en-US" sz="3200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D6E7B8-BA85-5ADD-BD2E-3DBB80DD1B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D70D2D3D-8C18-5F4C-AE5B-9418F7C80968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60000"/>
                  </a:prstClr>
                </a:solidFill>
                <a:effectLst/>
                <a:uLnTx/>
                <a:uFillTx/>
                <a:latin typeface="Times New Roman" panose="020206030504050203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alpha val="60000"/>
                </a:prstClr>
              </a:solidFill>
              <a:effectLst/>
              <a:uLnTx/>
              <a:uFillTx/>
              <a:latin typeface="Times New Roman" panose="02020603050405020304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9CCA06F8-BA38-09B2-3C17-6C0CABE1C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138" y="1394807"/>
            <a:ext cx="10890662" cy="4361254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Plan Year 2026</a:t>
            </a:r>
          </a:p>
          <a:p>
            <a:pPr lvl="1"/>
            <a:r>
              <a:rPr lang="en-US" dirty="0"/>
              <a:t>Expiration of Enhanced Premium Tax Credits</a:t>
            </a:r>
          </a:p>
          <a:p>
            <a:pPr lvl="1"/>
            <a:r>
              <a:rPr lang="en-US" dirty="0"/>
              <a:t>Loss of APTC for legal immigrants under 100% FPL (H.R. 1)</a:t>
            </a:r>
          </a:p>
          <a:p>
            <a:pPr lvl="1"/>
            <a:r>
              <a:rPr lang="en-US" dirty="0"/>
              <a:t>CMS Marketplace and Program Integrity Rule; Legal challenges</a:t>
            </a:r>
          </a:p>
          <a:p>
            <a:pPr lvl="0"/>
            <a:r>
              <a:rPr lang="en-US" dirty="0"/>
              <a:t>Plan Year 2027+</a:t>
            </a:r>
          </a:p>
          <a:p>
            <a:pPr lvl="1"/>
            <a:r>
              <a:rPr lang="en-US" dirty="0"/>
              <a:t>PY 27 Premium Pressures</a:t>
            </a:r>
          </a:p>
          <a:p>
            <a:pPr lvl="1"/>
            <a:r>
              <a:rPr lang="en-US" dirty="0"/>
              <a:t>H.R. 1 – Marketplace &amp; Medicaid Changes</a:t>
            </a:r>
          </a:p>
          <a:p>
            <a:pPr lvl="1"/>
            <a:r>
              <a:rPr lang="en-US" dirty="0"/>
              <a:t>CMS 2027 Notice of Benefit and Payment Parameters; Legal challenges</a:t>
            </a:r>
          </a:p>
          <a:p>
            <a:pPr lvl="1"/>
            <a:r>
              <a:rPr lang="en-US"/>
              <a:t>Other CMS initiatives</a:t>
            </a:r>
            <a:endParaRPr lang="en-US" dirty="0"/>
          </a:p>
          <a:p>
            <a:pPr lvl="1"/>
            <a:r>
              <a:rPr lang="en-US" dirty="0"/>
              <a:t>Virginia Premium Savings Program</a:t>
            </a:r>
          </a:p>
        </p:txBody>
      </p:sp>
    </p:spTree>
    <p:extLst>
      <p:ext uri="{BB962C8B-B14F-4D97-AF65-F5344CB8AC3E}">
        <p14:creationId xmlns:p14="http://schemas.microsoft.com/office/powerpoint/2010/main" val="2226314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B3ABE-7DE1-5436-3180-3B9EAAE47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Arial"/>
                <a:cs typeface="Arial"/>
              </a:rPr>
              <a:t>Weekly OE Total Enrollment Data, PY25 &amp; PY26</a:t>
            </a:r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78FF346-386D-D9CF-0637-4084AADC923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20246" y="1385353"/>
          <a:ext cx="10890250" cy="4360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4B97FD5-9C2D-08D3-945F-EAAC2AF8643C}"/>
              </a:ext>
            </a:extLst>
          </p:cNvPr>
          <p:cNvSpPr txBox="1"/>
          <p:nvPr/>
        </p:nvSpPr>
        <p:spPr>
          <a:xfrm>
            <a:off x="1859281" y="6039038"/>
            <a:ext cx="9551216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/>
              <a:t>Note: Weekly enrollment data through 1/22/2025 (PY25) and 1/30/26 (PY26); rounded up to the nearest thousand</a:t>
            </a:r>
            <a:r>
              <a:rPr lang="en-US" sz="1600" i="1"/>
              <a:t>.</a:t>
            </a:r>
            <a:endParaRPr lang="en-US" sz="1600" i="1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95745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7">
            <a:extLst>
              <a:ext uri="{FF2B5EF4-FFF2-40B4-BE49-F238E27FC236}">
                <a16:creationId xmlns:a16="http://schemas.microsoft.com/office/drawing/2014/main" id="{7BA7551B-EF2A-5303-3BA2-7316A9303F38}"/>
              </a:ext>
            </a:extLst>
          </p:cNvPr>
          <p:cNvGraphicFramePr>
            <a:graphicFrameLocks noGrp="1"/>
          </p:cNvGraphicFramePr>
          <p:nvPr/>
        </p:nvGraphicFramePr>
        <p:xfrm>
          <a:off x="1289385" y="1168025"/>
          <a:ext cx="9613231" cy="4521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0FDC152-EF98-0E5D-9C49-857D86286FBB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CE2A1E-C784-4C49-FB4F-41A9AE567C83}"/>
              </a:ext>
            </a:extLst>
          </p:cNvPr>
          <p:cNvSpPr txBox="1"/>
          <p:nvPr/>
        </p:nvSpPr>
        <p:spPr>
          <a:xfrm>
            <a:off x="447261" y="198782"/>
            <a:ext cx="10654748" cy="71561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 marL="228600" indent="-22860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</a:pPr>
            <a:r>
              <a:rPr lang="en-US" sz="3800" b="1">
                <a:solidFill>
                  <a:srgbClr val="1E2F5F"/>
                </a:solidFill>
                <a:cs typeface="Calibri" panose="020F0502020204030204" pitchFamily="34" charset="0"/>
              </a:rPr>
              <a:t>Enrollment Changes for Plan Years 2024 - 2026</a:t>
            </a:r>
          </a:p>
        </p:txBody>
      </p:sp>
    </p:spTree>
    <p:extLst>
      <p:ext uri="{BB962C8B-B14F-4D97-AF65-F5344CB8AC3E}">
        <p14:creationId xmlns:p14="http://schemas.microsoft.com/office/powerpoint/2010/main" val="2061978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07E38FE-0FE2-3D45-F059-60DC5F54E21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0291" y="0"/>
            <a:ext cx="3743268" cy="3688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74F176-6ED7-C320-1316-CE91F1F298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0793" y="1866434"/>
            <a:ext cx="7254869" cy="341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523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001F9-FD5B-6161-BF6E-FA98D8553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6248FC7-E643-0A95-EACA-FF18A2D43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 kern="1200">
                <a:latin typeface="Calibri"/>
                <a:ea typeface="Calibri"/>
                <a:cs typeface="Calibri"/>
              </a:rPr>
              <a:t>Metal Level Enrollment </a:t>
            </a:r>
            <a:br>
              <a:rPr lang="en-US" sz="3400" kern="1200"/>
            </a:br>
            <a:r>
              <a:rPr lang="en-US" sz="2000" kern="1200">
                <a:latin typeface="Calibri"/>
                <a:ea typeface="Calibri"/>
                <a:cs typeface="Calibri"/>
              </a:rPr>
              <a:t>PY25, PY26 OE, PY26 July 2026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D4F594B-4385-A112-23EB-D416D16B36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475374"/>
              </p:ext>
            </p:extLst>
          </p:nvPr>
        </p:nvGraphicFramePr>
        <p:xfrm>
          <a:off x="841252" y="1690688"/>
          <a:ext cx="10512548" cy="3962931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2212013">
                  <a:extLst>
                    <a:ext uri="{9D8B030D-6E8A-4147-A177-3AD203B41FA5}">
                      <a16:colId xmlns:a16="http://schemas.microsoft.com/office/drawing/2014/main" val="3663123690"/>
                    </a:ext>
                  </a:extLst>
                </a:gridCol>
                <a:gridCol w="1890007">
                  <a:extLst>
                    <a:ext uri="{9D8B030D-6E8A-4147-A177-3AD203B41FA5}">
                      <a16:colId xmlns:a16="http://schemas.microsoft.com/office/drawing/2014/main" val="2820622286"/>
                    </a:ext>
                  </a:extLst>
                </a:gridCol>
                <a:gridCol w="1260051">
                  <a:extLst>
                    <a:ext uri="{9D8B030D-6E8A-4147-A177-3AD203B41FA5}">
                      <a16:colId xmlns:a16="http://schemas.microsoft.com/office/drawing/2014/main" val="1733120248"/>
                    </a:ext>
                  </a:extLst>
                </a:gridCol>
                <a:gridCol w="1260051">
                  <a:extLst>
                    <a:ext uri="{9D8B030D-6E8A-4147-A177-3AD203B41FA5}">
                      <a16:colId xmlns:a16="http://schemas.microsoft.com/office/drawing/2014/main" val="2083725735"/>
                    </a:ext>
                  </a:extLst>
                </a:gridCol>
                <a:gridCol w="1260051">
                  <a:extLst>
                    <a:ext uri="{9D8B030D-6E8A-4147-A177-3AD203B41FA5}">
                      <a16:colId xmlns:a16="http://schemas.microsoft.com/office/drawing/2014/main" val="1897573140"/>
                    </a:ext>
                  </a:extLst>
                </a:gridCol>
                <a:gridCol w="1370324">
                  <a:extLst>
                    <a:ext uri="{9D8B030D-6E8A-4147-A177-3AD203B41FA5}">
                      <a16:colId xmlns:a16="http://schemas.microsoft.com/office/drawing/2014/main" val="2243403399"/>
                    </a:ext>
                  </a:extLst>
                </a:gridCol>
                <a:gridCol w="1260051">
                  <a:extLst>
                    <a:ext uri="{9D8B030D-6E8A-4147-A177-3AD203B41FA5}">
                      <a16:colId xmlns:a16="http://schemas.microsoft.com/office/drawing/2014/main" val="3594349806"/>
                    </a:ext>
                  </a:extLst>
                </a:gridCol>
              </a:tblGrid>
              <a:tr h="50679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200" b="0" i="0" u="none" strike="noStrike" cap="none" spc="60">
                        <a:solidFill>
                          <a:schemeClr val="bg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28091" marR="28091" marT="124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F5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200" b="0" u="none" strike="noStrike" cap="none" spc="60">
                          <a:solidFill>
                            <a:schemeClr val="bg1"/>
                          </a:solidFill>
                          <a:effectLst/>
                          <a:latin typeface="Arial"/>
                          <a:cs typeface="Arial"/>
                        </a:rPr>
                        <a:t>Catastrophic</a:t>
                      </a:r>
                      <a:endParaRPr lang="en-US" sz="2200" b="0" i="0" u="none" strike="noStrike" cap="none" spc="60">
                        <a:solidFill>
                          <a:schemeClr val="bg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28091" marR="28091" marT="124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F5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200" b="0" u="none" strike="noStrike" cap="none" spc="60">
                          <a:solidFill>
                            <a:schemeClr val="bg1"/>
                          </a:solidFill>
                          <a:effectLst/>
                          <a:latin typeface="Arial"/>
                          <a:cs typeface="Arial"/>
                        </a:rPr>
                        <a:t>Bronze</a:t>
                      </a:r>
                      <a:endParaRPr lang="en-US" sz="2200" b="0" i="0" u="none" strike="noStrike" cap="none" spc="60">
                        <a:solidFill>
                          <a:schemeClr val="bg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28091" marR="28091" marT="124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F5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200" b="0" u="none" strike="noStrike" cap="none" spc="60">
                          <a:solidFill>
                            <a:schemeClr val="bg1"/>
                          </a:solidFill>
                          <a:effectLst/>
                          <a:latin typeface="Arial"/>
                          <a:cs typeface="Arial"/>
                        </a:rPr>
                        <a:t>Silver</a:t>
                      </a:r>
                      <a:endParaRPr lang="en-US" sz="2200" b="0" i="0" u="none" strike="noStrike" cap="none" spc="60">
                        <a:solidFill>
                          <a:schemeClr val="bg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28091" marR="28091" marT="124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F5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200" b="0" u="none" strike="noStrike" cap="none" spc="60">
                          <a:solidFill>
                            <a:schemeClr val="bg1"/>
                          </a:solidFill>
                          <a:effectLst/>
                          <a:latin typeface="Arial"/>
                          <a:cs typeface="Arial"/>
                        </a:rPr>
                        <a:t>Gold</a:t>
                      </a:r>
                      <a:endParaRPr lang="en-US" sz="2200" b="0" i="0" u="none" strike="noStrike" cap="none" spc="60">
                        <a:solidFill>
                          <a:schemeClr val="bg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28091" marR="28091" marT="124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F5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200" b="0" u="none" strike="noStrike" cap="none" spc="60">
                          <a:solidFill>
                            <a:schemeClr val="bg1"/>
                          </a:solidFill>
                          <a:effectLst/>
                          <a:latin typeface="Arial"/>
                          <a:cs typeface="Arial"/>
                        </a:rPr>
                        <a:t>Platinum</a:t>
                      </a:r>
                      <a:endParaRPr lang="en-US" sz="2200" b="0" i="0" u="none" strike="noStrike" cap="none" spc="60">
                        <a:solidFill>
                          <a:schemeClr val="bg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28091" marR="28091" marT="124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F5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200" b="0" u="none" strike="noStrike" cap="none" spc="60">
                          <a:solidFill>
                            <a:schemeClr val="bg1"/>
                          </a:solidFill>
                          <a:effectLst/>
                          <a:latin typeface="Arial"/>
                          <a:cs typeface="Arial"/>
                        </a:rPr>
                        <a:t>Total</a:t>
                      </a:r>
                      <a:endParaRPr lang="en-US" sz="2200" b="0" i="0" u="none" strike="noStrike" cap="none" spc="60">
                        <a:solidFill>
                          <a:schemeClr val="bg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28091" marR="28091" marT="124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F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5464379"/>
                  </a:ext>
                </a:extLst>
              </a:tr>
              <a:tr h="5275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b="1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PY25 End of OE</a:t>
                      </a:r>
                      <a:endParaRPr lang="en-US" sz="1900" b="1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1,700</a:t>
                      </a:r>
                      <a:endParaRPr lang="en-US" sz="1900" b="0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147,900</a:t>
                      </a:r>
                      <a:endParaRPr lang="en-US" sz="1900" b="0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133,900</a:t>
                      </a:r>
                      <a:endParaRPr lang="en-US" sz="1900" b="0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101,500</a:t>
                      </a:r>
                      <a:endParaRPr lang="en-US" sz="1900" b="0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3,800</a:t>
                      </a:r>
                      <a:endParaRPr lang="en-US" sz="1900" b="0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388,800</a:t>
                      </a:r>
                      <a:endParaRPr lang="en-US" sz="1900" b="0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9163211"/>
                  </a:ext>
                </a:extLst>
              </a:tr>
              <a:tr h="5275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b="1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% of Total</a:t>
                      </a:r>
                      <a:endParaRPr lang="en-US" sz="1900" b="1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&lt;1%</a:t>
                      </a:r>
                      <a:endParaRPr lang="en-US" sz="1900" b="0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38%</a:t>
                      </a:r>
                      <a:endParaRPr lang="en-US" sz="1900" b="0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34%</a:t>
                      </a:r>
                      <a:endParaRPr lang="en-US" sz="1900" b="0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26%</a:t>
                      </a:r>
                      <a:endParaRPr lang="en-US" sz="1900" b="0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1%</a:t>
                      </a:r>
                      <a:endParaRPr lang="en-US" sz="1900" b="0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900" b="0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405716"/>
                  </a:ext>
                </a:extLst>
              </a:tr>
              <a:tr h="5275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b="1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PY26 End of OE</a:t>
                      </a:r>
                      <a:endParaRPr lang="en-US" sz="1900" b="1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3,200</a:t>
                      </a:r>
                      <a:endParaRPr lang="en-US" sz="1900" b="0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156,700</a:t>
                      </a:r>
                      <a:endParaRPr lang="en-US" sz="1900" b="0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115,300</a:t>
                      </a:r>
                      <a:endParaRPr lang="en-US" sz="1900" b="0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9,3500</a:t>
                      </a:r>
                      <a:endParaRPr lang="en-US" sz="1900" b="0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1,400</a:t>
                      </a:r>
                      <a:endParaRPr lang="en-US" sz="1900" b="0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370,100</a:t>
                      </a:r>
                      <a:endParaRPr lang="en-US" sz="1900" b="0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6993872"/>
                  </a:ext>
                </a:extLst>
              </a:tr>
              <a:tr h="5275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b="1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% of Total</a:t>
                      </a:r>
                      <a:endParaRPr lang="en-US" sz="1900" b="1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1%</a:t>
                      </a:r>
                      <a:endParaRPr lang="en-US" sz="1900" b="0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42%</a:t>
                      </a:r>
                      <a:endParaRPr lang="en-US" sz="1900" b="0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31%</a:t>
                      </a:r>
                      <a:endParaRPr lang="en-US" sz="1900" b="0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25%</a:t>
                      </a:r>
                      <a:endParaRPr lang="en-US" sz="1900" b="0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&lt;1%</a:t>
                      </a:r>
                      <a:endParaRPr lang="en-US" sz="1900" b="0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900" b="0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1835514"/>
                  </a:ext>
                </a:extLst>
              </a:tr>
              <a:tr h="8183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b="1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PY26 As of July 2026</a:t>
                      </a:r>
                      <a:endParaRPr lang="en-US" sz="1900" b="1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1,200</a:t>
                      </a:r>
                      <a:endParaRPr lang="en-US" sz="1900" b="0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112,900</a:t>
                      </a:r>
                      <a:endParaRPr lang="en-US" sz="1900" b="0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93,800</a:t>
                      </a:r>
                      <a:endParaRPr lang="en-US" sz="1900" b="0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86,500</a:t>
                      </a:r>
                      <a:endParaRPr lang="en-US" sz="1900" b="0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3,000</a:t>
                      </a:r>
                      <a:endParaRPr lang="en-US" sz="1900" b="0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297,600</a:t>
                      </a:r>
                      <a:endParaRPr lang="en-US" sz="1900" b="0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8217830"/>
                  </a:ext>
                </a:extLst>
              </a:tr>
              <a:tr h="5275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b="1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% of Total</a:t>
                      </a:r>
                      <a:endParaRPr lang="en-US" sz="1900" b="1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&lt;1%</a:t>
                      </a:r>
                      <a:endParaRPr lang="en-US" sz="1900" b="0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38%</a:t>
                      </a:r>
                      <a:endParaRPr lang="en-US" sz="1900" b="0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32%</a:t>
                      </a:r>
                      <a:endParaRPr lang="en-US" sz="1900" b="0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29%</a:t>
                      </a:r>
                      <a:endParaRPr lang="en-US" sz="1900" b="0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900" u="none" strike="noStrike" cap="none" spc="0">
                          <a:solidFill>
                            <a:srgbClr val="1E2F5F"/>
                          </a:solidFill>
                          <a:effectLst/>
                          <a:latin typeface="Arial"/>
                          <a:cs typeface="Arial"/>
                        </a:rPr>
                        <a:t>1%</a:t>
                      </a:r>
                      <a:endParaRPr lang="en-US" sz="1900" b="0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900" b="0" i="0" u="none" strike="noStrike" cap="none" spc="0">
                        <a:solidFill>
                          <a:srgbClr val="1E2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124620" marR="124620" marT="124620" marB="6231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35917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4500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17326-726B-D973-8386-E634ED67E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57228"/>
            <a:ext cx="10972800" cy="609600"/>
          </a:xfrm>
        </p:spPr>
        <p:txBody>
          <a:bodyPr/>
          <a:lstStyle/>
          <a:p>
            <a:pPr algn="l"/>
            <a:r>
              <a:rPr lang="en-US" sz="3100" b="1" i="0" dirty="0">
                <a:solidFill>
                  <a:srgbClr val="1E2F5F"/>
                </a:solidFill>
                <a:effectLst/>
                <a:latin typeface="Arial" panose="020B0604020202020204" pitchFamily="34" charset="0"/>
              </a:rPr>
              <a:t>Plan Selections with Net Premiums &lt;$10 PY25-PY26</a:t>
            </a:r>
            <a:br>
              <a:rPr lang="en-US" sz="31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en-US" sz="31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8847DA1-5C10-8AC5-63F2-414A77FC3A2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09600" y="2113255"/>
            <a:ext cx="4637505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2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11% of enrollments with a net premium of $10 or less for PY 26, compared </a:t>
            </a:r>
            <a:r>
              <a:rPr lang="en-US" sz="2000" b="0" dirty="0">
                <a:solidFill>
                  <a:srgbClr val="1E2F5F"/>
                </a:solidFill>
                <a:latin typeface="Arial" panose="020B0604020202020204"/>
              </a:rPr>
              <a:t>to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2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30% in PY25.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E2F5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2374B2E5-8D47-34AC-3DB2-316119F758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751119"/>
              </p:ext>
            </p:extLst>
          </p:nvPr>
        </p:nvGraphicFramePr>
        <p:xfrm>
          <a:off x="5490410" y="1827675"/>
          <a:ext cx="6547103" cy="39682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64297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85A6E-911C-F979-504F-7EFF06840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Launching Virginia Premium Savings: PY2027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DD95E-B1DA-D24D-ED10-98ACAB4119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Arial"/>
                <a:ea typeface="Calibri"/>
                <a:cs typeface="Arial"/>
              </a:rPr>
              <a:t>Virginia Biennial Budget </a:t>
            </a:r>
            <a:r>
              <a:rPr lang="en-US" sz="2400">
                <a:latin typeface="Arial"/>
                <a:ea typeface="Calibri"/>
                <a:cs typeface="Arial"/>
              </a:rPr>
              <a:t>signed </a:t>
            </a:r>
            <a:r>
              <a:rPr lang="en-US" sz="2400" dirty="0">
                <a:latin typeface="Arial"/>
                <a:ea typeface="Calibri"/>
                <a:cs typeface="Arial"/>
              </a:rPr>
              <a:t>by Gov. </a:t>
            </a:r>
            <a:r>
              <a:rPr lang="en-US" sz="2400">
                <a:latin typeface="Arial"/>
                <a:ea typeface="Calibri"/>
                <a:cs typeface="Arial"/>
              </a:rPr>
              <a:t>Spanberger- June 29</a:t>
            </a:r>
            <a:endParaRPr lang="en-US" sz="2400" dirty="0">
              <a:latin typeface="Arial"/>
              <a:ea typeface="Calibri"/>
              <a:cs typeface="Arial"/>
            </a:endParaRPr>
          </a:p>
          <a:p>
            <a:pPr marL="0" indent="0">
              <a:buNone/>
            </a:pPr>
            <a:endParaRPr lang="en-US" sz="2000" dirty="0">
              <a:latin typeface="Arial"/>
              <a:ea typeface="Calibri"/>
              <a:cs typeface="Arial"/>
            </a:endParaRPr>
          </a:p>
          <a:p>
            <a:pPr lvl="1"/>
            <a:r>
              <a:rPr lang="en-US" dirty="0">
                <a:latin typeface="Arial"/>
                <a:ea typeface="Calibri"/>
                <a:cs typeface="Arial"/>
              </a:rPr>
              <a:t>Creates Health Care Affordability Fund </a:t>
            </a:r>
          </a:p>
          <a:p>
            <a:pPr lvl="1"/>
            <a:r>
              <a:rPr lang="en-US" dirty="0">
                <a:latin typeface="Arial"/>
                <a:ea typeface="Calibri"/>
                <a:cs typeface="Arial"/>
              </a:rPr>
              <a:t>Provides $150M in state funding for premium assistance</a:t>
            </a:r>
          </a:p>
          <a:p>
            <a:pPr lvl="1"/>
            <a:r>
              <a:rPr lang="en-US">
                <a:latin typeface="Arial"/>
                <a:ea typeface="Calibri"/>
                <a:cs typeface="Arial"/>
              </a:rPr>
              <a:t>Applies to households earning between </a:t>
            </a:r>
            <a:r>
              <a:rPr lang="en-US" dirty="0">
                <a:latin typeface="Arial"/>
                <a:ea typeface="Calibri"/>
                <a:cs typeface="Arial"/>
              </a:rPr>
              <a:t>138%-250% FPL</a:t>
            </a:r>
          </a:p>
          <a:p>
            <a:pPr lvl="1"/>
            <a:r>
              <a:rPr lang="en-US">
                <a:latin typeface="Arial"/>
                <a:ea typeface="Calibri"/>
                <a:cs typeface="Arial"/>
              </a:rPr>
              <a:t>Targets </a:t>
            </a:r>
            <a:r>
              <a:rPr lang="en-US" dirty="0">
                <a:latin typeface="Arial"/>
                <a:ea typeface="Calibri"/>
                <a:cs typeface="Arial"/>
              </a:rPr>
              <a:t>70% </a:t>
            </a:r>
            <a:r>
              <a:rPr lang="en-US">
                <a:latin typeface="Arial"/>
                <a:ea typeface="Calibri"/>
                <a:cs typeface="Arial"/>
              </a:rPr>
              <a:t>reduction </a:t>
            </a:r>
            <a:r>
              <a:rPr lang="en-US" dirty="0">
                <a:latin typeface="Arial"/>
                <a:ea typeface="Calibri"/>
                <a:cs typeface="Arial"/>
              </a:rPr>
              <a:t>in premium </a:t>
            </a:r>
            <a:r>
              <a:rPr lang="en-US">
                <a:latin typeface="Arial"/>
                <a:ea typeface="Calibri"/>
                <a:cs typeface="Arial"/>
              </a:rPr>
              <a:t>- </a:t>
            </a:r>
            <a:r>
              <a:rPr lang="en-US" dirty="0">
                <a:latin typeface="Arial"/>
                <a:ea typeface="Calibri"/>
                <a:cs typeface="Arial"/>
              </a:rPr>
              <a:t>after federal APTC</a:t>
            </a:r>
            <a:endParaRPr lang="en-US" dirty="0"/>
          </a:p>
          <a:p>
            <a:pPr lvl="1"/>
            <a:r>
              <a:rPr lang="en-US">
                <a:latin typeface="Arial"/>
                <a:ea typeface="Calibri"/>
                <a:cs typeface="Arial"/>
              </a:rPr>
              <a:t>Benefits as many as</a:t>
            </a:r>
            <a:r>
              <a:rPr lang="en-US" dirty="0">
                <a:latin typeface="Arial"/>
                <a:ea typeface="Calibri"/>
                <a:cs typeface="Arial"/>
              </a:rPr>
              <a:t> ~200,000 Virginians</a:t>
            </a:r>
            <a:endParaRPr lang="en-US" dirty="0">
              <a:highlight>
                <a:srgbClr val="FFFF00"/>
              </a:highlight>
              <a:latin typeface="Arial"/>
              <a:ea typeface="Calibri"/>
              <a:cs typeface="Arial"/>
            </a:endParaRPr>
          </a:p>
          <a:p>
            <a:endParaRPr lang="en-US" sz="1700" b="1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70083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BFCB31-D04B-32E7-45E3-6DBBFF006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83" y="286138"/>
            <a:ext cx="7758878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 kern="1200">
                <a:solidFill>
                  <a:srgbClr val="FFFFFF"/>
                </a:solidFill>
                <a:latin typeface="+mj-lt"/>
                <a:cs typeface="+mj-cs"/>
              </a:rPr>
              <a:t>Terminations</a:t>
            </a:r>
            <a:r>
              <a:rPr lang="en-US" sz="3400">
                <a:solidFill>
                  <a:srgbClr val="FFFFFF"/>
                </a:solidFill>
                <a:latin typeface="+mj-lt"/>
                <a:cs typeface="+mj-cs"/>
              </a:rPr>
              <a:t> B</a:t>
            </a:r>
            <a:r>
              <a:rPr lang="en-US" sz="3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y Income</a:t>
            </a:r>
            <a:endParaRPr lang="en-US" sz="3400" kern="1200">
              <a:solidFill>
                <a:srgbClr val="FFFFFF"/>
              </a:solidFill>
              <a:latin typeface="+mj-lt"/>
              <a:cs typeface="Arial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E02D18FD-46F7-10DC-233D-253B6382A18F}"/>
              </a:ext>
            </a:extLst>
          </p:cNvPr>
          <p:cNvGraphicFramePr>
            <a:graphicFrameLocks noGrp="1"/>
          </p:cNvGraphicFramePr>
          <p:nvPr/>
        </p:nvGraphicFramePr>
        <p:xfrm>
          <a:off x="2741083" y="1672166"/>
          <a:ext cx="6443117" cy="47057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68391">
                  <a:extLst>
                    <a:ext uri="{9D8B030D-6E8A-4147-A177-3AD203B41FA5}">
                      <a16:colId xmlns:a16="http://schemas.microsoft.com/office/drawing/2014/main" val="1158652445"/>
                    </a:ext>
                  </a:extLst>
                </a:gridCol>
                <a:gridCol w="3181926">
                  <a:extLst>
                    <a:ext uri="{9D8B030D-6E8A-4147-A177-3AD203B41FA5}">
                      <a16:colId xmlns:a16="http://schemas.microsoft.com/office/drawing/2014/main" val="2905347086"/>
                    </a:ext>
                  </a:extLst>
                </a:gridCol>
                <a:gridCol w="1392800">
                  <a:extLst>
                    <a:ext uri="{9D8B030D-6E8A-4147-A177-3AD203B41FA5}">
                      <a16:colId xmlns:a16="http://schemas.microsoft.com/office/drawing/2014/main" val="1892284084"/>
                    </a:ext>
                  </a:extLst>
                </a:gridCol>
              </a:tblGrid>
              <a:tr h="1312333">
                <a:tc>
                  <a:txBody>
                    <a:bodyPr/>
                    <a:lstStyle/>
                    <a:p>
                      <a:pPr algn="ctr" fontAlgn="base">
                        <a:buNone/>
                      </a:pPr>
                      <a:r>
                        <a:rPr lang="en-US" sz="1700" b="1" ker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Income as % of Federal Poverty Level</a:t>
                      </a:r>
                      <a:endParaRPr lang="en-US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3D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buNone/>
                      </a:pPr>
                      <a:endParaRPr lang="en-US" sz="1700" b="1" kern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  <a:p>
                      <a:pPr algn="ctr" fontAlgn="base">
                        <a:buNone/>
                      </a:pPr>
                      <a:endParaRPr lang="en-US" sz="1700" b="1" kern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  <a:p>
                      <a:pPr algn="ctr" fontAlgn="base">
                        <a:buNone/>
                      </a:pPr>
                      <a:r>
                        <a:rPr lang="en-US" sz="1700" b="1" kern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November 2025 – </a:t>
                      </a:r>
                    </a:p>
                    <a:p>
                      <a:pPr algn="ctr" fontAlgn="base">
                        <a:buNone/>
                      </a:pPr>
                      <a:r>
                        <a:rPr lang="en-US" sz="1700" b="1" kern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June 2026 </a:t>
                      </a:r>
                      <a:endParaRPr lang="en-US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3D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buNone/>
                      </a:pPr>
                      <a:endParaRPr lang="en-US" sz="1700" b="1" kern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  <a:p>
                      <a:pPr algn="ctr" fontAlgn="base">
                        <a:buNone/>
                      </a:pPr>
                      <a:endParaRPr lang="en-US" sz="1700" b="1" kern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  <a:p>
                      <a:pPr algn="ctr" fontAlgn="base">
                        <a:buNone/>
                      </a:pPr>
                      <a:r>
                        <a:rPr lang="en-US" sz="1700" b="1" kern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2026 </a:t>
                      </a:r>
                      <a:endParaRPr lang="en-US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  <a:p>
                      <a:pPr algn="ctr" fontAlgn="base">
                        <a:buNone/>
                      </a:pPr>
                      <a:r>
                        <a:rPr lang="en-US" sz="1700" b="1" kern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% of total</a:t>
                      </a:r>
                      <a:endParaRPr lang="en-US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3D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794557"/>
                  </a:ext>
                </a:extLst>
              </a:tr>
              <a:tr h="308492">
                <a:tc>
                  <a:txBody>
                    <a:bodyPr/>
                    <a:lstStyle/>
                    <a:p>
                      <a:pPr algn="ctr" fontAlgn="base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0">
                          <a:solidFill>
                            <a:srgbClr val="1E2F5F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&lt; 100</a:t>
                      </a:r>
                      <a:endParaRPr lang="en-US" sz="1400">
                        <a:solidFill>
                          <a:srgbClr val="1E2F5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>
                          <a:solidFill>
                            <a:srgbClr val="1E2F5F"/>
                          </a:solidFill>
                          <a:effectLst/>
                          <a:latin typeface="+mj-lt"/>
                        </a:rPr>
                        <a:t>14,500</a:t>
                      </a:r>
                    </a:p>
                  </a:txBody>
                  <a:tcPr marL="9525" marR="9525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1E2F5F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12%</a:t>
                      </a:r>
                      <a:endParaRPr lang="en-US" sz="1400">
                        <a:solidFill>
                          <a:srgbClr val="1E2F5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3353727"/>
                  </a:ext>
                </a:extLst>
              </a:tr>
              <a:tr h="308492">
                <a:tc>
                  <a:txBody>
                    <a:bodyPr/>
                    <a:lstStyle/>
                    <a:p>
                      <a:pPr algn="ctr" fontAlgn="base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0">
                          <a:solidFill>
                            <a:srgbClr val="1E2F5F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100 - 138</a:t>
                      </a:r>
                      <a:endParaRPr lang="en-US" sz="1400">
                        <a:solidFill>
                          <a:srgbClr val="1E2F5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1E2F5F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25,300</a:t>
                      </a:r>
                      <a:endParaRPr lang="en-US" sz="1400">
                        <a:solidFill>
                          <a:srgbClr val="1E2F5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1E2F5F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20%</a:t>
                      </a:r>
                      <a:endParaRPr lang="en-US" sz="1400">
                        <a:solidFill>
                          <a:srgbClr val="1E2F5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7307428"/>
                  </a:ext>
                </a:extLst>
              </a:tr>
              <a:tr h="308492">
                <a:tc>
                  <a:txBody>
                    <a:bodyPr/>
                    <a:lstStyle/>
                    <a:p>
                      <a:pPr algn="ctr" fontAlgn="base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0">
                          <a:solidFill>
                            <a:srgbClr val="1E2F5F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138 - 150</a:t>
                      </a:r>
                      <a:endParaRPr lang="en-US" sz="1400">
                        <a:solidFill>
                          <a:srgbClr val="1E2F5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1E2F5F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15,700</a:t>
                      </a:r>
                      <a:endParaRPr lang="en-US" sz="1400">
                        <a:solidFill>
                          <a:srgbClr val="1E2F5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1E2F5F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13%</a:t>
                      </a:r>
                      <a:endParaRPr lang="en-US" sz="1400">
                        <a:solidFill>
                          <a:srgbClr val="1E2F5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3961235"/>
                  </a:ext>
                </a:extLst>
              </a:tr>
              <a:tr h="308492">
                <a:tc>
                  <a:txBody>
                    <a:bodyPr/>
                    <a:lstStyle/>
                    <a:p>
                      <a:pPr algn="ctr" fontAlgn="base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0">
                          <a:solidFill>
                            <a:srgbClr val="1E2F5F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150 - 200</a:t>
                      </a:r>
                      <a:endParaRPr lang="en-US" sz="1400">
                        <a:solidFill>
                          <a:srgbClr val="1E2F5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1E2F5F"/>
                          </a:solidFill>
                          <a:effectLst/>
                          <a:latin typeface="+mj-lt"/>
                        </a:rPr>
                        <a:t>22,900</a:t>
                      </a:r>
                      <a:endParaRPr lang="en-US" sz="1400">
                        <a:solidFill>
                          <a:srgbClr val="1E2F5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1E2F5F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18%</a:t>
                      </a:r>
                      <a:endParaRPr lang="en-US" sz="1400">
                        <a:solidFill>
                          <a:srgbClr val="1E2F5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4471813"/>
                  </a:ext>
                </a:extLst>
              </a:tr>
              <a:tr h="308492">
                <a:tc>
                  <a:txBody>
                    <a:bodyPr/>
                    <a:lstStyle/>
                    <a:p>
                      <a:pPr algn="ctr" fontAlgn="base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0">
                          <a:solidFill>
                            <a:srgbClr val="1E2F5F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 200 - 250</a:t>
                      </a:r>
                      <a:endParaRPr lang="en-US" sz="1400">
                        <a:solidFill>
                          <a:srgbClr val="1E2F5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1E2F5F"/>
                          </a:solidFill>
                          <a:effectLst/>
                          <a:latin typeface="+mj-lt"/>
                        </a:rPr>
                        <a:t>13,300</a:t>
                      </a:r>
                      <a:endParaRPr lang="en-US" sz="1400">
                        <a:solidFill>
                          <a:srgbClr val="1E2F5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1E2F5F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11%</a:t>
                      </a:r>
                      <a:endParaRPr lang="en-US" sz="1400">
                        <a:solidFill>
                          <a:srgbClr val="1E2F5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5035697"/>
                  </a:ext>
                </a:extLst>
              </a:tr>
              <a:tr h="308492">
                <a:tc>
                  <a:txBody>
                    <a:bodyPr/>
                    <a:lstStyle/>
                    <a:p>
                      <a:pPr algn="ctr" fontAlgn="base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0">
                          <a:solidFill>
                            <a:srgbClr val="1E2F5F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250 - 300</a:t>
                      </a:r>
                      <a:endParaRPr lang="en-US" sz="1400">
                        <a:solidFill>
                          <a:srgbClr val="1E2F5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1E2F5F"/>
                          </a:solidFill>
                          <a:effectLst/>
                          <a:latin typeface="+mj-lt"/>
                        </a:rPr>
                        <a:t>7,500</a:t>
                      </a:r>
                      <a:endParaRPr lang="en-US" sz="1400">
                        <a:solidFill>
                          <a:srgbClr val="1E2F5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1E2F5F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6%</a:t>
                      </a:r>
                      <a:endParaRPr lang="en-US" sz="1400">
                        <a:solidFill>
                          <a:srgbClr val="1E2F5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8204969"/>
                  </a:ext>
                </a:extLst>
              </a:tr>
              <a:tr h="308492">
                <a:tc>
                  <a:txBody>
                    <a:bodyPr/>
                    <a:lstStyle/>
                    <a:p>
                      <a:pPr algn="ctr" fontAlgn="base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0">
                          <a:solidFill>
                            <a:srgbClr val="1E2F5F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300 - 350</a:t>
                      </a:r>
                      <a:endParaRPr lang="en-US" sz="1400">
                        <a:solidFill>
                          <a:srgbClr val="1E2F5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1E2F5F"/>
                          </a:solidFill>
                          <a:effectLst/>
                          <a:latin typeface="+mj-lt"/>
                        </a:rPr>
                        <a:t>4,400</a:t>
                      </a:r>
                      <a:endParaRPr lang="en-US" sz="1400">
                        <a:solidFill>
                          <a:srgbClr val="1E2F5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1E2F5F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4%</a:t>
                      </a:r>
                      <a:endParaRPr lang="en-US" sz="1400">
                        <a:solidFill>
                          <a:srgbClr val="1E2F5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3262487"/>
                  </a:ext>
                </a:extLst>
              </a:tr>
              <a:tr h="308492">
                <a:tc>
                  <a:txBody>
                    <a:bodyPr/>
                    <a:lstStyle/>
                    <a:p>
                      <a:pPr algn="ctr" fontAlgn="base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0">
                          <a:solidFill>
                            <a:srgbClr val="1E2F5F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350 - 400</a:t>
                      </a:r>
                      <a:endParaRPr lang="en-US" sz="1400">
                        <a:solidFill>
                          <a:srgbClr val="1E2F5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1E2F5F"/>
                          </a:solidFill>
                          <a:effectLst/>
                          <a:latin typeface="+mj-lt"/>
                        </a:rPr>
                        <a:t>2,600</a:t>
                      </a:r>
                      <a:endParaRPr lang="en-US" sz="1400">
                        <a:solidFill>
                          <a:srgbClr val="1E2F5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1E2F5F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2%</a:t>
                      </a:r>
                      <a:endParaRPr lang="en-US" sz="1400">
                        <a:solidFill>
                          <a:srgbClr val="1E2F5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3845651"/>
                  </a:ext>
                </a:extLst>
              </a:tr>
              <a:tr h="308492">
                <a:tc>
                  <a:txBody>
                    <a:bodyPr/>
                    <a:lstStyle/>
                    <a:p>
                      <a:pPr algn="ctr" fontAlgn="base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0">
                          <a:solidFill>
                            <a:srgbClr val="1E2F5F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&gt; 400</a:t>
                      </a:r>
                      <a:endParaRPr lang="en-US" sz="1400">
                        <a:solidFill>
                          <a:srgbClr val="1E2F5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1E2F5F"/>
                          </a:solidFill>
                          <a:effectLst/>
                          <a:latin typeface="+mj-lt"/>
                        </a:rPr>
                        <a:t>7,300</a:t>
                      </a:r>
                      <a:endParaRPr lang="en-US" sz="1400">
                        <a:solidFill>
                          <a:srgbClr val="1E2F5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1E2F5F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6%</a:t>
                      </a:r>
                      <a:endParaRPr lang="en-US" sz="1400">
                        <a:solidFill>
                          <a:srgbClr val="1E2F5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5518766"/>
                  </a:ext>
                </a:extLst>
              </a:tr>
              <a:tr h="308492">
                <a:tc>
                  <a:txBody>
                    <a:bodyPr/>
                    <a:lstStyle/>
                    <a:p>
                      <a:pPr algn="ctr" fontAlgn="base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0">
                          <a:solidFill>
                            <a:srgbClr val="1E2F5F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Unknown</a:t>
                      </a:r>
                      <a:endParaRPr lang="en-US" sz="1400">
                        <a:solidFill>
                          <a:srgbClr val="1E2F5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1E2F5F"/>
                          </a:solidFill>
                          <a:effectLst/>
                          <a:latin typeface="+mj-lt"/>
                        </a:rPr>
                        <a:t>9,400</a:t>
                      </a:r>
                      <a:endParaRPr lang="en-US" sz="1400">
                        <a:solidFill>
                          <a:srgbClr val="1E2F5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1E2F5F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8%</a:t>
                      </a:r>
                      <a:endParaRPr lang="en-US" sz="1400">
                        <a:solidFill>
                          <a:srgbClr val="1E2F5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1961285"/>
                  </a:ext>
                </a:extLst>
              </a:tr>
              <a:tr h="308492">
                <a:tc>
                  <a:txBody>
                    <a:bodyPr/>
                    <a:lstStyle/>
                    <a:p>
                      <a:pPr algn="ctr" fontAlgn="base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1" kern="0">
                          <a:solidFill>
                            <a:srgbClr val="1E2F5F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Total</a:t>
                      </a:r>
                      <a:endParaRPr lang="en-US" sz="1400">
                        <a:solidFill>
                          <a:srgbClr val="1E2F5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1E2F5F"/>
                          </a:solidFill>
                          <a:effectLst/>
                          <a:latin typeface="+mj-lt"/>
                        </a:rPr>
                        <a:t>122,900</a:t>
                      </a:r>
                      <a:endParaRPr lang="en-US" sz="1400">
                        <a:solidFill>
                          <a:srgbClr val="1E2F5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kern="0">
                          <a:solidFill>
                            <a:srgbClr val="1E2F5F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100%</a:t>
                      </a:r>
                      <a:endParaRPr lang="en-US" sz="1400">
                        <a:solidFill>
                          <a:srgbClr val="1E2F5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15068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971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45193F-65E0-6E09-FE4A-17AC6E115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B1EBB307-D3AF-92A3-569D-73414D85C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9FA0E45-8F15-AA6A-F3EA-2BC714B8A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34B6E50-5D9D-8AA8-9452-4609CBB6D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A856BFB-B7C7-41BA-806D-2857602098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7FB4FC-C978-5879-CB4A-2FB50C0B0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83" y="286138"/>
            <a:ext cx="7758878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 kern="1200">
                <a:solidFill>
                  <a:srgbClr val="FFFFFF"/>
                </a:solidFill>
                <a:latin typeface="+mj-lt"/>
                <a:cs typeface="+mj-cs"/>
              </a:rPr>
              <a:t>PY26 Enrollment Trends by FPL</a:t>
            </a:r>
            <a:endParaRPr lang="en-US" sz="3400" kern="1200">
              <a:solidFill>
                <a:srgbClr val="FFFFFF"/>
              </a:solidFill>
              <a:latin typeface="+mj-lt"/>
              <a:cs typeface="Arial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2B3E4874-490A-63E8-DAE3-A84843DC33DA}"/>
              </a:ext>
            </a:extLst>
          </p:cNvPr>
          <p:cNvGraphicFramePr>
            <a:graphicFrameLocks/>
          </p:cNvGraphicFramePr>
          <p:nvPr/>
        </p:nvGraphicFramePr>
        <p:xfrm>
          <a:off x="952500" y="1810783"/>
          <a:ext cx="8078303" cy="4902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ight Brace 3">
            <a:extLst>
              <a:ext uri="{FF2B5EF4-FFF2-40B4-BE49-F238E27FC236}">
                <a16:creationId xmlns:a16="http://schemas.microsoft.com/office/drawing/2014/main" id="{7AEEAF45-FD3B-C8FA-91A3-8D7D5EBBE5F7}"/>
              </a:ext>
            </a:extLst>
          </p:cNvPr>
          <p:cNvSpPr/>
          <p:nvPr/>
        </p:nvSpPr>
        <p:spPr>
          <a:xfrm>
            <a:off x="8312561" y="2929180"/>
            <a:ext cx="718242" cy="133285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C7A52E-7181-BACA-8E48-BF5CCB1A173B}"/>
              </a:ext>
            </a:extLst>
          </p:cNvPr>
          <p:cNvSpPr txBox="1"/>
          <p:nvPr/>
        </p:nvSpPr>
        <p:spPr>
          <a:xfrm>
            <a:off x="9030803" y="2929180"/>
            <a:ext cx="27324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138% FPL – 250% FPL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Virginia Premium Savings eligible group</a:t>
            </a: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9DAA289B-4DED-CC5C-2EF9-FAAB45BD7F10}"/>
              </a:ext>
            </a:extLst>
          </p:cNvPr>
          <p:cNvSpPr/>
          <p:nvPr/>
        </p:nvSpPr>
        <p:spPr>
          <a:xfrm>
            <a:off x="8449300" y="4496861"/>
            <a:ext cx="643467" cy="830499"/>
          </a:xfrm>
          <a:prstGeom prst="rightBrace">
            <a:avLst>
              <a:gd name="adj1" fmla="val 8333"/>
              <a:gd name="adj2" fmla="val 5143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78DEEC-EDC4-F1F6-9B42-C926C776B658}"/>
              </a:ext>
            </a:extLst>
          </p:cNvPr>
          <p:cNvSpPr txBox="1"/>
          <p:nvPr/>
        </p:nvSpPr>
        <p:spPr>
          <a:xfrm>
            <a:off x="9154731" y="4517117"/>
            <a:ext cx="27324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250% FPL – 400% FPL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Steadier enrollment in PY26</a:t>
            </a:r>
          </a:p>
        </p:txBody>
      </p:sp>
    </p:spTree>
    <p:extLst>
      <p:ext uri="{BB962C8B-B14F-4D97-AF65-F5344CB8AC3E}">
        <p14:creationId xmlns:p14="http://schemas.microsoft.com/office/powerpoint/2010/main" val="3198843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148F6-A9ED-7EB5-F4EA-E74B6042B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4492AD-2C61-60B9-FD36-9C6AA942EC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8931" y="1058862"/>
            <a:ext cx="5080000" cy="5029200"/>
          </a:xfrm>
        </p:spPr>
        <p:txBody>
          <a:bodyPr vert="horz" wrap="square" lIns="91440" tIns="45720" rIns="91440" bIns="45720" rtlCol="0" anchor="t">
            <a:normAutofit/>
          </a:bodyPr>
          <a:lstStyle/>
          <a:p>
            <a:r>
              <a:rPr lang="en-US" sz="1900" dirty="0">
                <a:latin typeface="Arial"/>
                <a:cs typeface="Arial"/>
              </a:rPr>
              <a:t>Goal</a:t>
            </a:r>
            <a:r>
              <a:rPr lang="en-US" sz="1900" b="0" dirty="0">
                <a:latin typeface="Arial"/>
                <a:cs typeface="Arial"/>
              </a:rPr>
              <a:t>: Promote affordability; Recapture and stabilize enrollment</a:t>
            </a:r>
          </a:p>
          <a:p>
            <a:r>
              <a:rPr lang="en-US" sz="1900" dirty="0">
                <a:latin typeface="Arial"/>
                <a:cs typeface="Arial"/>
              </a:rPr>
              <a:t>Parameters</a:t>
            </a:r>
            <a:r>
              <a:rPr lang="en-US" sz="1900" b="0" dirty="0">
                <a:latin typeface="Arial"/>
                <a:cs typeface="Arial"/>
              </a:rPr>
              <a:t>: </a:t>
            </a:r>
          </a:p>
          <a:p>
            <a:pPr lvl="1"/>
            <a:r>
              <a:rPr lang="en-US" sz="1900" dirty="0">
                <a:latin typeface="Arial"/>
                <a:cs typeface="Arial"/>
              </a:rPr>
              <a:t>QHP-eligible consumers, some without APTC may qualify</a:t>
            </a:r>
            <a:endParaRPr lang="en-US" sz="1500" dirty="0">
              <a:latin typeface="Arial"/>
              <a:cs typeface="Arial"/>
            </a:endParaRPr>
          </a:p>
          <a:p>
            <a:pPr lvl="1"/>
            <a:r>
              <a:rPr lang="en-US" sz="1900" dirty="0">
                <a:latin typeface="Arial"/>
                <a:cs typeface="Arial"/>
              </a:rPr>
              <a:t>Covers remaining premium after APTC</a:t>
            </a:r>
          </a:p>
          <a:p>
            <a:pPr lvl="1"/>
            <a:r>
              <a:rPr lang="en-US" sz="1900" dirty="0">
                <a:latin typeface="Arial"/>
                <a:cs typeface="Arial"/>
              </a:rPr>
              <a:t>Fixed per-member, per month carrier payment</a:t>
            </a:r>
          </a:p>
          <a:p>
            <a:pPr lvl="1"/>
            <a:r>
              <a:rPr lang="en-US" sz="1900" dirty="0">
                <a:latin typeface="Arial"/>
                <a:cs typeface="Arial"/>
              </a:rPr>
              <a:t>Applied at household level </a:t>
            </a:r>
          </a:p>
          <a:p>
            <a:pPr lvl="1"/>
            <a:r>
              <a:rPr lang="en-US" sz="1900" dirty="0">
                <a:latin typeface="Arial"/>
                <a:cs typeface="Arial"/>
              </a:rPr>
              <a:t>Available to applicant plus ratable dependents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52E59A-AEAF-FEF5-CC45-989C412F9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3069" y="2542062"/>
            <a:ext cx="5080000" cy="2154240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58AE40-3807-F374-B45E-1A49A5AEB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80" y="292824"/>
            <a:ext cx="10972800" cy="575856"/>
          </a:xfrm>
          <a:solidFill>
            <a:schemeClr val="bg1"/>
          </a:solidFill>
        </p:spPr>
        <p:txBody>
          <a:bodyPr wrap="square" anchor="ctr">
            <a:normAutofit fontScale="90000"/>
          </a:bodyPr>
          <a:lstStyle/>
          <a:p>
            <a:r>
              <a:rPr lang="en-US"/>
              <a:t>Virginia Premium Savings Parameters PY 2027</a:t>
            </a:r>
          </a:p>
        </p:txBody>
      </p:sp>
    </p:spTree>
    <p:extLst>
      <p:ext uri="{BB962C8B-B14F-4D97-AF65-F5344CB8AC3E}">
        <p14:creationId xmlns:p14="http://schemas.microsoft.com/office/powerpoint/2010/main" val="3649855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5713F-04F9-53AC-3AAE-AA8253251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1DD0D-420B-72DC-2848-EB1484D7582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 wrap="square" anchor="ctr">
            <a:normAutofit/>
          </a:bodyPr>
          <a:lstStyle/>
          <a:p>
            <a:r>
              <a:rPr lang="en-US" sz="3200" dirty="0"/>
              <a:t>Virginia Premium Savings:  Modeling Results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FE5A7BC9-0F09-EEB6-6DF7-A7E382D0F9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0659431"/>
              </p:ext>
            </p:extLst>
          </p:nvPr>
        </p:nvGraphicFramePr>
        <p:xfrm>
          <a:off x="1306756" y="1789631"/>
          <a:ext cx="8886400" cy="24193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600">
                  <a:extLst>
                    <a:ext uri="{9D8B030D-6E8A-4147-A177-3AD203B41FA5}">
                      <a16:colId xmlns:a16="http://schemas.microsoft.com/office/drawing/2014/main" val="784663841"/>
                    </a:ext>
                  </a:extLst>
                </a:gridCol>
                <a:gridCol w="2221600">
                  <a:extLst>
                    <a:ext uri="{9D8B030D-6E8A-4147-A177-3AD203B41FA5}">
                      <a16:colId xmlns:a16="http://schemas.microsoft.com/office/drawing/2014/main" val="2590810338"/>
                    </a:ext>
                  </a:extLst>
                </a:gridCol>
                <a:gridCol w="2221600">
                  <a:extLst>
                    <a:ext uri="{9D8B030D-6E8A-4147-A177-3AD203B41FA5}">
                      <a16:colId xmlns:a16="http://schemas.microsoft.com/office/drawing/2014/main" val="1188781164"/>
                    </a:ext>
                  </a:extLst>
                </a:gridCol>
                <a:gridCol w="2221600">
                  <a:extLst>
                    <a:ext uri="{9D8B030D-6E8A-4147-A177-3AD203B41FA5}">
                      <a16:colId xmlns:a16="http://schemas.microsoft.com/office/drawing/2014/main" val="495053373"/>
                    </a:ext>
                  </a:extLst>
                </a:gridCol>
              </a:tblGrid>
              <a:tr h="444821">
                <a:tc>
                  <a:txBody>
                    <a:bodyPr/>
                    <a:lstStyle/>
                    <a:p>
                      <a:r>
                        <a:rPr lang="en-US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FPL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Subsidy Offered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Effective Subsidy PMPM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Net Premium Decrease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345260"/>
                  </a:ext>
                </a:extLst>
              </a:tr>
              <a:tr h="444821">
                <a:tc>
                  <a:txBody>
                    <a:bodyPr/>
                    <a:lstStyle/>
                    <a:p>
                      <a:r>
                        <a:rPr lang="en-US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200-250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371674"/>
                  </a:ext>
                </a:extLst>
              </a:tr>
              <a:tr h="444821">
                <a:tc>
                  <a:txBody>
                    <a:bodyPr/>
                    <a:lstStyle/>
                    <a:p>
                      <a:r>
                        <a:rPr lang="en-US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150-200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231695"/>
                  </a:ext>
                </a:extLst>
              </a:tr>
              <a:tr h="444821">
                <a:tc>
                  <a:txBody>
                    <a:bodyPr/>
                    <a:lstStyle/>
                    <a:p>
                      <a:r>
                        <a:rPr lang="en-US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138 – 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711895"/>
                  </a:ext>
                </a:extLst>
              </a:tr>
              <a:tr h="444821">
                <a:tc>
                  <a:txBody>
                    <a:bodyPr/>
                    <a:lstStyle/>
                    <a:p>
                      <a:r>
                        <a:rPr lang="en-US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2437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98155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760D8-2204-95BA-2A9A-950B4AD03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CC5C90C-6125-3A1A-DEEE-ADAF01986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138" y="365125"/>
            <a:ext cx="10890662" cy="727405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/>
                <a:cs typeface="Arial"/>
              </a:rPr>
              <a:t>Virginia Premium Savings: Consumer Experience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5029048-C06A-C015-A697-C1C75EE81591}"/>
              </a:ext>
            </a:extLst>
          </p:cNvPr>
          <p:cNvSpPr txBox="1"/>
          <p:nvPr/>
        </p:nvSpPr>
        <p:spPr>
          <a:xfrm>
            <a:off x="602672" y="1092530"/>
            <a:ext cx="994679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latin typeface="+mj-lt"/>
              </a:rPr>
              <a:t>Sample Case:  Single, 30-year-old consumer, Henrico County, $22,500 MAGI (138%-150% FPL)</a:t>
            </a:r>
          </a:p>
          <a:p>
            <a:endParaRPr lang="en-US" dirty="0">
              <a:latin typeface="+mj-lt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F5FA82D-0A7D-AB7E-BB5A-2075BCD77F4C}"/>
              </a:ext>
            </a:extLst>
          </p:cNvPr>
          <p:cNvCxnSpPr/>
          <p:nvPr/>
        </p:nvCxnSpPr>
        <p:spPr>
          <a:xfrm>
            <a:off x="5489862" y="2238306"/>
            <a:ext cx="0" cy="3345872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 descr="A picture containing shape&#10;&#10;AI-generated content may be incorrect.">
            <a:extLst>
              <a:ext uri="{FF2B5EF4-FFF2-40B4-BE49-F238E27FC236}">
                <a16:creationId xmlns:a16="http://schemas.microsoft.com/office/drawing/2014/main" id="{599EB283-E1C0-434F-4089-CDE350ACF7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60" y="2631904"/>
            <a:ext cx="3177746" cy="543869"/>
          </a:xfrm>
          <a:prstGeom prst="rect">
            <a:avLst/>
          </a:prstGeom>
        </p:spPr>
      </p:pic>
      <p:pic>
        <p:nvPicPr>
          <p:cNvPr id="5" name="Picture 4" descr="Graphical user interface, application, Word&#10;&#10;AI-generated content may be incorrect.">
            <a:extLst>
              <a:ext uri="{FF2B5EF4-FFF2-40B4-BE49-F238E27FC236}">
                <a16:creationId xmlns:a16="http://schemas.microsoft.com/office/drawing/2014/main" id="{202A072E-44ED-97E8-52A7-6FF44EC5E7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8274" y="2239146"/>
            <a:ext cx="5017616" cy="2722950"/>
          </a:xfrm>
          <a:prstGeom prst="rect">
            <a:avLst/>
          </a:prstGeom>
        </p:spPr>
      </p:pic>
      <p:pic>
        <p:nvPicPr>
          <p:cNvPr id="6" name="Picture 5" descr="Graphical user interface, text, application, email&#10;&#10;AI-generated content may be incorrect.">
            <a:extLst>
              <a:ext uri="{FF2B5EF4-FFF2-40B4-BE49-F238E27FC236}">
                <a16:creationId xmlns:a16="http://schemas.microsoft.com/office/drawing/2014/main" id="{4338468A-5F21-9256-DB17-BC5DC19BE94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213" r="162" b="402"/>
          <a:stretch>
            <a:fillRect/>
          </a:stretch>
        </p:blipFill>
        <p:spPr>
          <a:xfrm>
            <a:off x="828461" y="3239272"/>
            <a:ext cx="4226277" cy="1642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94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7DD2D-FC3F-585F-5958-D4B0E3235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06091-4CC0-6630-6373-1BD0AF8EA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3560" y="259859"/>
            <a:ext cx="14621202" cy="1033669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r>
              <a:rPr lang="en-US" sz="3400" dirty="0">
                <a:solidFill>
                  <a:srgbClr val="FFFFFF"/>
                </a:solidFill>
              </a:rPr>
              <a:t>		</a:t>
            </a:r>
            <a:r>
              <a:rPr lang="en-US" sz="4200" dirty="0">
                <a:solidFill>
                  <a:srgbClr val="FFFFFF"/>
                </a:solidFill>
                <a:latin typeface="+mn-lt"/>
              </a:rPr>
              <a:t>Vir</a:t>
            </a:r>
            <a:r>
              <a:rPr lang="en-US" sz="4200" dirty="0">
                <a:latin typeface="+mn-lt"/>
              </a:rPr>
              <a:t>Virginia Premium Savings Implementation Roadmap</a:t>
            </a:r>
            <a:endParaRPr lang="en-US" sz="3400" dirty="0">
              <a:solidFill>
                <a:srgbClr val="FFFFFF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93E94C6-2F59-D2DC-4ACE-1EF517C5F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076" y="1509978"/>
            <a:ext cx="10695847" cy="4816862"/>
          </a:xfrm>
        </p:spPr>
        <p:txBody>
          <a:bodyPr numCol="2" anchor="ctr"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1E2F5F"/>
                </a:solidFill>
              </a:rPr>
              <a:t> </a:t>
            </a:r>
            <a:r>
              <a:rPr lang="en-US" sz="1900" dirty="0">
                <a:solidFill>
                  <a:srgbClr val="1E2F5F"/>
                </a:solidFill>
              </a:rPr>
              <a:t>June: </a:t>
            </a:r>
          </a:p>
          <a:p>
            <a:pPr lvl="1"/>
            <a:r>
              <a:rPr lang="en-US" sz="1900" dirty="0">
                <a:solidFill>
                  <a:srgbClr val="1E2F5F"/>
                </a:solidFill>
              </a:rPr>
              <a:t>Virginia Biennial Budget adopted. (6/29)</a:t>
            </a:r>
          </a:p>
          <a:p>
            <a:pPr lvl="1"/>
            <a:r>
              <a:rPr lang="en-US" sz="1900" dirty="0">
                <a:solidFill>
                  <a:srgbClr val="1E2F5F"/>
                </a:solidFill>
              </a:rPr>
              <a:t>Included </a:t>
            </a:r>
            <a:r>
              <a:rPr lang="en-US" sz="1900" b="1" dirty="0">
                <a:solidFill>
                  <a:srgbClr val="1E2F5F"/>
                </a:solidFill>
              </a:rPr>
              <a:t>$150,000,000 </a:t>
            </a:r>
            <a:r>
              <a:rPr lang="en-US" sz="1900" dirty="0">
                <a:solidFill>
                  <a:srgbClr val="1E2F5F"/>
                </a:solidFill>
              </a:rPr>
              <a:t>for the Virginia Health Insurance Affordability Fund.</a:t>
            </a:r>
          </a:p>
          <a:p>
            <a:pPr lvl="1"/>
            <a:r>
              <a:rPr lang="en-US" sz="1900" dirty="0">
                <a:solidFill>
                  <a:srgbClr val="1E2F5F"/>
                </a:solidFill>
              </a:rPr>
              <a:t>Carrier pre-testing.</a:t>
            </a:r>
          </a:p>
          <a:p>
            <a:pPr lvl="1"/>
            <a:endParaRPr lang="en-US" sz="1900" dirty="0">
              <a:solidFill>
                <a:srgbClr val="1E2F5F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1900" dirty="0">
                <a:solidFill>
                  <a:srgbClr val="1E2F5F"/>
                </a:solidFill>
              </a:rPr>
              <a:t> July-August: </a:t>
            </a:r>
          </a:p>
          <a:p>
            <a:pPr lvl="1"/>
            <a:r>
              <a:rPr lang="en-US" sz="1900" dirty="0">
                <a:solidFill>
                  <a:srgbClr val="1E2F5F"/>
                </a:solidFill>
              </a:rPr>
              <a:t>Exchange process development. </a:t>
            </a:r>
          </a:p>
          <a:p>
            <a:pPr lvl="1"/>
            <a:r>
              <a:rPr lang="en-US" sz="1900" dirty="0">
                <a:solidFill>
                  <a:srgbClr val="1E2F5F"/>
                </a:solidFill>
              </a:rPr>
              <a:t>Actuarial modeling. </a:t>
            </a:r>
          </a:p>
          <a:p>
            <a:pPr lvl="1"/>
            <a:r>
              <a:rPr lang="en-US" sz="1900" dirty="0">
                <a:solidFill>
                  <a:srgbClr val="1E2F5F"/>
                </a:solidFill>
              </a:rPr>
              <a:t>System updates development.</a:t>
            </a:r>
          </a:p>
          <a:p>
            <a:pPr lvl="1"/>
            <a:endParaRPr lang="en-US" sz="1900" dirty="0">
              <a:solidFill>
                <a:srgbClr val="1E2F5F"/>
              </a:solidFill>
            </a:endParaRPr>
          </a:p>
          <a:p>
            <a:pPr lvl="1"/>
            <a:endParaRPr lang="en-US" sz="1900" dirty="0">
              <a:solidFill>
                <a:srgbClr val="1E2F5F"/>
              </a:solidFill>
            </a:endParaRPr>
          </a:p>
          <a:p>
            <a:pPr lvl="1"/>
            <a:endParaRPr lang="en-US" sz="1900" dirty="0">
              <a:solidFill>
                <a:srgbClr val="1E2F5F"/>
              </a:solidFill>
            </a:endParaRPr>
          </a:p>
          <a:p>
            <a:pPr marL="230187" lvl="1" indent="0">
              <a:buNone/>
            </a:pPr>
            <a:endParaRPr lang="en-US" sz="1900" dirty="0">
              <a:solidFill>
                <a:srgbClr val="1E2F5F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1900" dirty="0">
                <a:solidFill>
                  <a:srgbClr val="1E2F5F"/>
                </a:solidFill>
              </a:rPr>
              <a:t> September: </a:t>
            </a:r>
          </a:p>
          <a:p>
            <a:pPr lvl="1"/>
            <a:r>
              <a:rPr lang="en-US" sz="1900" dirty="0">
                <a:solidFill>
                  <a:srgbClr val="1E2F5F"/>
                </a:solidFill>
              </a:rPr>
              <a:t>Statewide outreach and marketing campaign begins</a:t>
            </a:r>
          </a:p>
          <a:p>
            <a:pPr lvl="1"/>
            <a:r>
              <a:rPr lang="en-US" sz="1900" dirty="0">
                <a:solidFill>
                  <a:srgbClr val="1E2F5F"/>
                </a:solidFill>
              </a:rPr>
              <a:t>System updates</a:t>
            </a:r>
          </a:p>
          <a:p>
            <a:pPr lvl="1"/>
            <a:endParaRPr lang="en-US" sz="1900" dirty="0">
              <a:solidFill>
                <a:srgbClr val="1E2F5F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1900" dirty="0">
                <a:solidFill>
                  <a:srgbClr val="1E2F5F"/>
                </a:solidFill>
              </a:rPr>
              <a:t> October: </a:t>
            </a:r>
          </a:p>
          <a:p>
            <a:pPr lvl="1"/>
            <a:r>
              <a:rPr lang="en-US" sz="1900" dirty="0">
                <a:solidFill>
                  <a:srgbClr val="1E2F5F"/>
                </a:solidFill>
              </a:rPr>
              <a:t>Expected- </a:t>
            </a:r>
            <a:r>
              <a:rPr lang="en-US" sz="1900" dirty="0" err="1">
                <a:solidFill>
                  <a:srgbClr val="1E2F5F"/>
                </a:solidFill>
              </a:rPr>
              <a:t>VaPS</a:t>
            </a:r>
            <a:r>
              <a:rPr lang="en-US" sz="1900" dirty="0">
                <a:solidFill>
                  <a:srgbClr val="1E2F5F"/>
                </a:solidFill>
              </a:rPr>
              <a:t> information live for window shopping 10/1.</a:t>
            </a:r>
          </a:p>
          <a:p>
            <a:pPr lvl="1"/>
            <a:r>
              <a:rPr lang="en-US" sz="1900" dirty="0">
                <a:solidFill>
                  <a:srgbClr val="1E2F5F"/>
                </a:solidFill>
              </a:rPr>
              <a:t>Marketplace systems and notices will display </a:t>
            </a:r>
            <a:r>
              <a:rPr lang="en-US" sz="1900" dirty="0" err="1">
                <a:solidFill>
                  <a:srgbClr val="1E2F5F"/>
                </a:solidFill>
              </a:rPr>
              <a:t>VaPS</a:t>
            </a:r>
            <a:r>
              <a:rPr lang="en-US" sz="1900" dirty="0">
                <a:solidFill>
                  <a:srgbClr val="1E2F5F"/>
                </a:solidFill>
              </a:rPr>
              <a:t> eligibility.</a:t>
            </a:r>
          </a:p>
          <a:p>
            <a:pPr lvl="1"/>
            <a:endParaRPr lang="en-US" sz="1900" dirty="0">
              <a:solidFill>
                <a:srgbClr val="1E2F5F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1900" dirty="0">
                <a:solidFill>
                  <a:srgbClr val="1E2F5F"/>
                </a:solidFill>
              </a:rPr>
              <a:t> November+</a:t>
            </a:r>
          </a:p>
          <a:p>
            <a:pPr lvl="1"/>
            <a:r>
              <a:rPr lang="en-US" sz="1900" dirty="0" err="1">
                <a:solidFill>
                  <a:srgbClr val="1E2F5F"/>
                </a:solidFill>
              </a:rPr>
              <a:t>VaPS</a:t>
            </a:r>
            <a:r>
              <a:rPr lang="en-US" sz="1900" dirty="0">
                <a:solidFill>
                  <a:srgbClr val="1E2F5F"/>
                </a:solidFill>
              </a:rPr>
              <a:t> available for PY 27 coverage. </a:t>
            </a:r>
          </a:p>
          <a:p>
            <a:pPr lvl="1"/>
            <a:r>
              <a:rPr lang="en-US" sz="1900" dirty="0">
                <a:solidFill>
                  <a:srgbClr val="1E2F5F"/>
                </a:solidFill>
              </a:rPr>
              <a:t>Ongoing consumer outreach and marketing</a:t>
            </a:r>
          </a:p>
          <a:p>
            <a:pPr lvl="1"/>
            <a:endParaRPr lang="en-US" sz="1900" dirty="0">
              <a:solidFill>
                <a:srgbClr val="1E2F5F"/>
              </a:solidFill>
            </a:endParaRPr>
          </a:p>
          <a:p>
            <a:pPr lvl="1"/>
            <a:endParaRPr lang="en-US" sz="1400" dirty="0">
              <a:solidFill>
                <a:srgbClr val="1E2F5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5601DC-0E1B-3EC4-B2D8-BEF60387A44E}"/>
              </a:ext>
            </a:extLst>
          </p:cNvPr>
          <p:cNvSpPr txBox="1"/>
          <p:nvPr/>
        </p:nvSpPr>
        <p:spPr>
          <a:xfrm>
            <a:off x="8572499" y="390832"/>
            <a:ext cx="3233585" cy="873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      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3170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ACDFC-9108-87EE-DEFC-17D5887A0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A5009-7A60-3044-076F-4F3564637C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Notice of Benefit and Payment Parameters</a:t>
            </a:r>
            <a:br>
              <a:rPr lang="en-US" sz="3600" dirty="0">
                <a:latin typeface="Aptos" panose="020B0004020202020204" pitchFamily="34" charset="0"/>
              </a:rPr>
            </a:br>
            <a:endParaRPr lang="en-US" sz="36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2153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13B4E-39A2-824F-A06B-5185364BD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2FF98-0EA6-1C23-4751-857191B7C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550" y="288033"/>
            <a:ext cx="10890662" cy="72740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800">
                <a:latin typeface="+mn-lt"/>
              </a:rPr>
              <a:t>NBPP and PY27 Legal Landscape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E27DBA66-17F5-3852-518F-34C839485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550" y="1118237"/>
            <a:ext cx="10890250" cy="534893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b="0" dirty="0">
                <a:solidFill>
                  <a:srgbClr val="1E2F5F"/>
                </a:solidFill>
                <a:latin typeface="+mn-lt"/>
              </a:rPr>
              <a:t>May 15: 2027 NBPP finalized</a:t>
            </a:r>
          </a:p>
          <a:p>
            <a:r>
              <a:rPr lang="en-US" sz="2000" b="0" dirty="0">
                <a:solidFill>
                  <a:srgbClr val="1E2F5F"/>
                </a:solidFill>
                <a:latin typeface="+mn-lt"/>
              </a:rPr>
              <a:t>June 3:  City of Columbus v. Kennedy (2026) filed; challenges several provisions of 2027 NBPP</a:t>
            </a:r>
          </a:p>
          <a:p>
            <a:r>
              <a:rPr lang="en-US" sz="2000" b="0" dirty="0">
                <a:solidFill>
                  <a:srgbClr val="1E2F5F"/>
                </a:solidFill>
                <a:latin typeface="+mn-lt"/>
              </a:rPr>
              <a:t>June 12:  City of Columbus v. Kennedy (2025) decision; vacates several provisions from Marketplace Integrity Rule impacting PY26</a:t>
            </a:r>
          </a:p>
          <a:p>
            <a:r>
              <a:rPr lang="en-US" sz="2000" b="0" dirty="0">
                <a:solidFill>
                  <a:srgbClr val="1E2F5F"/>
                </a:solidFill>
                <a:latin typeface="+mn-lt"/>
              </a:rPr>
              <a:t>July 16: City of Columbus v. Kennedy (2026) initial ruling; blocks several provisions </a:t>
            </a:r>
            <a:r>
              <a:rPr lang="en-US" sz="2000" b="0" dirty="0">
                <a:solidFill>
                  <a:srgbClr val="1E2F5F"/>
                </a:solidFill>
              </a:rPr>
              <a:t>of 2027 NBPP</a:t>
            </a:r>
            <a:endParaRPr lang="en-US" sz="2000" b="0" dirty="0">
              <a:solidFill>
                <a:srgbClr val="1E2F5F"/>
              </a:solidFill>
              <a:latin typeface="+mn-lt"/>
            </a:endParaRPr>
          </a:p>
          <a:p>
            <a:r>
              <a:rPr lang="en-US" sz="2000" b="0" dirty="0">
                <a:solidFill>
                  <a:srgbClr val="1E2F5F"/>
                </a:solidFill>
                <a:latin typeface="+mn-lt"/>
              </a:rPr>
              <a:t>The 2025 and 2026 filings challenge overlapping provisions across plan years</a:t>
            </a:r>
          </a:p>
          <a:p>
            <a:pPr marL="0" indent="0">
              <a:buNone/>
            </a:pPr>
            <a:endParaRPr lang="en-US" sz="2000" b="0" dirty="0">
              <a:solidFill>
                <a:srgbClr val="1E2F5F"/>
              </a:solidFill>
              <a:latin typeface="+mn-lt"/>
              <a:cs typeface="Arial"/>
            </a:endParaRPr>
          </a:p>
          <a:p>
            <a:pPr marL="0" indent="0" algn="ctr">
              <a:buNone/>
            </a:pPr>
            <a:endParaRPr lang="en-US" sz="2000" b="0" dirty="0">
              <a:solidFill>
                <a:srgbClr val="1E2F5F"/>
              </a:solidFill>
              <a:latin typeface="+mn-lt"/>
              <a:cs typeface="Arial"/>
            </a:endParaRPr>
          </a:p>
          <a:p>
            <a:pPr marL="0" indent="0" algn="ctr">
              <a:buNone/>
            </a:pPr>
            <a:endParaRPr lang="en-US" sz="2000" b="0" dirty="0">
              <a:solidFill>
                <a:srgbClr val="1E2F5F"/>
              </a:solidFill>
              <a:latin typeface="+mn-lt"/>
              <a:cs typeface="Arial"/>
            </a:endParaRPr>
          </a:p>
          <a:p>
            <a:pPr marL="0" indent="0" algn="ctr">
              <a:buNone/>
            </a:pPr>
            <a:endParaRPr lang="en-US" sz="2000" b="0" dirty="0">
              <a:solidFill>
                <a:srgbClr val="1E2F5F"/>
              </a:solidFill>
              <a:latin typeface="+mn-lt"/>
              <a:cs typeface="Arial"/>
            </a:endParaRPr>
          </a:p>
          <a:p>
            <a:pPr marL="0" indent="0" algn="ctr">
              <a:buNone/>
            </a:pPr>
            <a:endParaRPr lang="en-US" sz="2000" b="0" dirty="0">
              <a:solidFill>
                <a:srgbClr val="1E2F5F"/>
              </a:solidFill>
              <a:latin typeface="+mn-lt"/>
              <a:cs typeface="Arial"/>
            </a:endParaRPr>
          </a:p>
          <a:p>
            <a:pPr marL="0" indent="0" algn="ctr">
              <a:buNone/>
            </a:pPr>
            <a:endParaRPr lang="en-US" sz="2000" b="0" dirty="0">
              <a:solidFill>
                <a:srgbClr val="1E2F5F"/>
              </a:solidFill>
              <a:latin typeface="+mn-lt"/>
              <a:cs typeface="Arial"/>
            </a:endParaRPr>
          </a:p>
          <a:p>
            <a:pPr marL="0" indent="0" algn="ctr">
              <a:buNone/>
            </a:pPr>
            <a:r>
              <a:rPr lang="en-US" sz="2000" b="0" dirty="0">
                <a:solidFill>
                  <a:srgbClr val="1E2F5F"/>
                </a:solidFill>
                <a:latin typeface="+mn-lt"/>
                <a:cs typeface="Arial"/>
              </a:rPr>
              <a:t>HBE is closely monitoring legal updates and making PY27 policy decisions within this context</a:t>
            </a:r>
          </a:p>
          <a:p>
            <a:pPr marL="914400" lvl="2" indent="0">
              <a:buNone/>
            </a:pPr>
            <a:endParaRPr lang="en-US" sz="2000" dirty="0">
              <a:solidFill>
                <a:srgbClr val="1E2F5F"/>
              </a:solidFill>
              <a:latin typeface="+mn-lt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27B3F8-EFE5-6281-B7BC-FEF1E1DE9A02}"/>
              </a:ext>
            </a:extLst>
          </p:cNvPr>
          <p:cNvSpPr txBox="1"/>
          <p:nvPr/>
        </p:nvSpPr>
        <p:spPr>
          <a:xfrm>
            <a:off x="8572499" y="390832"/>
            <a:ext cx="3233585" cy="873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      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57696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CE0BE-54FA-1FA8-D82C-996E2D9F2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49222-1EBB-AF83-2640-7068FEFA0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550" y="288033"/>
            <a:ext cx="10890662" cy="72740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800">
                <a:latin typeface="+mn-lt"/>
                <a:cs typeface="Calibri"/>
              </a:rPr>
              <a:t>Provisions Stayed or Overturned by Federal Court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7DFA77AB-B16E-2A37-877A-1AB151022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550" y="1118237"/>
            <a:ext cx="10890250" cy="534893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endParaRPr lang="en-US" sz="2000" b="0">
              <a:solidFill>
                <a:srgbClr val="1E2F5F"/>
              </a:solidFill>
              <a:latin typeface="+mn-lt"/>
              <a:cs typeface="Arial"/>
            </a:endParaRPr>
          </a:p>
          <a:p>
            <a:pPr marL="0" indent="0" algn="ctr">
              <a:buNone/>
            </a:pPr>
            <a:endParaRPr lang="en-US" sz="2000" b="0">
              <a:solidFill>
                <a:srgbClr val="1E2F5F"/>
              </a:solidFill>
              <a:latin typeface="+mn-lt"/>
              <a:cs typeface="Arial"/>
            </a:endParaRPr>
          </a:p>
          <a:p>
            <a:pPr marL="0" indent="0">
              <a:buNone/>
            </a:pPr>
            <a:endParaRPr lang="en-US" sz="2000" b="0">
              <a:solidFill>
                <a:srgbClr val="1E2F5F"/>
              </a:solidFill>
              <a:latin typeface="+mn-lt"/>
              <a:cs typeface="Arial"/>
            </a:endParaRPr>
          </a:p>
          <a:p>
            <a:pPr marL="0" indent="0" algn="ctr">
              <a:buNone/>
            </a:pPr>
            <a:endParaRPr lang="en-US" sz="2000" b="0">
              <a:solidFill>
                <a:srgbClr val="1E2F5F"/>
              </a:solidFill>
              <a:latin typeface="+mn-lt"/>
              <a:cs typeface="Arial"/>
            </a:endParaRPr>
          </a:p>
          <a:p>
            <a:pPr marL="914400" lvl="2" indent="0">
              <a:buNone/>
            </a:pPr>
            <a:endParaRPr lang="en-US" sz="2000">
              <a:solidFill>
                <a:srgbClr val="1E2F5F"/>
              </a:solidFill>
              <a:latin typeface="+mn-lt"/>
            </a:endParaRP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36F2B6-D18F-CA46-EB09-4862479B6091}"/>
              </a:ext>
            </a:extLst>
          </p:cNvPr>
          <p:cNvSpPr txBox="1"/>
          <p:nvPr/>
        </p:nvSpPr>
        <p:spPr>
          <a:xfrm>
            <a:off x="8572499" y="390832"/>
            <a:ext cx="3233585" cy="873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      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D392210-7088-532A-990D-7E35FBE5D2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9945066"/>
              </p:ext>
            </p:extLst>
          </p:nvPr>
        </p:nvGraphicFramePr>
        <p:xfrm>
          <a:off x="1844675" y="115647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34874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41DF60-23EA-7DBD-B6AA-035BE0E25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2D848-7DF8-CF03-C73C-AD6199CA8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550" y="288033"/>
            <a:ext cx="10890662" cy="72740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800">
                <a:latin typeface="+mn-lt"/>
              </a:rPr>
              <a:t>Provisions Required for State-based Marketplaces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FDD7483C-967C-4F8A-0829-8423B8FB1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550" y="1118237"/>
            <a:ext cx="10890250" cy="534893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endParaRPr lang="en-US" sz="2000" b="0" dirty="0">
              <a:solidFill>
                <a:srgbClr val="1E2F5F"/>
              </a:solidFill>
              <a:latin typeface="+mn-lt"/>
              <a:cs typeface="Arial"/>
            </a:endParaRPr>
          </a:p>
          <a:p>
            <a:pPr marL="0" indent="0" algn="ctr">
              <a:buNone/>
            </a:pPr>
            <a:endParaRPr lang="en-US" sz="2000" b="0" dirty="0">
              <a:solidFill>
                <a:srgbClr val="1E2F5F"/>
              </a:solidFill>
              <a:latin typeface="+mn-lt"/>
              <a:cs typeface="Arial"/>
            </a:endParaRPr>
          </a:p>
          <a:p>
            <a:pPr marL="0" indent="0" algn="ctr">
              <a:buNone/>
            </a:pPr>
            <a:endParaRPr lang="en-US" sz="2000" b="0" dirty="0">
              <a:solidFill>
                <a:srgbClr val="1E2F5F"/>
              </a:solidFill>
              <a:latin typeface="+mn-lt"/>
              <a:cs typeface="Arial"/>
            </a:endParaRPr>
          </a:p>
          <a:p>
            <a:pPr marL="0" indent="0" algn="ctr">
              <a:buNone/>
            </a:pPr>
            <a:endParaRPr lang="en-US" sz="2000" b="0" dirty="0">
              <a:solidFill>
                <a:srgbClr val="1E2F5F"/>
              </a:solidFill>
              <a:latin typeface="+mn-lt"/>
              <a:cs typeface="Arial"/>
            </a:endParaRPr>
          </a:p>
          <a:p>
            <a:pPr marL="914400" lvl="2" indent="0">
              <a:buNone/>
            </a:pPr>
            <a:endParaRPr lang="en-US" sz="2000" dirty="0">
              <a:solidFill>
                <a:srgbClr val="1E2F5F"/>
              </a:solidFill>
              <a:latin typeface="+mn-lt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178B0E-4C38-6618-BD03-64BFBC6F9273}"/>
              </a:ext>
            </a:extLst>
          </p:cNvPr>
          <p:cNvSpPr txBox="1"/>
          <p:nvPr/>
        </p:nvSpPr>
        <p:spPr>
          <a:xfrm>
            <a:off x="8572499" y="390832"/>
            <a:ext cx="3233585" cy="873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      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CD2CCA9E-DE65-87E7-5FEA-E8273712D0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2969945"/>
              </p:ext>
            </p:extLst>
          </p:nvPr>
        </p:nvGraphicFramePr>
        <p:xfrm>
          <a:off x="1844675" y="115647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4E7E347-ECCA-F88E-769E-BF8E5D574D73}"/>
              </a:ext>
            </a:extLst>
          </p:cNvPr>
          <p:cNvSpPr txBox="1"/>
          <p:nvPr/>
        </p:nvSpPr>
        <p:spPr>
          <a:xfrm>
            <a:off x="2032000" y="6167120"/>
            <a:ext cx="3241040" cy="30004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 marL="228600" indent="-22860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</a:pPr>
            <a:endParaRPr 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27E32C-397F-B91C-6696-BD517C26CBE6}"/>
              </a:ext>
            </a:extLst>
          </p:cNvPr>
          <p:cNvSpPr txBox="1"/>
          <p:nvPr/>
        </p:nvSpPr>
        <p:spPr>
          <a:xfrm>
            <a:off x="2101850" y="6569967"/>
            <a:ext cx="5090160" cy="35260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 marL="228600" indent="-228600">
              <a:lnSpc>
                <a:spcPct val="12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en-US" sz="1000" i="1" dirty="0">
                <a:latin typeface="Calibri" panose="020F0502020204030204" pitchFamily="34" charset="0"/>
                <a:cs typeface="Calibri" panose="020F0502020204030204" pitchFamily="34" charset="0"/>
              </a:rPr>
              <a:t>Challenged and stay not requested.   </a:t>
            </a:r>
          </a:p>
          <a:p>
            <a:pPr marL="228600" indent="-228600">
              <a:lnSpc>
                <a:spcPct val="12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</a:pPr>
            <a:endParaRPr lang="en-US" sz="100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9393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9C18F-31AD-FA82-3B06-66A465B51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4644E-060F-ACAD-553A-D7BB3D425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550" y="288033"/>
            <a:ext cx="10890662" cy="72740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800">
                <a:latin typeface="+mn-lt"/>
              </a:rPr>
              <a:t>Areas of Discretion for State-based Marketplaces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42EB3F5E-0C1C-3241-9C86-D4600951F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550" y="1118237"/>
            <a:ext cx="10890250" cy="534893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endParaRPr lang="en-US" sz="2000" b="0" dirty="0">
              <a:solidFill>
                <a:srgbClr val="1E2F5F"/>
              </a:solidFill>
              <a:latin typeface="+mn-lt"/>
              <a:cs typeface="Arial"/>
            </a:endParaRPr>
          </a:p>
          <a:p>
            <a:pPr marL="0" indent="0" algn="ctr">
              <a:buNone/>
            </a:pPr>
            <a:endParaRPr lang="en-US" sz="2000" b="0" dirty="0">
              <a:solidFill>
                <a:srgbClr val="1E2F5F"/>
              </a:solidFill>
              <a:latin typeface="+mn-lt"/>
              <a:cs typeface="Arial"/>
            </a:endParaRPr>
          </a:p>
          <a:p>
            <a:pPr marL="0" indent="0" algn="ctr">
              <a:buNone/>
            </a:pPr>
            <a:endParaRPr lang="en-US" sz="2000" b="0" dirty="0">
              <a:solidFill>
                <a:srgbClr val="1E2F5F"/>
              </a:solidFill>
              <a:latin typeface="+mn-lt"/>
              <a:cs typeface="Arial"/>
            </a:endParaRPr>
          </a:p>
          <a:p>
            <a:pPr marL="0" indent="0" algn="ctr">
              <a:buNone/>
            </a:pPr>
            <a:endParaRPr lang="en-US" sz="2000" b="0" dirty="0">
              <a:solidFill>
                <a:srgbClr val="1E2F5F"/>
              </a:solidFill>
              <a:latin typeface="+mn-lt"/>
              <a:cs typeface="Arial"/>
            </a:endParaRPr>
          </a:p>
          <a:p>
            <a:pPr marL="914400" lvl="2" indent="0">
              <a:buNone/>
            </a:pPr>
            <a:endParaRPr lang="en-US" sz="2000" dirty="0">
              <a:solidFill>
                <a:srgbClr val="1E2F5F"/>
              </a:solidFill>
              <a:latin typeface="+mn-lt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2EBF70-E841-4044-8EC7-CF87C596A57B}"/>
              </a:ext>
            </a:extLst>
          </p:cNvPr>
          <p:cNvSpPr txBox="1"/>
          <p:nvPr/>
        </p:nvSpPr>
        <p:spPr>
          <a:xfrm>
            <a:off x="8572499" y="390832"/>
            <a:ext cx="3233585" cy="873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      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AA46CE3-53EB-D9CE-CE75-762C2363A6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6315851"/>
              </p:ext>
            </p:extLst>
          </p:nvPr>
        </p:nvGraphicFramePr>
        <p:xfrm>
          <a:off x="1844675" y="115647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19A072C-C979-87C5-644E-82D2DA019699}"/>
              </a:ext>
            </a:extLst>
          </p:cNvPr>
          <p:cNvSpPr txBox="1"/>
          <p:nvPr/>
        </p:nvSpPr>
        <p:spPr>
          <a:xfrm>
            <a:off x="2032000" y="6167120"/>
            <a:ext cx="3241040" cy="30004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 marL="228600" indent="-22860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</a:pPr>
            <a:endParaRPr 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C550F7-274D-E5B0-A1E5-BC255117271A}"/>
              </a:ext>
            </a:extLst>
          </p:cNvPr>
          <p:cNvSpPr txBox="1"/>
          <p:nvPr/>
        </p:nvSpPr>
        <p:spPr>
          <a:xfrm>
            <a:off x="2101850" y="6569967"/>
            <a:ext cx="5090160" cy="35260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 marL="228600" indent="-228600">
              <a:lnSpc>
                <a:spcPct val="12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</a:pPr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en-US" sz="1000" i="1" dirty="0">
                <a:latin typeface="Calibri" panose="020F0502020204030204" pitchFamily="34" charset="0"/>
                <a:cs typeface="Calibri" panose="020F0502020204030204" pitchFamily="34" charset="0"/>
              </a:rPr>
              <a:t>Challenged and stay not requested.   </a:t>
            </a:r>
          </a:p>
          <a:p>
            <a:pPr marL="228600" indent="-228600">
              <a:lnSpc>
                <a:spcPct val="12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</a:pPr>
            <a:endParaRPr lang="en-US" sz="100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5687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B471E-05C1-B070-2CEF-7C562CE30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BE7BC-7F70-794B-E1C3-8DA902CC5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138" y="184965"/>
            <a:ext cx="10890662" cy="72740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>
                <a:latin typeface="Calibri"/>
                <a:ea typeface="Calibri"/>
                <a:cs typeface="Calibri"/>
              </a:rPr>
              <a:t>		</a:t>
            </a:r>
            <a:br>
              <a:rPr lang="en-US"/>
            </a:br>
            <a:r>
              <a:rPr lang="en-US" sz="4000">
                <a:latin typeface="Calibri"/>
                <a:ea typeface="Calibri"/>
                <a:cs typeface="Calibri"/>
              </a:rPr>
              <a:t>Looking Ahead</a:t>
            </a:r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52C00C87-EA14-6925-D113-63E3F4CD8E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138" y="933765"/>
            <a:ext cx="10890662" cy="500133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2000" dirty="0">
              <a:solidFill>
                <a:srgbClr val="1E2F5F"/>
              </a:solidFill>
              <a:latin typeface="+mn-lt"/>
            </a:endParaRPr>
          </a:p>
          <a:p>
            <a:pPr marL="229870" indent="-229870"/>
            <a:r>
              <a:rPr lang="en-US" sz="2200" dirty="0">
                <a:solidFill>
                  <a:srgbClr val="1E2F5F"/>
                </a:solidFill>
                <a:latin typeface="+mn-lt"/>
                <a:cs typeface="Arial"/>
              </a:rPr>
              <a:t>Looking Ahead:  Future Federal Regulatory Actions</a:t>
            </a:r>
          </a:p>
          <a:p>
            <a:pPr lvl="1" indent="-226695"/>
            <a:r>
              <a:rPr lang="en-US" sz="2000" dirty="0">
                <a:solidFill>
                  <a:srgbClr val="1E2F5F"/>
                </a:solidFill>
                <a:latin typeface="+mn-lt"/>
                <a:cs typeface="Arial"/>
              </a:rPr>
              <a:t>Pre-enrollment Verification NPRM</a:t>
            </a:r>
            <a:endParaRPr lang="en-US" sz="2000" dirty="0">
              <a:solidFill>
                <a:srgbClr val="1E2F5F"/>
              </a:solidFill>
              <a:latin typeface="+mn-lt"/>
            </a:endParaRPr>
          </a:p>
          <a:p>
            <a:pPr lvl="1" indent="-226695"/>
            <a:r>
              <a:rPr lang="en-US" sz="2000" dirty="0">
                <a:solidFill>
                  <a:srgbClr val="1E2F5F"/>
                </a:solidFill>
                <a:latin typeface="+mn-lt"/>
                <a:cs typeface="Arial"/>
              </a:rPr>
              <a:t>Expanding access to ICHRA’s and STLDI NPRMs</a:t>
            </a:r>
            <a:endParaRPr lang="en-US" sz="2000" dirty="0">
              <a:solidFill>
                <a:srgbClr val="1E2F5F"/>
              </a:solidFill>
              <a:latin typeface="+mn-lt"/>
            </a:endParaRPr>
          </a:p>
          <a:p>
            <a:pPr lvl="1" indent="-226695"/>
            <a:r>
              <a:rPr lang="en-US" sz="2000" dirty="0">
                <a:solidFill>
                  <a:srgbClr val="1E2F5F"/>
                </a:solidFill>
                <a:latin typeface="+mn-lt"/>
                <a:cs typeface="Arial"/>
              </a:rPr>
              <a:t>Improper Payments/"CRUSH" NPRM</a:t>
            </a:r>
            <a:endParaRPr lang="en-US" sz="2000" dirty="0">
              <a:solidFill>
                <a:srgbClr val="1E2F5F"/>
              </a:solidFill>
              <a:latin typeface="+mn-lt"/>
            </a:endParaRP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35D0D1-701A-2573-A5D2-E77DDDAE5713}"/>
              </a:ext>
            </a:extLst>
          </p:cNvPr>
          <p:cNvSpPr txBox="1"/>
          <p:nvPr/>
        </p:nvSpPr>
        <p:spPr>
          <a:xfrm>
            <a:off x="8572499" y="390832"/>
            <a:ext cx="3233585" cy="873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      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27510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8BE75-2361-5A7C-12A2-D604AE193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>
                <a:latin typeface="+mn-lt"/>
              </a:rPr>
              <a:t>Contacts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A25CEA-FDC3-5405-2052-BF23FC79575E}"/>
              </a:ext>
            </a:extLst>
          </p:cNvPr>
          <p:cNvSpPr txBox="1"/>
          <p:nvPr/>
        </p:nvSpPr>
        <p:spPr>
          <a:xfrm>
            <a:off x="3048000" y="1069812"/>
            <a:ext cx="6096000" cy="203132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indent="0" algn="ctr">
              <a:buNone/>
            </a:pPr>
            <a:endParaRPr lang="en-US" b="0">
              <a:latin typeface="Aptos" panose="020B0004020202020204" pitchFamily="34" charset="0"/>
            </a:endParaRPr>
          </a:p>
          <a:p>
            <a:pPr marL="0" indent="0" algn="ctr">
              <a:buNone/>
            </a:pPr>
            <a:endParaRPr lang="en-US" b="0">
              <a:latin typeface="Aptos" panose="020B0004020202020204" pitchFamily="34" charset="0"/>
            </a:endParaRPr>
          </a:p>
          <a:p>
            <a:pPr marL="0" indent="0" algn="ctr">
              <a:buNone/>
            </a:pPr>
            <a:r>
              <a:rPr lang="en-US" b="1">
                <a:latin typeface="Aptos"/>
              </a:rPr>
              <a:t>Holly Mortlock</a:t>
            </a:r>
            <a:r>
              <a:rPr lang="en-US" b="0">
                <a:latin typeface="Aptos"/>
              </a:rPr>
              <a:t>, Deputy Director - External Affairs &amp; Policy</a:t>
            </a:r>
          </a:p>
          <a:p>
            <a:pPr marL="0" indent="0" algn="ctr">
              <a:buNone/>
            </a:pPr>
            <a:r>
              <a:rPr lang="en-US" b="0">
                <a:latin typeface="Aptos"/>
                <a:hlinkClick r:id="rId2"/>
              </a:rPr>
              <a:t>Holly.Mortlock@scc.virginia.gov</a:t>
            </a:r>
            <a:r>
              <a:rPr lang="en-US" b="0">
                <a:latin typeface="Aptos"/>
              </a:rPr>
              <a:t> </a:t>
            </a:r>
          </a:p>
          <a:p>
            <a:pPr marL="0" indent="0" algn="ctr">
              <a:buNone/>
            </a:pPr>
            <a:endParaRPr lang="en-US" b="0">
              <a:latin typeface="Aptos" panose="020B0004020202020204" pitchFamily="34" charset="0"/>
            </a:endParaRPr>
          </a:p>
          <a:p>
            <a:pPr algn="ctr"/>
            <a:r>
              <a:rPr lang="en-US" b="1">
                <a:latin typeface="Aptos"/>
              </a:rPr>
              <a:t>Keven Patchett</a:t>
            </a:r>
            <a:r>
              <a:rPr lang="en-US" b="0">
                <a:latin typeface="Aptos"/>
              </a:rPr>
              <a:t>, </a:t>
            </a:r>
            <a:r>
              <a:rPr lang="en-US">
                <a:latin typeface="Aptos"/>
              </a:rPr>
              <a:t>Executive Director</a:t>
            </a:r>
            <a:endParaRPr lang="en-US" b="0">
              <a:latin typeface="Aptos" panose="020B0004020202020204" pitchFamily="34" charset="0"/>
            </a:endParaRPr>
          </a:p>
          <a:p>
            <a:pPr marL="0" indent="0" algn="ctr">
              <a:buNone/>
            </a:pPr>
            <a:r>
              <a:rPr lang="en-US" b="0">
                <a:latin typeface="Aptos"/>
                <a:hlinkClick r:id="rId3"/>
              </a:rPr>
              <a:t>Keven.Patchett@scc.virginia.gov</a:t>
            </a:r>
            <a:r>
              <a:rPr lang="en-US" b="0">
                <a:latin typeface="Apto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9654076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lank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rgbClr val="1E5CAC"/>
        </a:solidFill>
        <a:ln w="9525" algn="ctr">
          <a:noFill/>
          <a:miter lim="800000"/>
          <a:headEnd/>
          <a:tailEnd/>
        </a:ln>
      </a:spPr>
      <a:bodyPr lIns="91440" tIns="91440" rIns="91440" bIns="91440" anchor="ctr"/>
      <a:lstStyle>
        <a:defPPr algn="ctr">
          <a:defRPr sz="2000" dirty="0">
            <a:solidFill>
              <a:schemeClr val="bg1"/>
            </a:solidFill>
            <a:latin typeface="Calibri" panose="020F050202020403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2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/>
      <a:bodyPr vert="horz" wrap="square" lIns="91440" tIns="45720" rIns="91440" bIns="45720" rtlCol="0" anchor="t">
        <a:noAutofit/>
      </a:bodyPr>
      <a:lstStyle>
        <a:defPPr marL="228600" indent="-228600" algn="l">
          <a:lnSpc>
            <a:spcPct val="120000"/>
          </a:lnSpc>
          <a:spcBef>
            <a:spcPts val="0"/>
          </a:spcBef>
          <a:spcAft>
            <a:spcPts val="600"/>
          </a:spcAft>
          <a:buClr>
            <a:schemeClr val="accent1">
              <a:lumMod val="75000"/>
            </a:schemeClr>
          </a:buClr>
          <a:defRPr sz="20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AB39"/>
        </a:accent1>
        <a:accent2>
          <a:srgbClr val="FFCE00"/>
        </a:accent2>
        <a:accent3>
          <a:srgbClr val="FFFFFF"/>
        </a:accent3>
        <a:accent4>
          <a:srgbClr val="000000"/>
        </a:accent4>
        <a:accent5>
          <a:srgbClr val="AAD2AE"/>
        </a:accent5>
        <a:accent6>
          <a:srgbClr val="E7BA00"/>
        </a:accent6>
        <a:hlink>
          <a:srgbClr val="003A6F"/>
        </a:hlink>
        <a:folHlink>
          <a:srgbClr val="A1283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AB39"/>
        </a:accent1>
        <a:accent2>
          <a:srgbClr val="FFE512"/>
        </a:accent2>
        <a:accent3>
          <a:srgbClr val="FFFFFF"/>
        </a:accent3>
        <a:accent4>
          <a:srgbClr val="000000"/>
        </a:accent4>
        <a:accent5>
          <a:srgbClr val="AAD2AE"/>
        </a:accent5>
        <a:accent6>
          <a:srgbClr val="E7CF0F"/>
        </a:accent6>
        <a:hlink>
          <a:srgbClr val="003A6F"/>
        </a:hlink>
        <a:folHlink>
          <a:srgbClr val="A1283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8" id="{95200693-B641-4D5B-AD27-B5909C5F6FD5}" vid="{46B68C11-4776-425F-8273-CEA8DC7F1A7B}"/>
    </a:ext>
  </a:extLst>
</a:theme>
</file>

<file path=ppt/theme/theme3.xml><?xml version="1.0" encoding="utf-8"?>
<a:theme xmlns:a="http://schemas.openxmlformats.org/drawingml/2006/main" name="TITLE SLIDES">
  <a:themeElements>
    <a:clrScheme name="NCSL_50thAnniversaryPalette">
      <a:dk1>
        <a:srgbClr val="231F20"/>
      </a:dk1>
      <a:lt1>
        <a:srgbClr val="FFFFFF"/>
      </a:lt1>
      <a:dk2>
        <a:srgbClr val="69696D"/>
      </a:dk2>
      <a:lt2>
        <a:srgbClr val="A3A3A6"/>
      </a:lt2>
      <a:accent1>
        <a:srgbClr val="C2995B"/>
      </a:accent1>
      <a:accent2>
        <a:srgbClr val="20588C"/>
      </a:accent2>
      <a:accent3>
        <a:srgbClr val="70C3B0"/>
      </a:accent3>
      <a:accent4>
        <a:srgbClr val="B15959"/>
      </a:accent4>
      <a:accent5>
        <a:srgbClr val="9D6424"/>
      </a:accent5>
      <a:accent6>
        <a:srgbClr val="715B64"/>
      </a:accent6>
      <a:hlink>
        <a:srgbClr val="20588C"/>
      </a:hlink>
      <a:folHlink>
        <a:srgbClr val="2058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CSLTemplate_Gold_50thAnniversary" id="{C8A9A3BF-7AD1-45C6-910E-95B7E9BBF90E}" vid="{C1ED10BE-1B18-4A3E-BB52-43F1F9846052}"/>
    </a:ext>
  </a:extLst>
</a:theme>
</file>

<file path=ppt/theme/theme4.xml><?xml version="1.0" encoding="utf-8"?>
<a:theme xmlns:a="http://schemas.openxmlformats.org/drawingml/2006/main" name="DIVIDER SLIDES">
  <a:themeElements>
    <a:clrScheme name="NCSL_50thAnniversaryPalette">
      <a:dk1>
        <a:srgbClr val="231F20"/>
      </a:dk1>
      <a:lt1>
        <a:srgbClr val="FFFFFF"/>
      </a:lt1>
      <a:dk2>
        <a:srgbClr val="69696D"/>
      </a:dk2>
      <a:lt2>
        <a:srgbClr val="A3A3A6"/>
      </a:lt2>
      <a:accent1>
        <a:srgbClr val="C2995B"/>
      </a:accent1>
      <a:accent2>
        <a:srgbClr val="20588C"/>
      </a:accent2>
      <a:accent3>
        <a:srgbClr val="70C3B0"/>
      </a:accent3>
      <a:accent4>
        <a:srgbClr val="B15959"/>
      </a:accent4>
      <a:accent5>
        <a:srgbClr val="9D6424"/>
      </a:accent5>
      <a:accent6>
        <a:srgbClr val="715B64"/>
      </a:accent6>
      <a:hlink>
        <a:srgbClr val="20588C"/>
      </a:hlink>
      <a:folHlink>
        <a:srgbClr val="2058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CSLTemplate_Gold_50thAnniversary" id="{C8A9A3BF-7AD1-45C6-910E-95B7E9BBF90E}" vid="{28CDA3A6-54EC-430F-86B7-F8E9DB44F45F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Arial-Times New Roman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Times New Roman" panose="02020603050405020304"/>
      <a:ea typeface=""/>
      <a:cs typeface=""/>
      <a:font script="Jpan" typeface="ＭＳ Ｐ明朝"/>
      <a:font script="Hang" typeface="바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B666F299537C5478FDD76FF680B01A0" ma:contentTypeVersion="34" ma:contentTypeDescription="Create a new document." ma:contentTypeScope="" ma:versionID="fc23cb09eef7a99ebf3ed0ec78edf3d0">
  <xsd:schema xmlns:xsd="http://www.w3.org/2001/XMLSchema" xmlns:xs="http://www.w3.org/2001/XMLSchema" xmlns:p="http://schemas.microsoft.com/office/2006/metadata/properties" xmlns:ns2="8216351c-8a7f-4614-85ca-e4dce5cee157" xmlns:ns3="28efc20f-af8b-4779-a1ec-cf2e29050673" targetNamespace="http://schemas.microsoft.com/office/2006/metadata/properties" ma:root="true" ma:fieldsID="b0712e93aa6f19c9cdff4c4afc2079a7" ns2:_="" ns3:_="">
    <xsd:import namespace="8216351c-8a7f-4614-85ca-e4dce5cee157"/>
    <xsd:import namespace="28efc20f-af8b-4779-a1ec-cf2e2905067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Status" minOccurs="0"/>
                <xsd:element ref="ns2:Workstream" minOccurs="0"/>
                <xsd:element ref="ns2:MediaServiceSearchProperties" minOccurs="0"/>
                <xsd:element ref="ns2:MediaServiceObjectDetectorVersions" minOccurs="0"/>
                <xsd:element ref="ns2:Category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Owner" minOccurs="0"/>
                <xsd:element ref="ns2:NoticeTyp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Complete_x003f_" minOccurs="0"/>
                <xsd:element ref="ns2:Reviewed_x003f_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16351c-8a7f-4614-85ca-e4dce5cee1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Status" ma:index="10" nillable="true" ma:displayName="Status" ma:format="Dropdown" ma:internalName="Status" ma:readOnly="false">
      <xsd:simpleType>
        <xsd:restriction base="dms:Choice">
          <xsd:enumeration value="Paid"/>
          <xsd:enumeration value="Approved for Payment"/>
          <xsd:enumeration value="Pending"/>
        </xsd:restriction>
      </xsd:simpleType>
    </xsd:element>
    <xsd:element name="Workstream" ma:index="11" nillable="true" ma:displayName="Workstream" ma:description="Related document workstream." ma:format="Dropdown" ma:internalName="Workstream" ma:readOnly="false">
      <xsd:simpleType>
        <xsd:restriction base="dms:Choice">
          <xsd:enumeration value="Navigator &amp; Assister Program Services"/>
          <xsd:enumeration value="Coordination Services"/>
          <xsd:enumeration value="CMS Blueprint"/>
          <xsd:enumeration value="Requirements &amp; SLA Validation"/>
          <xsd:enumeration value="Program Management"/>
        </xsd:restriction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Category" ma:index="14" nillable="true" ma:displayName="Category" ma:format="Dropdown" ma:internalName="Category">
      <xsd:simpleType>
        <xsd:restriction base="dms:Choice">
          <xsd:enumeration value="Agents/Brokers"/>
          <xsd:enumeration value="Research/Resources/Legislation"/>
          <xsd:enumeration value="Planning and Timelines"/>
          <xsd:enumeration value="Consultants, Contractors, and RFPs"/>
          <xsd:enumeration value="Navigator Grant"/>
          <xsd:enumeration value="Navigator and CAC Programs – Training and Certification"/>
          <xsd:enumeration value="Declaration of Intent Letter"/>
          <xsd:enumeration value="Blueprint Application"/>
          <xsd:enumeration value="Budget and Management Plan"/>
          <xsd:enumeration value="Advisory Committee"/>
          <xsd:enumeration value="Stakeholder Consultation and Input"/>
          <xsd:enumeration value="Website"/>
          <xsd:enumeration value="Staffing"/>
          <xsd:enumeration value="Telephone Hotline"/>
          <xsd:enumeration value="Federal Platform Agreement"/>
          <xsd:enumeration value="Information Disclosure Agreement"/>
          <xsd:enumeration value="CMS System Accounts Access"/>
          <xsd:enumeration value="Consumer Outreach and Education"/>
          <xsd:enumeration value="User Fee"/>
          <xsd:enumeration value="Policies and Procedures"/>
          <xsd:enumeration value="CMS Guidance"/>
          <xsd:enumeration value="Xchange Archive"/>
          <xsd:enumeration value="SMART Annual Reporting to CMS"/>
          <xsd:enumeration value="Transition to Division/For VIS"/>
          <xsd:enumeration value="Data Analytics"/>
        </xsd:restriction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Owner" ma:index="19" nillable="true" ma:displayName="Owner" ma:description="The document's owner." ma:format="Dropdown" ma:internalName="Owner">
      <xsd:simpleType>
        <xsd:union memberTypes="dms:Text">
          <xsd:simpleType>
            <xsd:restriction base="dms:Choice">
              <xsd:enumeration value="Susan McCleary"/>
              <xsd:enumeration value="Toni Janoski"/>
              <xsd:enumeration value="Amy Mears"/>
              <xsd:enumeration value="Jennifer Krupp"/>
              <xsd:enumeration value="Holly Mortlock"/>
            </xsd:restriction>
          </xsd:simpleType>
        </xsd:union>
      </xsd:simpleType>
    </xsd:element>
    <xsd:element name="NoticeType" ma:index="20" nillable="true" ma:displayName="NoticeType" ma:default="Simple" ma:format="Dropdown" ma:internalName="NoticeType">
      <xsd:simpleType>
        <xsd:restriction base="dms:Choice">
          <xsd:enumeration value="Simple"/>
          <xsd:enumeration value="Complex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e7e97cc-a963-4fb4-9e14-54d9c475f51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6" nillable="true" ma:displayName="MediaServiceEventHashCode" ma:hidden="true" ma:internalName="MediaServiceEventHashCode" ma:readOnly="true">
      <xsd:simpleType>
        <xsd:restriction base="dms:Text"/>
      </xsd:simpleType>
    </xsd:element>
    <xsd:element name="Complete_x003f_" ma:index="27" nillable="true" ma:displayName="Complete?" ma:default="0" ma:internalName="Complete_x003f_">
      <xsd:simpleType>
        <xsd:restriction base="dms:Boolean"/>
      </xsd:simpleType>
    </xsd:element>
    <xsd:element name="Reviewed_x003f_" ma:index="28" nillable="true" ma:displayName="Reviewed?" ma:default="1" ma:internalName="Reviewed_x003f_">
      <xsd:simpleType>
        <xsd:restriction base="dms:Boolean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efc20f-af8b-4779-a1ec-cf2e2905067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ae82b1f-8b5a-4605-a585-80ec42acdf84}" ma:internalName="TaxCatchAll" ma:showField="CatchAllData" ma:web="28efc20f-af8b-4779-a1ec-cf2e290506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8efc20f-af8b-4779-a1ec-cf2e29050673" xsi:nil="true"/>
    <lcf76f155ced4ddcb4097134ff3c332f xmlns="8216351c-8a7f-4614-85ca-e4dce5cee157">
      <Terms xmlns="http://schemas.microsoft.com/office/infopath/2007/PartnerControls"/>
    </lcf76f155ced4ddcb4097134ff3c332f>
    <Category xmlns="8216351c-8a7f-4614-85ca-e4dce5cee157" xsi:nil="true"/>
    <NoticeType xmlns="8216351c-8a7f-4614-85ca-e4dce5cee157">Simple</NoticeType>
    <Complete_x003f_ xmlns="8216351c-8a7f-4614-85ca-e4dce5cee157">false</Complete_x003f_>
    <Owner xmlns="8216351c-8a7f-4614-85ca-e4dce5cee157" xsi:nil="true"/>
    <Reviewed_x003f_ xmlns="8216351c-8a7f-4614-85ca-e4dce5cee157">true</Reviewed_x003f_>
    <Workstream xmlns="8216351c-8a7f-4614-85ca-e4dce5cee157" xsi:nil="true"/>
    <Status xmlns="8216351c-8a7f-4614-85ca-e4dce5cee157" xsi:nil="true"/>
  </documentManagement>
</p:properties>
</file>

<file path=customXml/itemProps1.xml><?xml version="1.0" encoding="utf-8"?>
<ds:datastoreItem xmlns:ds="http://schemas.openxmlformats.org/officeDocument/2006/customXml" ds:itemID="{338C4667-CF1E-42FE-A6D1-6A2EE9A85D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216351c-8a7f-4614-85ca-e4dce5cee157"/>
    <ds:schemaRef ds:uri="28efc20f-af8b-4779-a1ec-cf2e2905067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B6D43CA-7039-4CB4-994D-76D0054841D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5DEFD0D-2692-483B-9197-0DF5BB7C3911}">
  <ds:schemaRefs>
    <ds:schemaRef ds:uri="http://schemas.openxmlformats.org/package/2006/metadata/core-properties"/>
    <ds:schemaRef ds:uri="8216351c-8a7f-4614-85ca-e4dce5cee157"/>
    <ds:schemaRef ds:uri="28efc20f-af8b-4779-a1ec-cf2e29050673"/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www.w3.org/XML/1998/namespace"/>
    <ds:schemaRef ds:uri="http://schemas.microsoft.com/office/2006/documentManagement/type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1425</TotalTime>
  <Words>977</Words>
  <Application>Microsoft Office PowerPoint</Application>
  <PresentationFormat>Widescreen</PresentationFormat>
  <Paragraphs>275</Paragraphs>
  <Slides>21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4" baseType="lpstr">
      <vt:lpstr>Aptos</vt:lpstr>
      <vt:lpstr>Aptos Display</vt:lpstr>
      <vt:lpstr>Arial</vt:lpstr>
      <vt:lpstr>Calibri</vt:lpstr>
      <vt:lpstr>Cambria</vt:lpstr>
      <vt:lpstr>Courier New</vt:lpstr>
      <vt:lpstr>Times New Roman</vt:lpstr>
      <vt:lpstr>Wingdings</vt:lpstr>
      <vt:lpstr>Office Theme</vt:lpstr>
      <vt:lpstr>blank</vt:lpstr>
      <vt:lpstr>TITLE SLIDES</vt:lpstr>
      <vt:lpstr>DIVIDER SLIDES</vt:lpstr>
      <vt:lpstr>think-cell Slide</vt:lpstr>
      <vt:lpstr>Virginia Marketplace Eligibility and Enrollment Updates  </vt:lpstr>
      <vt:lpstr>Regulatory and Policy Landscape</vt:lpstr>
      <vt:lpstr>Weekly OE Total Enrollment Data, PY25 &amp; PY26</vt:lpstr>
      <vt:lpstr>PowerPoint Presentation</vt:lpstr>
      <vt:lpstr>PowerPoint Presentation</vt:lpstr>
      <vt:lpstr>Metal Level Enrollment  PY25, PY26 OE, PY26 July 2026</vt:lpstr>
      <vt:lpstr>Plan Selections with Net Premiums &lt;$10 PY25-PY26 </vt:lpstr>
      <vt:lpstr>Launching Virginia Premium Savings: PY2027</vt:lpstr>
      <vt:lpstr>Terminations By Income</vt:lpstr>
      <vt:lpstr>PY26 Enrollment Trends by FPL</vt:lpstr>
      <vt:lpstr>Virginia Premium Savings Parameters PY 2027</vt:lpstr>
      <vt:lpstr>Virginia Premium Savings:  Modeling Results</vt:lpstr>
      <vt:lpstr>Virginia Premium Savings: Consumer Experience</vt:lpstr>
      <vt:lpstr>  VirVirginia Premium Savings Implementation Roadmap</vt:lpstr>
      <vt:lpstr>Notice of Benefit and Payment Parameters </vt:lpstr>
      <vt:lpstr>NBPP and PY27 Legal Landscape</vt:lpstr>
      <vt:lpstr>Provisions Stayed or Overturned by Federal Court</vt:lpstr>
      <vt:lpstr>Provisions Required for State-based Marketplaces</vt:lpstr>
      <vt:lpstr>Areas of Discretion for State-based Marketplaces</vt:lpstr>
      <vt:lpstr>   Looking Ahead</vt:lpstr>
      <vt:lpstr>Contacts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Becker</dc:creator>
  <cp:lastModifiedBy>Cathy Hooe</cp:lastModifiedBy>
  <cp:revision>42</cp:revision>
  <cp:lastPrinted>2025-12-03T20:41:59Z</cp:lastPrinted>
  <dcterms:created xsi:type="dcterms:W3CDTF">2023-03-29T20:09:12Z</dcterms:created>
  <dcterms:modified xsi:type="dcterms:W3CDTF">2026-09-22T13:14:08Z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0x0101007B666F299537C5478FDD76FF680B01A0</vt:lpwstr>
  </property>
  <property fmtid="{D5CDD505-2E9C-101B-9397-08002B2CF9AE}" pid="3" name="ClassificationContentMarkingFooterLocations">
    <vt:lpwstr>Office Theme:6</vt:lpwstr>
  </property>
  <property fmtid="{D5CDD505-2E9C-101B-9397-08002B2CF9AE}" pid="4" name="ClassificationContentMarkingFooterText">
    <vt:lpwstr>Confidential</vt:lpwstr>
  </property>
  <property fmtid="{D5CDD505-2E9C-101B-9397-08002B2CF9AE}" pid="5" name="MediaServiceImageTags">
    <vt:lpwstr/>
  </property>
  <property fmtid="{D5CDD505-2E9C-101B-9397-08002B2CF9AE}" pid="6" name="MSIP_Label_8e953dd5-1b53-4742-b186-f2a38279ffcd_Enabled">
    <vt:lpwstr>true</vt:lpwstr>
  </property>
  <property fmtid="{D5CDD505-2E9C-101B-9397-08002B2CF9AE}" pid="7" name="MSIP_Label_8e953dd5-1b53-4742-b186-f2a38279ffcd_SetDate">
    <vt:lpwstr>2025-12-08T14:46:13Z</vt:lpwstr>
  </property>
  <property fmtid="{D5CDD505-2E9C-101B-9397-08002B2CF9AE}" pid="8" name="MSIP_Label_8e953dd5-1b53-4742-b186-f2a38279ffcd_Method">
    <vt:lpwstr>Standard</vt:lpwstr>
  </property>
  <property fmtid="{D5CDD505-2E9C-101B-9397-08002B2CF9AE}" pid="9" name="MSIP_Label_8e953dd5-1b53-4742-b186-f2a38279ffcd_Name">
    <vt:lpwstr>8e953dd5-1b53-4742-b186-f2a38279ffcd</vt:lpwstr>
  </property>
  <property fmtid="{D5CDD505-2E9C-101B-9397-08002B2CF9AE}" pid="10" name="MSIP_Label_8e953dd5-1b53-4742-b186-f2a38279ffcd_SiteId">
    <vt:lpwstr>1791a7f1-2629-474f-8283-d4da7899c3be</vt:lpwstr>
  </property>
  <property fmtid="{D5CDD505-2E9C-101B-9397-08002B2CF9AE}" pid="11" name="MSIP_Label_8e953dd5-1b53-4742-b186-f2a38279ffcd_ActionId">
    <vt:lpwstr>71442cb1-6aaf-4b5c-935d-a42fffa5865b</vt:lpwstr>
  </property>
  <property fmtid="{D5CDD505-2E9C-101B-9397-08002B2CF9AE}" pid="12" name="MSIP_Label_8e953dd5-1b53-4742-b186-f2a38279ffcd_ContentBits">
    <vt:lpwstr>2</vt:lpwstr>
  </property>
  <property fmtid="{D5CDD505-2E9C-101B-9397-08002B2CF9AE}" pid="13" name="MSIP_Label_8e953dd5-1b53-4742-b186-f2a38279ffcd_Tag">
    <vt:lpwstr>10, 3, 0, 2</vt:lpwstr>
  </property>
</Properties>
</file>