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534" r:id="rId1"/>
  </p:sldMasterIdLst>
  <p:notesMasterIdLst>
    <p:notesMasterId r:id="rId14"/>
  </p:notesMasterIdLst>
  <p:sldIdLst>
    <p:sldId id="256" r:id="rId2"/>
    <p:sldId id="270" r:id="rId3"/>
    <p:sldId id="288" r:id="rId4"/>
    <p:sldId id="289" r:id="rId5"/>
    <p:sldId id="290" r:id="rId6"/>
    <p:sldId id="293" r:id="rId7"/>
    <p:sldId id="294" r:id="rId8"/>
    <p:sldId id="295" r:id="rId9"/>
    <p:sldId id="296" r:id="rId10"/>
    <p:sldId id="281" r:id="rId11"/>
    <p:sldId id="287" r:id="rId12"/>
    <p:sldId id="27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665"/>
    <a:srgbClr val="286A7C"/>
    <a:srgbClr val="DBE0D8"/>
    <a:srgbClr val="BCC6DC"/>
    <a:srgbClr val="EBDDEF"/>
    <a:srgbClr val="0000FF"/>
    <a:srgbClr val="CCFF66"/>
    <a:srgbClr val="F9E4BF"/>
    <a:srgbClr val="F1DFC7"/>
    <a:srgbClr val="FFE8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CB867D-C622-4F0C-AE3B-0ECC7D6A7185}"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03A3FB-6E99-4E5B-8785-A8812FB5EA8B}" type="slidenum">
              <a:rPr lang="en-US" smtClean="0"/>
              <a:t>‹#›</a:t>
            </a:fld>
            <a:endParaRPr lang="en-US"/>
          </a:p>
        </p:txBody>
      </p:sp>
    </p:spTree>
    <p:extLst>
      <p:ext uri="{BB962C8B-B14F-4D97-AF65-F5344CB8AC3E}">
        <p14:creationId xmlns:p14="http://schemas.microsoft.com/office/powerpoint/2010/main" val="1671268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82490EC-7E85-428F-A460-378535D08068}"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26EA1-E465-48EE-BC13-A90DFE70115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2407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09A77D-644D-4E1B-8ED5-EA514738D10F}"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26EA1-E465-48EE-BC13-A90DFE70115A}" type="slidenum">
              <a:rPr lang="en-US" smtClean="0"/>
              <a:t>‹#›</a:t>
            </a:fld>
            <a:endParaRPr lang="en-US"/>
          </a:p>
        </p:txBody>
      </p:sp>
    </p:spTree>
    <p:extLst>
      <p:ext uri="{BB962C8B-B14F-4D97-AF65-F5344CB8AC3E}">
        <p14:creationId xmlns:p14="http://schemas.microsoft.com/office/powerpoint/2010/main" val="1845583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7A2F682-4104-436B-818E-C8EF5FEB97DA}"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26EA1-E465-48EE-BC13-A90DFE70115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7048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B29B4F-2445-4BC0-9D36-BC3D96ED416D}" type="datetime1">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026EA1-E465-48EE-BC13-A90DFE70115A}" type="slidenum">
              <a:rPr lang="en-US" smtClean="0"/>
              <a:t>‹#›</a:t>
            </a:fld>
            <a:endParaRPr lang="en-US"/>
          </a:p>
        </p:txBody>
      </p:sp>
    </p:spTree>
    <p:extLst>
      <p:ext uri="{BB962C8B-B14F-4D97-AF65-F5344CB8AC3E}">
        <p14:creationId xmlns:p14="http://schemas.microsoft.com/office/powerpoint/2010/main" val="2424347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D463CF-8033-4400-890E-F304AFFE462E}" type="datetime1">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026EA1-E465-48EE-BC13-A90DFE70115A}" type="slidenum">
              <a:rPr lang="en-US" smtClean="0"/>
              <a:t>‹#›</a:t>
            </a:fld>
            <a:endParaRPr lang="en-US"/>
          </a:p>
        </p:txBody>
      </p:sp>
    </p:spTree>
    <p:extLst>
      <p:ext uri="{BB962C8B-B14F-4D97-AF65-F5344CB8AC3E}">
        <p14:creationId xmlns:p14="http://schemas.microsoft.com/office/powerpoint/2010/main" val="250923994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B2B50A-23FB-4A4B-BF76-38415F190DD4}" type="datetime1">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026EA1-E465-48EE-BC13-A90DFE70115A}" type="slidenum">
              <a:rPr lang="en-US" smtClean="0"/>
              <a:t>‹#›</a:t>
            </a:fld>
            <a:endParaRPr lang="en-US"/>
          </a:p>
        </p:txBody>
      </p:sp>
    </p:spTree>
    <p:extLst>
      <p:ext uri="{BB962C8B-B14F-4D97-AF65-F5344CB8AC3E}">
        <p14:creationId xmlns:p14="http://schemas.microsoft.com/office/powerpoint/2010/main" val="2849733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63B5E75-CB11-4E15-BE37-2AFFFFF56DF7}" type="datetime1">
              <a:rPr lang="en-US" smtClean="0"/>
              <a:t>9/22/2026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0026EA1-E465-48EE-BC13-A90DFE70115A}" type="slidenum">
              <a:rPr lang="en-US" smtClean="0"/>
              <a:t>‹#›</a:t>
            </a:fld>
            <a:endParaRPr lang="en-US"/>
          </a:p>
        </p:txBody>
      </p:sp>
    </p:spTree>
    <p:extLst>
      <p:ext uri="{BB962C8B-B14F-4D97-AF65-F5344CB8AC3E}">
        <p14:creationId xmlns:p14="http://schemas.microsoft.com/office/powerpoint/2010/main" val="844391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6C1F75F-C184-4D54-ADE2-B2CA4075820C}" type="datetime1">
              <a:rPr lang="en-US" smtClean="0"/>
              <a:t>9/22/2026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0026EA1-E465-48EE-BC13-A90DFE70115A}" type="slidenum">
              <a:rPr lang="en-US" smtClean="0"/>
              <a:t>‹#›</a:t>
            </a:fld>
            <a:endParaRPr lang="en-US"/>
          </a:p>
        </p:txBody>
      </p:sp>
    </p:spTree>
    <p:extLst>
      <p:ext uri="{BB962C8B-B14F-4D97-AF65-F5344CB8AC3E}">
        <p14:creationId xmlns:p14="http://schemas.microsoft.com/office/powerpoint/2010/main" val="2480285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F633AD4-C057-482E-9CA5-8500AA6977B1}" type="datetime1">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026EA1-E465-48EE-BC13-A90DFE70115A}" type="slidenum">
              <a:rPr lang="en-US" smtClean="0"/>
              <a:t>‹#›</a:t>
            </a:fld>
            <a:endParaRPr lang="en-US"/>
          </a:p>
        </p:txBody>
      </p:sp>
    </p:spTree>
    <p:extLst>
      <p:ext uri="{BB962C8B-B14F-4D97-AF65-F5344CB8AC3E}">
        <p14:creationId xmlns:p14="http://schemas.microsoft.com/office/powerpoint/2010/main" val="231678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71F593-CC8F-4C2C-B235-574B68C557B3}"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26EA1-E465-48EE-BC13-A90DFE70115A}" type="slidenum">
              <a:rPr lang="en-US" smtClean="0"/>
              <a:t>‹#›</a:t>
            </a:fld>
            <a:endParaRPr lang="en-US"/>
          </a:p>
        </p:txBody>
      </p:sp>
    </p:spTree>
    <p:extLst>
      <p:ext uri="{BB962C8B-B14F-4D97-AF65-F5344CB8AC3E}">
        <p14:creationId xmlns:p14="http://schemas.microsoft.com/office/powerpoint/2010/main" val="2153768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868870-1A0B-494A-B2F0-075EAEADE3A4}"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26EA1-E465-48EE-BC13-A90DFE70115A}" type="slidenum">
              <a:rPr lang="en-US" smtClean="0"/>
              <a:t>‹#›</a:t>
            </a:fld>
            <a:endParaRPr lang="en-US"/>
          </a:p>
        </p:txBody>
      </p:sp>
    </p:spTree>
    <p:extLst>
      <p:ext uri="{BB962C8B-B14F-4D97-AF65-F5344CB8AC3E}">
        <p14:creationId xmlns:p14="http://schemas.microsoft.com/office/powerpoint/2010/main" val="2780089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DD463CF-8033-4400-890E-F304AFFE462E}" type="datetime1">
              <a:rPr lang="en-US" smtClean="0"/>
              <a:t>9/22/2026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0026EA1-E465-48EE-BC13-A90DFE70115A}"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0344989"/>
      </p:ext>
    </p:extLst>
  </p:cSld>
  <p:clrMap bg1="dk1" tx1="lt1" bg2="dk2" tx2="lt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000" b="1" dirty="0">
                <a:latin typeface="+mn-lt"/>
              </a:rPr>
              <a:t>Health Insurance </a:t>
            </a:r>
            <a:br>
              <a:rPr lang="en-US" sz="7000" b="1" dirty="0">
                <a:latin typeface="+mn-lt"/>
              </a:rPr>
            </a:br>
            <a:r>
              <a:rPr lang="en-US" sz="7000" b="1" dirty="0">
                <a:latin typeface="+mn-lt"/>
              </a:rPr>
              <a:t>Reform Commission</a:t>
            </a:r>
            <a:r>
              <a:rPr lang="en-US" sz="7000" b="1" dirty="0"/>
              <a:t> </a:t>
            </a:r>
            <a:br>
              <a:rPr lang="en-US" dirty="0"/>
            </a:br>
            <a:r>
              <a:rPr lang="en-US" sz="4400" dirty="0"/>
              <a:t>Overview and 2026 Session Report</a:t>
            </a:r>
          </a:p>
        </p:txBody>
      </p:sp>
      <p:sp>
        <p:nvSpPr>
          <p:cNvPr id="3" name="Subtitle 2"/>
          <p:cNvSpPr>
            <a:spLocks noGrp="1"/>
          </p:cNvSpPr>
          <p:nvPr>
            <p:ph type="subTitle" idx="1"/>
          </p:nvPr>
        </p:nvSpPr>
        <p:spPr>
          <a:xfrm>
            <a:off x="1097280" y="4477523"/>
            <a:ext cx="10058400" cy="986975"/>
          </a:xfrm>
        </p:spPr>
        <p:txBody>
          <a:bodyPr>
            <a:normAutofit/>
          </a:bodyPr>
          <a:lstStyle/>
          <a:p>
            <a:r>
              <a:rPr lang="en-US" dirty="0"/>
              <a:t>Division of Legislative Services</a:t>
            </a:r>
          </a:p>
          <a:p>
            <a:r>
              <a:rPr lang="en-US" dirty="0"/>
              <a:t>SEPTEMBER 22, 2026</a:t>
            </a:r>
          </a:p>
        </p:txBody>
      </p:sp>
    </p:spTree>
    <p:extLst>
      <p:ext uri="{BB962C8B-B14F-4D97-AF65-F5344CB8AC3E}">
        <p14:creationId xmlns:p14="http://schemas.microsoft.com/office/powerpoint/2010/main" val="1017051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427971" cy="1450757"/>
          </a:xfrm>
        </p:spPr>
        <p:txBody>
          <a:bodyPr>
            <a:noAutofit/>
          </a:bodyPr>
          <a:lstStyle/>
          <a:p>
            <a:r>
              <a:rPr lang="en-US" sz="4000" b="1" dirty="0"/>
              <a:t>Commission Powers and Duties: Va. Code § 30-342</a:t>
            </a:r>
          </a:p>
        </p:txBody>
      </p:sp>
      <p:sp>
        <p:nvSpPr>
          <p:cNvPr id="3" name="Content Placeholder 2"/>
          <p:cNvSpPr>
            <a:spLocks noGrp="1"/>
          </p:cNvSpPr>
          <p:nvPr>
            <p:ph idx="1"/>
          </p:nvPr>
        </p:nvSpPr>
        <p:spPr>
          <a:xfrm>
            <a:off x="1097280" y="1845734"/>
            <a:ext cx="10058400" cy="4802716"/>
          </a:xfrm>
        </p:spPr>
        <p:txBody>
          <a:bodyPr>
            <a:noAutofit/>
          </a:bodyPr>
          <a:lstStyle/>
          <a:p>
            <a:pPr marL="514350" indent="-514350">
              <a:buClr>
                <a:schemeClr val="tx1"/>
              </a:buClr>
              <a:buFont typeface="+mj-lt"/>
              <a:buAutoNum type="arabicPeriod"/>
            </a:pPr>
            <a:r>
              <a:rPr lang="en-US" sz="2800" dirty="0"/>
              <a:t>Monitor federal and state implementation of the federal Patient Protection and Affordable Care Act (ACA).</a:t>
            </a:r>
          </a:p>
          <a:p>
            <a:pPr marL="514350" indent="-514350">
              <a:buClr>
                <a:schemeClr val="tx1"/>
              </a:buClr>
              <a:buFont typeface="+mj-lt"/>
              <a:buAutoNum type="arabicPeriod"/>
            </a:pPr>
            <a:r>
              <a:rPr lang="en-US" sz="2800" dirty="0"/>
              <a:t>Receive information regarding proposed insurance mandates and assess the implications of the ACA’s implementation on Virginia’s residents, businesses, and general fund.</a:t>
            </a:r>
          </a:p>
          <a:p>
            <a:pPr marL="514350" indent="-514350">
              <a:buClr>
                <a:schemeClr val="tx1"/>
              </a:buClr>
              <a:buFont typeface="+mj-lt"/>
              <a:buAutoNum type="arabicPeriod"/>
            </a:pPr>
            <a:r>
              <a:rPr lang="en-US" sz="2800" dirty="0"/>
              <a:t>Consider the development of a comprehensive strategy for implementing health reform in Virginia, including recommendations for innovative health care solutions.</a:t>
            </a:r>
          </a:p>
        </p:txBody>
      </p:sp>
      <p:sp>
        <p:nvSpPr>
          <p:cNvPr id="4" name="Slide Number Placeholder 3"/>
          <p:cNvSpPr>
            <a:spLocks noGrp="1"/>
          </p:cNvSpPr>
          <p:nvPr>
            <p:ph type="sldNum" sz="quarter" idx="12"/>
          </p:nvPr>
        </p:nvSpPr>
        <p:spPr/>
        <p:txBody>
          <a:bodyPr/>
          <a:lstStyle/>
          <a:p>
            <a:fld id="{A0026EA1-E465-48EE-BC13-A90DFE70115A}" type="slidenum">
              <a:rPr lang="en-US" sz="1800" smtClean="0"/>
              <a:t>2</a:t>
            </a:fld>
            <a:endParaRPr lang="en-US" sz="1800" dirty="0"/>
          </a:p>
        </p:txBody>
      </p:sp>
    </p:spTree>
    <p:extLst>
      <p:ext uri="{BB962C8B-B14F-4D97-AF65-F5344CB8AC3E}">
        <p14:creationId xmlns:p14="http://schemas.microsoft.com/office/powerpoint/2010/main" val="211277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427971" cy="1450757"/>
          </a:xfrm>
        </p:spPr>
        <p:txBody>
          <a:bodyPr>
            <a:noAutofit/>
          </a:bodyPr>
          <a:lstStyle/>
          <a:p>
            <a:r>
              <a:rPr lang="en-US" sz="4000" b="1" dirty="0"/>
              <a:t>Commission Powers and Duties: Va. Code § 30-342</a:t>
            </a:r>
          </a:p>
        </p:txBody>
      </p:sp>
      <p:sp>
        <p:nvSpPr>
          <p:cNvPr id="3" name="Content Placeholder 2"/>
          <p:cNvSpPr>
            <a:spLocks noGrp="1"/>
          </p:cNvSpPr>
          <p:nvPr>
            <p:ph idx="1"/>
          </p:nvPr>
        </p:nvSpPr>
        <p:spPr>
          <a:xfrm>
            <a:off x="1097280" y="1845734"/>
            <a:ext cx="10058400" cy="4802716"/>
          </a:xfrm>
        </p:spPr>
        <p:txBody>
          <a:bodyPr>
            <a:noAutofit/>
          </a:bodyPr>
          <a:lstStyle/>
          <a:p>
            <a:pPr marL="514350" indent="-514350">
              <a:buClr>
                <a:schemeClr val="tx1"/>
              </a:buClr>
              <a:buFont typeface="+mj-lt"/>
              <a:buAutoNum type="arabicPeriod" startAt="4"/>
            </a:pPr>
            <a:r>
              <a:rPr lang="en-US" sz="2600" dirty="0"/>
              <a:t>Receive assessments of proposed insurance mandates pursuant to § 30-343 and recommend health benefits to be included within the scope of the essential health benefits (EHB) benchmark plan</a:t>
            </a:r>
            <a:r>
              <a:rPr lang="en-US" sz="2600" baseline="30000" dirty="0"/>
              <a:t>1</a:t>
            </a:r>
            <a:r>
              <a:rPr lang="en-US" sz="2600" dirty="0"/>
              <a:t> pursuant to § 30-343.1. The Commission shall conduct an EHB benchmark plan review every five years.</a:t>
            </a:r>
          </a:p>
          <a:p>
            <a:pPr marL="514350" indent="-514350">
              <a:buClr>
                <a:schemeClr val="tx1"/>
              </a:buClr>
              <a:buFont typeface="+mj-lt"/>
              <a:buAutoNum type="arabicPeriod" startAt="4"/>
            </a:pPr>
            <a:r>
              <a:rPr lang="en-US" sz="2600" dirty="0"/>
              <a:t>Upon request of the Chair of the House Committee on Labor and Commerce or Senate Committee on Commerce and Labor, assess proposed mandated benefits and providers and recommend whether such benefits or providers should be provided under health care plans offered through or outside a health benefit exchange.</a:t>
            </a:r>
          </a:p>
          <a:p>
            <a:pPr marL="514350" indent="-514350">
              <a:buClr>
                <a:schemeClr val="tx1"/>
              </a:buClr>
              <a:buFont typeface="+mj-lt"/>
              <a:buAutoNum type="arabicPeriod" startAt="4"/>
            </a:pPr>
            <a:endParaRPr lang="en-US" sz="2800" dirty="0"/>
          </a:p>
        </p:txBody>
      </p:sp>
      <p:sp>
        <p:nvSpPr>
          <p:cNvPr id="4" name="Slide Number Placeholder 3"/>
          <p:cNvSpPr>
            <a:spLocks noGrp="1"/>
          </p:cNvSpPr>
          <p:nvPr>
            <p:ph type="sldNum" sz="quarter" idx="12"/>
          </p:nvPr>
        </p:nvSpPr>
        <p:spPr/>
        <p:txBody>
          <a:bodyPr/>
          <a:lstStyle/>
          <a:p>
            <a:fld id="{A0026EA1-E465-48EE-BC13-A90DFE70115A}" type="slidenum">
              <a:rPr lang="en-US" sz="1800" smtClean="0"/>
              <a:t>3</a:t>
            </a:fld>
            <a:endParaRPr lang="en-US" sz="1800" dirty="0"/>
          </a:p>
        </p:txBody>
      </p:sp>
      <p:sp>
        <p:nvSpPr>
          <p:cNvPr id="6" name="TextBox 5"/>
          <p:cNvSpPr txBox="1"/>
          <p:nvPr/>
        </p:nvSpPr>
        <p:spPr>
          <a:xfrm>
            <a:off x="280197" y="6411514"/>
            <a:ext cx="10359759" cy="461665"/>
          </a:xfrm>
          <a:prstGeom prst="rect">
            <a:avLst/>
          </a:prstGeom>
          <a:noFill/>
        </p:spPr>
        <p:txBody>
          <a:bodyPr wrap="none" rtlCol="0">
            <a:spAutoFit/>
          </a:bodyPr>
          <a:lstStyle/>
          <a:p>
            <a:r>
              <a:rPr lang="en-US" baseline="30000" dirty="0"/>
              <a:t>1 </a:t>
            </a:r>
            <a:r>
              <a:rPr lang="en-US" sz="1200" dirty="0"/>
              <a:t>An </a:t>
            </a:r>
            <a:r>
              <a:rPr lang="en-US" sz="1200" b="1" dirty="0"/>
              <a:t>Essential Health Benefits (EHB) benchmark plan</a:t>
            </a:r>
            <a:r>
              <a:rPr lang="en-US" sz="1200" dirty="0"/>
              <a:t> is a standard health insurance plan chosen by a state to define the exact medical services that individual and </a:t>
            </a:r>
          </a:p>
          <a:p>
            <a:r>
              <a:rPr lang="en-US" sz="1200" dirty="0"/>
              <a:t>   small-group health plans must cover under the ACA.</a:t>
            </a:r>
            <a:endParaRPr lang="en-US" sz="1200" baseline="30000" dirty="0"/>
          </a:p>
        </p:txBody>
      </p:sp>
    </p:spTree>
    <p:extLst>
      <p:ext uri="{BB962C8B-B14F-4D97-AF65-F5344CB8AC3E}">
        <p14:creationId xmlns:p14="http://schemas.microsoft.com/office/powerpoint/2010/main" val="1906679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427971" cy="1450757"/>
          </a:xfrm>
        </p:spPr>
        <p:txBody>
          <a:bodyPr>
            <a:noAutofit/>
          </a:bodyPr>
          <a:lstStyle/>
          <a:p>
            <a:r>
              <a:rPr lang="en-US" sz="4000" b="1" dirty="0"/>
              <a:t>Commission Powers and Duties: Va. Code § 30-342</a:t>
            </a:r>
          </a:p>
        </p:txBody>
      </p:sp>
      <p:sp>
        <p:nvSpPr>
          <p:cNvPr id="3" name="Content Placeholder 2"/>
          <p:cNvSpPr>
            <a:spLocks noGrp="1"/>
          </p:cNvSpPr>
          <p:nvPr>
            <p:ph idx="1"/>
          </p:nvPr>
        </p:nvSpPr>
        <p:spPr>
          <a:xfrm>
            <a:off x="1097280" y="1845734"/>
            <a:ext cx="10058400" cy="4802716"/>
          </a:xfrm>
        </p:spPr>
        <p:txBody>
          <a:bodyPr>
            <a:noAutofit/>
          </a:bodyPr>
          <a:lstStyle/>
          <a:p>
            <a:pPr marL="514350" indent="-514350">
              <a:buClr>
                <a:schemeClr val="tx1"/>
              </a:buClr>
              <a:buFont typeface="+mj-lt"/>
              <a:buAutoNum type="arabicPeriod" startAt="6"/>
            </a:pPr>
            <a:r>
              <a:rPr lang="en-US" sz="2800" dirty="0"/>
              <a:t>Upon request of the Chair of the House Committee on Labor and Commerce or Senate Committee on Commerce and Labor, assess proposed legislation impacting the cost of insurance through changes to plan design or cost sharing. </a:t>
            </a:r>
          </a:p>
          <a:p>
            <a:pPr marL="514350" indent="-514350">
              <a:buClr>
                <a:schemeClr val="tx1"/>
              </a:buClr>
              <a:buFont typeface="+mj-lt"/>
              <a:buAutoNum type="arabicPeriod" startAt="6"/>
            </a:pPr>
            <a:r>
              <a:rPr lang="en-US" sz="2800" dirty="0"/>
              <a:t>Conduct other studies of mandated benefits and provider issues as requested by the General Assembly.</a:t>
            </a:r>
          </a:p>
          <a:p>
            <a:pPr marL="514350" indent="-514350">
              <a:buClr>
                <a:schemeClr val="tx1"/>
              </a:buClr>
              <a:buFont typeface="+mj-lt"/>
              <a:buAutoNum type="arabicPeriod" startAt="6"/>
            </a:pPr>
            <a:r>
              <a:rPr lang="en-US" sz="2800" dirty="0"/>
              <a:t>Develop legislative and administrative recommendations to increase access to health insurance coverage, ensure that costs to purchasers are reasonable, and encourage a robust market for health insurance products in the Commonwealth.</a:t>
            </a:r>
          </a:p>
        </p:txBody>
      </p:sp>
      <p:sp>
        <p:nvSpPr>
          <p:cNvPr id="4" name="Slide Number Placeholder 3"/>
          <p:cNvSpPr>
            <a:spLocks noGrp="1"/>
          </p:cNvSpPr>
          <p:nvPr>
            <p:ph type="sldNum" sz="quarter" idx="12"/>
          </p:nvPr>
        </p:nvSpPr>
        <p:spPr/>
        <p:txBody>
          <a:bodyPr/>
          <a:lstStyle/>
          <a:p>
            <a:fld id="{A0026EA1-E465-48EE-BC13-A90DFE70115A}" type="slidenum">
              <a:rPr lang="en-US" sz="1800" smtClean="0"/>
              <a:t>4</a:t>
            </a:fld>
            <a:endParaRPr lang="en-US" sz="1800" dirty="0"/>
          </a:p>
        </p:txBody>
      </p:sp>
    </p:spTree>
    <p:extLst>
      <p:ext uri="{BB962C8B-B14F-4D97-AF65-F5344CB8AC3E}">
        <p14:creationId xmlns:p14="http://schemas.microsoft.com/office/powerpoint/2010/main" val="1274329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1566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417387" cy="1450757"/>
          </a:xfrm>
        </p:spPr>
        <p:txBody>
          <a:bodyPr>
            <a:normAutofit/>
          </a:bodyPr>
          <a:lstStyle/>
          <a:p>
            <a:r>
              <a:rPr lang="en-US" sz="4100" dirty="0"/>
              <a:t>Assessment of Proposed Mandated Benefits: </a:t>
            </a:r>
            <a:r>
              <a:rPr lang="en-US" sz="4100" b="1" dirty="0"/>
              <a:t>Overview</a:t>
            </a:r>
          </a:p>
        </p:txBody>
      </p:sp>
      <p:sp>
        <p:nvSpPr>
          <p:cNvPr id="3" name="Content Placeholder 2"/>
          <p:cNvSpPr>
            <a:spLocks noGrp="1"/>
          </p:cNvSpPr>
          <p:nvPr>
            <p:ph idx="1"/>
          </p:nvPr>
        </p:nvSpPr>
        <p:spPr/>
        <p:txBody>
          <a:bodyPr>
            <a:normAutofit lnSpcReduction="10000"/>
          </a:bodyPr>
          <a:lstStyle/>
          <a:p>
            <a:pPr>
              <a:buClr>
                <a:schemeClr val="tx1"/>
              </a:buClr>
              <a:buFont typeface="Wingdings" panose="05000000000000000000" pitchFamily="2" charset="2"/>
              <a:buChar char="§"/>
            </a:pPr>
            <a:r>
              <a:rPr lang="en-US" sz="2800" dirty="0"/>
              <a:t>  Process governed by </a:t>
            </a:r>
            <a:r>
              <a:rPr lang="en-US" sz="2800" b="1" dirty="0"/>
              <a:t>§ 30-343</a:t>
            </a:r>
            <a:r>
              <a:rPr lang="en-US" sz="2800" dirty="0"/>
              <a:t>: Standing committees to request</a:t>
            </a:r>
            <a:br>
              <a:rPr lang="en-US" sz="2800" dirty="0"/>
            </a:br>
            <a:r>
              <a:rPr lang="en-US" sz="2800" dirty="0"/>
              <a:t>   Commission assessment.</a:t>
            </a:r>
          </a:p>
          <a:p>
            <a:pPr>
              <a:buClr>
                <a:schemeClr val="tx1"/>
              </a:buClr>
              <a:buFont typeface="Wingdings" panose="05000000000000000000" pitchFamily="2" charset="2"/>
              <a:buChar char="§"/>
            </a:pPr>
            <a:r>
              <a:rPr lang="en-US" sz="2800" dirty="0"/>
              <a:t>  Applies to proposals for mandated health insurance benefits or </a:t>
            </a:r>
            <a:br>
              <a:rPr lang="en-US" sz="2800" dirty="0"/>
            </a:br>
            <a:r>
              <a:rPr lang="en-US" sz="2800" dirty="0"/>
              <a:t>   providers that are referred to HIRC by the Chair of House Labor and </a:t>
            </a:r>
            <a:br>
              <a:rPr lang="en-US" sz="2800" dirty="0"/>
            </a:br>
            <a:r>
              <a:rPr lang="en-US" sz="2800" dirty="0"/>
              <a:t>   Commerce or Senate Commerce and Labor.</a:t>
            </a:r>
          </a:p>
          <a:p>
            <a:pPr>
              <a:buClr>
                <a:schemeClr val="tx1"/>
              </a:buClr>
              <a:buFont typeface="Wingdings" panose="05000000000000000000" pitchFamily="2" charset="2"/>
              <a:buChar char="§"/>
            </a:pPr>
            <a:r>
              <a:rPr lang="en-US" sz="2800" dirty="0"/>
              <a:t>  Upon such referral, the State Corporation Commission’s Bureau of </a:t>
            </a:r>
            <a:br>
              <a:rPr lang="en-US" sz="2800" dirty="0"/>
            </a:br>
            <a:r>
              <a:rPr lang="en-US" sz="2800" dirty="0"/>
              <a:t>   Insurance (BOI) receives a copy of the assessment request.</a:t>
            </a:r>
          </a:p>
          <a:p>
            <a:pPr>
              <a:buClr>
                <a:schemeClr val="tx1"/>
              </a:buClr>
              <a:buFont typeface="Wingdings" panose="05000000000000000000" pitchFamily="2" charset="2"/>
              <a:buChar char="§"/>
            </a:pPr>
            <a:r>
              <a:rPr lang="en-US" sz="2800" dirty="0"/>
              <a:t>  HIRC has 24 months to complete its assessment of a referred </a:t>
            </a:r>
            <a:br>
              <a:rPr lang="en-US" sz="2800" dirty="0"/>
            </a:br>
            <a:r>
              <a:rPr lang="en-US" sz="2800" dirty="0"/>
              <a:t>   mandate.</a:t>
            </a:r>
            <a:endParaRPr lang="en-US" sz="2600" dirty="0"/>
          </a:p>
          <a:p>
            <a:pPr>
              <a:buClr>
                <a:schemeClr val="tx1"/>
              </a:buClr>
              <a:buFont typeface="Wingdings" panose="05000000000000000000" pitchFamily="2" charset="2"/>
              <a:buChar char="§"/>
            </a:pPr>
            <a:endParaRPr lang="en-US" sz="2600" dirty="0"/>
          </a:p>
        </p:txBody>
      </p:sp>
      <p:sp>
        <p:nvSpPr>
          <p:cNvPr id="4" name="Slide Number Placeholder 3"/>
          <p:cNvSpPr>
            <a:spLocks noGrp="1"/>
          </p:cNvSpPr>
          <p:nvPr>
            <p:ph type="sldNum" sz="quarter" idx="12"/>
          </p:nvPr>
        </p:nvSpPr>
        <p:spPr/>
        <p:txBody>
          <a:bodyPr/>
          <a:lstStyle/>
          <a:p>
            <a:fld id="{A0026EA1-E465-48EE-BC13-A90DFE70115A}" type="slidenum">
              <a:rPr lang="en-US" sz="1800" smtClean="0"/>
              <a:t>5</a:t>
            </a:fld>
            <a:endParaRPr lang="en-US" sz="1800" dirty="0"/>
          </a:p>
        </p:txBody>
      </p:sp>
    </p:spTree>
    <p:extLst>
      <p:ext uri="{BB962C8B-B14F-4D97-AF65-F5344CB8AC3E}">
        <p14:creationId xmlns:p14="http://schemas.microsoft.com/office/powerpoint/2010/main" val="1562103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1566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349653" cy="1450757"/>
          </a:xfrm>
        </p:spPr>
        <p:txBody>
          <a:bodyPr>
            <a:normAutofit/>
          </a:bodyPr>
          <a:lstStyle/>
          <a:p>
            <a:r>
              <a:rPr lang="en-US" sz="4100" dirty="0"/>
              <a:t>Assessment of Proposed Mandated Benefits:</a:t>
            </a:r>
            <a:br>
              <a:rPr lang="en-US" sz="4100" dirty="0"/>
            </a:br>
            <a:r>
              <a:rPr lang="en-US" sz="4100" b="1" dirty="0"/>
              <a:t>Step One Assessment</a:t>
            </a:r>
          </a:p>
        </p:txBody>
      </p:sp>
      <p:sp>
        <p:nvSpPr>
          <p:cNvPr id="3" name="Content Placeholder 2"/>
          <p:cNvSpPr>
            <a:spLocks noGrp="1"/>
          </p:cNvSpPr>
          <p:nvPr>
            <p:ph idx="1"/>
          </p:nvPr>
        </p:nvSpPr>
        <p:spPr/>
        <p:txBody>
          <a:bodyPr>
            <a:noAutofit/>
          </a:bodyPr>
          <a:lstStyle/>
          <a:p>
            <a:pPr marL="0" indent="0">
              <a:buClr>
                <a:schemeClr val="tx1"/>
              </a:buClr>
              <a:buNone/>
            </a:pPr>
            <a:r>
              <a:rPr lang="en-US" sz="3200" dirty="0"/>
              <a:t>At a scheduled HIRC meeting, BOI will present the step one assessment results, including:</a:t>
            </a:r>
          </a:p>
          <a:p>
            <a:pPr marL="806958" lvl="1" indent="-514350">
              <a:buClr>
                <a:schemeClr val="tx1"/>
              </a:buClr>
              <a:buFont typeface="Wingdings" panose="05000000000000000000" pitchFamily="2" charset="2"/>
              <a:buChar char="§"/>
            </a:pPr>
            <a:r>
              <a:rPr lang="en-US" sz="3000" dirty="0"/>
              <a:t>Whether the mandate likely exceeds the scope of the essential health benefits;</a:t>
            </a:r>
          </a:p>
          <a:p>
            <a:pPr marL="806958" lvl="1" indent="-514350">
              <a:buClr>
                <a:schemeClr val="tx1"/>
              </a:buClr>
              <a:buFont typeface="Wingdings" panose="05000000000000000000" pitchFamily="2" charset="2"/>
              <a:buChar char="§"/>
            </a:pPr>
            <a:r>
              <a:rPr lang="en-US" sz="3000" dirty="0"/>
              <a:t>Whether the mandate would likely lead to increased state costs; and</a:t>
            </a:r>
          </a:p>
          <a:p>
            <a:pPr marL="806958" lvl="1" indent="-514350">
              <a:buClr>
                <a:schemeClr val="tx1"/>
              </a:buClr>
              <a:buFont typeface="Wingdings" panose="05000000000000000000" pitchFamily="2" charset="2"/>
              <a:buChar char="§"/>
            </a:pPr>
            <a:r>
              <a:rPr lang="en-US" sz="3000" dirty="0"/>
              <a:t>The extent to which the coverage proposed is already available.</a:t>
            </a:r>
          </a:p>
        </p:txBody>
      </p:sp>
      <p:sp>
        <p:nvSpPr>
          <p:cNvPr id="4" name="Slide Number Placeholder 3"/>
          <p:cNvSpPr>
            <a:spLocks noGrp="1"/>
          </p:cNvSpPr>
          <p:nvPr>
            <p:ph type="sldNum" sz="quarter" idx="12"/>
          </p:nvPr>
        </p:nvSpPr>
        <p:spPr/>
        <p:txBody>
          <a:bodyPr/>
          <a:lstStyle/>
          <a:p>
            <a:fld id="{A0026EA1-E465-48EE-BC13-A90DFE70115A}" type="slidenum">
              <a:rPr lang="en-US" sz="1800" smtClean="0"/>
              <a:t>6</a:t>
            </a:fld>
            <a:endParaRPr lang="en-US" sz="1800" dirty="0"/>
          </a:p>
        </p:txBody>
      </p:sp>
    </p:spTree>
    <p:extLst>
      <p:ext uri="{BB962C8B-B14F-4D97-AF65-F5344CB8AC3E}">
        <p14:creationId xmlns:p14="http://schemas.microsoft.com/office/powerpoint/2010/main" val="4009734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1566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772987" cy="1450757"/>
          </a:xfrm>
        </p:spPr>
        <p:txBody>
          <a:bodyPr>
            <a:noAutofit/>
          </a:bodyPr>
          <a:lstStyle/>
          <a:p>
            <a:r>
              <a:rPr lang="en-US" sz="4100" dirty="0"/>
              <a:t>Assessment of Proposed Mandated Benefits:</a:t>
            </a:r>
            <a:br>
              <a:rPr lang="en-US" sz="4100" b="1" dirty="0"/>
            </a:br>
            <a:r>
              <a:rPr lang="en-US" sz="4100" b="1" dirty="0"/>
              <a:t>After Step One Assessment</a:t>
            </a:r>
          </a:p>
        </p:txBody>
      </p:sp>
      <p:sp>
        <p:nvSpPr>
          <p:cNvPr id="3" name="Content Placeholder 2"/>
          <p:cNvSpPr>
            <a:spLocks noGrp="1"/>
          </p:cNvSpPr>
          <p:nvPr>
            <p:ph idx="1"/>
          </p:nvPr>
        </p:nvSpPr>
        <p:spPr/>
        <p:txBody>
          <a:bodyPr>
            <a:normAutofit/>
          </a:bodyPr>
          <a:lstStyle/>
          <a:p>
            <a:pPr marL="0" indent="0">
              <a:buClr>
                <a:schemeClr val="tx1"/>
              </a:buClr>
              <a:buNone/>
            </a:pPr>
            <a:r>
              <a:rPr lang="en-US" sz="3200" dirty="0"/>
              <a:t>HIRC determines whether the proposed mandate shall be:</a:t>
            </a:r>
          </a:p>
          <a:p>
            <a:pPr marL="864108" lvl="1" indent="-571500">
              <a:buClr>
                <a:schemeClr val="tx1"/>
              </a:buClr>
              <a:buFont typeface="+mj-lt"/>
              <a:buAutoNum type="romanUcPeriod"/>
            </a:pPr>
            <a:r>
              <a:rPr lang="en-US" sz="2800" dirty="0"/>
              <a:t>Considered as part of an essential health benefits benchmark plan review;</a:t>
            </a:r>
          </a:p>
          <a:p>
            <a:pPr marL="864108" lvl="1" indent="-571500">
              <a:buClr>
                <a:schemeClr val="tx1"/>
              </a:buClr>
              <a:buFont typeface="+mj-lt"/>
              <a:buAutoNum type="romanUcPeriod"/>
            </a:pPr>
            <a:r>
              <a:rPr lang="en-US" sz="2800" dirty="0"/>
              <a:t>Assessed jointly by the BOI and Joint Commission on Health Care (JCHC) in a step two assessment; or </a:t>
            </a:r>
          </a:p>
          <a:p>
            <a:pPr marL="864108" lvl="1" indent="-571500">
              <a:buClr>
                <a:schemeClr val="tx1"/>
              </a:buClr>
              <a:buFont typeface="+mj-lt"/>
              <a:buAutoNum type="romanUcPeriod"/>
            </a:pPr>
            <a:r>
              <a:rPr lang="en-US" sz="2800" dirty="0"/>
              <a:t>Considered in another manner by HIRC, which may include no further action.</a:t>
            </a:r>
          </a:p>
        </p:txBody>
      </p:sp>
      <p:sp>
        <p:nvSpPr>
          <p:cNvPr id="4" name="Slide Number Placeholder 3"/>
          <p:cNvSpPr>
            <a:spLocks noGrp="1"/>
          </p:cNvSpPr>
          <p:nvPr>
            <p:ph type="sldNum" sz="quarter" idx="12"/>
          </p:nvPr>
        </p:nvSpPr>
        <p:spPr/>
        <p:txBody>
          <a:bodyPr/>
          <a:lstStyle/>
          <a:p>
            <a:fld id="{A0026EA1-E465-48EE-BC13-A90DFE70115A}" type="slidenum">
              <a:rPr lang="en-US" sz="1800" smtClean="0"/>
              <a:t>7</a:t>
            </a:fld>
            <a:endParaRPr lang="en-US" sz="1800" dirty="0"/>
          </a:p>
        </p:txBody>
      </p:sp>
    </p:spTree>
    <p:extLst>
      <p:ext uri="{BB962C8B-B14F-4D97-AF65-F5344CB8AC3E}">
        <p14:creationId xmlns:p14="http://schemas.microsoft.com/office/powerpoint/2010/main" val="2777374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1566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772987" cy="1450757"/>
          </a:xfrm>
        </p:spPr>
        <p:txBody>
          <a:bodyPr>
            <a:noAutofit/>
          </a:bodyPr>
          <a:lstStyle/>
          <a:p>
            <a:r>
              <a:rPr lang="en-US" sz="4100" dirty="0"/>
              <a:t>Assessment of Proposed Mandated Benefits:</a:t>
            </a:r>
            <a:br>
              <a:rPr lang="en-US" sz="4100" b="1" dirty="0"/>
            </a:br>
            <a:r>
              <a:rPr lang="en-US" sz="4100" b="1" dirty="0"/>
              <a:t>Step Two Assessment</a:t>
            </a:r>
          </a:p>
        </p:txBody>
      </p:sp>
      <p:sp>
        <p:nvSpPr>
          <p:cNvPr id="3" name="Content Placeholder 2"/>
          <p:cNvSpPr>
            <a:spLocks noGrp="1"/>
          </p:cNvSpPr>
          <p:nvPr>
            <p:ph idx="1"/>
          </p:nvPr>
        </p:nvSpPr>
        <p:spPr>
          <a:xfrm>
            <a:off x="1097280" y="1845734"/>
            <a:ext cx="10058400" cy="4227262"/>
          </a:xfrm>
        </p:spPr>
        <p:txBody>
          <a:bodyPr>
            <a:normAutofit/>
          </a:bodyPr>
          <a:lstStyle/>
          <a:p>
            <a:pPr marL="0" indent="0">
              <a:buClr>
                <a:schemeClr val="tx1"/>
              </a:buClr>
              <a:buNone/>
            </a:pPr>
            <a:r>
              <a:rPr lang="en-US" sz="3200" dirty="0"/>
              <a:t>BOI and JCHC will jointly assess the social and financial impact and medical efficacy of the proposed mandate, including an estimate of the effects of enacting the proposed mandate on the costs of health coverage in the Commonwealth, including any amount the Commonwealth would be required to defray under federal law if the proposed mandate is determined to exceed the scope of the essential health benefits.</a:t>
            </a:r>
          </a:p>
        </p:txBody>
      </p:sp>
      <p:sp>
        <p:nvSpPr>
          <p:cNvPr id="4" name="Slide Number Placeholder 3"/>
          <p:cNvSpPr>
            <a:spLocks noGrp="1"/>
          </p:cNvSpPr>
          <p:nvPr>
            <p:ph type="sldNum" sz="quarter" idx="12"/>
          </p:nvPr>
        </p:nvSpPr>
        <p:spPr/>
        <p:txBody>
          <a:bodyPr/>
          <a:lstStyle/>
          <a:p>
            <a:fld id="{A0026EA1-E465-48EE-BC13-A90DFE70115A}" type="slidenum">
              <a:rPr lang="en-US" sz="1800" smtClean="0"/>
              <a:t>8</a:t>
            </a:fld>
            <a:endParaRPr lang="en-US" sz="1800" dirty="0"/>
          </a:p>
        </p:txBody>
      </p:sp>
    </p:spTree>
    <p:extLst>
      <p:ext uri="{BB962C8B-B14F-4D97-AF65-F5344CB8AC3E}">
        <p14:creationId xmlns:p14="http://schemas.microsoft.com/office/powerpoint/2010/main" val="1835087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1566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772987" cy="1450757"/>
          </a:xfrm>
        </p:spPr>
        <p:txBody>
          <a:bodyPr>
            <a:noAutofit/>
          </a:bodyPr>
          <a:lstStyle/>
          <a:p>
            <a:r>
              <a:rPr lang="en-US" sz="4100" dirty="0"/>
              <a:t>Assessment of Proposed Mandated Benefits:</a:t>
            </a:r>
            <a:br>
              <a:rPr lang="en-US" sz="4100" b="1" dirty="0"/>
            </a:br>
            <a:r>
              <a:rPr lang="en-US" sz="4100" b="1" dirty="0"/>
              <a:t>After Step Two Assessment</a:t>
            </a:r>
          </a:p>
        </p:txBody>
      </p:sp>
      <p:sp>
        <p:nvSpPr>
          <p:cNvPr id="3" name="Content Placeholder 2"/>
          <p:cNvSpPr>
            <a:spLocks noGrp="1"/>
          </p:cNvSpPr>
          <p:nvPr>
            <p:ph idx="1"/>
          </p:nvPr>
        </p:nvSpPr>
        <p:spPr/>
        <p:txBody>
          <a:bodyPr>
            <a:normAutofit/>
          </a:bodyPr>
          <a:lstStyle/>
          <a:p>
            <a:pPr marL="0" indent="0">
              <a:buClr>
                <a:schemeClr val="tx1"/>
              </a:buClr>
              <a:buNone/>
            </a:pPr>
            <a:r>
              <a:rPr lang="en-US" sz="3200" dirty="0"/>
              <a:t>HIRC shall determine whether the proposed mandate shall be:</a:t>
            </a:r>
          </a:p>
          <a:p>
            <a:pPr marL="864108" lvl="1" indent="-571500">
              <a:buClr>
                <a:schemeClr val="tx1"/>
              </a:buClr>
              <a:buFont typeface="+mj-lt"/>
              <a:buAutoNum type="romanUcPeriod"/>
            </a:pPr>
            <a:r>
              <a:rPr lang="en-US" sz="2800" dirty="0"/>
              <a:t>Recommended to the General Assembly;</a:t>
            </a:r>
          </a:p>
          <a:p>
            <a:pPr marL="864108" lvl="1" indent="-571500">
              <a:buClr>
                <a:schemeClr val="tx1"/>
              </a:buClr>
              <a:buFont typeface="+mj-lt"/>
              <a:buAutoNum type="romanUcPeriod"/>
            </a:pPr>
            <a:r>
              <a:rPr lang="en-US" sz="2800" dirty="0"/>
              <a:t>Considered as part of an essential health benefits benchmark plan review; or </a:t>
            </a:r>
          </a:p>
          <a:p>
            <a:pPr marL="864108" lvl="1" indent="-571500">
              <a:buClr>
                <a:schemeClr val="tx1"/>
              </a:buClr>
              <a:buFont typeface="+mj-lt"/>
              <a:buAutoNum type="romanUcPeriod"/>
            </a:pPr>
            <a:r>
              <a:rPr lang="en-US" sz="2800" dirty="0"/>
              <a:t>Considered in another manner by HIRC, which may include no further action.</a:t>
            </a:r>
          </a:p>
        </p:txBody>
      </p:sp>
      <p:sp>
        <p:nvSpPr>
          <p:cNvPr id="4" name="Slide Number Placeholder 3"/>
          <p:cNvSpPr>
            <a:spLocks noGrp="1"/>
          </p:cNvSpPr>
          <p:nvPr>
            <p:ph type="sldNum" sz="quarter" idx="12"/>
          </p:nvPr>
        </p:nvSpPr>
        <p:spPr/>
        <p:txBody>
          <a:bodyPr/>
          <a:lstStyle/>
          <a:p>
            <a:fld id="{A0026EA1-E465-48EE-BC13-A90DFE70115A}" type="slidenum">
              <a:rPr lang="en-US" sz="1800" smtClean="0"/>
              <a:t>9</a:t>
            </a:fld>
            <a:endParaRPr lang="en-US" sz="1800" dirty="0"/>
          </a:p>
        </p:txBody>
      </p:sp>
    </p:spTree>
    <p:extLst>
      <p:ext uri="{BB962C8B-B14F-4D97-AF65-F5344CB8AC3E}">
        <p14:creationId xmlns:p14="http://schemas.microsoft.com/office/powerpoint/2010/main" val="1685149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772987" cy="1450757"/>
          </a:xfrm>
        </p:spPr>
        <p:txBody>
          <a:bodyPr>
            <a:noAutofit/>
          </a:bodyPr>
          <a:lstStyle/>
          <a:p>
            <a:r>
              <a:rPr lang="en-US" sz="4100" b="1" dirty="0">
                <a:latin typeface="+mn-lt"/>
              </a:rPr>
              <a:t>2026 Session Report: </a:t>
            </a:r>
            <a:r>
              <a:rPr lang="en-US" sz="4100" dirty="0">
                <a:latin typeface="+mn-lt"/>
              </a:rPr>
              <a:t>HIRC Recommendations</a:t>
            </a:r>
          </a:p>
        </p:txBody>
      </p:sp>
      <p:sp>
        <p:nvSpPr>
          <p:cNvPr id="3" name="Content Placeholder 2"/>
          <p:cNvSpPr>
            <a:spLocks noGrp="1"/>
          </p:cNvSpPr>
          <p:nvPr>
            <p:ph idx="1"/>
          </p:nvPr>
        </p:nvSpPr>
        <p:spPr>
          <a:xfrm>
            <a:off x="1097280" y="1845734"/>
            <a:ext cx="10058400" cy="5317066"/>
          </a:xfrm>
        </p:spPr>
        <p:txBody>
          <a:bodyPr>
            <a:normAutofit/>
          </a:bodyPr>
          <a:lstStyle/>
          <a:p>
            <a:pPr lvl="1">
              <a:buClr>
                <a:schemeClr val="tx1"/>
              </a:buClr>
              <a:buFont typeface="Wingdings" panose="05000000000000000000" pitchFamily="2" charset="2"/>
              <a:buChar char="§"/>
            </a:pPr>
            <a:r>
              <a:rPr lang="en-US" sz="2800" b="1" dirty="0"/>
              <a:t>H.B. 327 (Sullivan) </a:t>
            </a:r>
            <a:r>
              <a:rPr lang="en-US" sz="2800" dirty="0"/>
              <a:t>Directs the State Corporation Commission to apply for an extension of the State Innovation Waiver authorizing Virginia to implement the Commonwealth Health Reinsurance Program and removes the 20 percent upper limit of the program’s premium reduction goal.  </a:t>
            </a:r>
            <a:r>
              <a:rPr lang="en-US" sz="2800" b="1" dirty="0">
                <a:solidFill>
                  <a:srgbClr val="92D050"/>
                </a:solidFill>
              </a:rPr>
              <a:t>ENACTED</a:t>
            </a:r>
          </a:p>
          <a:p>
            <a:pPr lvl="1">
              <a:buClr>
                <a:schemeClr val="tx1"/>
              </a:buClr>
              <a:buFont typeface="Wingdings" panose="05000000000000000000" pitchFamily="2" charset="2"/>
              <a:buChar char="§"/>
            </a:pPr>
            <a:r>
              <a:rPr lang="en-US" sz="2800" b="1" dirty="0"/>
              <a:t>H.B. 328 (Sullivan) </a:t>
            </a:r>
            <a:r>
              <a:rPr lang="en-US" sz="2800" dirty="0"/>
              <a:t>Directs the Bureau of Insurance to select a new essential health benefits benchmark plan for plan year 2028 that includes the benefits specified on the next slide. </a:t>
            </a:r>
            <a:r>
              <a:rPr lang="en-US" sz="2800" b="1" dirty="0">
                <a:solidFill>
                  <a:srgbClr val="92D050"/>
                </a:solidFill>
              </a:rPr>
              <a:t>ENACTED</a:t>
            </a:r>
            <a:endParaRPr lang="en-US" sz="2800" dirty="0"/>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0026EA1-E465-48EE-BC13-A90DFE70115A}"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5458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772987" cy="1450757"/>
          </a:xfrm>
        </p:spPr>
        <p:txBody>
          <a:bodyPr>
            <a:noAutofit/>
          </a:bodyPr>
          <a:lstStyle/>
          <a:p>
            <a:r>
              <a:rPr lang="en-US" sz="4100" b="1" dirty="0">
                <a:latin typeface="+mn-lt"/>
              </a:rPr>
              <a:t>2026 Session Report: </a:t>
            </a:r>
            <a:r>
              <a:rPr lang="en-US" sz="4100" dirty="0">
                <a:latin typeface="+mn-lt"/>
              </a:rPr>
              <a:t>HIRC Recommendations</a:t>
            </a:r>
          </a:p>
        </p:txBody>
      </p:sp>
      <p:sp>
        <p:nvSpPr>
          <p:cNvPr id="3" name="Content Placeholder 2"/>
          <p:cNvSpPr>
            <a:spLocks noGrp="1"/>
          </p:cNvSpPr>
          <p:nvPr>
            <p:ph idx="1"/>
          </p:nvPr>
        </p:nvSpPr>
        <p:spPr>
          <a:xfrm>
            <a:off x="1097280" y="1845734"/>
            <a:ext cx="10058400" cy="5317066"/>
          </a:xfrm>
        </p:spPr>
        <p:txBody>
          <a:bodyPr>
            <a:normAutofit/>
          </a:bodyPr>
          <a:lstStyle/>
          <a:p>
            <a:pPr marL="201168" lvl="1" indent="0">
              <a:buClr>
                <a:schemeClr val="tx1"/>
              </a:buClr>
              <a:buNone/>
            </a:pPr>
            <a:r>
              <a:rPr lang="en-US" sz="2400" b="1" dirty="0"/>
              <a:t>H.B. 328 (Sullivan) </a:t>
            </a:r>
            <a:r>
              <a:rPr lang="en-US" sz="2400" dirty="0"/>
              <a:t>Benefits included in EHB plan selection:</a:t>
            </a:r>
          </a:p>
          <a:p>
            <a:pPr marL="715518" lvl="1" indent="-514350">
              <a:buClr>
                <a:schemeClr val="tx1"/>
              </a:buClr>
              <a:buFont typeface="+mj-lt"/>
              <a:buAutoNum type="arabicPeriod"/>
            </a:pPr>
            <a:r>
              <a:rPr lang="en-US" sz="2400" dirty="0"/>
              <a:t>Doula care services</a:t>
            </a:r>
          </a:p>
          <a:p>
            <a:pPr marL="715518" lvl="1" indent="-514350">
              <a:buClr>
                <a:schemeClr val="tx1"/>
              </a:buClr>
              <a:buFont typeface="+mj-lt"/>
              <a:buAutoNum type="arabicPeriod"/>
            </a:pPr>
            <a:r>
              <a:rPr lang="en-US" sz="2400" dirty="0"/>
              <a:t>Treatment of iatrogenic fertility</a:t>
            </a:r>
          </a:p>
          <a:p>
            <a:pPr marL="715518" lvl="1" indent="-514350">
              <a:buClr>
                <a:schemeClr val="tx1"/>
              </a:buClr>
              <a:buFont typeface="+mj-lt"/>
              <a:buAutoNum type="arabicPeriod"/>
            </a:pPr>
            <a:r>
              <a:rPr lang="en-US" sz="2400" dirty="0"/>
              <a:t>Fertility treatment and preservation, including 3 cycles of assisted reproductive technology</a:t>
            </a:r>
          </a:p>
          <a:p>
            <a:pPr marL="715518" lvl="1" indent="-514350">
              <a:buClr>
                <a:schemeClr val="tx1"/>
              </a:buClr>
              <a:buFont typeface="+mj-lt"/>
              <a:buAutoNum type="arabicPeriod"/>
            </a:pPr>
            <a:r>
              <a:rPr lang="en-US" sz="2400" dirty="0"/>
              <a:t>Hearing aids for all ages</a:t>
            </a:r>
          </a:p>
          <a:p>
            <a:pPr marL="715518" lvl="1" indent="-514350">
              <a:buClr>
                <a:schemeClr val="tx1"/>
              </a:buClr>
              <a:buFont typeface="+mj-lt"/>
              <a:buAutoNum type="arabicPeriod"/>
            </a:pPr>
            <a:r>
              <a:rPr lang="en-US" sz="2400" dirty="0"/>
              <a:t>Pasteurized donor human breast milk</a:t>
            </a:r>
          </a:p>
          <a:p>
            <a:pPr marL="715518" lvl="1" indent="-514350">
              <a:buClr>
                <a:schemeClr val="tx1"/>
              </a:buClr>
              <a:buFont typeface="+mj-lt"/>
              <a:buAutoNum type="arabicPeriod"/>
            </a:pPr>
            <a:r>
              <a:rPr lang="en-US" sz="2400" dirty="0"/>
              <a:t>Diagnosis and treatment of pediatric autoimmune neuropsychiatric disorders associated with streptococcal infections (PANDAS) and pediatric acute-onset neuropsychiatric syndrome (PANS)</a:t>
            </a:r>
          </a:p>
          <a:p>
            <a:pPr marL="715518" lvl="1" indent="-514350">
              <a:buClr>
                <a:schemeClr val="tx1"/>
              </a:buClr>
              <a:buFont typeface="+mj-lt"/>
              <a:buAutoNum type="arabicPeriod"/>
            </a:pPr>
            <a:r>
              <a:rPr lang="en-US" sz="2400" dirty="0"/>
              <a:t>Treatment of polycystic ovary syndrome</a:t>
            </a:r>
          </a:p>
          <a:p>
            <a:pPr marL="715518" lvl="1" indent="-514350">
              <a:buClr>
                <a:schemeClr val="tx1"/>
              </a:buClr>
              <a:buFont typeface="+mj-lt"/>
              <a:buAutoNum type="arabicPeriod"/>
            </a:pPr>
            <a:endParaRPr lang="en-US" sz="2800" dirty="0"/>
          </a:p>
          <a:p>
            <a:pPr lvl="1">
              <a:buClr>
                <a:schemeClr val="tx1"/>
              </a:buClr>
              <a:buFont typeface="Wingdings" panose="05000000000000000000" pitchFamily="2" charset="2"/>
              <a:buChar char="§"/>
            </a:pPr>
            <a:endParaRPr lang="en-US" sz="2800" dirty="0"/>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0026EA1-E465-48EE-BC13-A90DFE70115A}"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8838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772987" cy="1450757"/>
          </a:xfrm>
        </p:spPr>
        <p:txBody>
          <a:bodyPr>
            <a:noAutofit/>
          </a:bodyPr>
          <a:lstStyle/>
          <a:p>
            <a:r>
              <a:rPr lang="en-US" sz="4100" b="1" dirty="0">
                <a:latin typeface="+mn-lt"/>
              </a:rPr>
              <a:t>2026 Session Legislation Referred</a:t>
            </a:r>
          </a:p>
        </p:txBody>
      </p:sp>
      <p:sp>
        <p:nvSpPr>
          <p:cNvPr id="3" name="Content Placeholder 2"/>
          <p:cNvSpPr>
            <a:spLocks noGrp="1"/>
          </p:cNvSpPr>
          <p:nvPr>
            <p:ph idx="1"/>
          </p:nvPr>
        </p:nvSpPr>
        <p:spPr>
          <a:xfrm>
            <a:off x="1097280" y="1845734"/>
            <a:ext cx="10058400" cy="5317066"/>
          </a:xfrm>
        </p:spPr>
        <p:txBody>
          <a:bodyPr>
            <a:normAutofit/>
          </a:bodyPr>
          <a:lstStyle/>
          <a:p>
            <a:pPr marL="0" indent="0">
              <a:buClr>
                <a:schemeClr val="tx1"/>
              </a:buClr>
              <a:buNone/>
            </a:pPr>
            <a:r>
              <a:rPr lang="en-US" sz="2800" b="1" dirty="0"/>
              <a:t>H.B. 64 (Cole) </a:t>
            </a:r>
            <a:r>
              <a:rPr lang="en-US" sz="2800" dirty="0"/>
              <a:t>Coverage for speech therapy as a treatment for stuttering.</a:t>
            </a:r>
          </a:p>
          <a:p>
            <a:pPr marL="0" indent="0">
              <a:buClr>
                <a:schemeClr val="tx1"/>
              </a:buClr>
              <a:buNone/>
            </a:pPr>
            <a:r>
              <a:rPr lang="en-US" sz="2800" b="1" dirty="0"/>
              <a:t>H.B. 90 (</a:t>
            </a:r>
            <a:r>
              <a:rPr lang="en-US" sz="2800" b="1" dirty="0" err="1"/>
              <a:t>Seibold</a:t>
            </a:r>
            <a:r>
              <a:rPr lang="en-US" sz="2800" b="1" dirty="0"/>
              <a:t>) </a:t>
            </a:r>
            <a:r>
              <a:rPr lang="en-US" sz="2800" dirty="0"/>
              <a:t>Large group; scalp treatment during chemotherapy.</a:t>
            </a:r>
          </a:p>
          <a:p>
            <a:pPr marL="0" indent="0">
              <a:buClr>
                <a:schemeClr val="tx1"/>
              </a:buClr>
              <a:buNone/>
            </a:pPr>
            <a:r>
              <a:rPr lang="en-US" sz="2800" b="1" dirty="0"/>
              <a:t>H.B. 216 (Helmer) </a:t>
            </a:r>
            <a:r>
              <a:rPr lang="en-US" sz="2800" dirty="0"/>
              <a:t>Prosthetic and custom orthotic devices.</a:t>
            </a:r>
          </a:p>
          <a:p>
            <a:pPr marL="0" indent="0">
              <a:buClr>
                <a:schemeClr val="tx1"/>
              </a:buClr>
              <a:buNone/>
            </a:pPr>
            <a:r>
              <a:rPr lang="en-US" sz="2800" b="1" dirty="0"/>
              <a:t>H.B. 1338 (</a:t>
            </a:r>
            <a:r>
              <a:rPr lang="en-US" sz="2800" b="1" dirty="0" err="1"/>
              <a:t>Bulova</a:t>
            </a:r>
            <a:r>
              <a:rPr lang="en-US" sz="2800" b="1" dirty="0"/>
              <a:t>) </a:t>
            </a:r>
            <a:r>
              <a:rPr lang="en-US" sz="2800" dirty="0"/>
              <a:t>Treatment for acquired brain injury.</a:t>
            </a:r>
          </a:p>
          <a:p>
            <a:pPr marL="0" indent="0">
              <a:buClr>
                <a:schemeClr val="tx1"/>
              </a:buClr>
              <a:buNone/>
            </a:pPr>
            <a:r>
              <a:rPr lang="en-US" sz="2800" b="1" dirty="0"/>
              <a:t>S.B. 593 (Perry) </a:t>
            </a:r>
            <a:r>
              <a:rPr lang="en-US" sz="2800" dirty="0"/>
              <a:t>EMS vehicle transportation; balance billing protections.</a:t>
            </a:r>
            <a:endParaRPr lang="en-US" sz="2800" b="1" dirty="0"/>
          </a:p>
          <a:p>
            <a:pPr marL="0" indent="0">
              <a:buClr>
                <a:schemeClr val="tx1"/>
              </a:buClr>
              <a:buNone/>
            </a:pPr>
            <a:endParaRPr lang="en-US" sz="2800" dirty="0"/>
          </a:p>
          <a:p>
            <a:pPr marL="0" indent="0">
              <a:buClr>
                <a:schemeClr val="tx1"/>
              </a:buClr>
              <a:buNone/>
            </a:pPr>
            <a:endParaRPr lang="en-US" sz="2800" dirty="0"/>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0026EA1-E465-48EE-BC13-A90DFE70115A}"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6792691"/>
      </p:ext>
    </p:extLst>
  </p:cSld>
  <p:clrMapOvr>
    <a:masterClrMapping/>
  </p:clrMapOvr>
</p:sld>
</file>

<file path=ppt/theme/theme1.xml><?xml version="1.0" encoding="utf-8"?>
<a:theme xmlns:a="http://schemas.openxmlformats.org/drawingml/2006/main" name="Retrospect">
  <a:themeElements>
    <a:clrScheme name="Custom 15">
      <a:dk1>
        <a:sysClr val="windowText" lastClr="000000"/>
      </a:dk1>
      <a:lt1>
        <a:sysClr val="window" lastClr="FFFFFF"/>
      </a:lt1>
      <a:dk2>
        <a:srgbClr val="17406D"/>
      </a:dk2>
      <a:lt2>
        <a:srgbClr val="DBEFF9"/>
      </a:lt2>
      <a:accent1>
        <a:srgbClr val="73A1B5"/>
      </a:accent1>
      <a:accent2>
        <a:srgbClr val="1D4C7F"/>
      </a:accent2>
      <a:accent3>
        <a:srgbClr val="0BD0D9"/>
      </a:accent3>
      <a:accent4>
        <a:srgbClr val="10CF9B"/>
      </a:accent4>
      <a:accent5>
        <a:srgbClr val="7CCA62"/>
      </a:accent5>
      <a:accent6>
        <a:srgbClr val="A5C249"/>
      </a:accent6>
      <a:hlink>
        <a:srgbClr val="F49100"/>
      </a:hlink>
      <a:folHlink>
        <a:srgbClr val="85DFD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3874</TotalTime>
  <Words>959</Words>
  <Application>Microsoft Office PowerPoint</Application>
  <PresentationFormat>Widescreen</PresentationFormat>
  <Paragraphs>67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Calibri Light</vt:lpstr>
      <vt:lpstr>Wingdings</vt:lpstr>
      <vt:lpstr>Retrospect</vt:lpstr>
      <vt:lpstr>Health Insurance  Reform Commission  Overview and 2026 Session Report</vt:lpstr>
      <vt:lpstr>Commission Powers and Duties: Va. Code § 30-342</vt:lpstr>
      <vt:lpstr>Commission Powers and Duties: Va. Code § 30-342</vt:lpstr>
      <vt:lpstr>Commission Powers and Duties: Va. Code § 30-342</vt:lpstr>
      <vt:lpstr>Assessment of Proposed Mandated Benefits: Overview</vt:lpstr>
      <vt:lpstr>Assessment of Proposed Mandated Benefits: Step One Assessment</vt:lpstr>
      <vt:lpstr>Assessment of Proposed Mandated Benefits: After Step One Assessment</vt:lpstr>
      <vt:lpstr>Assessment of Proposed Mandated Benefits: Step Two Assessment</vt:lpstr>
      <vt:lpstr>Assessment of Proposed Mandated Benefits: After Step Two Assessment</vt:lpstr>
      <vt:lpstr>2026 Session Report: HIRC Recommendations</vt:lpstr>
      <vt:lpstr>2026 Session Report: HIRC Recommendations</vt:lpstr>
      <vt:lpstr>2026 Session Legislation Referred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Insurance Reform Commission</dc:title>
  <dc:creator>Sarah Kinzer</dc:creator>
  <cp:lastModifiedBy>Cathy Hooe</cp:lastModifiedBy>
  <cp:revision>70</cp:revision>
  <dcterms:created xsi:type="dcterms:W3CDTF">2024-08-06T14:19:31Z</dcterms:created>
  <dcterms:modified xsi:type="dcterms:W3CDTF">2026-09-22T13:14:33Z</dcterms:modified>
</cp:coreProperties>
</file>