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4"/>
    <p:sldMasterId id="2147483721" r:id="rId5"/>
    <p:sldMasterId id="2147483739" r:id="rId6"/>
  </p:sldMasterIdLst>
  <p:notesMasterIdLst>
    <p:notesMasterId r:id="rId17"/>
  </p:notesMasterIdLst>
  <p:handoutMasterIdLst>
    <p:handoutMasterId r:id="rId18"/>
  </p:handoutMasterIdLst>
  <p:sldIdLst>
    <p:sldId id="1673" r:id="rId7"/>
    <p:sldId id="1656" r:id="rId8"/>
    <p:sldId id="1687" r:id="rId9"/>
    <p:sldId id="1686" r:id="rId10"/>
    <p:sldId id="1684" r:id="rId11"/>
    <p:sldId id="1683" r:id="rId12"/>
    <p:sldId id="1689" r:id="rId13"/>
    <p:sldId id="1679" r:id="rId14"/>
    <p:sldId id="1685" r:id="rId15"/>
    <p:sldId id="1688" r:id="rId16"/>
  </p:sldIdLst>
  <p:sldSz cx="12192000" cy="68580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Stuart" initials="JS" lastIdx="1" clrIdx="0">
    <p:extLst>
      <p:ext uri="{19B8F6BF-5375-455C-9EA6-DF929625EA0E}">
        <p15:presenceInfo xmlns:p15="http://schemas.microsoft.com/office/powerpoint/2012/main" userId="S::jstuart@clarknexsen.com::18cda012-4e26-4033-9955-c2a9d7f76229" providerId="AD"/>
      </p:ext>
    </p:extLst>
  </p:cmAuthor>
  <p:cmAuthor id="2" name="Maria V. Ptakowski" initials="MVP" lastIdx="1" clrIdx="1">
    <p:extLst>
      <p:ext uri="{19B8F6BF-5375-455C-9EA6-DF929625EA0E}">
        <p15:presenceInfo xmlns:p15="http://schemas.microsoft.com/office/powerpoint/2012/main" userId="Maria V. Ptakowski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499"/>
    <a:srgbClr val="FF6E1B"/>
    <a:srgbClr val="478AE5"/>
    <a:srgbClr val="004696"/>
    <a:srgbClr val="0151AA"/>
    <a:srgbClr val="76656B"/>
    <a:srgbClr val="5186C1"/>
    <a:srgbClr val="468AE6"/>
    <a:srgbClr val="447EC4"/>
    <a:srgbClr val="0070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459" autoAdjust="0"/>
  </p:normalViewPr>
  <p:slideViewPr>
    <p:cSldViewPr snapToGrid="0">
      <p:cViewPr varScale="1">
        <p:scale>
          <a:sx n="108" d="100"/>
          <a:sy n="108" d="100"/>
        </p:scale>
        <p:origin x="96" y="126"/>
      </p:cViewPr>
      <p:guideLst>
        <p:guide pos="3840"/>
        <p:guide orient="horz" pos="216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400" d="100"/>
        <a:sy n="4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92" d="100"/>
          <a:sy n="92" d="100"/>
        </p:scale>
        <p:origin x="373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ptakowski\AppData\Local\Microsoft\Olk\Attachments\ooa-c89e5806-cce2-4ca9-9606-3df7c06c73aa\7419c5800d35cfbcf9a5c4419e947e85a24fbeb746355c2a0d5ebd8cca0f9f98\HJ28%20Reporting%209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Public</a:t>
            </a:r>
            <a:r>
              <a:rPr lang="en-US" baseline="0"/>
              <a:t> Funding for Operating Budget FY27</a:t>
            </a:r>
            <a:endParaRPr lang="en-US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Sheet1!$D$2</c:f>
              <c:strCache>
                <c:ptCount val="1"/>
                <c:pt idx="0">
                  <c:v>FY27 Budget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1-6761-4FEE-AEE1-1052803F51A9}"/>
              </c:ext>
            </c:extLst>
          </c:dPt>
          <c:dPt>
            <c:idx val="1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3-6761-4FEE-AEE1-1052803F51A9}"/>
              </c:ext>
            </c:extLst>
          </c:dPt>
          <c:dPt>
            <c:idx val="2"/>
            <c:bubble3D val="0"/>
            <c:spPr>
              <a:solidFill>
                <a:schemeClr val="accent6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5-6761-4FEE-AEE1-1052803F51A9}"/>
              </c:ext>
            </c:extLst>
          </c:dPt>
          <c:dPt>
            <c:idx val="3"/>
            <c:bubble3D val="0"/>
            <c:spPr>
              <a:solidFill>
                <a:schemeClr val="accent2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7-6761-4FEE-AEE1-1052803F51A9}"/>
              </c:ext>
            </c:extLst>
          </c:dPt>
          <c:dPt>
            <c:idx val="4"/>
            <c:bubble3D val="0"/>
            <c:spPr>
              <a:solidFill>
                <a:schemeClr val="accent4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9-6761-4FEE-AEE1-1052803F51A9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B-6761-4FEE-AEE1-1052803F51A9}"/>
              </c:ext>
            </c:extLst>
          </c:dPt>
          <c:dPt>
            <c:idx val="6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D-6761-4FEE-AEE1-1052803F51A9}"/>
              </c:ext>
            </c:extLst>
          </c:dPt>
          <c:dLbls>
            <c:dLbl>
              <c:idx val="4"/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6761-4FEE-AEE1-1052803F51A9}"/>
                </c:ext>
              </c:extLst>
            </c:dLbl>
            <c:spPr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74000">
                    <a:schemeClr val="accent1">
                      <a:lumMod val="45000"/>
                      <a:lumOff val="55000"/>
                    </a:schemeClr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ln>
                      <a:noFill/>
                    </a:ln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(Sheet1!$A$3:$A$6,Sheet1!$A$10:$A$12)</c:f>
              <c:strCache>
                <c:ptCount val="7"/>
                <c:pt idx="0">
                  <c:v>Federal Funding</c:v>
                </c:pt>
                <c:pt idx="1">
                  <c:v>Federal Section 5303</c:v>
                </c:pt>
                <c:pt idx="2">
                  <c:v>Federal Section 5307</c:v>
                </c:pt>
                <c:pt idx="3">
                  <c:v>Federal Sectin  5311</c:v>
                </c:pt>
                <c:pt idx="4">
                  <c:v>State</c:v>
                </c:pt>
                <c:pt idx="5">
                  <c:v>Local</c:v>
                </c:pt>
                <c:pt idx="6">
                  <c:v>Passenger Fares</c:v>
                </c:pt>
              </c:strCache>
            </c:strRef>
          </c:cat>
          <c:val>
            <c:numRef>
              <c:f>(Sheet1!$D$3:$D$6,Sheet1!$D$10:$D$12)</c:f>
              <c:numCache>
                <c:formatCode>_(* #,##0_);_(* \(#,##0\);_(* "-"??_);_(@_)</c:formatCode>
                <c:ptCount val="7"/>
                <c:pt idx="1">
                  <c:v>9000</c:v>
                </c:pt>
                <c:pt idx="3">
                  <c:v>1094590</c:v>
                </c:pt>
                <c:pt idx="4">
                  <c:v>456282</c:v>
                </c:pt>
                <c:pt idx="5">
                  <c:v>1095590</c:v>
                </c:pt>
                <c:pt idx="6">
                  <c:v>75000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761-4FEE-AEE1-1052803F51A9}"/>
            </c:ext>
          </c:extLst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45" tIns="46573" rIns="93145" bIns="46573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45" tIns="46573" rIns="93145" bIns="46573" rtlCol="0"/>
          <a:lstStyle>
            <a:lvl1pPr algn="r">
              <a:defRPr sz="1300"/>
            </a:lvl1pPr>
          </a:lstStyle>
          <a:p>
            <a:fld id="{F7FBA4E0-617A-4273-B18D-51A82DD1CA65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45" tIns="46573" rIns="93145" bIns="46573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45" tIns="46573" rIns="93145" bIns="46573" rtlCol="0" anchor="b"/>
          <a:lstStyle>
            <a:lvl1pPr algn="r">
              <a:defRPr sz="1300"/>
            </a:lvl1pPr>
          </a:lstStyle>
          <a:p>
            <a:fld id="{4A751A67-8CDB-4F4E-8147-899285570B7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21484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37840" cy="466434"/>
          </a:xfrm>
          <a:prstGeom prst="rect">
            <a:avLst/>
          </a:prstGeom>
        </p:spPr>
        <p:txBody>
          <a:bodyPr vert="horz" lIns="93145" tIns="46573" rIns="93145" bIns="46573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1"/>
            <a:ext cx="3037840" cy="466434"/>
          </a:xfrm>
          <a:prstGeom prst="rect">
            <a:avLst/>
          </a:prstGeom>
        </p:spPr>
        <p:txBody>
          <a:bodyPr vert="horz" lIns="93145" tIns="46573" rIns="93145" bIns="46573" rtlCol="0"/>
          <a:lstStyle>
            <a:lvl1pPr algn="r">
              <a:defRPr sz="1300"/>
            </a:lvl1pPr>
          </a:lstStyle>
          <a:p>
            <a:fld id="{BFCA583B-CBF8-424A-8E2C-D604D0508B06}" type="datetimeFigureOut">
              <a:rPr lang="en-US" smtClean="0"/>
              <a:t>9/21/2026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45" tIns="46573" rIns="93145" bIns="46573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45" tIns="46573" rIns="93145" bIns="4657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9"/>
            <a:ext cx="3037840" cy="466433"/>
          </a:xfrm>
          <a:prstGeom prst="rect">
            <a:avLst/>
          </a:prstGeom>
        </p:spPr>
        <p:txBody>
          <a:bodyPr vert="horz" lIns="93145" tIns="46573" rIns="93145" bIns="46573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9"/>
            <a:ext cx="3037840" cy="466433"/>
          </a:xfrm>
          <a:prstGeom prst="rect">
            <a:avLst/>
          </a:prstGeom>
        </p:spPr>
        <p:txBody>
          <a:bodyPr vert="horz" lIns="93145" tIns="46573" rIns="93145" bIns="46573" rtlCol="0" anchor="b"/>
          <a:lstStyle>
            <a:lvl1pPr algn="r">
              <a:defRPr sz="1300"/>
            </a:lvl1pPr>
          </a:lstStyle>
          <a:p>
            <a:fld id="{96DAE50E-4926-4844-899F-663CE5ACB1E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21398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BE4099CE-7DE1-435A-A244-397FAA2C26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AC1D2FD-43FC-4FF3-9AEA-59D2D6CD1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9338C944-2BFA-4B5A-B6BE-10EEE2234B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1pPr>
            <a:lvl2pPr marL="742950" indent="-28575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2pPr>
            <a:lvl3pPr marL="11430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3pPr>
            <a:lvl4pPr marL="16002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4pPr>
            <a:lvl5pPr marL="20574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9pPr>
          </a:lstStyle>
          <a:p>
            <a:pPr marL="0" marR="0" lvl="0" indent="0" algn="r" defTabSz="8985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FDC61-CF9A-4A42-9CA0-09B7BF65998D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985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9467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43EB8F-F6BC-44C5-7251-06BDA4BE33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4427B371-4664-0A86-07AB-2D506FDA81B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31001759-0D43-96F6-754E-0F3B8E1428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17E5A8AA-CA2A-2B6A-F1DC-01BA71F8FDE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1pPr>
            <a:lvl2pPr marL="742950" indent="-28575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2pPr>
            <a:lvl3pPr marL="11430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3pPr>
            <a:lvl4pPr marL="16002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4pPr>
            <a:lvl5pPr marL="20574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9pPr>
          </a:lstStyle>
          <a:p>
            <a:pPr marL="0" marR="0" lvl="0" indent="0" algn="r" defTabSz="8985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FDC61-CF9A-4A42-9CA0-09B7BF65998D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985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57985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BE4099CE-7DE1-435A-A244-397FAA2C26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AC1D2FD-43FC-4FF3-9AEA-59D2D6CD18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9338C944-2BFA-4B5A-B6BE-10EEE2234B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1pPr>
            <a:lvl2pPr marL="742950" indent="-28575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2pPr>
            <a:lvl3pPr marL="11430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3pPr>
            <a:lvl4pPr marL="16002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4pPr>
            <a:lvl5pPr marL="20574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9pPr>
          </a:lstStyle>
          <a:p>
            <a:pPr marL="0" marR="0" lvl="0" indent="0" algn="r" defTabSz="89852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2FDC61-CF9A-4A42-9CA0-09B7BF65998D}" type="slidenum">
              <a:rPr kumimoji="0" lang="en-US" alt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898525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altLang="en-US" sz="13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51137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507E8F-A669-7422-45F2-46C192A4354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C76AA322-E19D-0BD9-CF79-73BAB22E0A4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AD39B5B9-5761-05AB-07DF-1DA45730D9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95F3AE4A-6076-BE57-AEA3-D659265A74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1pPr>
            <a:lvl2pPr marL="742950" indent="-28575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2pPr>
            <a:lvl3pPr marL="11430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3pPr>
            <a:lvl4pPr marL="16002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4pPr>
            <a:lvl5pPr marL="20574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9pPr>
          </a:lstStyle>
          <a:p>
            <a:fld id="{2E2FDC61-CF9A-4A42-9CA0-09B7BF65998D}" type="slidenum">
              <a:rPr lang="en-US" altLang="en-US" sz="13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5</a:t>
            </a:fld>
            <a:endParaRPr lang="en-US" altLang="en-US" sz="13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81109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48BBA-D9ED-35DD-CFA0-3C6335F74C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33C6ABAA-9A24-E95E-F4B5-46F1493649D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8EDA9EBE-31F0-842C-6660-EF7992BE4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597D07B9-81F4-4EC6-57EA-2294F5B3F19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1pPr>
            <a:lvl2pPr marL="742950" indent="-28575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2pPr>
            <a:lvl3pPr marL="11430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3pPr>
            <a:lvl4pPr marL="16002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4pPr>
            <a:lvl5pPr marL="20574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9pPr>
          </a:lstStyle>
          <a:p>
            <a:fld id="{2E2FDC61-CF9A-4A42-9CA0-09B7BF65998D}" type="slidenum">
              <a:rPr lang="en-US" altLang="en-US" sz="13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6</a:t>
            </a:fld>
            <a:endParaRPr lang="en-US" altLang="en-US" sz="13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138990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E704C2-730A-882C-9087-36EF3D0E3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58C51166-903E-3BC8-9536-EAE63D8B6A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6F91A573-6C6E-7209-2C5D-04B26650F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1DB0B3CA-AF30-C6C0-2D97-5F55E2E436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1pPr>
            <a:lvl2pPr marL="742950" indent="-28575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2pPr>
            <a:lvl3pPr marL="11430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3pPr>
            <a:lvl4pPr marL="16002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4pPr>
            <a:lvl5pPr marL="20574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9pPr>
          </a:lstStyle>
          <a:p>
            <a:fld id="{2E2FDC61-CF9A-4A42-9CA0-09B7BF65998D}" type="slidenum">
              <a:rPr lang="en-US" altLang="en-US" sz="13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7</a:t>
            </a:fld>
            <a:endParaRPr lang="en-US" altLang="en-US" sz="13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239049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2F02E4-4D18-5AA7-1B97-474241D99D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57F51A8A-F440-4784-486E-44C9B42642B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C8024D55-F025-C5A7-3F6F-AB9479B594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CF188040-775E-6CEA-106C-1AF4779249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1pPr>
            <a:lvl2pPr marL="742950" indent="-28575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2pPr>
            <a:lvl3pPr marL="11430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3pPr>
            <a:lvl4pPr marL="16002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4pPr>
            <a:lvl5pPr marL="20574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9pPr>
          </a:lstStyle>
          <a:p>
            <a:fld id="{2E2FDC61-CF9A-4A42-9CA0-09B7BF65998D}" type="slidenum">
              <a:rPr lang="en-US" altLang="en-US" sz="13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8</a:t>
            </a:fld>
            <a:endParaRPr lang="en-US" altLang="en-US" sz="13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3333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21D4C9-5581-EBF9-BAB7-F208309670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Slide Image Placeholder 1">
            <a:extLst>
              <a:ext uri="{FF2B5EF4-FFF2-40B4-BE49-F238E27FC236}">
                <a16:creationId xmlns:a16="http://schemas.microsoft.com/office/drawing/2014/main" id="{B1ACF8E5-1E75-9FF2-6127-F8721F07BAF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>
            <a:extLst>
              <a:ext uri="{FF2B5EF4-FFF2-40B4-BE49-F238E27FC236}">
                <a16:creationId xmlns:a16="http://schemas.microsoft.com/office/drawing/2014/main" id="{DAEFF200-E7B6-8D7B-12F5-F211E2126E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9220" name="Slide Number Placeholder 3">
            <a:extLst>
              <a:ext uri="{FF2B5EF4-FFF2-40B4-BE49-F238E27FC236}">
                <a16:creationId xmlns:a16="http://schemas.microsoft.com/office/drawing/2014/main" id="{6C222C79-E98E-75AB-A512-CE8949E3CF6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1pPr>
            <a:lvl2pPr marL="742950" indent="-28575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2pPr>
            <a:lvl3pPr marL="11430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3pPr>
            <a:lvl4pPr marL="16002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4pPr>
            <a:lvl5pPr marL="2057400" indent="-228600" defTabSz="898525">
              <a:defRPr sz="3200">
                <a:solidFill>
                  <a:srgbClr val="FFFFCC"/>
                </a:solidFill>
                <a:latin typeface="ZapfHumnst BT" pitchFamily="34" charset="0"/>
              </a:defRPr>
            </a:lvl5pPr>
            <a:lvl6pPr marL="25146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6pPr>
            <a:lvl7pPr marL="29718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7pPr>
            <a:lvl8pPr marL="34290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8pPr>
            <a:lvl9pPr marL="3886200" indent="-228600" defTabSz="898525" eaLnBrk="0" fontAlgn="base" hangingPunct="0">
              <a:spcBef>
                <a:spcPct val="0"/>
              </a:spcBef>
              <a:spcAft>
                <a:spcPct val="0"/>
              </a:spcAft>
              <a:defRPr sz="3200">
                <a:solidFill>
                  <a:srgbClr val="FFFFCC"/>
                </a:solidFill>
                <a:latin typeface="ZapfHumnst BT" pitchFamily="34" charset="0"/>
              </a:defRPr>
            </a:lvl9pPr>
          </a:lstStyle>
          <a:p>
            <a:fld id="{2E2FDC61-CF9A-4A42-9CA0-09B7BF65998D}" type="slidenum">
              <a:rPr lang="en-US" altLang="en-US" sz="1300" smtClean="0">
                <a:solidFill>
                  <a:schemeClr val="tx1"/>
                </a:solidFill>
                <a:latin typeface="Arial" panose="020B0604020202020204" pitchFamily="34" charset="0"/>
              </a:rPr>
              <a:pPr/>
              <a:t>9</a:t>
            </a:fld>
            <a:endParaRPr lang="en-US" altLang="en-US" sz="1300" dirty="0">
              <a:solidFill>
                <a:schemeClr val="tx1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0389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26621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6727" y="0"/>
            <a:ext cx="11610472" cy="1325880"/>
          </a:xfrm>
        </p:spPr>
        <p:txBody>
          <a:bodyPr>
            <a:normAutofit/>
          </a:bodyPr>
          <a:lstStyle>
            <a:lvl1pPr>
              <a:defRPr sz="2000" spc="300">
                <a:solidFill>
                  <a:schemeClr val="bg1">
                    <a:lumMod val="50000"/>
                  </a:schemeClr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33686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Basi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 userDrawn="1"/>
        </p:nvSpPr>
        <p:spPr>
          <a:xfrm>
            <a:off x="195072" y="6412992"/>
            <a:ext cx="2450592" cy="44500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3" name="TextBox 2"/>
          <p:cNvSpPr txBox="1"/>
          <p:nvPr userDrawn="1"/>
        </p:nvSpPr>
        <p:spPr>
          <a:xfrm>
            <a:off x="11009376" y="243840"/>
            <a:ext cx="975360" cy="101193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527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728" y="1825625"/>
            <a:ext cx="431933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4656142" y="1816100"/>
            <a:ext cx="7535863" cy="4360863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633757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9095185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76726" y="1325571"/>
            <a:ext cx="11624121" cy="5266297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862571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7611">
        <p:fade/>
      </p:transition>
    </mc:Choice>
    <mc:Fallback xmlns="">
      <p:transition spd="med" advTm="117611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917-1860-4742-BEFE-5D899F401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1940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3DAB865-2F88-435E-991F-604D6EF51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E8905B-16B0-46AE-B76E-29846D940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BA1597-5716-4492-A5CB-B312E799B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24F4-7DB8-4C4D-BB18-FF077A540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754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AB18DE-615D-4DEE-83D9-9FB2103719C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F6DD1F-B6A4-4978-9463-2DC18FCD68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A853EE-FA6B-4EF0-98BB-87CF27F426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D7F3C8-E892-4ECC-8F5F-49917E3842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F11B722-485F-42FE-83FF-306F9FD5D2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E3917-1860-4742-BEFE-5D899F401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42805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CEF75-8B02-4DEA-8072-638DF25644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F28403-95A7-4EDD-A3DF-F575A92556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421D20-0AB2-4319-8838-30248DBCA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1734EC-0DDC-4487-8F34-9D27FB649C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87559B-2767-49AE-8780-6DE7D9AE54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58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5F130-C948-4ACB-AC68-F061FDB4B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54E552-5F58-4925-B970-EA85D50620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048F9E-64B7-4614-8E04-D5C40F73E8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6BF1D3-8ECD-489D-BE0C-6F82409D29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59E8AF-11CB-48F6-8F96-0385DAE7E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79754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AF4E8-4A2D-4EAB-8802-33DECD60D3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EE5457-6666-446C-8B90-D9DF77D636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637F26-693D-4510-9CA5-5B994ADF5F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076934-A292-4CB2-BFBD-BC4A39111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85218-3C3A-4A9F-B289-A7745FAB8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4EB4D9C-ED4D-4019-840C-E3CFDE8912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663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193E6-1CCD-40BD-9F99-8A52AA923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E7617E-B418-4375-9C5F-866626BAF6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0BCB6AD-6846-4C2F-97FC-A745936FA2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6FC640-995F-4683-9954-8914603A4F8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32C7ABC-3E27-4C79-BAF9-BB3B29E1F7C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BF5F781-E9C0-4B0B-AE2D-5318AD5BB8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F6CA3BF-153C-4D52-AC46-71F6372591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B61043-E78F-4BEB-9694-BB3BA757D6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56179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22B45-331B-4D79-AAF2-891A36CE9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A664E8B-1DA4-4CC1-88F9-49555A0B27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D88916C-DF64-4BBE-AA23-A563A427E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3EEC38-FBBF-4400-BF73-CFE3CE1E30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91721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4089E9E-9238-41A1-BED6-B18920B8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8347EB1-B999-4D55-9643-40A3B8A73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F6D824-58AC-4C90-A30E-471A57D69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1224F4-7DB8-4C4D-BB18-FF077A5402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32485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17274-27E0-462A-B248-4321FD8253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537A4D-FBFA-469D-9766-34A83943AF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129B7-B610-48EF-AD38-31C0F9714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7DDF8B-9311-43AB-87DE-31DB656031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86A160-0265-41FB-B638-0E69D57E9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665B6D-38C7-4E09-924A-C491719A4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1526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EC9D4-1EF3-4CAB-AE15-868B78C7AE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1EE48-AD5C-4E02-B3DF-BAE8EBFB07E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D8F52-0659-4008-9AAA-EEDCAD1DA4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A061A8-A5D1-4450-8CEA-D22847044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2ECBBB-60A1-458D-AFB5-79281D004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8A4C2E-9686-4CEC-842F-83E006AE7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4704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98D15-4BD7-4BB5-90BF-37056E0DFE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865398-865A-4E15-9791-3CA807DA211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827318-3382-4787-87A6-827F30D037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244E69-4728-4461-818E-24CA14F22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32F3B-3E1A-4A1E-8960-B3779F1885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255063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81F0E7D-5E7B-4FDF-BF68-ABF159BC86D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9818C91-159A-4422-9B54-B34671AB6B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BFDF7-10E3-4F3C-B004-B4FDA3BEEA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63A9DA-BBA1-400E-931F-6CD9412E9C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412938-5B5F-4997-BCDD-29F5BF047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76775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04718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79493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276727" y="0"/>
            <a:ext cx="11610472" cy="1325880"/>
          </a:xfrm>
        </p:spPr>
        <p:txBody>
          <a:bodyPr>
            <a:normAutofit/>
          </a:bodyPr>
          <a:lstStyle>
            <a:lvl1pPr>
              <a:defRPr sz="2000" spc="300">
                <a:solidFill>
                  <a:schemeClr val="bg1">
                    <a:lumMod val="50000"/>
                  </a:schemeClr>
                </a:solidFill>
                <a:latin typeface="+mj-lt"/>
                <a:ea typeface="Noto Sans" panose="020B0502040504020204" pitchFamily="34" charset="0"/>
                <a:cs typeface="Noto Sans" panose="020B050204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1400"/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80750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63217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pc="3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276726" y="1325571"/>
            <a:ext cx="11624121" cy="5266297"/>
          </a:xfrm>
        </p:spPr>
        <p:txBody>
          <a:bodyPr/>
          <a:lstStyle/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001982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117611">
        <p:fade/>
      </p:transition>
    </mc:Choice>
    <mc:Fallback xmlns="">
      <p:transition spd="med" advTm="117611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2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47222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334E4F2-7AD0-4257-A1DD-053ABFE2F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02CAE3-4EDD-4949-A53D-55442CC223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620C1-3B3D-4136-9628-BAF75FE3F3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F6A449-444D-433B-BD73-C6731A1380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3CCEFF-D3BA-452F-A43F-44A9D9D5A4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54C282-715F-444E-A902-53A598E6281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946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  <p:sldLayoutId id="2147483738" r:id="rId12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97780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4" r:id="rId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6.jpe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9.jp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0.jp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1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12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0.xml"/><Relationship Id="rId5" Type="http://schemas.openxmlformats.org/officeDocument/2006/relationships/chart" Target="../charts/chart1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5" r="34464" b="86493"/>
          <a:stretch/>
        </p:blipFill>
        <p:spPr>
          <a:xfrm>
            <a:off x="9681819" y="37708"/>
            <a:ext cx="876693" cy="926301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-28281" y="5778631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57200" y="6160770"/>
            <a:ext cx="5087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Suffolktransit.org</a:t>
            </a:r>
          </a:p>
        </p:txBody>
      </p:sp>
      <p:sp>
        <p:nvSpPr>
          <p:cNvPr id="9" name="Rectangle 8"/>
          <p:cNvSpPr/>
          <p:nvPr/>
        </p:nvSpPr>
        <p:spPr>
          <a:xfrm>
            <a:off x="456414" y="2021516"/>
            <a:ext cx="7252191" cy="28931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Century Gothic" panose="020B0502020202020204" pitchFamily="34" charset="0"/>
              </a:rPr>
              <a:t>SUFFOLK TRANSIT</a:t>
            </a:r>
          </a:p>
          <a:p>
            <a:endParaRPr lang="en-US" sz="4000" b="1" dirty="0">
              <a:latin typeface="Century Gothic" panose="020B0502020202020204" pitchFamily="34" charset="0"/>
            </a:endParaRPr>
          </a:p>
          <a:p>
            <a:r>
              <a:rPr lang="en-US" sz="2400" b="1" dirty="0">
                <a:latin typeface="Century Gothic" panose="020B0502020202020204" pitchFamily="34" charset="0"/>
              </a:rPr>
              <a:t>HJ 28 JOINT SUBCOMMITTEE PRESENTATION</a:t>
            </a:r>
          </a:p>
          <a:p>
            <a:r>
              <a:rPr lang="en-US" sz="2400" b="1" dirty="0">
                <a:latin typeface="Century Gothic" panose="020B0502020202020204" pitchFamily="34" charset="0"/>
              </a:rPr>
              <a:t>SEPTEMBER 23, 2026</a:t>
            </a:r>
          </a:p>
          <a:p>
            <a:r>
              <a:rPr lang="en-US" sz="5400" b="1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9" t="24898" r="13053" b="23666"/>
          <a:stretch/>
        </p:blipFill>
        <p:spPr>
          <a:xfrm>
            <a:off x="10553320" y="81900"/>
            <a:ext cx="1318986" cy="921819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7070" y="996345"/>
            <a:ext cx="12192000" cy="110726"/>
          </a:xfrm>
          <a:prstGeom prst="rect">
            <a:avLst/>
          </a:prstGeom>
          <a:solidFill>
            <a:srgbClr val="004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" b="5189"/>
          <a:stretch/>
        </p:blipFill>
        <p:spPr>
          <a:xfrm>
            <a:off x="7678089" y="1581438"/>
            <a:ext cx="4608221" cy="3506772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000" y="10922"/>
            <a:ext cx="896358" cy="93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794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778631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34CDD66A-16E6-4913-815D-F8BF4BEF28BA}"/>
              </a:ext>
            </a:extLst>
          </p:cNvPr>
          <p:cNvSpPr txBox="1">
            <a:spLocks/>
          </p:cNvSpPr>
          <p:nvPr/>
        </p:nvSpPr>
        <p:spPr>
          <a:xfrm>
            <a:off x="102680" y="6432510"/>
            <a:ext cx="708815" cy="4254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60952" y="568752"/>
            <a:ext cx="81494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44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Suffolk Transit Operations </a:t>
            </a:r>
          </a:p>
        </p:txBody>
      </p:sp>
      <p:sp>
        <p:nvSpPr>
          <p:cNvPr id="10" name="Rectangle 9"/>
          <p:cNvSpPr/>
          <p:nvPr/>
        </p:nvSpPr>
        <p:spPr>
          <a:xfrm>
            <a:off x="1117134" y="148877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Suffolk Transit was established on January 2, 2012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Service is overseen by the Transit Manger for City of Suffolk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 operations are provided by a contractor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City of Suffolk is the owner of the transit infrastructure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51" y="5231876"/>
            <a:ext cx="2825260" cy="218315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851" y="5851116"/>
            <a:ext cx="896358" cy="9343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2451" y="1336431"/>
            <a:ext cx="4114800" cy="274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557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CC21F-130E-E7D5-5874-F4D8860582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C789F34-A5F3-B15D-59D6-04E65877CD98}"/>
              </a:ext>
            </a:extLst>
          </p:cNvPr>
          <p:cNvSpPr/>
          <p:nvPr/>
        </p:nvSpPr>
        <p:spPr>
          <a:xfrm>
            <a:off x="0" y="5851116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FDF1407B-801D-08AF-98CD-F757399B7D99}"/>
              </a:ext>
            </a:extLst>
          </p:cNvPr>
          <p:cNvSpPr txBox="1">
            <a:spLocks/>
          </p:cNvSpPr>
          <p:nvPr/>
        </p:nvSpPr>
        <p:spPr>
          <a:xfrm>
            <a:off x="102680" y="6432510"/>
            <a:ext cx="708815" cy="4254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BEBF26E-429D-B685-2B09-C04D4FA9865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51" y="5226736"/>
            <a:ext cx="2825260" cy="21831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71798A70-61F7-DC16-DA98-7E93A3C5776B}"/>
              </a:ext>
            </a:extLst>
          </p:cNvPr>
          <p:cNvSpPr txBox="1"/>
          <p:nvPr/>
        </p:nvSpPr>
        <p:spPr>
          <a:xfrm>
            <a:off x="842846" y="6067634"/>
            <a:ext cx="807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D3AE50-8E15-61D9-C091-B7D3ECB27F3F}"/>
              </a:ext>
            </a:extLst>
          </p:cNvPr>
          <p:cNvSpPr/>
          <p:nvPr/>
        </p:nvSpPr>
        <p:spPr>
          <a:xfrm>
            <a:off x="238514" y="1346170"/>
            <a:ext cx="6096000" cy="5262979"/>
          </a:xfrm>
          <a:prstGeom prst="rect">
            <a:avLst/>
          </a:prstGeom>
        </p:spPr>
        <p:txBody>
          <a:bodyPr>
            <a:spAutoFit/>
          </a:bodyPr>
          <a:lstStyle/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Modes of Transit: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0" dirty="0">
                <a:solidFill>
                  <a:prstClr val="black"/>
                </a:solidFill>
                <a:latin typeface="Calibri" panose="020F0502020204030204"/>
              </a:rPr>
              <a:t>Bus</a:t>
            </a: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: 99,540 </a:t>
            </a: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$1.50 per trip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Paratransit: 2,182</a:t>
            </a: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$3.00 per trip </a:t>
            </a:r>
          </a:p>
          <a:p>
            <a:pPr lvl="2"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101,722 passenger trips in FY26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Increase of 16% in passenger trips </a:t>
            </a:r>
          </a:p>
          <a:p>
            <a:pPr marR="0" lvl="1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between FY25 a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nd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</a:t>
            </a:r>
            <a:r>
              <a:rPr lang="en-US" sz="2400" b="1" dirty="0">
                <a:solidFill>
                  <a:prstClr val="black"/>
                </a:solidFill>
                <a:latin typeface="Calibri" panose="020F0502020204030204"/>
              </a:rPr>
              <a:t>Y26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514648C-CE7B-215E-D685-1B08F79709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872" y="5851116"/>
            <a:ext cx="896358" cy="9343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99DC711-03D9-5F32-3DFC-A73EDDC05229}"/>
              </a:ext>
            </a:extLst>
          </p:cNvPr>
          <p:cNvSpPr/>
          <p:nvPr/>
        </p:nvSpPr>
        <p:spPr>
          <a:xfrm>
            <a:off x="656428" y="483321"/>
            <a:ext cx="52510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4499"/>
                </a:solidFill>
                <a:latin typeface="Calibri" panose="020F0502020204030204"/>
              </a:rPr>
              <a:t>Suffolk Transit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44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Operations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4AD36D-F9E0-DD13-B2F0-C9D07CFF6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9262" y="1065324"/>
            <a:ext cx="6773228" cy="39945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8220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5851116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34CDD66A-16E6-4913-815D-F8BF4BEF28BA}"/>
              </a:ext>
            </a:extLst>
          </p:cNvPr>
          <p:cNvSpPr txBox="1">
            <a:spLocks/>
          </p:cNvSpPr>
          <p:nvPr/>
        </p:nvSpPr>
        <p:spPr>
          <a:xfrm>
            <a:off x="102680" y="6432510"/>
            <a:ext cx="708815" cy="4254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51" y="5226736"/>
            <a:ext cx="2825260" cy="218315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2846" y="6067634"/>
            <a:ext cx="807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38514" y="1346170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Operate 8 fixed routes </a:t>
            </a: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b="0" dirty="0">
                <a:solidFill>
                  <a:prstClr val="black"/>
                </a:solidFill>
                <a:latin typeface="Calibri" panose="020F0502020204030204"/>
              </a:rPr>
              <a:t>189 bus stops and 19 bus shelters </a:t>
            </a: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Artwork has been installed on 5 bus shelters.</a:t>
            </a:r>
          </a:p>
          <a:p>
            <a:pPr lvl="2"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Service Hours </a:t>
            </a: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Monday – Friday – 6:30 am to 8:30 pm</a:t>
            </a:r>
          </a:p>
          <a:p>
            <a:pPr marL="1257300" lvl="2" indent="-342900"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prstClr val="black"/>
                </a:solidFill>
                <a:latin typeface="Calibri" panose="020F0502020204030204"/>
              </a:rPr>
              <a:t>Saturday – 7:30 am to 4:30 pm </a:t>
            </a:r>
          </a:p>
          <a:p>
            <a:pPr lvl="2">
              <a:defRPr/>
            </a:pPr>
            <a:endParaRPr lang="en-US" sz="2400" dirty="0">
              <a:solidFill>
                <a:prstClr val="black"/>
              </a:solidFill>
              <a:latin typeface="Calibri" panose="020F0502020204030204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800100" marR="0" lvl="1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872" y="5851116"/>
            <a:ext cx="896358" cy="934397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56428" y="483321"/>
            <a:ext cx="52510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b="1" dirty="0">
                <a:solidFill>
                  <a:srgbClr val="004499"/>
                </a:solidFill>
                <a:latin typeface="Calibri" panose="020F0502020204030204"/>
              </a:rPr>
              <a:t>Suffolk Transit </a:t>
            </a: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004499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Operations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B68E582-6047-1526-7DFC-2A5EC1EC76C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807" y="996769"/>
            <a:ext cx="6130193" cy="4596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85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9BA3A0-F112-8B36-0A70-A9F1D35BB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1B117DA-946E-CCA5-F9E5-DCA67C2EAC51}"/>
              </a:ext>
            </a:extLst>
          </p:cNvPr>
          <p:cNvSpPr/>
          <p:nvPr/>
        </p:nvSpPr>
        <p:spPr>
          <a:xfrm>
            <a:off x="0" y="5851116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5CD6E85E-5EB3-8722-6988-DB48FD2A8336}"/>
              </a:ext>
            </a:extLst>
          </p:cNvPr>
          <p:cNvSpPr txBox="1">
            <a:spLocks/>
          </p:cNvSpPr>
          <p:nvPr/>
        </p:nvSpPr>
        <p:spPr>
          <a:xfrm>
            <a:off x="102680" y="6432510"/>
            <a:ext cx="708815" cy="4254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D6402C3-82CD-C6A9-4783-24E278B4E2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51" y="5231876"/>
            <a:ext cx="2825260" cy="21831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0B3E275-EF0B-035B-4AE8-AD835D462575}"/>
              </a:ext>
            </a:extLst>
          </p:cNvPr>
          <p:cNvSpPr txBox="1"/>
          <p:nvPr/>
        </p:nvSpPr>
        <p:spPr>
          <a:xfrm>
            <a:off x="842846" y="6067634"/>
            <a:ext cx="807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92D829-8735-7C97-E368-4604ADBA9A9D}"/>
              </a:ext>
            </a:extLst>
          </p:cNvPr>
          <p:cNvSpPr/>
          <p:nvPr/>
        </p:nvSpPr>
        <p:spPr>
          <a:xfrm>
            <a:off x="385614" y="1225689"/>
            <a:ext cx="6096000" cy="5632311"/>
          </a:xfrm>
          <a:prstGeom prst="rect">
            <a:avLst/>
          </a:prstGeom>
        </p:spPr>
        <p:txBody>
          <a:bodyPr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ADA Paratransit operates complimentary to the fixed route service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ADA boundary is within ¾ of a mile of all the fixed routes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Paratransit operates the same hours as the fixed route service.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There is an application process to become ADA certified to utilize the service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Fare is $3 each way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Trips are scheduled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97DA544-6457-1175-9132-CA434D6B00E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872" y="5851116"/>
            <a:ext cx="896358" cy="9343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CA240A0-C6CC-831C-C75F-1DDB35B34E8E}"/>
              </a:ext>
            </a:extLst>
          </p:cNvPr>
          <p:cNvSpPr/>
          <p:nvPr/>
        </p:nvSpPr>
        <p:spPr>
          <a:xfrm>
            <a:off x="656428" y="483321"/>
            <a:ext cx="616040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4499"/>
                </a:solidFill>
              </a:rPr>
              <a:t>Suffolk Transit ADA Paratransit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A93B853-8B89-846E-AEE9-0A2A58E5AC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7668" y="174024"/>
            <a:ext cx="4274820" cy="5532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8072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C4369E-E412-619B-B581-F9DDC84C5D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4ADB146-B79B-8059-6091-E400536B435A}"/>
              </a:ext>
            </a:extLst>
          </p:cNvPr>
          <p:cNvSpPr/>
          <p:nvPr/>
        </p:nvSpPr>
        <p:spPr>
          <a:xfrm>
            <a:off x="0" y="5778631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199EF0D4-C414-5A9A-259D-E6948802218B}"/>
              </a:ext>
            </a:extLst>
          </p:cNvPr>
          <p:cNvSpPr txBox="1">
            <a:spLocks/>
          </p:cNvSpPr>
          <p:nvPr/>
        </p:nvSpPr>
        <p:spPr>
          <a:xfrm>
            <a:off x="102680" y="6432510"/>
            <a:ext cx="708815" cy="4254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1A8BBC3-DAB9-DA2F-8AC8-4C3B97A25955}"/>
              </a:ext>
            </a:extLst>
          </p:cNvPr>
          <p:cNvSpPr txBox="1"/>
          <p:nvPr/>
        </p:nvSpPr>
        <p:spPr>
          <a:xfrm>
            <a:off x="560952" y="568752"/>
            <a:ext cx="86299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004499"/>
                </a:solidFill>
              </a:rPr>
              <a:t>Suffolk Transit Vehicles 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B50B3D5-9841-DD2A-3633-3839BF2F49E5}"/>
              </a:ext>
            </a:extLst>
          </p:cNvPr>
          <p:cNvSpPr/>
          <p:nvPr/>
        </p:nvSpPr>
        <p:spPr>
          <a:xfrm>
            <a:off x="102680" y="1215083"/>
            <a:ext cx="6096000" cy="3908762"/>
          </a:xfrm>
          <a:prstGeom prst="rect">
            <a:avLst/>
          </a:prstGeom>
        </p:spPr>
        <p:txBody>
          <a:bodyPr>
            <a:spAutoFit/>
          </a:bodyPr>
          <a:lstStyle/>
          <a:p>
            <a:pPr lvl="1"/>
            <a:r>
              <a:rPr lang="en-US" sz="2000" dirty="0"/>
              <a:t>Body-on-chassis buses that seat 19-24 passengers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ADA Accessible with wheelchair lifts and can transport two wheelchairs at a time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Bike rack in the front of the vehicle can transport three bikes at a time to assist with first mile/last mile connections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Paratransit 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Wheelchair - accessible mini vans</a:t>
            </a:r>
          </a:p>
          <a:p>
            <a:pPr marL="1257300" lvl="2" indent="-342900">
              <a:buFont typeface="Arial" panose="020B0604020202020204" pitchFamily="34" charset="0"/>
              <a:buChar char="•"/>
            </a:pPr>
            <a:r>
              <a:rPr lang="en-US" sz="2000" dirty="0"/>
              <a:t>Two electric medium roof vans </a:t>
            </a:r>
          </a:p>
          <a:p>
            <a:pPr lvl="1"/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3E0ACA6-766C-DFB7-6C5E-E6A8660A3C1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51" y="5231876"/>
            <a:ext cx="2825260" cy="218315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E8A7F6-38AC-0218-CCCE-5FC562E3F98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9851" y="5851116"/>
            <a:ext cx="896358" cy="93439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99A524-0373-BC5B-128F-6BEB9D29AC2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238" y="1755911"/>
            <a:ext cx="6096762" cy="2388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13843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8BB136-ADE4-55A6-412E-2917E41B2B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AE2D253-F8C6-230D-DA35-F506A31C05CA}"/>
              </a:ext>
            </a:extLst>
          </p:cNvPr>
          <p:cNvSpPr/>
          <p:nvPr/>
        </p:nvSpPr>
        <p:spPr>
          <a:xfrm>
            <a:off x="0" y="5851116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6D67A9C0-50E9-4C71-6DC1-E9F0DFC2FD0B}"/>
              </a:ext>
            </a:extLst>
          </p:cNvPr>
          <p:cNvSpPr txBox="1">
            <a:spLocks/>
          </p:cNvSpPr>
          <p:nvPr/>
        </p:nvSpPr>
        <p:spPr>
          <a:xfrm>
            <a:off x="102680" y="6432510"/>
            <a:ext cx="708815" cy="4254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A3FFA8-DE85-B21E-14EE-88BFB63F2ED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51" y="5231876"/>
            <a:ext cx="2825260" cy="21831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64FDDF52-61E1-C5CD-8E7D-F3F9197CE0FB}"/>
              </a:ext>
            </a:extLst>
          </p:cNvPr>
          <p:cNvSpPr txBox="1"/>
          <p:nvPr/>
        </p:nvSpPr>
        <p:spPr>
          <a:xfrm>
            <a:off x="842846" y="6067634"/>
            <a:ext cx="807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8BA1403-7855-74CC-A8D9-6275144671EE}"/>
              </a:ext>
            </a:extLst>
          </p:cNvPr>
          <p:cNvSpPr/>
          <p:nvPr/>
        </p:nvSpPr>
        <p:spPr>
          <a:xfrm>
            <a:off x="656428" y="1212324"/>
            <a:ext cx="4534519" cy="32932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400" b="1" dirty="0"/>
              <a:t>ETA SPOT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Since 2017, passengers have had the ability to track their bus through the ETA SPOT app on their phones or via a website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Service alerts and announcements can be provided through SPOT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SPOT can help with trip planning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3ECC23-C99E-C080-718B-1FA33AA7042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872" y="5851116"/>
            <a:ext cx="896358" cy="9343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A94FCF5-F078-0633-28B7-C0DFB6E44158}"/>
              </a:ext>
            </a:extLst>
          </p:cNvPr>
          <p:cNvSpPr/>
          <p:nvPr/>
        </p:nvSpPr>
        <p:spPr>
          <a:xfrm>
            <a:off x="656428" y="483321"/>
            <a:ext cx="518231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4499"/>
                </a:solidFill>
              </a:rPr>
              <a:t>Suffolk Transit Technology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C02C83-3A4C-FA40-950C-31FF007E8D3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39126" y="1008502"/>
            <a:ext cx="6338248" cy="4840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2593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76F30D-D7C9-38FD-9DC0-4D4896B8C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D2174F0-B8DF-18DA-BDCB-D5F9B3022EF8}"/>
              </a:ext>
            </a:extLst>
          </p:cNvPr>
          <p:cNvSpPr/>
          <p:nvPr/>
        </p:nvSpPr>
        <p:spPr>
          <a:xfrm>
            <a:off x="0" y="5851116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57D39A91-D95D-B088-D5B0-92070E286507}"/>
              </a:ext>
            </a:extLst>
          </p:cNvPr>
          <p:cNvSpPr txBox="1">
            <a:spLocks/>
          </p:cNvSpPr>
          <p:nvPr/>
        </p:nvSpPr>
        <p:spPr>
          <a:xfrm>
            <a:off x="102680" y="6432510"/>
            <a:ext cx="708815" cy="4254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5DD6AD-7913-902D-7C36-8430F177B1A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51" y="5231876"/>
            <a:ext cx="2825260" cy="21831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447526F-0562-1355-3572-5C6AEBDEC891}"/>
              </a:ext>
            </a:extLst>
          </p:cNvPr>
          <p:cNvSpPr txBox="1"/>
          <p:nvPr/>
        </p:nvSpPr>
        <p:spPr>
          <a:xfrm>
            <a:off x="842846" y="6067634"/>
            <a:ext cx="807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1AF79B-4EA8-0A6F-01C4-EE6404DEE7E0}"/>
              </a:ext>
            </a:extLst>
          </p:cNvPr>
          <p:cNvSpPr/>
          <p:nvPr/>
        </p:nvSpPr>
        <p:spPr>
          <a:xfrm>
            <a:off x="656428" y="1212324"/>
            <a:ext cx="631853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914400" lvl="1" indent="-4572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Passengers seeking transportation to essential services like work, medical appointments, and school.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400" dirty="0"/>
              <a:t>Low-income households make up around 33% of our riders.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CCA659F-3E5D-BCB9-7623-85D895658CA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872" y="5851116"/>
            <a:ext cx="896358" cy="9343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4617D0E1-7F7D-00CD-1C53-97919682615C}"/>
              </a:ext>
            </a:extLst>
          </p:cNvPr>
          <p:cNvSpPr/>
          <p:nvPr/>
        </p:nvSpPr>
        <p:spPr>
          <a:xfrm>
            <a:off x="656428" y="483321"/>
            <a:ext cx="22100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4499"/>
                </a:solidFill>
              </a:rPr>
              <a:t>Our Riders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0C4B5F50-3B9D-9394-7562-0CA47AFF70A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2441" y="144035"/>
            <a:ext cx="3792460" cy="5689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99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F293C-C5B6-28DD-9909-140A40661C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AB99777-B9A7-0893-6F0D-CD11D37D1BBF}"/>
              </a:ext>
            </a:extLst>
          </p:cNvPr>
          <p:cNvSpPr/>
          <p:nvPr/>
        </p:nvSpPr>
        <p:spPr>
          <a:xfrm>
            <a:off x="0" y="5851116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Slide Number Placeholder 1">
            <a:extLst>
              <a:ext uri="{FF2B5EF4-FFF2-40B4-BE49-F238E27FC236}">
                <a16:creationId xmlns:a16="http://schemas.microsoft.com/office/drawing/2014/main" id="{C81FFF2D-C04D-6755-D34B-D3D418D8FBA3}"/>
              </a:ext>
            </a:extLst>
          </p:cNvPr>
          <p:cNvSpPr txBox="1">
            <a:spLocks/>
          </p:cNvSpPr>
          <p:nvPr/>
        </p:nvSpPr>
        <p:spPr>
          <a:xfrm>
            <a:off x="102680" y="6432510"/>
            <a:ext cx="708815" cy="42549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524AB8-1EC1-2FF9-7A01-85584FEFC13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4051" y="5231876"/>
            <a:ext cx="2825260" cy="218315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E89491A2-2C9A-BCF6-00B1-E8FE829AADAB}"/>
              </a:ext>
            </a:extLst>
          </p:cNvPr>
          <p:cNvSpPr txBox="1"/>
          <p:nvPr/>
        </p:nvSpPr>
        <p:spPr>
          <a:xfrm>
            <a:off x="842846" y="6067634"/>
            <a:ext cx="80757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34F2DE3-0710-9EDC-7A10-24B876D69631}"/>
              </a:ext>
            </a:extLst>
          </p:cNvPr>
          <p:cNvSpPr/>
          <p:nvPr/>
        </p:nvSpPr>
        <p:spPr>
          <a:xfrm>
            <a:off x="248417" y="1204384"/>
            <a:ext cx="4534519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sz="2000" dirty="0"/>
              <a:t>Suffolk Transit receives funding from the federal, state and local governments and passenger fares.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marL="1257300" lvl="2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4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9EBED-4825-0BFA-F4DF-52CF3EE1888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872" y="5851116"/>
            <a:ext cx="896358" cy="93439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952A8A8-4412-2E9D-7C7A-D00F63E87BAE}"/>
              </a:ext>
            </a:extLst>
          </p:cNvPr>
          <p:cNvSpPr/>
          <p:nvPr/>
        </p:nvSpPr>
        <p:spPr>
          <a:xfrm>
            <a:off x="656428" y="483321"/>
            <a:ext cx="456015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b="1" dirty="0">
                <a:solidFill>
                  <a:srgbClr val="004499"/>
                </a:solidFill>
              </a:rPr>
              <a:t>Suffolk Transit Funding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292954D4-B7B1-F73E-F3B7-2BBEFDA36809}"/>
              </a:ext>
            </a:extLst>
          </p:cNvPr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26070473"/>
              </p:ext>
            </p:extLst>
          </p:nvPr>
        </p:nvGraphicFramePr>
        <p:xfrm>
          <a:off x="5436894" y="723014"/>
          <a:ext cx="6604357" cy="4827185"/>
        </p:xfrm>
        <a:graphic>
          <a:graphicData uri="http://schemas.openxmlformats.org/drawingml/2006/table">
            <a:tbl>
              <a:tblPr/>
              <a:tblGrid>
                <a:gridCol w="3235165">
                  <a:extLst>
                    <a:ext uri="{9D8B030D-6E8A-4147-A177-3AD203B41FA5}">
                      <a16:colId xmlns:a16="http://schemas.microsoft.com/office/drawing/2014/main" val="393205580"/>
                    </a:ext>
                  </a:extLst>
                </a:gridCol>
                <a:gridCol w="1109199">
                  <a:extLst>
                    <a:ext uri="{9D8B030D-6E8A-4147-A177-3AD203B41FA5}">
                      <a16:colId xmlns:a16="http://schemas.microsoft.com/office/drawing/2014/main" val="4076213058"/>
                    </a:ext>
                  </a:extLst>
                </a:gridCol>
                <a:gridCol w="1150794">
                  <a:extLst>
                    <a:ext uri="{9D8B030D-6E8A-4147-A177-3AD203B41FA5}">
                      <a16:colId xmlns:a16="http://schemas.microsoft.com/office/drawing/2014/main" val="3638025913"/>
                    </a:ext>
                  </a:extLst>
                </a:gridCol>
                <a:gridCol w="1109199">
                  <a:extLst>
                    <a:ext uri="{9D8B030D-6E8A-4147-A177-3AD203B41FA5}">
                      <a16:colId xmlns:a16="http://schemas.microsoft.com/office/drawing/2014/main" val="3919062717"/>
                    </a:ext>
                  </a:extLst>
                </a:gridCol>
              </a:tblGrid>
              <a:tr h="42221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Suffolk Transit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09748115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Public Funding for Operating Budget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FY25 Budget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FY26 Budget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FY27 Budget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42209949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Federal Funding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43280140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Federal Section 5303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$9,000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$9,000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$ 9,000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11956840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Federal Section 5307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$761,203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$474,639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5581905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Federal Sectin  5311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$1,016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$ 595,632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$1,094,590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9872390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 Federal Funding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$771,219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$1,079,271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$1,103,590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ED97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772670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0876383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State and local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12778594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State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$434,023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$373,177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$456,282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45771424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Local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$984,952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$1,079,173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$1,095,590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97061540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Passenger Fares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$62,800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$60,446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$75,000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60137998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 State &amp; Local Funding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$1,481,775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$1,512,796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$1,626,872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C9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6677450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1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21083073"/>
                  </a:ext>
                </a:extLst>
              </a:tr>
              <a:tr h="31464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n-US" sz="1100" b="1" i="0" u="none" strike="noStrike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Total Public Funding - Operating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9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$2,252,994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9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$ 2,592,067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93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Aptos Narrow" panose="020B0004020202020204" pitchFamily="34" charset="0"/>
                        </a:rPr>
                        <a:t> $2,730,462 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4D93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8988214"/>
                  </a:ext>
                </a:extLst>
              </a:tr>
            </a:tbl>
          </a:graphicData>
        </a:graphic>
      </p:graphicFrame>
      <p:graphicFrame>
        <p:nvGraphicFramePr>
          <p:cNvPr id="12" name="Chart 11">
            <a:extLst>
              <a:ext uri="{FF2B5EF4-FFF2-40B4-BE49-F238E27FC236}">
                <a16:creationId xmlns:a16="http://schemas.microsoft.com/office/drawing/2014/main" id="{507ED2A5-76D2-39D4-32BF-C8A9A65D35A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1032878"/>
              </p:ext>
            </p:extLst>
          </p:nvPr>
        </p:nvGraphicFramePr>
        <p:xfrm>
          <a:off x="150748" y="2204303"/>
          <a:ext cx="5135398" cy="40116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744897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68795-6BFF-1660-1011-8612258466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E8381F-CF3C-EE9F-6F8B-675059DEC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3E31D-E2AB-40D1-8B51-AFA5AFEF393A}" type="slidenum">
              <a:rPr lang="en-US" smtClean="0"/>
              <a:t>10</a:t>
            </a:fld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3A674F-929D-C35A-1E25-DB8DC384D5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345" r="34464" b="86493"/>
          <a:stretch/>
        </p:blipFill>
        <p:spPr>
          <a:xfrm>
            <a:off x="9681819" y="37708"/>
            <a:ext cx="876693" cy="926301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C7C382-EA90-FA67-32C1-42527EF9DED8}"/>
              </a:ext>
            </a:extLst>
          </p:cNvPr>
          <p:cNvSpPr/>
          <p:nvPr/>
        </p:nvSpPr>
        <p:spPr>
          <a:xfrm>
            <a:off x="-28281" y="5778631"/>
            <a:ext cx="12192000" cy="1079369"/>
          </a:xfrm>
          <a:prstGeom prst="rect">
            <a:avLst/>
          </a:prstGeom>
          <a:solidFill>
            <a:srgbClr val="0044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45F62F-9D7E-24C8-686F-74AC3E6A3EB6}"/>
              </a:ext>
            </a:extLst>
          </p:cNvPr>
          <p:cNvSpPr txBox="1"/>
          <p:nvPr/>
        </p:nvSpPr>
        <p:spPr>
          <a:xfrm>
            <a:off x="457200" y="6160770"/>
            <a:ext cx="5087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  <a:ea typeface="Tahoma" panose="020B0604030504040204" pitchFamily="34" charset="0"/>
                <a:cs typeface="Tahoma" panose="020B0604030504040204" pitchFamily="34" charset="0"/>
              </a:rPr>
              <a:t>Suffolktransit.org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B2D222-F0F6-AF81-DE41-F37C2CDBA624}"/>
              </a:ext>
            </a:extLst>
          </p:cNvPr>
          <p:cNvSpPr/>
          <p:nvPr/>
        </p:nvSpPr>
        <p:spPr>
          <a:xfrm>
            <a:off x="456414" y="2021516"/>
            <a:ext cx="7252191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>
                <a:latin typeface="Century Gothic" panose="020B0502020202020204" pitchFamily="34" charset="0"/>
              </a:rPr>
              <a:t>Thank you for choosing Suffolk Transit – </a:t>
            </a:r>
          </a:p>
          <a:p>
            <a:r>
              <a:rPr lang="en-US" sz="4000" b="1" dirty="0">
                <a:latin typeface="Century Gothic" panose="020B0502020202020204" pitchFamily="34" charset="0"/>
              </a:rPr>
              <a:t>It’s a good time to ride!</a:t>
            </a:r>
            <a:r>
              <a:rPr lang="en-US" sz="5400" b="1" dirty="0">
                <a:latin typeface="Century Gothic" panose="020B0502020202020204" pitchFamily="34" charset="0"/>
              </a:rPr>
              <a:t>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3E128D5-1C30-506B-2468-EE10B2FC880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49" t="24898" r="13053" b="23666"/>
          <a:stretch/>
        </p:blipFill>
        <p:spPr>
          <a:xfrm>
            <a:off x="10553320" y="81900"/>
            <a:ext cx="1318986" cy="921819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A99DB9CE-525D-FAE1-60D6-AAD352666AD8}"/>
              </a:ext>
            </a:extLst>
          </p:cNvPr>
          <p:cNvSpPr/>
          <p:nvPr/>
        </p:nvSpPr>
        <p:spPr>
          <a:xfrm>
            <a:off x="7070" y="996345"/>
            <a:ext cx="12192000" cy="110726"/>
          </a:xfrm>
          <a:prstGeom prst="rect">
            <a:avLst/>
          </a:prstGeom>
          <a:solidFill>
            <a:srgbClr val="00449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45AFFC6-639C-51C9-B9BA-FA3AEDE0E9B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33" b="5189"/>
          <a:stretch/>
        </p:blipFill>
        <p:spPr>
          <a:xfrm>
            <a:off x="7678089" y="1581438"/>
            <a:ext cx="4608221" cy="3506772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2D5E3BC9-8179-47A5-C6E7-D40B48846C4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000" y="10922"/>
            <a:ext cx="896358" cy="934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5986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Milk Glass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1DCCB624864D2429FD63C2A01BDBFF1" ma:contentTypeVersion="15" ma:contentTypeDescription="Create a new document." ma:contentTypeScope="" ma:versionID="1532bb90209ad2026ea2673b5d2aa73a">
  <xsd:schema xmlns:xsd="http://www.w3.org/2001/XMLSchema" xmlns:xs="http://www.w3.org/2001/XMLSchema" xmlns:p="http://schemas.microsoft.com/office/2006/metadata/properties" xmlns:ns1="http://schemas.microsoft.com/sharepoint/v3" xmlns:ns3="4e6523e1-cdb0-45c2-98b0-ec3b199c2149" xmlns:ns4="a3846d55-7cdf-4a31-8443-b5e41726f1a8" targetNamespace="http://schemas.microsoft.com/office/2006/metadata/properties" ma:root="true" ma:fieldsID="20940cd779e682fb8425caa1b15f52fc" ns1:_="" ns3:_="" ns4:_="">
    <xsd:import namespace="http://schemas.microsoft.com/sharepoint/v3"/>
    <xsd:import namespace="4e6523e1-cdb0-45c2-98b0-ec3b199c2149"/>
    <xsd:import namespace="a3846d55-7cdf-4a31-8443-b5e41726f1a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ServiceDateTaken" minOccurs="0"/>
                <xsd:element ref="ns3:MediaServiceLocation" minOccurs="0"/>
                <xsd:element ref="ns1:_ip_UnifiedCompliancePolicyProperties" minOccurs="0"/>
                <xsd:element ref="ns1:_ip_UnifiedCompliancePolicyUIAction" minOccurs="0"/>
                <xsd:element ref="ns3:MediaServiceAutoKeyPoints" minOccurs="0"/>
                <xsd:element ref="ns3:MediaServiceKeyPoints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6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7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6523e1-cdb0-45c2-98b0-ec3b199c214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846d55-7cdf-4a31-8443-b5e41726f1a8" elementFormDefault="qualified">
    <xsd:import namespace="http://schemas.microsoft.com/office/2006/documentManagement/types"/>
    <xsd:import namespace="http://schemas.microsoft.com/office/infopath/2007/PartnerControls"/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A4D95F9-B36E-4AA9-85DE-BB78790DC5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e6523e1-cdb0-45c2-98b0-ec3b199c2149"/>
    <ds:schemaRef ds:uri="a3846d55-7cdf-4a31-8443-b5e41726f1a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441A69E-8A39-4E7B-8ABE-BF43B25E7670}">
  <ds:schemaRefs>
    <ds:schemaRef ds:uri="4e6523e1-cdb0-45c2-98b0-ec3b199c2149"/>
    <ds:schemaRef ds:uri="http://schemas.microsoft.com/office/infopath/2007/PartnerControls"/>
    <ds:schemaRef ds:uri="http://schemas.microsoft.com/office/2006/documentManagement/types"/>
    <ds:schemaRef ds:uri="http://www.w3.org/XML/1998/namespace"/>
    <ds:schemaRef ds:uri="http://purl.org/dc/elements/1.1/"/>
    <ds:schemaRef ds:uri="http://purl.org/dc/dcmitype/"/>
    <ds:schemaRef ds:uri="http://purl.org/dc/terms/"/>
    <ds:schemaRef ds:uri="http://schemas.openxmlformats.org/package/2006/metadata/core-properties"/>
    <ds:schemaRef ds:uri="a3846d55-7cdf-4a31-8443-b5e41726f1a8"/>
    <ds:schemaRef ds:uri="http://schemas.microsoft.com/sharepoint/v3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6DEFCF2C-5CA1-4217-A00C-E40076BE8F2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8572</TotalTime>
  <Words>490</Words>
  <Application>Microsoft Office PowerPoint</Application>
  <PresentationFormat>Widescreen</PresentationFormat>
  <Paragraphs>131</Paragraphs>
  <Slides>10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10</vt:i4>
      </vt:variant>
    </vt:vector>
  </HeadingPairs>
  <TitlesOfParts>
    <vt:vector size="19" baseType="lpstr">
      <vt:lpstr>Aptos Narrow</vt:lpstr>
      <vt:lpstr>Arial</vt:lpstr>
      <vt:lpstr>Calibri</vt:lpstr>
      <vt:lpstr>Calibri Light</vt:lpstr>
      <vt:lpstr>Century Gothic</vt:lpstr>
      <vt:lpstr>Tahoma</vt:lpstr>
      <vt:lpstr>Custom Design</vt:lpstr>
      <vt:lpstr>Office Theme</vt:lpstr>
      <vt:lpstr>1_Custom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Annual Contract - Engineering Services for the Department of Public Works  City of Suffolk RFP #20082-JS</dc:title>
  <dc:creator>David A. Bradshaw</dc:creator>
  <cp:lastModifiedBy>Maria V. Ptakowski</cp:lastModifiedBy>
  <cp:revision>207</cp:revision>
  <cp:lastPrinted>2021-10-01T14:57:13Z</cp:lastPrinted>
  <dcterms:created xsi:type="dcterms:W3CDTF">2020-06-19T02:23:19Z</dcterms:created>
  <dcterms:modified xsi:type="dcterms:W3CDTF">2026-09-21T21:04:47Z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efa4170-0d19-0005-0003-bc88714345d2_Enabled">
    <vt:lpwstr>true</vt:lpwstr>
  </property>
  <property fmtid="{D5CDD505-2E9C-101B-9397-08002B2CF9AE}" pid="3" name="MSIP_Label_defa4170-0d19-0005-0003-bc88714345d2_SetDate">
    <vt:lpwstr>2026-02-09T16:14:01Z</vt:lpwstr>
  </property>
  <property fmtid="{D5CDD505-2E9C-101B-9397-08002B2CF9AE}" pid="4" name="MSIP_Label_defa4170-0d19-0005-0003-bc88714345d2_Method">
    <vt:lpwstr>Standard</vt:lpwstr>
  </property>
  <property fmtid="{D5CDD505-2E9C-101B-9397-08002B2CF9AE}" pid="5" name="MSIP_Label_defa4170-0d19-0005-0003-bc88714345d2_Name">
    <vt:lpwstr>defa4170-0d19-0005-0003-bc88714345d2</vt:lpwstr>
  </property>
  <property fmtid="{D5CDD505-2E9C-101B-9397-08002B2CF9AE}" pid="6" name="MSIP_Label_defa4170-0d19-0005-0003-bc88714345d2_SiteId">
    <vt:lpwstr>31e631b9-06fe-45d8-bbd5-bdd80288ff5f</vt:lpwstr>
  </property>
  <property fmtid="{D5CDD505-2E9C-101B-9397-08002B2CF9AE}" pid="7" name="MSIP_Label_defa4170-0d19-0005-0003-bc88714345d2_ActionId">
    <vt:lpwstr>460f11c9-d44a-48ba-a4f0-8bbfa9515571</vt:lpwstr>
  </property>
  <property fmtid="{D5CDD505-2E9C-101B-9397-08002B2CF9AE}" pid="8" name="MSIP_Label_defa4170-0d19-0005-0003-bc88714345d2_ContentBits">
    <vt:lpwstr>0</vt:lpwstr>
  </property>
  <property fmtid="{D5CDD505-2E9C-101B-9397-08002B2CF9AE}" pid="9" name="MSIP_Label_defa4170-0d19-0005-0003-bc88714345d2_Tag">
    <vt:lpwstr>10, 3, 0, 1</vt:lpwstr>
  </property>
</Properties>
</file>