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79" r:id="rId4"/>
    <p:sldId id="306" r:id="rId5"/>
    <p:sldId id="1736" r:id="rId6"/>
    <p:sldId id="1740" r:id="rId7"/>
    <p:sldId id="310" r:id="rId8"/>
    <p:sldId id="307" r:id="rId9"/>
    <p:sldId id="1739" r:id="rId10"/>
    <p:sldId id="308" r:id="rId11"/>
    <p:sldId id="1737" r:id="rId12"/>
  </p:sldIdLst>
  <p:sldSz cx="18288000" cy="10287000"/>
  <p:notesSz cx="6858000" cy="9144000"/>
  <p:embeddedFontLst>
    <p:embeddedFont>
      <p:font typeface="Aptos Narrow" panose="020B0004020202020204" pitchFamily="34" charset="0"/>
      <p:regular r:id="rId14"/>
      <p:bold r:id="rId15"/>
      <p:italic r:id="rId16"/>
      <p:boldItalic r:id="rId17"/>
    </p:embeddedFont>
    <p:embeddedFont>
      <p:font typeface="Poppins" panose="00000500000000000000" pitchFamily="2" charset="0"/>
      <p:regular r:id="rId18"/>
      <p:bold r:id="rId19"/>
      <p:italic r:id="rId20"/>
      <p:boldItalic r:id="rId21"/>
    </p:embeddedFont>
    <p:embeddedFont>
      <p:font typeface="Poppins Bold" panose="00000800000000000000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39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alia\Desktop\Board%20of%20Directors\Board%20Meeting%20Documents\September%202026%20Mtg%20(Retreat)\Ridership,%20Compensation,%20&amp;%20Fuel%20Comparisons%20for%20Board%20Retrea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alia\Desktop\Board%20of%20Directors\Board%20Meeting%20Documents\September%202026%20Mtg%20(Retreat)\Ridership,%20Compensation,%20&amp;%20Fuel%20Comparisons%20for%20Board%20Retrea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alia\Desktop\Board%20of%20Directors\Board%20Meeting%20Documents\September%202026%20Mtg%20(Retreat)\Ridership,%20Compensation,%20&amp;%20Fuel%20Comparisons%20for%20Board%20Retrea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scalia\Desktop\Board%20of%20Directors\Board%20Meeting%20Documents\September%202026%20Mtg%20(Retreat)\Ridership,%20Compensation,%20&amp;%20Fuel%20Comparisons%20for%20Board%20Retrea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FY24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819873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9-4476-AEDB-B717DF7EE4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3203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69-4476-AEDB-B717DF7EE4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855103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69-4476-AEDB-B717DF7EE4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FY26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863877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69-4476-AEDB-B717DF7EE4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5646608"/>
        <c:axId val="585646968"/>
      </c:barChart>
      <c:catAx>
        <c:axId val="58564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46968"/>
        <c:crosses val="autoZero"/>
        <c:auto val="1"/>
        <c:lblAlgn val="ctr"/>
        <c:lblOffset val="100"/>
        <c:noMultiLvlLbl val="0"/>
      </c:catAx>
      <c:valAx>
        <c:axId val="58564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4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FY25</c:v>
                </c:pt>
              </c:strCache>
            </c:strRef>
          </c:tx>
          <c:spPr>
            <a:solidFill>
              <a:srgbClr val="C3203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677379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B-4B7B-801E-D8FD8A26ED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60B-4B7B-801E-D8FD8A26ED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618380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0B-4B7B-801E-D8FD8A26ED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5646608"/>
        <c:axId val="585646968"/>
      </c:barChart>
      <c:catAx>
        <c:axId val="58564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46968"/>
        <c:crosses val="autoZero"/>
        <c:auto val="1"/>
        <c:lblAlgn val="ctr"/>
        <c:lblOffset val="100"/>
        <c:noMultiLvlLbl val="0"/>
      </c:catAx>
      <c:valAx>
        <c:axId val="58564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4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FY24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0-4295-93CB-86D425A81D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3203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E80-4295-93CB-86D425A81D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80-4295-93CB-86D425A81D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FY26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Ridership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80-4295-93CB-86D425A81D3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5646608"/>
        <c:axId val="585646968"/>
      </c:barChart>
      <c:catAx>
        <c:axId val="58564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46968"/>
        <c:crosses val="autoZero"/>
        <c:auto val="1"/>
        <c:lblAlgn val="ctr"/>
        <c:lblOffset val="100"/>
        <c:noMultiLvlLbl val="0"/>
      </c:catAx>
      <c:valAx>
        <c:axId val="58564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64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Route 2 Ridership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'Ridership Comparison'!$B$9:$B$12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</c:strRef>
          </c:cat>
          <c:val>
            <c:numRef>
              <c:f>'Ridership Comparison'!$C$9:$C$12</c:f>
              <c:numCache>
                <c:formatCode>General</c:formatCode>
                <c:ptCount val="4"/>
                <c:pt idx="0">
                  <c:v>501</c:v>
                </c:pt>
                <c:pt idx="1">
                  <c:v>398</c:v>
                </c:pt>
                <c:pt idx="2">
                  <c:v>288</c:v>
                </c:pt>
                <c:pt idx="3">
                  <c:v>3191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9-479B-BDAD-32F5854BC26E}"/>
            </c:ext>
          </c:extLst>
        </c:ser>
        <c:ser>
          <c:idx val="1"/>
          <c:order val="1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'Ridership Comparison'!$B$9:$B$12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</c:strRef>
          </c:cat>
          <c:val>
            <c:numRef>
              <c:f>'Ridership Comparison'!$D$9:$D$12</c:f>
              <c:numCache>
                <c:formatCode>General</c:formatCode>
                <c:ptCount val="4"/>
                <c:pt idx="0">
                  <c:v>554</c:v>
                </c:pt>
                <c:pt idx="1">
                  <c:v>396</c:v>
                </c:pt>
                <c:pt idx="2">
                  <c:v>271</c:v>
                </c:pt>
                <c:pt idx="3">
                  <c:v>3437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39-479B-BDAD-32F5854BC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0057040"/>
        <c:axId val="1727045151"/>
      </c:barChart>
      <c:catAx>
        <c:axId val="102005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045151"/>
        <c:crosses val="autoZero"/>
        <c:auto val="1"/>
        <c:lblAlgn val="ctr"/>
        <c:lblOffset val="100"/>
        <c:noMultiLvlLbl val="0"/>
      </c:catAx>
      <c:valAx>
        <c:axId val="1727045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005704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Route 1 Ridership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'Ridership Comparison'!$B$3:$B$6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</c:strRef>
          </c:cat>
          <c:val>
            <c:numRef>
              <c:f>'Ridership Comparison'!$C$3:$C$6</c:f>
              <c:numCache>
                <c:formatCode>General</c:formatCode>
                <c:ptCount val="4"/>
                <c:pt idx="0">
                  <c:v>382</c:v>
                </c:pt>
                <c:pt idx="1">
                  <c:v>326</c:v>
                </c:pt>
                <c:pt idx="2">
                  <c:v>214</c:v>
                </c:pt>
                <c:pt idx="3">
                  <c:v>2450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50-4102-98E5-8E9334EBF2FC}"/>
            </c:ext>
          </c:extLst>
        </c:ser>
        <c:ser>
          <c:idx val="1"/>
          <c:order val="1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'Ridership Comparison'!$B$3:$B$6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</c:strRef>
          </c:cat>
          <c:val>
            <c:numRef>
              <c:f>'Ridership Comparison'!$D$3:$D$6</c:f>
              <c:numCache>
                <c:formatCode>General</c:formatCode>
                <c:ptCount val="4"/>
                <c:pt idx="0">
                  <c:v>425</c:v>
                </c:pt>
                <c:pt idx="1">
                  <c:v>340</c:v>
                </c:pt>
                <c:pt idx="2">
                  <c:v>214</c:v>
                </c:pt>
                <c:pt idx="3">
                  <c:v>2679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50-4102-98E5-8E9334EBF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2341920"/>
        <c:axId val="1140113888"/>
      </c:barChart>
      <c:catAx>
        <c:axId val="102234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113888"/>
        <c:crosses val="autoZero"/>
        <c:auto val="1"/>
        <c:lblAlgn val="ctr"/>
        <c:lblOffset val="100"/>
        <c:noMultiLvlLbl val="0"/>
      </c:catAx>
      <c:valAx>
        <c:axId val="114011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234192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Route 3 Ridership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'Ridership Comparison'!$B$15:$B$19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  <c:extLst/>
            </c:strRef>
          </c:cat>
          <c:val>
            <c:numRef>
              <c:f>'Ridership Comparison'!$C$15:$C$19</c:f>
              <c:numCache>
                <c:formatCode>General</c:formatCode>
                <c:ptCount val="4"/>
                <c:pt idx="0">
                  <c:v>304</c:v>
                </c:pt>
                <c:pt idx="1">
                  <c:v>230</c:v>
                </c:pt>
                <c:pt idx="2">
                  <c:v>138</c:v>
                </c:pt>
                <c:pt idx="3">
                  <c:v>1888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694-46EE-ABD2-7AC3526CBCEE}"/>
            </c:ext>
          </c:extLst>
        </c:ser>
        <c:ser>
          <c:idx val="1"/>
          <c:order val="1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'Ridership Comparison'!$B$15:$B$19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  <c:extLst/>
            </c:strRef>
          </c:cat>
          <c:val>
            <c:numRef>
              <c:f>'Ridership Comparison'!$D$15:$D$19</c:f>
              <c:numCache>
                <c:formatCode>General</c:formatCode>
                <c:ptCount val="4"/>
                <c:pt idx="0">
                  <c:v>355</c:v>
                </c:pt>
                <c:pt idx="1">
                  <c:v>299</c:v>
                </c:pt>
                <c:pt idx="2">
                  <c:v>179</c:v>
                </c:pt>
                <c:pt idx="3">
                  <c:v>2253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694-46EE-ABD2-7AC3526CB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3854768"/>
        <c:axId val="1140119648"/>
      </c:barChart>
      <c:catAx>
        <c:axId val="118385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119648"/>
        <c:crosses val="autoZero"/>
        <c:auto val="1"/>
        <c:lblAlgn val="ctr"/>
        <c:lblOffset val="100"/>
        <c:noMultiLvlLbl val="0"/>
      </c:catAx>
      <c:valAx>
        <c:axId val="114011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38547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Route 7 Ridership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'Ridership Comparison'!$B$21:$B$25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  <c:extLst/>
            </c:strRef>
          </c:cat>
          <c:val>
            <c:numRef>
              <c:f>'Ridership Comparison'!$C$21:$C$25</c:f>
              <c:numCache>
                <c:formatCode>General</c:formatCode>
                <c:ptCount val="4"/>
                <c:pt idx="0">
                  <c:v>242</c:v>
                </c:pt>
                <c:pt idx="1">
                  <c:v>195</c:v>
                </c:pt>
                <c:pt idx="2">
                  <c:v>102</c:v>
                </c:pt>
                <c:pt idx="3">
                  <c:v>1507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962-438B-8BDA-5A72ACEC6635}"/>
            </c:ext>
          </c:extLst>
        </c:ser>
        <c:ser>
          <c:idx val="1"/>
          <c:order val="1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'Ridership Comparison'!$B$21:$B$25</c:f>
              <c:strCache>
                <c:ptCount val="4"/>
                <c:pt idx="0">
                  <c:v>Weekday Average</c:v>
                </c:pt>
                <c:pt idx="1">
                  <c:v>Saturday Average</c:v>
                </c:pt>
                <c:pt idx="2">
                  <c:v>Sunday Average</c:v>
                </c:pt>
                <c:pt idx="3">
                  <c:v>Weekly Average</c:v>
                </c:pt>
              </c:strCache>
              <c:extLst/>
            </c:strRef>
          </c:cat>
          <c:val>
            <c:numRef>
              <c:f>'Ridership Comparison'!$D$21:$D$25</c:f>
              <c:numCache>
                <c:formatCode>General</c:formatCode>
                <c:ptCount val="4"/>
                <c:pt idx="0">
                  <c:v>267</c:v>
                </c:pt>
                <c:pt idx="1">
                  <c:v>241</c:v>
                </c:pt>
                <c:pt idx="2">
                  <c:v>156</c:v>
                </c:pt>
                <c:pt idx="3">
                  <c:v>1732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3962-438B-8BDA-5A72ACEC6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3877968"/>
        <c:axId val="1140114848"/>
      </c:barChart>
      <c:catAx>
        <c:axId val="11838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114848"/>
        <c:crosses val="autoZero"/>
        <c:auto val="1"/>
        <c:lblAlgn val="ctr"/>
        <c:lblOffset val="100"/>
        <c:noMultiLvlLbl val="0"/>
      </c:catAx>
      <c:valAx>
        <c:axId val="11401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38779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48F76-7A4B-473F-8E23-3A6D1C11C19D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D78DD-FF84-415A-B54B-0D76B108F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8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D78DD-FF84-415A-B54B-0D76B108F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70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rt Image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3AC9EDD-8C27-D14A-8926-6F5BFEA987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59665" y="8"/>
            <a:ext cx="9141612" cy="10286996"/>
          </a:xfrm>
          <a:custGeom>
            <a:avLst/>
            <a:gdLst>
              <a:gd name="connsiteX0" fmla="*/ 0 w 6094408"/>
              <a:gd name="connsiteY0" fmla="*/ 0 h 6857997"/>
              <a:gd name="connsiteX1" fmla="*/ 6094408 w 6094408"/>
              <a:gd name="connsiteY1" fmla="*/ 0 h 6857997"/>
              <a:gd name="connsiteX2" fmla="*/ 6094408 w 6094408"/>
              <a:gd name="connsiteY2" fmla="*/ 6857997 h 6857997"/>
              <a:gd name="connsiteX3" fmla="*/ 0 w 6094408"/>
              <a:gd name="connsiteY3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408" h="6857997">
                <a:moveTo>
                  <a:pt x="0" y="0"/>
                </a:moveTo>
                <a:lnTo>
                  <a:pt x="6094408" y="0"/>
                </a:lnTo>
                <a:lnTo>
                  <a:pt x="6094408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on the icon to add an image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F33AAA9B-2FD7-7742-8FFC-0853E10FF8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200" y="1533600"/>
            <a:ext cx="8051400" cy="16038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</a:t>
            </a:r>
            <a:br>
              <a:rPr lang="en-US" noProof="0"/>
            </a:br>
            <a:r>
              <a:rPr lang="en-US" noProof="0"/>
              <a:t>of maximum two lines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C1EA7A-B2DC-6047-B1F0-EB47347CB0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0200" y="3342600"/>
            <a:ext cx="5637600" cy="11502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spc="105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pc="60" baseline="0"/>
            </a:lvl2pPr>
            <a:lvl3pPr>
              <a:defRPr spc="60" baseline="0"/>
            </a:lvl3pPr>
            <a:lvl4pPr>
              <a:defRPr spc="60" baseline="0"/>
            </a:lvl4pPr>
            <a:lvl5pPr>
              <a:defRPr spc="60" baseline="0"/>
            </a:lvl5pPr>
          </a:lstStyle>
          <a:p>
            <a:pPr lvl="0"/>
            <a:r>
              <a:rPr lang="en-US" noProof="0"/>
              <a:t>Click to add name </a:t>
            </a:r>
            <a:br>
              <a:rPr lang="en-US" noProof="0"/>
            </a:br>
            <a:r>
              <a:rPr lang="en-US" noProof="0"/>
              <a:t>Title, Business Unit</a:t>
            </a:r>
          </a:p>
          <a:p>
            <a:pPr lvl="0"/>
            <a:r>
              <a:rPr lang="en-US" noProof="0"/>
              <a:t>And Date</a:t>
            </a:r>
          </a:p>
          <a:p>
            <a:pPr lvl="0"/>
            <a:endParaRPr lang="en-US" noProof="0"/>
          </a:p>
        </p:txBody>
      </p:sp>
      <p:grpSp>
        <p:nvGrpSpPr>
          <p:cNvPr id="16" name="Grupp 12">
            <a:extLst>
              <a:ext uri="{FF2B5EF4-FFF2-40B4-BE49-F238E27FC236}">
                <a16:creationId xmlns:a16="http://schemas.microsoft.com/office/drawing/2014/main" id="{7B8EA33A-0DDA-7940-8113-BE73FD751EB8}"/>
              </a:ext>
            </a:extLst>
          </p:cNvPr>
          <p:cNvGrpSpPr/>
          <p:nvPr userDrawn="1"/>
        </p:nvGrpSpPr>
        <p:grpSpPr>
          <a:xfrm>
            <a:off x="864209" y="535019"/>
            <a:ext cx="1590185" cy="235614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3" name="Bild 2">
              <a:extLst>
                <a:ext uri="{FF2B5EF4-FFF2-40B4-BE49-F238E27FC236}">
                  <a16:creationId xmlns:a16="http://schemas.microsoft.com/office/drawing/2014/main" id="{16C420B3-38E5-A24E-87DB-AEBB461037E8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4" name="Bild 2">
              <a:extLst>
                <a:ext uri="{FF2B5EF4-FFF2-40B4-BE49-F238E27FC236}">
                  <a16:creationId xmlns:a16="http://schemas.microsoft.com/office/drawing/2014/main" id="{F1EECABB-58E1-594D-BB46-4F637D1B815D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55844BB1-0477-5F42-8E26-AD07E3790CA2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2B38D3F9-8AB2-7041-BCFA-7A39AEC96D66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9FF5F733-ABFA-F74D-A51F-32D156E9697F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12399984-7D89-BA4B-8680-16A35DE6346A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3F7ACFCB-3C11-A944-85A1-813B3B296B31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AEBADDD-1900-F249-8119-D21783D428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35784"/>
            <a:ext cx="9157716" cy="5151216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C3C7BB9-3F20-C241-BDD4-EFCDD224BE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12963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2779179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rt Image bottom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E6BDD26-0003-9E49-B5AA-0AFE38C202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" y="5143500"/>
            <a:ext cx="18287996" cy="5143500"/>
          </a:xfrm>
          <a:custGeom>
            <a:avLst/>
            <a:gdLst>
              <a:gd name="connsiteX0" fmla="*/ 0 w 12191997"/>
              <a:gd name="connsiteY0" fmla="*/ 0 h 3429000"/>
              <a:gd name="connsiteX1" fmla="*/ 12191997 w 12191997"/>
              <a:gd name="connsiteY1" fmla="*/ 0 h 3429000"/>
              <a:gd name="connsiteX2" fmla="*/ 12191997 w 12191997"/>
              <a:gd name="connsiteY2" fmla="*/ 3429000 h 3429000"/>
              <a:gd name="connsiteX3" fmla="*/ 0 w 1219199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7" h="3429000">
                <a:moveTo>
                  <a:pt x="0" y="0"/>
                </a:moveTo>
                <a:lnTo>
                  <a:pt x="12191997" y="0"/>
                </a:lnTo>
                <a:lnTo>
                  <a:pt x="12191997" y="3429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endParaRPr lang="en-US" noProof="0" dirty="0"/>
          </a:p>
          <a:p>
            <a:r>
              <a:rPr lang="en-US" noProof="0" dirty="0"/>
              <a:t>Click on the icon to add an image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B90E63D6-B767-044F-B22B-DAE3A993B4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200" y="1533600"/>
            <a:ext cx="8051400" cy="16038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</a:t>
            </a:r>
            <a:br>
              <a:rPr lang="en-US" noProof="0"/>
            </a:br>
            <a:r>
              <a:rPr lang="en-US" noProof="0"/>
              <a:t>of maximum two lines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11EC948-22C4-664E-98D2-87FDF8C22E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0200" y="3342600"/>
            <a:ext cx="5637600" cy="11502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spc="105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pc="60" baseline="0"/>
            </a:lvl2pPr>
            <a:lvl3pPr>
              <a:defRPr spc="60" baseline="0"/>
            </a:lvl3pPr>
            <a:lvl4pPr>
              <a:defRPr spc="60" baseline="0"/>
            </a:lvl4pPr>
            <a:lvl5pPr>
              <a:defRPr spc="60" baseline="0"/>
            </a:lvl5pPr>
          </a:lstStyle>
          <a:p>
            <a:pPr lvl="0"/>
            <a:r>
              <a:rPr lang="en-US" noProof="0"/>
              <a:t>Click to add name </a:t>
            </a:r>
            <a:br>
              <a:rPr lang="en-US" noProof="0"/>
            </a:br>
            <a:r>
              <a:rPr lang="en-US" noProof="0"/>
              <a:t>Title, Business Unit</a:t>
            </a:r>
          </a:p>
          <a:p>
            <a:pPr lvl="0"/>
            <a:r>
              <a:rPr lang="en-US" noProof="0"/>
              <a:t>And Date</a:t>
            </a:r>
          </a:p>
        </p:txBody>
      </p:sp>
      <p:grpSp>
        <p:nvGrpSpPr>
          <p:cNvPr id="26" name="Grupp 12">
            <a:extLst>
              <a:ext uri="{FF2B5EF4-FFF2-40B4-BE49-F238E27FC236}">
                <a16:creationId xmlns:a16="http://schemas.microsoft.com/office/drawing/2014/main" id="{89AD5AFE-2894-B941-A82D-0226C18F5E77}"/>
              </a:ext>
            </a:extLst>
          </p:cNvPr>
          <p:cNvGrpSpPr/>
          <p:nvPr userDrawn="1"/>
        </p:nvGrpSpPr>
        <p:grpSpPr>
          <a:xfrm>
            <a:off x="864209" y="535019"/>
            <a:ext cx="1590185" cy="235614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FC7F3D29-B155-774D-B476-2FA09C5D848D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7F08FE4E-0EBE-0942-85A9-1A5D69F27547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D68821BB-D758-0E4D-B453-676C75C42D70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1D6B9307-E802-F84D-B75D-993CD3B0A72F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D4D9B826-FD0D-B24D-AEB1-74FC713BFEB5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AD7ECE03-2B58-C447-B430-8A321B3A296B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3" name="Bild 2">
              <a:extLst>
                <a:ext uri="{FF2B5EF4-FFF2-40B4-BE49-F238E27FC236}">
                  <a16:creationId xmlns:a16="http://schemas.microsoft.com/office/drawing/2014/main" id="{1DF42BDD-5C24-5E40-850D-18D70780214D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B1C15A7-918F-AF40-BCEC-CCE1BABA9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9144000" cy="5143500"/>
          </a:xfrm>
          <a:prstGeom prst="rect">
            <a:avLst/>
          </a:prstGeo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D8979E1-21E0-C04D-9C4F-75E1638A4C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64398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2184204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Two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1C700C8-E7B5-C246-BF0A-50734999BFF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209400" y="-2"/>
            <a:ext cx="6075000" cy="10303200"/>
          </a:xfrm>
          <a:custGeom>
            <a:avLst/>
            <a:gdLst>
              <a:gd name="connsiteX0" fmla="*/ 0 w 6095997"/>
              <a:gd name="connsiteY0" fmla="*/ 0 h 6857997"/>
              <a:gd name="connsiteX1" fmla="*/ 6095997 w 6095997"/>
              <a:gd name="connsiteY1" fmla="*/ 0 h 6857997"/>
              <a:gd name="connsiteX2" fmla="*/ 6095997 w 6095997"/>
              <a:gd name="connsiteY2" fmla="*/ 3157535 h 6857997"/>
              <a:gd name="connsiteX3" fmla="*/ 6095997 w 6095997"/>
              <a:gd name="connsiteY3" fmla="*/ 3428998 h 6857997"/>
              <a:gd name="connsiteX4" fmla="*/ 6095997 w 6095997"/>
              <a:gd name="connsiteY4" fmla="*/ 6857997 h 6857997"/>
              <a:gd name="connsiteX5" fmla="*/ 0 w 6095997"/>
              <a:gd name="connsiteY5" fmla="*/ 6857997 h 6857997"/>
              <a:gd name="connsiteX6" fmla="*/ 0 w 6095997"/>
              <a:gd name="connsiteY6" fmla="*/ 3428998 h 6857997"/>
              <a:gd name="connsiteX7" fmla="*/ 0 w 6095997"/>
              <a:gd name="connsiteY7" fmla="*/ 3157535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997" h="6857997">
                <a:moveTo>
                  <a:pt x="0" y="0"/>
                </a:moveTo>
                <a:lnTo>
                  <a:pt x="6095997" y="0"/>
                </a:lnTo>
                <a:lnTo>
                  <a:pt x="6095997" y="3157535"/>
                </a:lnTo>
                <a:lnTo>
                  <a:pt x="6095997" y="3428998"/>
                </a:lnTo>
                <a:lnTo>
                  <a:pt x="6095997" y="6857997"/>
                </a:lnTo>
                <a:lnTo>
                  <a:pt x="0" y="6857997"/>
                </a:lnTo>
                <a:lnTo>
                  <a:pt x="0" y="3428998"/>
                </a:lnTo>
                <a:lnTo>
                  <a:pt x="0" y="3157535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on the icon to add an image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0"/>
            <a:ext cx="10880325" cy="6318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for a short headline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02FE398-BCDE-144D-BB12-B6AB8C96E8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4394" y="2619001"/>
            <a:ext cx="10879931" cy="6587999"/>
          </a:xfrm>
        </p:spPr>
        <p:txBody>
          <a:bodyPr numCol="2" spcCol="288000"/>
          <a:lstStyle>
            <a:lvl1pPr marL="513000" indent="-51300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+mj-lt"/>
              <a:buAutoNum type="arabicPeriod"/>
              <a:defRPr sz="2700" spc="60" baseline="0">
                <a:solidFill>
                  <a:schemeClr val="tx2"/>
                </a:solidFill>
              </a:defRPr>
            </a:lvl1pPr>
            <a:lvl2pPr marL="513000" indent="-513000">
              <a:lnSpc>
                <a:spcPct val="100000"/>
              </a:lnSpc>
              <a:spcAft>
                <a:spcPts val="1500"/>
              </a:spcAft>
              <a:tabLst/>
              <a:defRPr sz="2700" spc="60" baseline="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2100" spc="60" baseline="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800" spc="60" baseline="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165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for agenda</a:t>
            </a:r>
          </a:p>
        </p:txBody>
      </p:sp>
      <p:grpSp>
        <p:nvGrpSpPr>
          <p:cNvPr id="22" name="Grupp 32">
            <a:extLst>
              <a:ext uri="{FF2B5EF4-FFF2-40B4-BE49-F238E27FC236}">
                <a16:creationId xmlns:a16="http://schemas.microsoft.com/office/drawing/2014/main" id="{C530D02F-41BB-2342-8817-E7BBC1EE526F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3" name="Bild 2">
              <a:extLst>
                <a:ext uri="{FF2B5EF4-FFF2-40B4-BE49-F238E27FC236}">
                  <a16:creationId xmlns:a16="http://schemas.microsoft.com/office/drawing/2014/main" id="{85A084C9-2542-8848-9DB5-5D86D692D297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4" name="Bild 2">
              <a:extLst>
                <a:ext uri="{FF2B5EF4-FFF2-40B4-BE49-F238E27FC236}">
                  <a16:creationId xmlns:a16="http://schemas.microsoft.com/office/drawing/2014/main" id="{2BA0AFD0-9020-B146-9C91-DE2B2751DBBC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F99A1589-2BCF-A445-9FED-09E2BBBF016D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756FE558-AE20-A14D-A4E5-DE74496F9A25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EF190895-7218-EF44-85C0-DEA8162E54FE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75B0F7AD-B7A4-AD46-94AB-05D26F86F5B5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24162085-50AF-7D4F-B851-EB1B84146BC8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0A36DDC0-4DD5-0A44-B6D5-92B3B9F84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B98CC20A-8C0B-9A49-BFBE-8D1DF1DBC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5723D486-E6CF-2743-8E0E-97E3E34AA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F647EA-519F-A64D-849A-BA46FEFF2C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12963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3788030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One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31" name="Grupp 32">
            <a:extLst>
              <a:ext uri="{FF2B5EF4-FFF2-40B4-BE49-F238E27FC236}">
                <a16:creationId xmlns:a16="http://schemas.microsoft.com/office/drawing/2014/main" id="{45823251-0A92-F943-96AC-12DF30AF4CA3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74762D86-6151-C443-84B7-A8309855863A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3" name="Bild 2">
              <a:extLst>
                <a:ext uri="{FF2B5EF4-FFF2-40B4-BE49-F238E27FC236}">
                  <a16:creationId xmlns:a16="http://schemas.microsoft.com/office/drawing/2014/main" id="{4BB7FB38-2672-3848-87FA-36EC29BDA202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4" name="Bild 2">
              <a:extLst>
                <a:ext uri="{FF2B5EF4-FFF2-40B4-BE49-F238E27FC236}">
                  <a16:creationId xmlns:a16="http://schemas.microsoft.com/office/drawing/2014/main" id="{8CCCB167-B621-E246-BA5E-9D378AEC7010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5" name="Bild 2">
              <a:extLst>
                <a:ext uri="{FF2B5EF4-FFF2-40B4-BE49-F238E27FC236}">
                  <a16:creationId xmlns:a16="http://schemas.microsoft.com/office/drawing/2014/main" id="{148DCF08-5B2F-BD4B-B128-2CD85227BFA4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6" name="Bild 2">
              <a:extLst>
                <a:ext uri="{FF2B5EF4-FFF2-40B4-BE49-F238E27FC236}">
                  <a16:creationId xmlns:a16="http://schemas.microsoft.com/office/drawing/2014/main" id="{5239769A-D8A1-E94D-8088-5E6F344F6FF7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7" name="Bild 2">
              <a:extLst>
                <a:ext uri="{FF2B5EF4-FFF2-40B4-BE49-F238E27FC236}">
                  <a16:creationId xmlns:a16="http://schemas.microsoft.com/office/drawing/2014/main" id="{21F33749-C7D4-BB47-8F30-DE2A281D3A90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8" name="Bild 2">
              <a:extLst>
                <a:ext uri="{FF2B5EF4-FFF2-40B4-BE49-F238E27FC236}">
                  <a16:creationId xmlns:a16="http://schemas.microsoft.com/office/drawing/2014/main" id="{47D910AE-98DC-D74F-8049-5CAC6FA0AF92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1D46F6E-F6BB-EC4F-8188-19A644D6F0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4000" y="3148201"/>
            <a:ext cx="16559607" cy="60459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A45FAC72-E06A-5541-AD19-EF81616DF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16" name="Platshållare för sidfot 4">
            <a:extLst>
              <a:ext uri="{FF2B5EF4-FFF2-40B4-BE49-F238E27FC236}">
                <a16:creationId xmlns:a16="http://schemas.microsoft.com/office/drawing/2014/main" id="{C43616C8-90A0-E241-84F4-2A56269215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A4138EC0-2D04-8B4F-99CA-F996696CE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56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Two Flowing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23" name="Grupp 32">
            <a:extLst>
              <a:ext uri="{FF2B5EF4-FFF2-40B4-BE49-F238E27FC236}">
                <a16:creationId xmlns:a16="http://schemas.microsoft.com/office/drawing/2014/main" id="{8B03C48B-F907-BE43-A494-AFCA1EC37F3F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4" name="Bild 2">
              <a:extLst>
                <a:ext uri="{FF2B5EF4-FFF2-40B4-BE49-F238E27FC236}">
                  <a16:creationId xmlns:a16="http://schemas.microsoft.com/office/drawing/2014/main" id="{539AD44F-4AF2-FF4F-9D06-17E1A4C28BBE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5BE09178-ECA8-844A-B048-00F09827D6AE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2869571E-38AE-8E44-A360-01C17E6F98BD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BA7F8BE0-BC77-6840-BE67-8B740867F3BD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244CF4A3-7B1A-3C41-94CF-1DA929D1D49B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9B4D778E-499D-4744-AC87-93ABFC8BAD1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15D52584-E231-3B47-A1E3-E875B68A82BF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F71CA44B-A516-DE48-8E00-49E05D1465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4000" y="3148201"/>
            <a:ext cx="16559607" cy="6045995"/>
          </a:xfrm>
        </p:spPr>
        <p:txBody>
          <a:bodyPr numCol="2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27DC427A-891F-B147-86E2-B23F6D534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BD08E183-7EEB-1A48-9454-562EA841C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56AED5FD-1C48-544B-95C1-198A224E3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62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Two Columns Headl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C549C084-B31C-4141-B8C7-D02E39FDC0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4001" y="3148200"/>
            <a:ext cx="8065688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grpSp>
        <p:nvGrpSpPr>
          <p:cNvPr id="24" name="Grupp 32">
            <a:extLst>
              <a:ext uri="{FF2B5EF4-FFF2-40B4-BE49-F238E27FC236}">
                <a16:creationId xmlns:a16="http://schemas.microsoft.com/office/drawing/2014/main" id="{E164E836-38EC-A94B-94D6-4538F8D3068F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B55DD83B-497E-394E-9FB9-A2CB2BF48C78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3170AB03-1838-104A-95E4-72BAFAA58DD1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B952FC06-D82A-CF4A-8968-E6B1A3553A58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57715913-E5D9-6C44-B00A-89C6D73C4B77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6650016E-D5DD-D240-AF61-A7B094FFF0C7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315C4DD5-E3CD-3F4C-9343-87C793A284D7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016017F4-CF5B-3345-9010-EBD073B07768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Platshållare för text 2">
            <a:extLst>
              <a:ext uri="{FF2B5EF4-FFF2-40B4-BE49-F238E27FC236}">
                <a16:creationId xmlns:a16="http://schemas.microsoft.com/office/drawing/2014/main" id="{ECEA6B9D-FCD9-264F-B149-52BDAA51427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4001" y="3696465"/>
            <a:ext cx="8065688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6C12987-225B-0E47-8F8B-19D28C763DE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79852" y="3148200"/>
            <a:ext cx="8065688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0" name="Platshållare för text 2">
            <a:extLst>
              <a:ext uri="{FF2B5EF4-FFF2-40B4-BE49-F238E27FC236}">
                <a16:creationId xmlns:a16="http://schemas.microsoft.com/office/drawing/2014/main" id="{A18C74BD-CC5C-1E4F-BEFD-F00C703BC8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79852" y="3696465"/>
            <a:ext cx="8065688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50634EA5-8E05-4B46-AB5B-54928CE76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23" name="Platshållare för sidfot 4">
            <a:extLst>
              <a:ext uri="{FF2B5EF4-FFF2-40B4-BE49-F238E27FC236}">
                <a16:creationId xmlns:a16="http://schemas.microsoft.com/office/drawing/2014/main" id="{156F3733-30BA-004F-9BCE-87E0F6363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32" name="Platshållare för bildnummer 5">
            <a:extLst>
              <a:ext uri="{FF2B5EF4-FFF2-40B4-BE49-F238E27FC236}">
                <a16:creationId xmlns:a16="http://schemas.microsoft.com/office/drawing/2014/main" id="{6318D18D-266E-B248-A64E-142432F65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58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Three Flowing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23" name="Grupp 32">
            <a:extLst>
              <a:ext uri="{FF2B5EF4-FFF2-40B4-BE49-F238E27FC236}">
                <a16:creationId xmlns:a16="http://schemas.microsoft.com/office/drawing/2014/main" id="{8B03C48B-F907-BE43-A494-AFCA1EC37F3F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4" name="Bild 2">
              <a:extLst>
                <a:ext uri="{FF2B5EF4-FFF2-40B4-BE49-F238E27FC236}">
                  <a16:creationId xmlns:a16="http://schemas.microsoft.com/office/drawing/2014/main" id="{539AD44F-4AF2-FF4F-9D06-17E1A4C28BBE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5BE09178-ECA8-844A-B048-00F09827D6AE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2869571E-38AE-8E44-A360-01C17E6F98BD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BA7F8BE0-BC77-6840-BE67-8B740867F3BD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244CF4A3-7B1A-3C41-94CF-1DA929D1D49B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9B4D778E-499D-4744-AC87-93ABFC8BAD1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15D52584-E231-3B47-A1E3-E875B68A82BF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F71CA44B-A516-DE48-8E00-49E05D1465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4000" y="3148201"/>
            <a:ext cx="16559607" cy="6045995"/>
          </a:xfrm>
        </p:spPr>
        <p:txBody>
          <a:bodyPr numCol="3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40AB4C1F-C62F-D344-BB18-CBAD42AEB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26C7CC11-AD44-1A47-A33A-8F1F09EB7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B3C84E5A-416A-9244-B02C-1271088F5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830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Three Columns Headl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25" name="Grupp 32">
            <a:extLst>
              <a:ext uri="{FF2B5EF4-FFF2-40B4-BE49-F238E27FC236}">
                <a16:creationId xmlns:a16="http://schemas.microsoft.com/office/drawing/2014/main" id="{2736D314-A690-3242-95CE-3FFEB5A57FE0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E24ADC73-F5C8-0A45-BFE4-70AF439A80E8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BC1DE0D4-06B4-5E47-BEC8-1A2917F15F26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8370F551-DDA1-A844-8595-12C2C419AB0E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6C92C335-4855-474F-9E41-F65B6D1CFBAF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C04C9D88-37BA-B541-AAF6-5386D9A79F1B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76233B80-D521-4242-854A-F2400F55B69B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50F0DE68-8B37-FD44-AD6E-0209E57CE88B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F0C69720-3BB4-CE48-9B9B-3853CE7792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4002" y="3148200"/>
            <a:ext cx="5222475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1" name="Platshållare för text 2">
            <a:extLst>
              <a:ext uri="{FF2B5EF4-FFF2-40B4-BE49-F238E27FC236}">
                <a16:creationId xmlns:a16="http://schemas.microsoft.com/office/drawing/2014/main" id="{A52DBF44-87DD-6141-8462-4830C4051B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4002" y="3696465"/>
            <a:ext cx="5222475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F70341C1-0EEE-554E-9131-0B4D0A42CC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1232" y="3148200"/>
            <a:ext cx="5222475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34" name="Platshållare för text 2">
            <a:extLst>
              <a:ext uri="{FF2B5EF4-FFF2-40B4-BE49-F238E27FC236}">
                <a16:creationId xmlns:a16="http://schemas.microsoft.com/office/drawing/2014/main" id="{4C7842FC-98C2-8449-93BB-EBDC67C9F1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1232" y="3696465"/>
            <a:ext cx="5222475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5DB97D42-38E5-9240-82E9-87CB672A060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206532" y="3148200"/>
            <a:ext cx="5222475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36" name="Platshållare för text 2">
            <a:extLst>
              <a:ext uri="{FF2B5EF4-FFF2-40B4-BE49-F238E27FC236}">
                <a16:creationId xmlns:a16="http://schemas.microsoft.com/office/drawing/2014/main" id="{CB9E4808-1FD3-9D40-9DD0-EC81CD7AF0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206532" y="3696465"/>
            <a:ext cx="5222475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Platshållare för datum 3">
            <a:extLst>
              <a:ext uri="{FF2B5EF4-FFF2-40B4-BE49-F238E27FC236}">
                <a16:creationId xmlns:a16="http://schemas.microsoft.com/office/drawing/2014/main" id="{D7C27E1A-AEB2-1C4C-855D-F16F33696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23" name="Platshållare för sidfot 4">
            <a:extLst>
              <a:ext uri="{FF2B5EF4-FFF2-40B4-BE49-F238E27FC236}">
                <a16:creationId xmlns:a16="http://schemas.microsoft.com/office/drawing/2014/main" id="{54BAEB81-CDBB-614C-B2D9-67118DB486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24" name="Platshållare för bildnummer 5">
            <a:extLst>
              <a:ext uri="{FF2B5EF4-FFF2-40B4-BE49-F238E27FC236}">
                <a16:creationId xmlns:a16="http://schemas.microsoft.com/office/drawing/2014/main" id="{85620CA1-EBD3-C54E-B86E-309B5DC4F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5886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Two Columns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86E476F6-89CC-3C44-93CC-6B5D2DF6CA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209400" y="-2"/>
            <a:ext cx="6075000" cy="10303200"/>
          </a:xfrm>
          <a:custGeom>
            <a:avLst/>
            <a:gdLst>
              <a:gd name="connsiteX0" fmla="*/ 0 w 6095997"/>
              <a:gd name="connsiteY0" fmla="*/ 0 h 6857997"/>
              <a:gd name="connsiteX1" fmla="*/ 6095997 w 6095997"/>
              <a:gd name="connsiteY1" fmla="*/ 0 h 6857997"/>
              <a:gd name="connsiteX2" fmla="*/ 6095997 w 6095997"/>
              <a:gd name="connsiteY2" fmla="*/ 3157535 h 6857997"/>
              <a:gd name="connsiteX3" fmla="*/ 6095997 w 6095997"/>
              <a:gd name="connsiteY3" fmla="*/ 3428998 h 6857997"/>
              <a:gd name="connsiteX4" fmla="*/ 6095997 w 6095997"/>
              <a:gd name="connsiteY4" fmla="*/ 6857997 h 6857997"/>
              <a:gd name="connsiteX5" fmla="*/ 0 w 6095997"/>
              <a:gd name="connsiteY5" fmla="*/ 6857997 h 6857997"/>
              <a:gd name="connsiteX6" fmla="*/ 0 w 6095997"/>
              <a:gd name="connsiteY6" fmla="*/ 3428998 h 6857997"/>
              <a:gd name="connsiteX7" fmla="*/ 0 w 6095997"/>
              <a:gd name="connsiteY7" fmla="*/ 3157535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997" h="6857997">
                <a:moveTo>
                  <a:pt x="0" y="0"/>
                </a:moveTo>
                <a:lnTo>
                  <a:pt x="6095997" y="0"/>
                </a:lnTo>
                <a:lnTo>
                  <a:pt x="6095997" y="3157535"/>
                </a:lnTo>
                <a:lnTo>
                  <a:pt x="6095997" y="3428998"/>
                </a:lnTo>
                <a:lnTo>
                  <a:pt x="6095997" y="6857997"/>
                </a:lnTo>
                <a:lnTo>
                  <a:pt x="0" y="6857997"/>
                </a:lnTo>
                <a:lnTo>
                  <a:pt x="0" y="3428998"/>
                </a:lnTo>
                <a:lnTo>
                  <a:pt x="0" y="31575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the icon to add an image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0880325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24" name="Grupp 32">
            <a:extLst>
              <a:ext uri="{FF2B5EF4-FFF2-40B4-BE49-F238E27FC236}">
                <a16:creationId xmlns:a16="http://schemas.microsoft.com/office/drawing/2014/main" id="{FB010A54-7C48-EF4A-84C3-FAE5AA233226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FDD108A7-FFF3-7442-ADE8-F67CC0DDDF6F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6" name="Bild 2">
              <a:extLst>
                <a:ext uri="{FF2B5EF4-FFF2-40B4-BE49-F238E27FC236}">
                  <a16:creationId xmlns:a16="http://schemas.microsoft.com/office/drawing/2014/main" id="{8B4FB10A-5C2B-5948-B590-9A84CE8E33A7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D112D6AC-58A9-7143-83B4-24902E33E131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B6A9EED0-34BF-E94A-A1FC-36FE9ABCFF8A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ED3A1B06-D911-E144-A785-746BAEFB2B8B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2127C4C6-736B-6F44-A437-6BF2373D80E2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879F44AC-CA2A-664F-B1B5-1655176E5A09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Platshållare för text 2">
            <a:extLst>
              <a:ext uri="{FF2B5EF4-FFF2-40B4-BE49-F238E27FC236}">
                <a16:creationId xmlns:a16="http://schemas.microsoft.com/office/drawing/2014/main" id="{A6FCAC05-56E0-3641-AF25-73BF5DF0E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4000" y="3148201"/>
            <a:ext cx="10880325" cy="60459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F0F55998-3D74-8741-A2E4-6EE4C9094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8D4ABA0C-6528-1E45-AF48-FAF192C7F5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078CB68B-435F-DC45-BF57-6C8064352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F763C9D-544A-CE41-857C-BA3F78E072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12963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2195179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able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86E476F6-89CC-3C44-93CC-6B5D2DF6CA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209400" y="-2"/>
            <a:ext cx="6075000" cy="10303200"/>
          </a:xfrm>
          <a:custGeom>
            <a:avLst/>
            <a:gdLst>
              <a:gd name="connsiteX0" fmla="*/ 0 w 6095997"/>
              <a:gd name="connsiteY0" fmla="*/ 0 h 6857997"/>
              <a:gd name="connsiteX1" fmla="*/ 6095997 w 6095997"/>
              <a:gd name="connsiteY1" fmla="*/ 0 h 6857997"/>
              <a:gd name="connsiteX2" fmla="*/ 6095997 w 6095997"/>
              <a:gd name="connsiteY2" fmla="*/ 3157535 h 6857997"/>
              <a:gd name="connsiteX3" fmla="*/ 6095997 w 6095997"/>
              <a:gd name="connsiteY3" fmla="*/ 3428998 h 6857997"/>
              <a:gd name="connsiteX4" fmla="*/ 6095997 w 6095997"/>
              <a:gd name="connsiteY4" fmla="*/ 6857997 h 6857997"/>
              <a:gd name="connsiteX5" fmla="*/ 0 w 6095997"/>
              <a:gd name="connsiteY5" fmla="*/ 6857997 h 6857997"/>
              <a:gd name="connsiteX6" fmla="*/ 0 w 6095997"/>
              <a:gd name="connsiteY6" fmla="*/ 3428998 h 6857997"/>
              <a:gd name="connsiteX7" fmla="*/ 0 w 6095997"/>
              <a:gd name="connsiteY7" fmla="*/ 3157535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997" h="6857997">
                <a:moveTo>
                  <a:pt x="0" y="0"/>
                </a:moveTo>
                <a:lnTo>
                  <a:pt x="6095997" y="0"/>
                </a:lnTo>
                <a:lnTo>
                  <a:pt x="6095997" y="3157535"/>
                </a:lnTo>
                <a:lnTo>
                  <a:pt x="6095997" y="3428998"/>
                </a:lnTo>
                <a:lnTo>
                  <a:pt x="6095997" y="6857997"/>
                </a:lnTo>
                <a:lnTo>
                  <a:pt x="0" y="6857997"/>
                </a:lnTo>
                <a:lnTo>
                  <a:pt x="0" y="3428998"/>
                </a:lnTo>
                <a:lnTo>
                  <a:pt x="0" y="31575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the icon to add an image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0880325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6" name="Table Placeholder 5">
            <a:extLst>
              <a:ext uri="{FF2B5EF4-FFF2-40B4-BE49-F238E27FC236}">
                <a16:creationId xmlns:a16="http://schemas.microsoft.com/office/drawing/2014/main" id="{3BFD68C4-B563-2D4A-A4B9-CA7F194CE4D4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864396" y="3148202"/>
            <a:ext cx="10892709" cy="6056043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table</a:t>
            </a:r>
          </a:p>
        </p:txBody>
      </p:sp>
      <p:grpSp>
        <p:nvGrpSpPr>
          <p:cNvPr id="27" name="Grupp 32">
            <a:extLst>
              <a:ext uri="{FF2B5EF4-FFF2-40B4-BE49-F238E27FC236}">
                <a16:creationId xmlns:a16="http://schemas.microsoft.com/office/drawing/2014/main" id="{CDF3AAB1-9B53-9142-B44F-6AFAA7DD1A49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064C2612-9C8A-2E4D-896F-841A074FD97F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A6F81152-FC00-CC44-914D-BF003ADC226B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965AA447-8B48-C943-9B8F-852728B99677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934AFAF3-F792-D54A-A80B-6300A67845F9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632C7458-9491-174C-A2C2-97FA4F0CF56B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3" name="Bild 2">
              <a:extLst>
                <a:ext uri="{FF2B5EF4-FFF2-40B4-BE49-F238E27FC236}">
                  <a16:creationId xmlns:a16="http://schemas.microsoft.com/office/drawing/2014/main" id="{35BB9C56-848D-354C-82C4-33DB049EA1FE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4" name="Bild 2">
              <a:extLst>
                <a:ext uri="{FF2B5EF4-FFF2-40B4-BE49-F238E27FC236}">
                  <a16:creationId xmlns:a16="http://schemas.microsoft.com/office/drawing/2014/main" id="{A7B1DB06-ECDC-C34D-ADF0-DBB2AA1235E7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5320E7CA-8D70-E44F-8DFE-8C3981CAA8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8D2FF2F5-AC11-694F-A712-C42D5E301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90D11FAC-8BEF-B848-B09B-9581BA38E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83B98AF-7DED-4046-B050-23BFAD35D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12963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4198599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86E476F6-89CC-3C44-93CC-6B5D2DF6CA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209400" y="-2"/>
            <a:ext cx="6075000" cy="10303200"/>
          </a:xfrm>
          <a:custGeom>
            <a:avLst/>
            <a:gdLst>
              <a:gd name="connsiteX0" fmla="*/ 0 w 6095997"/>
              <a:gd name="connsiteY0" fmla="*/ 0 h 6857997"/>
              <a:gd name="connsiteX1" fmla="*/ 6095997 w 6095997"/>
              <a:gd name="connsiteY1" fmla="*/ 0 h 6857997"/>
              <a:gd name="connsiteX2" fmla="*/ 6095997 w 6095997"/>
              <a:gd name="connsiteY2" fmla="*/ 3157535 h 6857997"/>
              <a:gd name="connsiteX3" fmla="*/ 6095997 w 6095997"/>
              <a:gd name="connsiteY3" fmla="*/ 3428998 h 6857997"/>
              <a:gd name="connsiteX4" fmla="*/ 6095997 w 6095997"/>
              <a:gd name="connsiteY4" fmla="*/ 6857997 h 6857997"/>
              <a:gd name="connsiteX5" fmla="*/ 0 w 6095997"/>
              <a:gd name="connsiteY5" fmla="*/ 6857997 h 6857997"/>
              <a:gd name="connsiteX6" fmla="*/ 0 w 6095997"/>
              <a:gd name="connsiteY6" fmla="*/ 3428998 h 6857997"/>
              <a:gd name="connsiteX7" fmla="*/ 0 w 6095997"/>
              <a:gd name="connsiteY7" fmla="*/ 3157535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997" h="6857997">
                <a:moveTo>
                  <a:pt x="0" y="0"/>
                </a:moveTo>
                <a:lnTo>
                  <a:pt x="6095997" y="0"/>
                </a:lnTo>
                <a:lnTo>
                  <a:pt x="6095997" y="3157535"/>
                </a:lnTo>
                <a:lnTo>
                  <a:pt x="6095997" y="3428998"/>
                </a:lnTo>
                <a:lnTo>
                  <a:pt x="6095997" y="6857997"/>
                </a:lnTo>
                <a:lnTo>
                  <a:pt x="0" y="6857997"/>
                </a:lnTo>
                <a:lnTo>
                  <a:pt x="0" y="3428998"/>
                </a:lnTo>
                <a:lnTo>
                  <a:pt x="0" y="31575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the icon to add an image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0880325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2" name="Chart Placeholder 4">
            <a:extLst>
              <a:ext uri="{FF2B5EF4-FFF2-40B4-BE49-F238E27FC236}">
                <a16:creationId xmlns:a16="http://schemas.microsoft.com/office/drawing/2014/main" id="{C3D3CB84-4C51-4944-9D93-F993A25F730B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864396" y="3148012"/>
            <a:ext cx="10879929" cy="6056231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grpSp>
        <p:nvGrpSpPr>
          <p:cNvPr id="24" name="Grupp 32">
            <a:extLst>
              <a:ext uri="{FF2B5EF4-FFF2-40B4-BE49-F238E27FC236}">
                <a16:creationId xmlns:a16="http://schemas.microsoft.com/office/drawing/2014/main" id="{0166D808-3CB7-884E-95C7-EA74E9B4F048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E6026D09-5D94-2047-81A1-BDED6F7CDCFD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09D15658-F29E-EE41-AE3A-1E438ADAB93C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9A3DDF5D-46F5-B344-8DAD-D5914874C3D5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3A509201-ECF6-B64B-A0A7-231FAA504AB9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A8421D0D-3339-7742-993A-EC5B51EBE591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D82288C4-6EC8-9547-AC38-3AE9F31FE90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66082E5D-4163-2F49-AA1C-B2405257920A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8ADFF0B7-3A32-2C4B-BDF1-ECD3EE00D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EEEE660B-80A1-2741-8402-38F2598A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921A1170-AB66-574D-93A2-A29BD448C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ADD6777-A5E1-8143-BB10-30B94A4DA5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12963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2307950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xt Charts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86E476F6-89CC-3C44-93CC-6B5D2DF6CA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2209400" y="-2"/>
            <a:ext cx="6075000" cy="10303200"/>
          </a:xfrm>
          <a:custGeom>
            <a:avLst/>
            <a:gdLst>
              <a:gd name="connsiteX0" fmla="*/ 0 w 6095997"/>
              <a:gd name="connsiteY0" fmla="*/ 0 h 6857997"/>
              <a:gd name="connsiteX1" fmla="*/ 6095997 w 6095997"/>
              <a:gd name="connsiteY1" fmla="*/ 0 h 6857997"/>
              <a:gd name="connsiteX2" fmla="*/ 6095997 w 6095997"/>
              <a:gd name="connsiteY2" fmla="*/ 3157535 h 6857997"/>
              <a:gd name="connsiteX3" fmla="*/ 6095997 w 6095997"/>
              <a:gd name="connsiteY3" fmla="*/ 3428998 h 6857997"/>
              <a:gd name="connsiteX4" fmla="*/ 6095997 w 6095997"/>
              <a:gd name="connsiteY4" fmla="*/ 6857997 h 6857997"/>
              <a:gd name="connsiteX5" fmla="*/ 0 w 6095997"/>
              <a:gd name="connsiteY5" fmla="*/ 6857997 h 6857997"/>
              <a:gd name="connsiteX6" fmla="*/ 0 w 6095997"/>
              <a:gd name="connsiteY6" fmla="*/ 3428998 h 6857997"/>
              <a:gd name="connsiteX7" fmla="*/ 0 w 6095997"/>
              <a:gd name="connsiteY7" fmla="*/ 3157535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997" h="6857997">
                <a:moveTo>
                  <a:pt x="0" y="0"/>
                </a:moveTo>
                <a:lnTo>
                  <a:pt x="6095997" y="0"/>
                </a:lnTo>
                <a:lnTo>
                  <a:pt x="6095997" y="3157535"/>
                </a:lnTo>
                <a:lnTo>
                  <a:pt x="6095997" y="3428998"/>
                </a:lnTo>
                <a:lnTo>
                  <a:pt x="6095997" y="6857997"/>
                </a:lnTo>
                <a:lnTo>
                  <a:pt x="0" y="6857997"/>
                </a:lnTo>
                <a:lnTo>
                  <a:pt x="0" y="3428998"/>
                </a:lnTo>
                <a:lnTo>
                  <a:pt x="0" y="3157535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36000" tIns="36000" rIns="36000" bIns="36000">
            <a:no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the icon to add an image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0880325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2" name="Chart Placeholder 4">
            <a:extLst>
              <a:ext uri="{FF2B5EF4-FFF2-40B4-BE49-F238E27FC236}">
                <a16:creationId xmlns:a16="http://schemas.microsoft.com/office/drawing/2014/main" id="{C3D3CB84-4C51-4944-9D93-F993A25F730B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6538912" y="3148012"/>
            <a:ext cx="5205413" cy="2785637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sp>
        <p:nvSpPr>
          <p:cNvPr id="25" name="Chart Placeholder 4">
            <a:extLst>
              <a:ext uri="{FF2B5EF4-FFF2-40B4-BE49-F238E27FC236}">
                <a16:creationId xmlns:a16="http://schemas.microsoft.com/office/drawing/2014/main" id="{DF83F763-96A7-2C49-9F33-C70E5E5252C4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6538912" y="6408371"/>
            <a:ext cx="5205413" cy="2785637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grpSp>
        <p:nvGrpSpPr>
          <p:cNvPr id="26" name="Grupp 32">
            <a:extLst>
              <a:ext uri="{FF2B5EF4-FFF2-40B4-BE49-F238E27FC236}">
                <a16:creationId xmlns:a16="http://schemas.microsoft.com/office/drawing/2014/main" id="{F4809FD5-BC37-DF45-B113-51A6E08D9DB3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2CD505AA-3C70-3041-AE10-654DE95DCF09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9491251B-C224-5749-AF60-131665804638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F2FE2244-A4A9-2A4A-BF24-12B0B6B0D1B8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EC2EE902-1226-E94C-824B-6551750B12F3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5EF0DE2E-98D4-D640-B82D-505C1343D3B2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B04BCCC7-6148-5B49-B281-9BA4B7E90DD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3" name="Bild 2">
              <a:extLst>
                <a:ext uri="{FF2B5EF4-FFF2-40B4-BE49-F238E27FC236}">
                  <a16:creationId xmlns:a16="http://schemas.microsoft.com/office/drawing/2014/main" id="{0F0CAFBD-C94C-9D48-8626-E2A438B3A8DE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C574831C-AC1A-BA45-BC5F-91DA4CC9D6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4001" y="3148201"/>
            <a:ext cx="5227235" cy="60459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Platshållare för datum 3">
            <a:extLst>
              <a:ext uri="{FF2B5EF4-FFF2-40B4-BE49-F238E27FC236}">
                <a16:creationId xmlns:a16="http://schemas.microsoft.com/office/drawing/2014/main" id="{40FE4A6B-BB8F-8044-A2CA-73AE60999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21" name="Platshållare för sidfot 4">
            <a:extLst>
              <a:ext uri="{FF2B5EF4-FFF2-40B4-BE49-F238E27FC236}">
                <a16:creationId xmlns:a16="http://schemas.microsoft.com/office/drawing/2014/main" id="{EEE175E7-97F8-F642-AD80-BD4B72025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24" name="Platshållare för bildnummer 5">
            <a:extLst>
              <a:ext uri="{FF2B5EF4-FFF2-40B4-BE49-F238E27FC236}">
                <a16:creationId xmlns:a16="http://schemas.microsoft.com/office/drawing/2014/main" id="{5E7D3B9D-5814-FD4A-AFF7-87FA1316A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C805E04-BA5F-EB4F-95AF-95CA6B8E7B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6352596" y="1296344"/>
            <a:ext cx="3140870" cy="548182"/>
          </a:xfrm>
        </p:spPr>
        <p:txBody>
          <a:bodyPr lIns="180000" tIns="180000" rIns="0" bIns="180000" anchor="ctr">
            <a:spAutoFit/>
          </a:bodyPr>
          <a:lstStyle>
            <a:lvl1pPr marL="9525" indent="0" algn="l">
              <a:buNone/>
              <a:defRPr sz="1200">
                <a:solidFill>
                  <a:schemeClr val="bg1"/>
                </a:solidFill>
              </a:defRPr>
            </a:lvl1pPr>
            <a:lvl2pPr marL="271463" indent="0">
              <a:buNone/>
              <a:defRPr sz="1200"/>
            </a:lvl2pPr>
            <a:lvl3pPr marL="535782" indent="0">
              <a:buNone/>
              <a:defRPr sz="1200"/>
            </a:lvl3pPr>
            <a:lvl4pPr marL="809345" indent="0">
              <a:buNone/>
              <a:defRPr sz="1200"/>
            </a:lvl4pPr>
            <a:lvl5pPr marL="1073943" indent="0">
              <a:buNone/>
              <a:defRPr sz="1200"/>
            </a:lvl5pPr>
          </a:lstStyle>
          <a:p>
            <a:pPr lvl="0"/>
            <a:r>
              <a:rPr lang="en-US"/>
              <a:t>Project City Country</a:t>
            </a:r>
          </a:p>
        </p:txBody>
      </p:sp>
    </p:spTree>
    <p:extLst>
      <p:ext uri="{BB962C8B-B14F-4D97-AF65-F5344CB8AC3E}">
        <p14:creationId xmlns:p14="http://schemas.microsoft.com/office/powerpoint/2010/main" val="2583794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xt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2" name="Chart Placeholder 4">
            <a:extLst>
              <a:ext uri="{FF2B5EF4-FFF2-40B4-BE49-F238E27FC236}">
                <a16:creationId xmlns:a16="http://schemas.microsoft.com/office/drawing/2014/main" id="{C3D3CB84-4C51-4944-9D93-F993A25F730B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9374983" y="3148012"/>
            <a:ext cx="8031005" cy="6045995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grpSp>
        <p:nvGrpSpPr>
          <p:cNvPr id="26" name="Grupp 32">
            <a:extLst>
              <a:ext uri="{FF2B5EF4-FFF2-40B4-BE49-F238E27FC236}">
                <a16:creationId xmlns:a16="http://schemas.microsoft.com/office/drawing/2014/main" id="{F4809FD5-BC37-DF45-B113-51A6E08D9DB3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2CD505AA-3C70-3041-AE10-654DE95DCF09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9491251B-C224-5749-AF60-131665804638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F2FE2244-A4A9-2A4A-BF24-12B0B6B0D1B8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EC2EE902-1226-E94C-824B-6551750B12F3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5EF0DE2E-98D4-D640-B82D-505C1343D3B2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B04BCCC7-6148-5B49-B281-9BA4B7E90DD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3" name="Bild 2">
              <a:extLst>
                <a:ext uri="{FF2B5EF4-FFF2-40B4-BE49-F238E27FC236}">
                  <a16:creationId xmlns:a16="http://schemas.microsoft.com/office/drawing/2014/main" id="{0F0CAFBD-C94C-9D48-8626-E2A438B3A8DE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C574831C-AC1A-BA45-BC5F-91DA4CC9D6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4001" y="3148201"/>
            <a:ext cx="8065688" cy="604599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Platshållare för datum 3">
            <a:extLst>
              <a:ext uri="{FF2B5EF4-FFF2-40B4-BE49-F238E27FC236}">
                <a16:creationId xmlns:a16="http://schemas.microsoft.com/office/drawing/2014/main" id="{40FE4A6B-BB8F-8044-A2CA-73AE60999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21" name="Platshållare för sidfot 4">
            <a:extLst>
              <a:ext uri="{FF2B5EF4-FFF2-40B4-BE49-F238E27FC236}">
                <a16:creationId xmlns:a16="http://schemas.microsoft.com/office/drawing/2014/main" id="{EEE175E7-97F8-F642-AD80-BD4B72025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24" name="Platshållare för bildnummer 5">
            <a:extLst>
              <a:ext uri="{FF2B5EF4-FFF2-40B4-BE49-F238E27FC236}">
                <a16:creationId xmlns:a16="http://schemas.microsoft.com/office/drawing/2014/main" id="{5E7D3B9D-5814-FD4A-AFF7-87FA1316A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69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hree Columns Text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5" name="Chart Placeholder 4">
            <a:extLst>
              <a:ext uri="{FF2B5EF4-FFF2-40B4-BE49-F238E27FC236}">
                <a16:creationId xmlns:a16="http://schemas.microsoft.com/office/drawing/2014/main" id="{6FF95646-AD27-8440-B493-6779ED154EB6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12218195" y="3148012"/>
            <a:ext cx="5205413" cy="2785637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sp>
        <p:nvSpPr>
          <p:cNvPr id="26" name="Chart Placeholder 4">
            <a:extLst>
              <a:ext uri="{FF2B5EF4-FFF2-40B4-BE49-F238E27FC236}">
                <a16:creationId xmlns:a16="http://schemas.microsoft.com/office/drawing/2014/main" id="{4B757421-2FBC-E741-A174-86B2942AFE57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12218195" y="6408371"/>
            <a:ext cx="5205413" cy="2785637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grpSp>
        <p:nvGrpSpPr>
          <p:cNvPr id="27" name="Grupp 32">
            <a:extLst>
              <a:ext uri="{FF2B5EF4-FFF2-40B4-BE49-F238E27FC236}">
                <a16:creationId xmlns:a16="http://schemas.microsoft.com/office/drawing/2014/main" id="{2299BFFD-8D76-2B49-B434-B9878C23FBAE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CEBE1B54-B6FB-B740-8B56-3B8AAEC1EC85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EEA3F33C-E9E0-DD4C-BBEA-2C0B61145220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5B11D485-06F7-1548-89B6-C85BD0EC567B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FE6DB499-8CE4-9741-9C94-C79478F18068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2EBABB22-6F1D-4643-9B74-FD71012EB63A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3" name="Bild 2">
              <a:extLst>
                <a:ext uri="{FF2B5EF4-FFF2-40B4-BE49-F238E27FC236}">
                  <a16:creationId xmlns:a16="http://schemas.microsoft.com/office/drawing/2014/main" id="{1E29AA56-2A38-0144-924A-9E08CF1CF399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4" name="Bild 2">
              <a:extLst>
                <a:ext uri="{FF2B5EF4-FFF2-40B4-BE49-F238E27FC236}">
                  <a16:creationId xmlns:a16="http://schemas.microsoft.com/office/drawing/2014/main" id="{D3C5CA02-6820-9A46-994C-6A82C4DDA759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CF0A91F-C49F-E041-B82D-A6DDF70535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4002" y="3148200"/>
            <a:ext cx="5222475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0" name="Platshållare för text 2">
            <a:extLst>
              <a:ext uri="{FF2B5EF4-FFF2-40B4-BE49-F238E27FC236}">
                <a16:creationId xmlns:a16="http://schemas.microsoft.com/office/drawing/2014/main" id="{C66EF980-A725-2949-B97A-749850FCDB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4002" y="3696465"/>
            <a:ext cx="5222475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C002EC38-A2CD-9441-A63D-21CB0A7753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41233" y="3148200"/>
            <a:ext cx="5222475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4" name="Platshållare för text 2">
            <a:extLst>
              <a:ext uri="{FF2B5EF4-FFF2-40B4-BE49-F238E27FC236}">
                <a16:creationId xmlns:a16="http://schemas.microsoft.com/office/drawing/2014/main" id="{68F64643-0934-E544-8EF3-DDF27D2399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41233" y="3696465"/>
            <a:ext cx="5222475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Platshållare för datum 3">
            <a:extLst>
              <a:ext uri="{FF2B5EF4-FFF2-40B4-BE49-F238E27FC236}">
                <a16:creationId xmlns:a16="http://schemas.microsoft.com/office/drawing/2014/main" id="{25B9466E-1561-3A43-B7CC-D96C48832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23" name="Platshållare för sidfot 4">
            <a:extLst>
              <a:ext uri="{FF2B5EF4-FFF2-40B4-BE49-F238E27FC236}">
                <a16:creationId xmlns:a16="http://schemas.microsoft.com/office/drawing/2014/main" id="{2F9F85FB-38B2-B648-A272-CF8F228D6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35" name="Platshållare för bildnummer 5">
            <a:extLst>
              <a:ext uri="{FF2B5EF4-FFF2-40B4-BE49-F238E27FC236}">
                <a16:creationId xmlns:a16="http://schemas.microsoft.com/office/drawing/2014/main" id="{E6C74B85-D904-6740-B752-391BA959E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197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sp>
        <p:nvSpPr>
          <p:cNvPr id="22" name="Chart Placeholder 4">
            <a:extLst>
              <a:ext uri="{FF2B5EF4-FFF2-40B4-BE49-F238E27FC236}">
                <a16:creationId xmlns:a16="http://schemas.microsoft.com/office/drawing/2014/main" id="{C3D3CB84-4C51-4944-9D93-F993A25F730B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864396" y="3148012"/>
            <a:ext cx="16559211" cy="6056231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chart</a:t>
            </a:r>
          </a:p>
        </p:txBody>
      </p:sp>
      <p:grpSp>
        <p:nvGrpSpPr>
          <p:cNvPr id="24" name="Grupp 32">
            <a:extLst>
              <a:ext uri="{FF2B5EF4-FFF2-40B4-BE49-F238E27FC236}">
                <a16:creationId xmlns:a16="http://schemas.microsoft.com/office/drawing/2014/main" id="{0166D808-3CB7-884E-95C7-EA74E9B4F048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25" name="Bild 2">
              <a:extLst>
                <a:ext uri="{FF2B5EF4-FFF2-40B4-BE49-F238E27FC236}">
                  <a16:creationId xmlns:a16="http://schemas.microsoft.com/office/drawing/2014/main" id="{E6026D09-5D94-2047-81A1-BDED6F7CDCFD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7" name="Bild 2">
              <a:extLst>
                <a:ext uri="{FF2B5EF4-FFF2-40B4-BE49-F238E27FC236}">
                  <a16:creationId xmlns:a16="http://schemas.microsoft.com/office/drawing/2014/main" id="{09D15658-F29E-EE41-AE3A-1E438ADAB93C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8" name="Bild 2">
              <a:extLst>
                <a:ext uri="{FF2B5EF4-FFF2-40B4-BE49-F238E27FC236}">
                  <a16:creationId xmlns:a16="http://schemas.microsoft.com/office/drawing/2014/main" id="{9A3DDF5D-46F5-B344-8DAD-D5914874C3D5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9" name="Bild 2">
              <a:extLst>
                <a:ext uri="{FF2B5EF4-FFF2-40B4-BE49-F238E27FC236}">
                  <a16:creationId xmlns:a16="http://schemas.microsoft.com/office/drawing/2014/main" id="{3A509201-ECF6-B64B-A0A7-231FAA504AB9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0" name="Bild 2">
              <a:extLst>
                <a:ext uri="{FF2B5EF4-FFF2-40B4-BE49-F238E27FC236}">
                  <a16:creationId xmlns:a16="http://schemas.microsoft.com/office/drawing/2014/main" id="{A8421D0D-3339-7742-993A-EC5B51EBE591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1" name="Bild 2">
              <a:extLst>
                <a:ext uri="{FF2B5EF4-FFF2-40B4-BE49-F238E27FC236}">
                  <a16:creationId xmlns:a16="http://schemas.microsoft.com/office/drawing/2014/main" id="{D82288C4-6EC8-9547-AC38-3AE9F31FE908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32" name="Bild 2">
              <a:extLst>
                <a:ext uri="{FF2B5EF4-FFF2-40B4-BE49-F238E27FC236}">
                  <a16:creationId xmlns:a16="http://schemas.microsoft.com/office/drawing/2014/main" id="{66082E5D-4163-2F49-AA1C-B2405257920A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8ADFF0B7-3A32-2C4B-BDF1-ECD3EE00D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EEEE660B-80A1-2741-8402-38F2598A8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921A1170-AB66-574D-93A2-A29BD448C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741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ull 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3999" y="1080002"/>
            <a:ext cx="16541987" cy="12906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two lines</a:t>
            </a:r>
          </a:p>
          <a:p>
            <a:pPr lvl="0"/>
            <a:endParaRPr lang="en-US" noProof="0"/>
          </a:p>
        </p:txBody>
      </p:sp>
      <p:grpSp>
        <p:nvGrpSpPr>
          <p:cNvPr id="13" name="Grupp 32">
            <a:extLst>
              <a:ext uri="{FF2B5EF4-FFF2-40B4-BE49-F238E27FC236}">
                <a16:creationId xmlns:a16="http://schemas.microsoft.com/office/drawing/2014/main" id="{6052E143-9E4E-A74A-B270-30FD881BF636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14" name="Bild 2">
              <a:extLst>
                <a:ext uri="{FF2B5EF4-FFF2-40B4-BE49-F238E27FC236}">
                  <a16:creationId xmlns:a16="http://schemas.microsoft.com/office/drawing/2014/main" id="{8EFB6FE1-71C4-C84E-8225-1ED321BF2576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5" name="Bild 2">
              <a:extLst>
                <a:ext uri="{FF2B5EF4-FFF2-40B4-BE49-F238E27FC236}">
                  <a16:creationId xmlns:a16="http://schemas.microsoft.com/office/drawing/2014/main" id="{C75C6BBC-8CE7-1447-9C1A-5CF2E31B8E86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6" name="Bild 2">
              <a:extLst>
                <a:ext uri="{FF2B5EF4-FFF2-40B4-BE49-F238E27FC236}">
                  <a16:creationId xmlns:a16="http://schemas.microsoft.com/office/drawing/2014/main" id="{C67E8788-BA40-7B4E-8CE0-D014697FF57F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7" name="Bild 2">
              <a:extLst>
                <a:ext uri="{FF2B5EF4-FFF2-40B4-BE49-F238E27FC236}">
                  <a16:creationId xmlns:a16="http://schemas.microsoft.com/office/drawing/2014/main" id="{95E3D91E-8773-7A4B-A13C-0E4FBDFC5FE3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8" name="Bild 2">
              <a:extLst>
                <a:ext uri="{FF2B5EF4-FFF2-40B4-BE49-F238E27FC236}">
                  <a16:creationId xmlns:a16="http://schemas.microsoft.com/office/drawing/2014/main" id="{93A47CE2-36F2-314E-B92A-3F8A641FD515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0" name="Bild 2">
              <a:extLst>
                <a:ext uri="{FF2B5EF4-FFF2-40B4-BE49-F238E27FC236}">
                  <a16:creationId xmlns:a16="http://schemas.microsoft.com/office/drawing/2014/main" id="{E1EEBA04-4683-4848-BB26-CA97EA2ECDBF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1" name="Bild 2">
              <a:extLst>
                <a:ext uri="{FF2B5EF4-FFF2-40B4-BE49-F238E27FC236}">
                  <a16:creationId xmlns:a16="http://schemas.microsoft.com/office/drawing/2014/main" id="{00FB335B-B11A-1A47-80E0-92010385FE92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able Placeholder 5">
            <a:extLst>
              <a:ext uri="{FF2B5EF4-FFF2-40B4-BE49-F238E27FC236}">
                <a16:creationId xmlns:a16="http://schemas.microsoft.com/office/drawing/2014/main" id="{3BFD68C4-B563-2D4A-A4B9-CA7F194CE4D4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864396" y="3148202"/>
            <a:ext cx="16559211" cy="6056043"/>
          </a:xfrm>
        </p:spPr>
        <p:txBody>
          <a:bodyPr/>
          <a:lstStyle>
            <a:lvl1pPr marL="19050" indent="0" algn="ctr">
              <a:buNone/>
              <a:defRPr sz="195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add a table</a:t>
            </a:r>
          </a:p>
        </p:txBody>
      </p:sp>
      <p:sp>
        <p:nvSpPr>
          <p:cNvPr id="22" name="Platshållare för datum 3">
            <a:extLst>
              <a:ext uri="{FF2B5EF4-FFF2-40B4-BE49-F238E27FC236}">
                <a16:creationId xmlns:a16="http://schemas.microsoft.com/office/drawing/2014/main" id="{69FE7AF7-F6A3-C640-A514-17AD05541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23" name="Platshållare för sidfot 4">
            <a:extLst>
              <a:ext uri="{FF2B5EF4-FFF2-40B4-BE49-F238E27FC236}">
                <a16:creationId xmlns:a16="http://schemas.microsoft.com/office/drawing/2014/main" id="{075A2326-1E29-9B4D-BAE6-F7E11ED89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24" name="Platshållare för bildnummer 5">
            <a:extLst>
              <a:ext uri="{FF2B5EF4-FFF2-40B4-BE49-F238E27FC236}">
                <a16:creationId xmlns:a16="http://schemas.microsoft.com/office/drawing/2014/main" id="{C81EA6FF-C1A7-DD40-9726-BB59D2F3B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5869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Two Columns Blue/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44">
            <a:extLst>
              <a:ext uri="{FF2B5EF4-FFF2-40B4-BE49-F238E27FC236}">
                <a16:creationId xmlns:a16="http://schemas.microsoft.com/office/drawing/2014/main" id="{27844A3D-8243-2143-85B5-BB3E1585307B}"/>
              </a:ext>
            </a:extLst>
          </p:cNvPr>
          <p:cNvSpPr/>
          <p:nvPr userDrawn="1"/>
        </p:nvSpPr>
        <p:spPr>
          <a:xfrm>
            <a:off x="881578" y="2261287"/>
            <a:ext cx="8048111" cy="69352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2"/>
              </a:solidFill>
            </a:endParaRPr>
          </a:p>
        </p:txBody>
      </p:sp>
      <p:sp>
        <p:nvSpPr>
          <p:cNvPr id="27" name="Rektangel 43">
            <a:extLst>
              <a:ext uri="{FF2B5EF4-FFF2-40B4-BE49-F238E27FC236}">
                <a16:creationId xmlns:a16="http://schemas.microsoft.com/office/drawing/2014/main" id="{D2047841-A38E-E04D-92A9-4F647F6B7944}"/>
              </a:ext>
            </a:extLst>
          </p:cNvPr>
          <p:cNvSpPr/>
          <p:nvPr userDrawn="1"/>
        </p:nvSpPr>
        <p:spPr>
          <a:xfrm>
            <a:off x="9358313" y="2261287"/>
            <a:ext cx="8073666" cy="693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6318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one line</a:t>
            </a:r>
          </a:p>
          <a:p>
            <a:pPr lvl="0"/>
            <a:endParaRPr lang="en-US" noProof="0"/>
          </a:p>
        </p:txBody>
      </p:sp>
      <p:grpSp>
        <p:nvGrpSpPr>
          <p:cNvPr id="13" name="Grupp 32">
            <a:extLst>
              <a:ext uri="{FF2B5EF4-FFF2-40B4-BE49-F238E27FC236}">
                <a16:creationId xmlns:a16="http://schemas.microsoft.com/office/drawing/2014/main" id="{6052E143-9E4E-A74A-B270-30FD881BF636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14" name="Bild 2">
              <a:extLst>
                <a:ext uri="{FF2B5EF4-FFF2-40B4-BE49-F238E27FC236}">
                  <a16:creationId xmlns:a16="http://schemas.microsoft.com/office/drawing/2014/main" id="{8EFB6FE1-71C4-C84E-8225-1ED321BF2576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5" name="Bild 2">
              <a:extLst>
                <a:ext uri="{FF2B5EF4-FFF2-40B4-BE49-F238E27FC236}">
                  <a16:creationId xmlns:a16="http://schemas.microsoft.com/office/drawing/2014/main" id="{C75C6BBC-8CE7-1447-9C1A-5CF2E31B8E86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6" name="Bild 2">
              <a:extLst>
                <a:ext uri="{FF2B5EF4-FFF2-40B4-BE49-F238E27FC236}">
                  <a16:creationId xmlns:a16="http://schemas.microsoft.com/office/drawing/2014/main" id="{C67E8788-BA40-7B4E-8CE0-D014697FF57F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7" name="Bild 2">
              <a:extLst>
                <a:ext uri="{FF2B5EF4-FFF2-40B4-BE49-F238E27FC236}">
                  <a16:creationId xmlns:a16="http://schemas.microsoft.com/office/drawing/2014/main" id="{95E3D91E-8773-7A4B-A13C-0E4FBDFC5FE3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8" name="Bild 2">
              <a:extLst>
                <a:ext uri="{FF2B5EF4-FFF2-40B4-BE49-F238E27FC236}">
                  <a16:creationId xmlns:a16="http://schemas.microsoft.com/office/drawing/2014/main" id="{93A47CE2-36F2-314E-B92A-3F8A641FD515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0" name="Bild 2">
              <a:extLst>
                <a:ext uri="{FF2B5EF4-FFF2-40B4-BE49-F238E27FC236}">
                  <a16:creationId xmlns:a16="http://schemas.microsoft.com/office/drawing/2014/main" id="{E1EEBA04-4683-4848-BB26-CA97EA2ECDBF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1" name="Bild 2">
              <a:extLst>
                <a:ext uri="{FF2B5EF4-FFF2-40B4-BE49-F238E27FC236}">
                  <a16:creationId xmlns:a16="http://schemas.microsoft.com/office/drawing/2014/main" id="{00FB335B-B11A-1A47-80E0-92010385FE92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B47F0ED-B34E-F740-BB96-31AB716AB21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95229" y="2718839"/>
            <a:ext cx="6817859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bg1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3" name="Platshållare för text 2">
            <a:extLst>
              <a:ext uri="{FF2B5EF4-FFF2-40B4-BE49-F238E27FC236}">
                <a16:creationId xmlns:a16="http://schemas.microsoft.com/office/drawing/2014/main" id="{82839781-9E89-2E4B-BF5A-FCFE0FEEAF5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95229" y="3267103"/>
            <a:ext cx="6817859" cy="5497542"/>
          </a:xfrm>
        </p:spPr>
        <p:txBody>
          <a:bodyPr numCol="1" spcCol="28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A6ACECAA-6C52-1F44-BE0A-70D683814D9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86218" y="2718839"/>
            <a:ext cx="6817859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A69AB6DF-EAFF-2242-82F5-78B1D0853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986218" y="3267103"/>
            <a:ext cx="6817859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Platshållare för datum 3">
            <a:extLst>
              <a:ext uri="{FF2B5EF4-FFF2-40B4-BE49-F238E27FC236}">
                <a16:creationId xmlns:a16="http://schemas.microsoft.com/office/drawing/2014/main" id="{6319712A-97E1-A445-BAC4-0F99CFE0D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29" name="Platshållare för sidfot 4">
            <a:extLst>
              <a:ext uri="{FF2B5EF4-FFF2-40B4-BE49-F238E27FC236}">
                <a16:creationId xmlns:a16="http://schemas.microsoft.com/office/drawing/2014/main" id="{F9676C8E-A386-A846-AF45-4B98FBCCA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26558BBE-F21B-9B45-9244-B8FDB77F0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9230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Two Columns Green/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44">
            <a:extLst>
              <a:ext uri="{FF2B5EF4-FFF2-40B4-BE49-F238E27FC236}">
                <a16:creationId xmlns:a16="http://schemas.microsoft.com/office/drawing/2014/main" id="{27844A3D-8243-2143-85B5-BB3E1585307B}"/>
              </a:ext>
            </a:extLst>
          </p:cNvPr>
          <p:cNvSpPr/>
          <p:nvPr userDrawn="1"/>
        </p:nvSpPr>
        <p:spPr>
          <a:xfrm>
            <a:off x="881578" y="2261287"/>
            <a:ext cx="8048111" cy="6935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2"/>
              </a:solidFill>
            </a:endParaRPr>
          </a:p>
        </p:txBody>
      </p:sp>
      <p:sp>
        <p:nvSpPr>
          <p:cNvPr id="27" name="Rektangel 43">
            <a:extLst>
              <a:ext uri="{FF2B5EF4-FFF2-40B4-BE49-F238E27FC236}">
                <a16:creationId xmlns:a16="http://schemas.microsoft.com/office/drawing/2014/main" id="{D2047841-A38E-E04D-92A9-4F647F6B7944}"/>
              </a:ext>
            </a:extLst>
          </p:cNvPr>
          <p:cNvSpPr/>
          <p:nvPr userDrawn="1"/>
        </p:nvSpPr>
        <p:spPr>
          <a:xfrm>
            <a:off x="9358313" y="2261287"/>
            <a:ext cx="8073666" cy="6935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6CCD45-BBC3-4242-B2B8-F5604A1D97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000" y="1080002"/>
            <a:ext cx="16559607" cy="6318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spc="6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add a headline of maximum one line</a:t>
            </a:r>
          </a:p>
          <a:p>
            <a:pPr lvl="0"/>
            <a:endParaRPr lang="en-US" noProof="0"/>
          </a:p>
        </p:txBody>
      </p:sp>
      <p:grpSp>
        <p:nvGrpSpPr>
          <p:cNvPr id="13" name="Grupp 32">
            <a:extLst>
              <a:ext uri="{FF2B5EF4-FFF2-40B4-BE49-F238E27FC236}">
                <a16:creationId xmlns:a16="http://schemas.microsoft.com/office/drawing/2014/main" id="{6052E143-9E4E-A74A-B270-30FD881BF636}"/>
              </a:ext>
            </a:extLst>
          </p:cNvPr>
          <p:cNvGrpSpPr/>
          <p:nvPr userDrawn="1"/>
        </p:nvGrpSpPr>
        <p:grpSpPr>
          <a:xfrm>
            <a:off x="864210" y="9677226"/>
            <a:ext cx="923217" cy="136791"/>
            <a:chOff x="576140" y="6451484"/>
            <a:chExt cx="615478" cy="91194"/>
          </a:xfrm>
          <a:solidFill>
            <a:schemeClr val="tx2"/>
          </a:solidFill>
        </p:grpSpPr>
        <p:sp>
          <p:nvSpPr>
            <p:cNvPr id="14" name="Bild 2">
              <a:extLst>
                <a:ext uri="{FF2B5EF4-FFF2-40B4-BE49-F238E27FC236}">
                  <a16:creationId xmlns:a16="http://schemas.microsoft.com/office/drawing/2014/main" id="{8EFB6FE1-71C4-C84E-8225-1ED321BF2576}"/>
                </a:ext>
              </a:extLst>
            </p:cNvPr>
            <p:cNvSpPr/>
            <p:nvPr/>
          </p:nvSpPr>
          <p:spPr>
            <a:xfrm>
              <a:off x="841573" y="6451547"/>
              <a:ext cx="79285" cy="91131"/>
            </a:xfrm>
            <a:custGeom>
              <a:avLst/>
              <a:gdLst>
                <a:gd name="connsiteX0" fmla="*/ 588645 w 803275"/>
                <a:gd name="connsiteY0" fmla="*/ 0 h 923289"/>
                <a:gd name="connsiteX1" fmla="*/ 588645 w 803275"/>
                <a:gd name="connsiteY1" fmla="*/ 580390 h 923289"/>
                <a:gd name="connsiteX2" fmla="*/ 217805 w 803275"/>
                <a:gd name="connsiteY2" fmla="*/ 0 h 923289"/>
                <a:gd name="connsiteX3" fmla="*/ 0 w 803275"/>
                <a:gd name="connsiteY3" fmla="*/ 0 h 923289"/>
                <a:gd name="connsiteX4" fmla="*/ 0 w 803275"/>
                <a:gd name="connsiteY4" fmla="*/ 923290 h 923289"/>
                <a:gd name="connsiteX5" fmla="*/ 213995 w 803275"/>
                <a:gd name="connsiteY5" fmla="*/ 923290 h 923289"/>
                <a:gd name="connsiteX6" fmla="*/ 213995 w 803275"/>
                <a:gd name="connsiteY6" fmla="*/ 353695 h 923289"/>
                <a:gd name="connsiteX7" fmla="*/ 581660 w 803275"/>
                <a:gd name="connsiteY7" fmla="*/ 921385 h 923289"/>
                <a:gd name="connsiteX8" fmla="*/ 581660 w 803275"/>
                <a:gd name="connsiteY8" fmla="*/ 923290 h 923289"/>
                <a:gd name="connsiteX9" fmla="*/ 803275 w 803275"/>
                <a:gd name="connsiteY9" fmla="*/ 923290 h 923289"/>
                <a:gd name="connsiteX10" fmla="*/ 802640 w 803275"/>
                <a:gd name="connsiteY10" fmla="*/ 723900 h 923289"/>
                <a:gd name="connsiteX11" fmla="*/ 801370 w 803275"/>
                <a:gd name="connsiteY11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3275" h="923289">
                  <a:moveTo>
                    <a:pt x="588645" y="0"/>
                  </a:moveTo>
                  <a:lnTo>
                    <a:pt x="588645" y="580390"/>
                  </a:lnTo>
                  <a:lnTo>
                    <a:pt x="217805" y="0"/>
                  </a:lnTo>
                  <a:lnTo>
                    <a:pt x="0" y="0"/>
                  </a:lnTo>
                  <a:lnTo>
                    <a:pt x="0" y="923290"/>
                  </a:lnTo>
                  <a:lnTo>
                    <a:pt x="213995" y="923290"/>
                  </a:lnTo>
                  <a:lnTo>
                    <a:pt x="213995" y="353695"/>
                  </a:lnTo>
                  <a:lnTo>
                    <a:pt x="581660" y="921385"/>
                  </a:lnTo>
                  <a:lnTo>
                    <a:pt x="581660" y="923290"/>
                  </a:lnTo>
                  <a:lnTo>
                    <a:pt x="803275" y="923290"/>
                  </a:lnTo>
                  <a:lnTo>
                    <a:pt x="802640" y="723900"/>
                  </a:lnTo>
                  <a:lnTo>
                    <a:pt x="80137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5" name="Bild 2">
              <a:extLst>
                <a:ext uri="{FF2B5EF4-FFF2-40B4-BE49-F238E27FC236}">
                  <a16:creationId xmlns:a16="http://schemas.microsoft.com/office/drawing/2014/main" id="{C75C6BBC-8CE7-1447-9C1A-5CF2E31B8E86}"/>
                </a:ext>
              </a:extLst>
            </p:cNvPr>
            <p:cNvSpPr/>
            <p:nvPr/>
          </p:nvSpPr>
          <p:spPr>
            <a:xfrm>
              <a:off x="742921" y="6451547"/>
              <a:ext cx="90817" cy="91131"/>
            </a:xfrm>
            <a:custGeom>
              <a:avLst/>
              <a:gdLst>
                <a:gd name="connsiteX0" fmla="*/ 458470 w 920114"/>
                <a:gd name="connsiteY0" fmla="*/ 192405 h 923289"/>
                <a:gd name="connsiteX1" fmla="*/ 577850 w 920114"/>
                <a:gd name="connsiteY1" fmla="*/ 546735 h 923289"/>
                <a:gd name="connsiteX2" fmla="*/ 342900 w 920114"/>
                <a:gd name="connsiteY2" fmla="*/ 546735 h 923289"/>
                <a:gd name="connsiteX3" fmla="*/ 458470 w 920114"/>
                <a:gd name="connsiteY3" fmla="*/ 192405 h 923289"/>
                <a:gd name="connsiteX4" fmla="*/ 319405 w 920114"/>
                <a:gd name="connsiteY4" fmla="*/ 0 h 923289"/>
                <a:gd name="connsiteX5" fmla="*/ 0 w 920114"/>
                <a:gd name="connsiteY5" fmla="*/ 923290 h 923289"/>
                <a:gd name="connsiteX6" fmla="*/ 225425 w 920114"/>
                <a:gd name="connsiteY6" fmla="*/ 923290 h 923289"/>
                <a:gd name="connsiteX7" fmla="*/ 283845 w 920114"/>
                <a:gd name="connsiteY7" fmla="*/ 734695 h 923289"/>
                <a:gd name="connsiteX8" fmla="*/ 637540 w 920114"/>
                <a:gd name="connsiteY8" fmla="*/ 734695 h 923289"/>
                <a:gd name="connsiteX9" fmla="*/ 697865 w 920114"/>
                <a:gd name="connsiteY9" fmla="*/ 923290 h 923289"/>
                <a:gd name="connsiteX10" fmla="*/ 920115 w 920114"/>
                <a:gd name="connsiteY10" fmla="*/ 923290 h 923289"/>
                <a:gd name="connsiteX11" fmla="*/ 591185 w 920114"/>
                <a:gd name="connsiteY11" fmla="*/ 0 h 923289"/>
                <a:gd name="connsiteX12" fmla="*/ 319405 w 920114"/>
                <a:gd name="connsiteY12" fmla="*/ 0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0114" h="923289">
                  <a:moveTo>
                    <a:pt x="458470" y="192405"/>
                  </a:moveTo>
                  <a:lnTo>
                    <a:pt x="577850" y="546735"/>
                  </a:lnTo>
                  <a:lnTo>
                    <a:pt x="342900" y="546735"/>
                  </a:lnTo>
                  <a:lnTo>
                    <a:pt x="458470" y="192405"/>
                  </a:lnTo>
                  <a:close/>
                  <a:moveTo>
                    <a:pt x="319405" y="0"/>
                  </a:move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20115" y="923290"/>
                  </a:lnTo>
                  <a:lnTo>
                    <a:pt x="591185" y="0"/>
                  </a:lnTo>
                  <a:lnTo>
                    <a:pt x="31940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6" name="Bild 2">
              <a:extLst>
                <a:ext uri="{FF2B5EF4-FFF2-40B4-BE49-F238E27FC236}">
                  <a16:creationId xmlns:a16="http://schemas.microsoft.com/office/drawing/2014/main" id="{C67E8788-BA40-7B4E-8CE0-D014697FF57F}"/>
                </a:ext>
              </a:extLst>
            </p:cNvPr>
            <p:cNvSpPr/>
            <p:nvPr/>
          </p:nvSpPr>
          <p:spPr>
            <a:xfrm>
              <a:off x="576140" y="6451547"/>
              <a:ext cx="77655" cy="91131"/>
            </a:xfrm>
            <a:custGeom>
              <a:avLst/>
              <a:gdLst>
                <a:gd name="connsiteX0" fmla="*/ 537845 w 786764"/>
                <a:gd name="connsiteY0" fmla="*/ 366395 h 923289"/>
                <a:gd name="connsiteX1" fmla="*/ 286385 w 786764"/>
                <a:gd name="connsiteY1" fmla="*/ 366395 h 923289"/>
                <a:gd name="connsiteX2" fmla="*/ 199390 w 786764"/>
                <a:gd name="connsiteY2" fmla="*/ 280670 h 923289"/>
                <a:gd name="connsiteX3" fmla="*/ 286385 w 786764"/>
                <a:gd name="connsiteY3" fmla="*/ 194945 h 923289"/>
                <a:gd name="connsiteX4" fmla="*/ 722630 w 786764"/>
                <a:gd name="connsiteY4" fmla="*/ 194945 h 923289"/>
                <a:gd name="connsiteX5" fmla="*/ 722630 w 786764"/>
                <a:gd name="connsiteY5" fmla="*/ 0 h 923289"/>
                <a:gd name="connsiteX6" fmla="*/ 286385 w 786764"/>
                <a:gd name="connsiteY6" fmla="*/ 0 h 923289"/>
                <a:gd name="connsiteX7" fmla="*/ 0 w 786764"/>
                <a:gd name="connsiteY7" fmla="*/ 280670 h 923289"/>
                <a:gd name="connsiteX8" fmla="*/ 286385 w 786764"/>
                <a:gd name="connsiteY8" fmla="*/ 549910 h 923289"/>
                <a:gd name="connsiteX9" fmla="*/ 504825 w 786764"/>
                <a:gd name="connsiteY9" fmla="*/ 549910 h 923289"/>
                <a:gd name="connsiteX10" fmla="*/ 588010 w 786764"/>
                <a:gd name="connsiteY10" fmla="*/ 635635 h 923289"/>
                <a:gd name="connsiteX11" fmla="*/ 504825 w 786764"/>
                <a:gd name="connsiteY11" fmla="*/ 721360 h 923289"/>
                <a:gd name="connsiteX12" fmla="*/ 36830 w 786764"/>
                <a:gd name="connsiteY12" fmla="*/ 721360 h 923289"/>
                <a:gd name="connsiteX13" fmla="*/ 36830 w 786764"/>
                <a:gd name="connsiteY13" fmla="*/ 923290 h 923289"/>
                <a:gd name="connsiteX14" fmla="*/ 496570 w 786764"/>
                <a:gd name="connsiteY14" fmla="*/ 923290 h 923289"/>
                <a:gd name="connsiteX15" fmla="*/ 786765 w 786764"/>
                <a:gd name="connsiteY15" fmla="*/ 635635 h 923289"/>
                <a:gd name="connsiteX16" fmla="*/ 537845 w 786764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6764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7950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6830" y="721360"/>
                  </a:lnTo>
                  <a:lnTo>
                    <a:pt x="36830" y="923290"/>
                  </a:lnTo>
                  <a:lnTo>
                    <a:pt x="496570" y="923290"/>
                  </a:lnTo>
                  <a:cubicBezTo>
                    <a:pt x="678815" y="923290"/>
                    <a:pt x="786765" y="822960"/>
                    <a:pt x="786765" y="635635"/>
                  </a:cubicBezTo>
                  <a:cubicBezTo>
                    <a:pt x="786765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7" name="Bild 2">
              <a:extLst>
                <a:ext uri="{FF2B5EF4-FFF2-40B4-BE49-F238E27FC236}">
                  <a16:creationId xmlns:a16="http://schemas.microsoft.com/office/drawing/2014/main" id="{95E3D91E-8773-7A4B-A13C-0E4FBDFC5FE3}"/>
                </a:ext>
              </a:extLst>
            </p:cNvPr>
            <p:cNvSpPr/>
            <p:nvPr/>
          </p:nvSpPr>
          <p:spPr>
            <a:xfrm>
              <a:off x="666080" y="6451484"/>
              <a:ext cx="75525" cy="91194"/>
            </a:xfrm>
            <a:custGeom>
              <a:avLst/>
              <a:gdLst>
                <a:gd name="connsiteX0" fmla="*/ 516255 w 765175"/>
                <a:gd name="connsiteY0" fmla="*/ 0 h 923925"/>
                <a:gd name="connsiteX1" fmla="*/ 212725 w 765175"/>
                <a:gd name="connsiteY1" fmla="*/ 389890 h 923925"/>
                <a:gd name="connsiteX2" fmla="*/ 212725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2725 w 765175"/>
                <a:gd name="connsiteY5" fmla="*/ 923925 h 923925"/>
                <a:gd name="connsiteX6" fmla="*/ 212725 w 765175"/>
                <a:gd name="connsiteY6" fmla="*/ 534035 h 923925"/>
                <a:gd name="connsiteX7" fmla="*/ 516255 w 765175"/>
                <a:gd name="connsiteY7" fmla="*/ 923925 h 923925"/>
                <a:gd name="connsiteX8" fmla="*/ 765175 w 765175"/>
                <a:gd name="connsiteY8" fmla="*/ 923925 h 923925"/>
                <a:gd name="connsiteX9" fmla="*/ 415290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255" y="0"/>
                  </a:moveTo>
                  <a:lnTo>
                    <a:pt x="212725" y="389890"/>
                  </a:lnTo>
                  <a:lnTo>
                    <a:pt x="212725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2725" y="923925"/>
                  </a:lnTo>
                  <a:lnTo>
                    <a:pt x="212725" y="534035"/>
                  </a:lnTo>
                  <a:lnTo>
                    <a:pt x="516255" y="923925"/>
                  </a:lnTo>
                  <a:lnTo>
                    <a:pt x="765175" y="923925"/>
                  </a:lnTo>
                  <a:lnTo>
                    <a:pt x="415290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8" name="Bild 2">
              <a:extLst>
                <a:ext uri="{FF2B5EF4-FFF2-40B4-BE49-F238E27FC236}">
                  <a16:creationId xmlns:a16="http://schemas.microsoft.com/office/drawing/2014/main" id="{93A47CE2-36F2-314E-B92A-3F8A641FD515}"/>
                </a:ext>
              </a:extLst>
            </p:cNvPr>
            <p:cNvSpPr/>
            <p:nvPr/>
          </p:nvSpPr>
          <p:spPr>
            <a:xfrm>
              <a:off x="1100863" y="6451547"/>
              <a:ext cx="90755" cy="91131"/>
            </a:xfrm>
            <a:custGeom>
              <a:avLst/>
              <a:gdLst>
                <a:gd name="connsiteX0" fmla="*/ 590550 w 919479"/>
                <a:gd name="connsiteY0" fmla="*/ 0 h 923289"/>
                <a:gd name="connsiteX1" fmla="*/ 318770 w 919479"/>
                <a:gd name="connsiteY1" fmla="*/ 0 h 923289"/>
                <a:gd name="connsiteX2" fmla="*/ 0 w 919479"/>
                <a:gd name="connsiteY2" fmla="*/ 923290 h 923289"/>
                <a:gd name="connsiteX3" fmla="*/ 225425 w 919479"/>
                <a:gd name="connsiteY3" fmla="*/ 923290 h 923289"/>
                <a:gd name="connsiteX4" fmla="*/ 283845 w 919479"/>
                <a:gd name="connsiteY4" fmla="*/ 734695 h 923289"/>
                <a:gd name="connsiteX5" fmla="*/ 637540 w 919479"/>
                <a:gd name="connsiteY5" fmla="*/ 734695 h 923289"/>
                <a:gd name="connsiteX6" fmla="*/ 697865 w 919479"/>
                <a:gd name="connsiteY6" fmla="*/ 923290 h 923289"/>
                <a:gd name="connsiteX7" fmla="*/ 919480 w 919479"/>
                <a:gd name="connsiteY7" fmla="*/ 923290 h 923289"/>
                <a:gd name="connsiteX8" fmla="*/ 590550 w 919479"/>
                <a:gd name="connsiteY8" fmla="*/ 0 h 923289"/>
                <a:gd name="connsiteX9" fmla="*/ 342265 w 919479"/>
                <a:gd name="connsiteY9" fmla="*/ 546735 h 923289"/>
                <a:gd name="connsiteX10" fmla="*/ 457835 w 919479"/>
                <a:gd name="connsiteY10" fmla="*/ 192405 h 923289"/>
                <a:gd name="connsiteX11" fmla="*/ 577215 w 919479"/>
                <a:gd name="connsiteY11" fmla="*/ 546735 h 923289"/>
                <a:gd name="connsiteX12" fmla="*/ 342265 w 919479"/>
                <a:gd name="connsiteY12" fmla="*/ 54673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9479" h="923289">
                  <a:moveTo>
                    <a:pt x="590550" y="0"/>
                  </a:moveTo>
                  <a:lnTo>
                    <a:pt x="318770" y="0"/>
                  </a:lnTo>
                  <a:lnTo>
                    <a:pt x="0" y="923290"/>
                  </a:lnTo>
                  <a:lnTo>
                    <a:pt x="225425" y="923290"/>
                  </a:lnTo>
                  <a:lnTo>
                    <a:pt x="283845" y="734695"/>
                  </a:lnTo>
                  <a:lnTo>
                    <a:pt x="637540" y="734695"/>
                  </a:lnTo>
                  <a:lnTo>
                    <a:pt x="697865" y="923290"/>
                  </a:lnTo>
                  <a:lnTo>
                    <a:pt x="919480" y="923290"/>
                  </a:lnTo>
                  <a:lnTo>
                    <a:pt x="590550" y="0"/>
                  </a:lnTo>
                  <a:close/>
                  <a:moveTo>
                    <a:pt x="342265" y="546735"/>
                  </a:moveTo>
                  <a:lnTo>
                    <a:pt x="457835" y="192405"/>
                  </a:lnTo>
                  <a:lnTo>
                    <a:pt x="577215" y="546735"/>
                  </a:lnTo>
                  <a:lnTo>
                    <a:pt x="342265" y="5467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0" name="Bild 2">
              <a:extLst>
                <a:ext uri="{FF2B5EF4-FFF2-40B4-BE49-F238E27FC236}">
                  <a16:creationId xmlns:a16="http://schemas.microsoft.com/office/drawing/2014/main" id="{E1EEBA04-4683-4848-BB26-CA97EA2ECDBF}"/>
                </a:ext>
              </a:extLst>
            </p:cNvPr>
            <p:cNvSpPr/>
            <p:nvPr/>
          </p:nvSpPr>
          <p:spPr>
            <a:xfrm>
              <a:off x="933644" y="6451547"/>
              <a:ext cx="77718" cy="91131"/>
            </a:xfrm>
            <a:custGeom>
              <a:avLst/>
              <a:gdLst>
                <a:gd name="connsiteX0" fmla="*/ 537845 w 787400"/>
                <a:gd name="connsiteY0" fmla="*/ 366395 h 923289"/>
                <a:gd name="connsiteX1" fmla="*/ 286385 w 787400"/>
                <a:gd name="connsiteY1" fmla="*/ 366395 h 923289"/>
                <a:gd name="connsiteX2" fmla="*/ 199390 w 787400"/>
                <a:gd name="connsiteY2" fmla="*/ 280670 h 923289"/>
                <a:gd name="connsiteX3" fmla="*/ 286385 w 787400"/>
                <a:gd name="connsiteY3" fmla="*/ 194945 h 923289"/>
                <a:gd name="connsiteX4" fmla="*/ 722630 w 787400"/>
                <a:gd name="connsiteY4" fmla="*/ 194945 h 923289"/>
                <a:gd name="connsiteX5" fmla="*/ 722630 w 787400"/>
                <a:gd name="connsiteY5" fmla="*/ 0 h 923289"/>
                <a:gd name="connsiteX6" fmla="*/ 286385 w 787400"/>
                <a:gd name="connsiteY6" fmla="*/ 0 h 923289"/>
                <a:gd name="connsiteX7" fmla="*/ 0 w 787400"/>
                <a:gd name="connsiteY7" fmla="*/ 280670 h 923289"/>
                <a:gd name="connsiteX8" fmla="*/ 286385 w 787400"/>
                <a:gd name="connsiteY8" fmla="*/ 549910 h 923289"/>
                <a:gd name="connsiteX9" fmla="*/ 504825 w 787400"/>
                <a:gd name="connsiteY9" fmla="*/ 549910 h 923289"/>
                <a:gd name="connsiteX10" fmla="*/ 588010 w 787400"/>
                <a:gd name="connsiteY10" fmla="*/ 635635 h 923289"/>
                <a:gd name="connsiteX11" fmla="*/ 504825 w 787400"/>
                <a:gd name="connsiteY11" fmla="*/ 721360 h 923289"/>
                <a:gd name="connsiteX12" fmla="*/ 37465 w 787400"/>
                <a:gd name="connsiteY12" fmla="*/ 721360 h 923289"/>
                <a:gd name="connsiteX13" fmla="*/ 37465 w 787400"/>
                <a:gd name="connsiteY13" fmla="*/ 923290 h 923289"/>
                <a:gd name="connsiteX14" fmla="*/ 497205 w 787400"/>
                <a:gd name="connsiteY14" fmla="*/ 923290 h 923289"/>
                <a:gd name="connsiteX15" fmla="*/ 787400 w 787400"/>
                <a:gd name="connsiteY15" fmla="*/ 635635 h 923289"/>
                <a:gd name="connsiteX16" fmla="*/ 537845 w 787400"/>
                <a:gd name="connsiteY16" fmla="*/ 366395 h 923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87400" h="923289">
                  <a:moveTo>
                    <a:pt x="537845" y="366395"/>
                  </a:moveTo>
                  <a:lnTo>
                    <a:pt x="286385" y="366395"/>
                  </a:lnTo>
                  <a:cubicBezTo>
                    <a:pt x="227330" y="366395"/>
                    <a:pt x="199390" y="325755"/>
                    <a:pt x="199390" y="280670"/>
                  </a:cubicBezTo>
                  <a:cubicBezTo>
                    <a:pt x="199390" y="235585"/>
                    <a:pt x="227330" y="194945"/>
                    <a:pt x="286385" y="194945"/>
                  </a:cubicBezTo>
                  <a:lnTo>
                    <a:pt x="722630" y="194945"/>
                  </a:lnTo>
                  <a:lnTo>
                    <a:pt x="722630" y="0"/>
                  </a:lnTo>
                  <a:lnTo>
                    <a:pt x="286385" y="0"/>
                  </a:lnTo>
                  <a:cubicBezTo>
                    <a:pt x="108585" y="0"/>
                    <a:pt x="0" y="104140"/>
                    <a:pt x="0" y="280670"/>
                  </a:cubicBezTo>
                  <a:cubicBezTo>
                    <a:pt x="0" y="457200"/>
                    <a:pt x="125095" y="549910"/>
                    <a:pt x="286385" y="549910"/>
                  </a:cubicBezTo>
                  <a:lnTo>
                    <a:pt x="504825" y="549910"/>
                  </a:lnTo>
                  <a:cubicBezTo>
                    <a:pt x="560070" y="549910"/>
                    <a:pt x="588010" y="591820"/>
                    <a:pt x="588010" y="635635"/>
                  </a:cubicBezTo>
                  <a:cubicBezTo>
                    <a:pt x="588010" y="680720"/>
                    <a:pt x="560070" y="721360"/>
                    <a:pt x="504825" y="721360"/>
                  </a:cubicBezTo>
                  <a:lnTo>
                    <a:pt x="37465" y="721360"/>
                  </a:lnTo>
                  <a:lnTo>
                    <a:pt x="37465" y="923290"/>
                  </a:lnTo>
                  <a:lnTo>
                    <a:pt x="497205" y="923290"/>
                  </a:lnTo>
                  <a:cubicBezTo>
                    <a:pt x="679450" y="923290"/>
                    <a:pt x="787400" y="822960"/>
                    <a:pt x="787400" y="635635"/>
                  </a:cubicBezTo>
                  <a:cubicBezTo>
                    <a:pt x="787400" y="466725"/>
                    <a:pt x="678815" y="366395"/>
                    <a:pt x="537845" y="36639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  <p:sp>
          <p:nvSpPr>
            <p:cNvPr id="21" name="Bild 2">
              <a:extLst>
                <a:ext uri="{FF2B5EF4-FFF2-40B4-BE49-F238E27FC236}">
                  <a16:creationId xmlns:a16="http://schemas.microsoft.com/office/drawing/2014/main" id="{00FB335B-B11A-1A47-80E0-92010385FE92}"/>
                </a:ext>
              </a:extLst>
            </p:cNvPr>
            <p:cNvSpPr/>
            <p:nvPr/>
          </p:nvSpPr>
          <p:spPr>
            <a:xfrm>
              <a:off x="1023960" y="6451484"/>
              <a:ext cx="75525" cy="91194"/>
            </a:xfrm>
            <a:custGeom>
              <a:avLst/>
              <a:gdLst>
                <a:gd name="connsiteX0" fmla="*/ 516890 w 765175"/>
                <a:gd name="connsiteY0" fmla="*/ 0 h 923925"/>
                <a:gd name="connsiteX1" fmla="*/ 213360 w 765175"/>
                <a:gd name="connsiteY1" fmla="*/ 389890 h 923925"/>
                <a:gd name="connsiteX2" fmla="*/ 213360 w 765175"/>
                <a:gd name="connsiteY2" fmla="*/ 0 h 923925"/>
                <a:gd name="connsiteX3" fmla="*/ 0 w 765175"/>
                <a:gd name="connsiteY3" fmla="*/ 0 h 923925"/>
                <a:gd name="connsiteX4" fmla="*/ 0 w 765175"/>
                <a:gd name="connsiteY4" fmla="*/ 923925 h 923925"/>
                <a:gd name="connsiteX5" fmla="*/ 213360 w 765175"/>
                <a:gd name="connsiteY5" fmla="*/ 923925 h 923925"/>
                <a:gd name="connsiteX6" fmla="*/ 213360 w 765175"/>
                <a:gd name="connsiteY6" fmla="*/ 534035 h 923925"/>
                <a:gd name="connsiteX7" fmla="*/ 516890 w 765175"/>
                <a:gd name="connsiteY7" fmla="*/ 923925 h 923925"/>
                <a:gd name="connsiteX8" fmla="*/ 765175 w 765175"/>
                <a:gd name="connsiteY8" fmla="*/ 923925 h 923925"/>
                <a:gd name="connsiteX9" fmla="*/ 415925 w 765175"/>
                <a:gd name="connsiteY9" fmla="*/ 462280 h 923925"/>
                <a:gd name="connsiteX10" fmla="*/ 765175 w 765175"/>
                <a:gd name="connsiteY10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5175" h="923925">
                  <a:moveTo>
                    <a:pt x="516890" y="0"/>
                  </a:moveTo>
                  <a:lnTo>
                    <a:pt x="213360" y="389890"/>
                  </a:lnTo>
                  <a:lnTo>
                    <a:pt x="213360" y="0"/>
                  </a:lnTo>
                  <a:lnTo>
                    <a:pt x="0" y="0"/>
                  </a:lnTo>
                  <a:lnTo>
                    <a:pt x="0" y="923925"/>
                  </a:lnTo>
                  <a:lnTo>
                    <a:pt x="213360" y="923925"/>
                  </a:lnTo>
                  <a:lnTo>
                    <a:pt x="213360" y="534035"/>
                  </a:lnTo>
                  <a:lnTo>
                    <a:pt x="516890" y="923925"/>
                  </a:lnTo>
                  <a:lnTo>
                    <a:pt x="765175" y="923925"/>
                  </a:lnTo>
                  <a:lnTo>
                    <a:pt x="415925" y="462280"/>
                  </a:lnTo>
                  <a:lnTo>
                    <a:pt x="765175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4B605BB7-B2F3-B84E-B03B-86DFCB3BA5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95229" y="2718839"/>
            <a:ext cx="6817859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bg1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3" name="Platshållare för text 2">
            <a:extLst>
              <a:ext uri="{FF2B5EF4-FFF2-40B4-BE49-F238E27FC236}">
                <a16:creationId xmlns:a16="http://schemas.microsoft.com/office/drawing/2014/main" id="{91A18B88-BC29-1545-A005-7757B0356C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95229" y="3267103"/>
            <a:ext cx="6817859" cy="5497542"/>
          </a:xfrm>
        </p:spPr>
        <p:txBody>
          <a:bodyPr numCol="1" spcCol="28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3B7487A-37EB-5B4D-AD31-7D94C9D397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86218" y="2718839"/>
            <a:ext cx="6817859" cy="417960"/>
          </a:xfrm>
        </p:spPr>
        <p:txBody>
          <a:bodyPr numCol="1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defRPr sz="2400" b="1" spc="60" baseline="0">
                <a:solidFill>
                  <a:schemeClr val="tx2"/>
                </a:solidFill>
              </a:defRPr>
            </a:lvl1pPr>
            <a:lvl2pPr marL="21432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  <a:tabLst/>
              <a:defRPr sz="2400" spc="60" baseline="0">
                <a:solidFill>
                  <a:schemeClr val="tx1"/>
                </a:solidFill>
              </a:defRPr>
            </a:lvl2pPr>
            <a:lvl3pPr marL="335757" indent="-269082">
              <a:tabLst/>
              <a:defRPr sz="2400" spc="60" baseline="0">
                <a:solidFill>
                  <a:schemeClr val="tx1"/>
                </a:solidFill>
              </a:defRPr>
            </a:lvl3pPr>
            <a:lvl4pPr marL="535782" indent="-200025">
              <a:tabLst/>
              <a:defRPr sz="2100" spc="60" baseline="0">
                <a:solidFill>
                  <a:schemeClr val="tx1"/>
                </a:solidFill>
              </a:defRPr>
            </a:lvl4pPr>
            <a:lvl5pPr marL="940595" indent="-269082">
              <a:tabLst/>
              <a:defRPr sz="1800" spc="6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add a short headline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814F133D-F0F6-F94F-9E60-968BEDC32C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986218" y="3267103"/>
            <a:ext cx="6817859" cy="5497542"/>
          </a:xfrm>
        </p:spPr>
        <p:txBody>
          <a:bodyPr numCol="1" spcCol="28800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add 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latshållare för datum 3">
            <a:extLst>
              <a:ext uri="{FF2B5EF4-FFF2-40B4-BE49-F238E27FC236}">
                <a16:creationId xmlns:a16="http://schemas.microsoft.com/office/drawing/2014/main" id="{7402BE31-CC27-E847-BDD9-D6C8879647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28" name="Platshållare för sidfot 4">
            <a:extLst>
              <a:ext uri="{FF2B5EF4-FFF2-40B4-BE49-F238E27FC236}">
                <a16:creationId xmlns:a16="http://schemas.microsoft.com/office/drawing/2014/main" id="{1265CF89-4A7C-0D44-A384-D4D812EA2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6B0EBF6B-CE1D-134E-8D4C-03EA3C2B1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618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25CC405D-8498-714E-B2F7-E928AEECE0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863970-E853-F74E-B386-2DE5A779D478}" type="datetime1">
              <a:rPr lang="en-US" noProof="0" smtClean="0"/>
              <a:t>9/21/2026</a:t>
            </a:fld>
            <a:endParaRPr lang="en-US" noProof="0" dirty="0"/>
          </a:p>
        </p:txBody>
      </p:sp>
      <p:sp>
        <p:nvSpPr>
          <p:cNvPr id="3" name="Platshållare för sidfot 4">
            <a:extLst>
              <a:ext uri="{FF2B5EF4-FFF2-40B4-BE49-F238E27FC236}">
                <a16:creationId xmlns:a16="http://schemas.microsoft.com/office/drawing/2014/main" id="{B5435A3C-88FA-D846-9506-F253318AEB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Go to header/footer to change text </a:t>
            </a:r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B7AF931E-E5C1-9944-83DE-D94C8A4F3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F8DBD5B-30F9-4F9C-AE39-E065C1AC514D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9449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25B2822-A321-45B7-9957-B7E679D34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1085400"/>
            <a:ext cx="16531593" cy="86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Master title slide</a:t>
            </a:r>
          </a:p>
        </p:txBody>
      </p:sp>
      <p:grpSp>
        <p:nvGrpSpPr>
          <p:cNvPr id="34" name="Grid" hidden="1">
            <a:extLst>
              <a:ext uri="{FF2B5EF4-FFF2-40B4-BE49-F238E27FC236}">
                <a16:creationId xmlns:a16="http://schemas.microsoft.com/office/drawing/2014/main" id="{8B59028C-0DAB-C346-BDE4-CCBFEC3EE037}"/>
              </a:ext>
            </a:extLst>
          </p:cNvPr>
          <p:cNvGrpSpPr/>
          <p:nvPr userDrawn="1"/>
        </p:nvGrpSpPr>
        <p:grpSpPr>
          <a:xfrm>
            <a:off x="-1" y="-12054"/>
            <a:ext cx="18288002" cy="10299054"/>
            <a:chOff x="-1" y="-8036"/>
            <a:chExt cx="12192001" cy="6866036"/>
          </a:xfrm>
        </p:grpSpPr>
        <p:cxnSp>
          <p:nvCxnSpPr>
            <p:cNvPr id="7" name="Rak 5">
              <a:extLst>
                <a:ext uri="{FF2B5EF4-FFF2-40B4-BE49-F238E27FC236}">
                  <a16:creationId xmlns:a16="http://schemas.microsoft.com/office/drawing/2014/main" id="{1EFE181E-871B-AD44-8AAE-DFD0DE08A355}"/>
                </a:ext>
              </a:extLst>
            </p:cNvPr>
            <p:cNvCxnSpPr/>
            <p:nvPr userDrawn="1"/>
          </p:nvCxnSpPr>
          <p:spPr>
            <a:xfrm>
              <a:off x="57467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6">
              <a:extLst>
                <a:ext uri="{FF2B5EF4-FFF2-40B4-BE49-F238E27FC236}">
                  <a16:creationId xmlns:a16="http://schemas.microsoft.com/office/drawing/2014/main" id="{9D5972F3-574F-DC4A-BCF8-2DA1913F0186}"/>
                </a:ext>
              </a:extLst>
            </p:cNvPr>
            <p:cNvCxnSpPr/>
            <p:nvPr userDrawn="1"/>
          </p:nvCxnSpPr>
          <p:spPr>
            <a:xfrm>
              <a:off x="216852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k 7">
              <a:extLst>
                <a:ext uri="{FF2B5EF4-FFF2-40B4-BE49-F238E27FC236}">
                  <a16:creationId xmlns:a16="http://schemas.microsoft.com/office/drawing/2014/main" id="{3D14882A-7F22-A449-A1E4-7EDAE587983B}"/>
                </a:ext>
              </a:extLst>
            </p:cNvPr>
            <p:cNvCxnSpPr/>
            <p:nvPr userDrawn="1"/>
          </p:nvCxnSpPr>
          <p:spPr>
            <a:xfrm>
              <a:off x="246443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ak 8">
              <a:extLst>
                <a:ext uri="{FF2B5EF4-FFF2-40B4-BE49-F238E27FC236}">
                  <a16:creationId xmlns:a16="http://schemas.microsoft.com/office/drawing/2014/main" id="{BA03D361-78D9-0948-8E3E-E8FE9D3CCCC2}"/>
                </a:ext>
              </a:extLst>
            </p:cNvPr>
            <p:cNvCxnSpPr/>
            <p:nvPr userDrawn="1"/>
          </p:nvCxnSpPr>
          <p:spPr>
            <a:xfrm>
              <a:off x="405955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9">
              <a:extLst>
                <a:ext uri="{FF2B5EF4-FFF2-40B4-BE49-F238E27FC236}">
                  <a16:creationId xmlns:a16="http://schemas.microsoft.com/office/drawing/2014/main" id="{2CB47529-BFFA-F74E-B22E-BCAF91672C8B}"/>
                </a:ext>
              </a:extLst>
            </p:cNvPr>
            <p:cNvCxnSpPr/>
            <p:nvPr userDrawn="1"/>
          </p:nvCxnSpPr>
          <p:spPr>
            <a:xfrm>
              <a:off x="434403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ak 10">
              <a:extLst>
                <a:ext uri="{FF2B5EF4-FFF2-40B4-BE49-F238E27FC236}">
                  <a16:creationId xmlns:a16="http://schemas.microsoft.com/office/drawing/2014/main" id="{63C34ABE-C959-624C-A3DB-9708278B37BB}"/>
                </a:ext>
              </a:extLst>
            </p:cNvPr>
            <p:cNvCxnSpPr/>
            <p:nvPr userDrawn="1"/>
          </p:nvCxnSpPr>
          <p:spPr>
            <a:xfrm>
              <a:off x="594931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ak 11">
              <a:extLst>
                <a:ext uri="{FF2B5EF4-FFF2-40B4-BE49-F238E27FC236}">
                  <a16:creationId xmlns:a16="http://schemas.microsoft.com/office/drawing/2014/main" id="{E769680E-F889-8D4E-AC68-94BE9052D33E}"/>
                </a:ext>
              </a:extLst>
            </p:cNvPr>
            <p:cNvCxnSpPr/>
            <p:nvPr userDrawn="1"/>
          </p:nvCxnSpPr>
          <p:spPr>
            <a:xfrm>
              <a:off x="623379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k 12">
              <a:extLst>
                <a:ext uri="{FF2B5EF4-FFF2-40B4-BE49-F238E27FC236}">
                  <a16:creationId xmlns:a16="http://schemas.microsoft.com/office/drawing/2014/main" id="{EDD4A6A7-499C-5A4A-840D-AF0BB5CEE2C0}"/>
                </a:ext>
              </a:extLst>
            </p:cNvPr>
            <p:cNvCxnSpPr/>
            <p:nvPr userDrawn="1"/>
          </p:nvCxnSpPr>
          <p:spPr>
            <a:xfrm>
              <a:off x="783907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ak 13">
              <a:extLst>
                <a:ext uri="{FF2B5EF4-FFF2-40B4-BE49-F238E27FC236}">
                  <a16:creationId xmlns:a16="http://schemas.microsoft.com/office/drawing/2014/main" id="{FA59B691-FE8F-6E40-A047-331F4B6F58EC}"/>
                </a:ext>
              </a:extLst>
            </p:cNvPr>
            <p:cNvCxnSpPr/>
            <p:nvPr userDrawn="1"/>
          </p:nvCxnSpPr>
          <p:spPr>
            <a:xfrm>
              <a:off x="812355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14">
              <a:extLst>
                <a:ext uri="{FF2B5EF4-FFF2-40B4-BE49-F238E27FC236}">
                  <a16:creationId xmlns:a16="http://schemas.microsoft.com/office/drawing/2014/main" id="{9FD80A21-7531-914A-AF87-16C5ECA9E2FD}"/>
                </a:ext>
              </a:extLst>
            </p:cNvPr>
            <p:cNvCxnSpPr/>
            <p:nvPr userDrawn="1"/>
          </p:nvCxnSpPr>
          <p:spPr>
            <a:xfrm>
              <a:off x="972883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15">
              <a:extLst>
                <a:ext uri="{FF2B5EF4-FFF2-40B4-BE49-F238E27FC236}">
                  <a16:creationId xmlns:a16="http://schemas.microsoft.com/office/drawing/2014/main" id="{1571C2E8-E1D1-F04A-8325-BC47DE02B6E1}"/>
                </a:ext>
              </a:extLst>
            </p:cNvPr>
            <p:cNvCxnSpPr/>
            <p:nvPr userDrawn="1"/>
          </p:nvCxnSpPr>
          <p:spPr>
            <a:xfrm>
              <a:off x="1001331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k 16">
              <a:extLst>
                <a:ext uri="{FF2B5EF4-FFF2-40B4-BE49-F238E27FC236}">
                  <a16:creationId xmlns:a16="http://schemas.microsoft.com/office/drawing/2014/main" id="{EE96282C-29E0-324D-A57B-8DA5899B130F}"/>
                </a:ext>
              </a:extLst>
            </p:cNvPr>
            <p:cNvCxnSpPr/>
            <p:nvPr userDrawn="1"/>
          </p:nvCxnSpPr>
          <p:spPr>
            <a:xfrm>
              <a:off x="11608435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ak 18">
              <a:extLst>
                <a:ext uri="{FF2B5EF4-FFF2-40B4-BE49-F238E27FC236}">
                  <a16:creationId xmlns:a16="http://schemas.microsoft.com/office/drawing/2014/main" id="{536C4DC2-C1BD-BF40-822F-968A882DC849}"/>
                </a:ext>
              </a:extLst>
            </p:cNvPr>
            <p:cNvCxnSpPr/>
            <p:nvPr userDrawn="1"/>
          </p:nvCxnSpPr>
          <p:spPr>
            <a:xfrm>
              <a:off x="0" y="3429000"/>
              <a:ext cx="1219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ak 19">
              <a:extLst>
                <a:ext uri="{FF2B5EF4-FFF2-40B4-BE49-F238E27FC236}">
                  <a16:creationId xmlns:a16="http://schemas.microsoft.com/office/drawing/2014/main" id="{1C19E2E0-0F88-D940-B79A-4F48A4E16DBF}"/>
                </a:ext>
              </a:extLst>
            </p:cNvPr>
            <p:cNvCxnSpPr/>
            <p:nvPr userDrawn="1"/>
          </p:nvCxnSpPr>
          <p:spPr>
            <a:xfrm>
              <a:off x="0" y="716280"/>
              <a:ext cx="1219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ak 20">
              <a:extLst>
                <a:ext uri="{FF2B5EF4-FFF2-40B4-BE49-F238E27FC236}">
                  <a16:creationId xmlns:a16="http://schemas.microsoft.com/office/drawing/2014/main" id="{DF47D7D8-1177-5440-9D30-384D0310254F}"/>
                </a:ext>
              </a:extLst>
            </p:cNvPr>
            <p:cNvCxnSpPr/>
            <p:nvPr userDrawn="1"/>
          </p:nvCxnSpPr>
          <p:spPr>
            <a:xfrm>
              <a:off x="0" y="6131560"/>
              <a:ext cx="1219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upp 36">
              <a:extLst>
                <a:ext uri="{FF2B5EF4-FFF2-40B4-BE49-F238E27FC236}">
                  <a16:creationId xmlns:a16="http://schemas.microsoft.com/office/drawing/2014/main" id="{4073CAF2-D231-AA4E-B64C-4F29C3524743}"/>
                </a:ext>
              </a:extLst>
            </p:cNvPr>
            <p:cNvGrpSpPr/>
            <p:nvPr userDrawn="1"/>
          </p:nvGrpSpPr>
          <p:grpSpPr>
            <a:xfrm>
              <a:off x="-1" y="-8036"/>
              <a:ext cx="2513041" cy="1609752"/>
              <a:chOff x="-1" y="-8036"/>
              <a:chExt cx="2513041" cy="1609752"/>
            </a:xfrm>
          </p:grpSpPr>
          <p:sp>
            <p:nvSpPr>
              <p:cNvPr id="23" name="textruta 27">
                <a:extLst>
                  <a:ext uri="{FF2B5EF4-FFF2-40B4-BE49-F238E27FC236}">
                    <a16:creationId xmlns:a16="http://schemas.microsoft.com/office/drawing/2014/main" id="{408EBDF5-7E15-7E46-9D84-3C9DAC73CFEA}"/>
                  </a:ext>
                </a:extLst>
              </p:cNvPr>
              <p:cNvSpPr txBox="1"/>
              <p:nvPr/>
            </p:nvSpPr>
            <p:spPr>
              <a:xfrm>
                <a:off x="2128926" y="257555"/>
                <a:ext cx="384114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8 mm</a:t>
                </a:r>
              </a:p>
            </p:txBody>
          </p:sp>
          <p:sp>
            <p:nvSpPr>
              <p:cNvPr id="24" name="textruta 28">
                <a:extLst>
                  <a:ext uri="{FF2B5EF4-FFF2-40B4-BE49-F238E27FC236}">
                    <a16:creationId xmlns:a16="http://schemas.microsoft.com/office/drawing/2014/main" id="{59DAB34A-4CCD-084F-8415-4B0E6D9C875C}"/>
                  </a:ext>
                </a:extLst>
              </p:cNvPr>
              <p:cNvSpPr txBox="1"/>
              <p:nvPr/>
            </p:nvSpPr>
            <p:spPr>
              <a:xfrm>
                <a:off x="583563" y="259993"/>
                <a:ext cx="47049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 mm</a:t>
                </a:r>
              </a:p>
            </p:txBody>
          </p:sp>
          <p:sp>
            <p:nvSpPr>
              <p:cNvPr id="25" name="textruta 29">
                <a:extLst>
                  <a:ext uri="{FF2B5EF4-FFF2-40B4-BE49-F238E27FC236}">
                    <a16:creationId xmlns:a16="http://schemas.microsoft.com/office/drawing/2014/main" id="{B0319B5D-5C11-CC4E-A42F-45B4A1495C3A}"/>
                  </a:ext>
                </a:extLst>
              </p:cNvPr>
              <p:cNvSpPr txBox="1"/>
              <p:nvPr/>
            </p:nvSpPr>
            <p:spPr>
              <a:xfrm>
                <a:off x="-1" y="1313356"/>
                <a:ext cx="574675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16 mm</a:t>
                </a:r>
              </a:p>
            </p:txBody>
          </p:sp>
          <p:cxnSp>
            <p:nvCxnSpPr>
              <p:cNvPr id="26" name="Rak 30">
                <a:extLst>
                  <a:ext uri="{FF2B5EF4-FFF2-40B4-BE49-F238E27FC236}">
                    <a16:creationId xmlns:a16="http://schemas.microsoft.com/office/drawing/2014/main" id="{7254C707-F54B-3341-9421-3BCE67F2FDE4}"/>
                  </a:ext>
                </a:extLst>
              </p:cNvPr>
              <p:cNvCxnSpPr/>
              <p:nvPr/>
            </p:nvCxnSpPr>
            <p:spPr>
              <a:xfrm>
                <a:off x="1217245" y="-8036"/>
                <a:ext cx="0" cy="7207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ak 31">
                <a:extLst>
                  <a:ext uri="{FF2B5EF4-FFF2-40B4-BE49-F238E27FC236}">
                    <a16:creationId xmlns:a16="http://schemas.microsoft.com/office/drawing/2014/main" id="{5CFF8254-561E-4946-85FF-5C226AFFC7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8180" y="348224"/>
                <a:ext cx="8906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ak 32">
                <a:extLst>
                  <a:ext uri="{FF2B5EF4-FFF2-40B4-BE49-F238E27FC236}">
                    <a16:creationId xmlns:a16="http://schemas.microsoft.com/office/drawing/2014/main" id="{0699D758-408B-E845-8449-FDF2F4CFE9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" y="1601715"/>
                <a:ext cx="574675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ak 33">
                <a:extLst>
                  <a:ext uri="{FF2B5EF4-FFF2-40B4-BE49-F238E27FC236}">
                    <a16:creationId xmlns:a16="http://schemas.microsoft.com/office/drawing/2014/main" id="{D2C3CFE2-C214-F544-8C2B-B78316799C2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42806" y="1557183"/>
                <a:ext cx="8906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ak 34">
                <a:extLst>
                  <a:ext uri="{FF2B5EF4-FFF2-40B4-BE49-F238E27FC236}">
                    <a16:creationId xmlns:a16="http://schemas.microsoft.com/office/drawing/2014/main" id="{66360723-ED83-5E43-99F0-C30D4860EB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73859" y="545915"/>
                <a:ext cx="28994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ak 35">
                <a:extLst>
                  <a:ext uri="{FF2B5EF4-FFF2-40B4-BE49-F238E27FC236}">
                    <a16:creationId xmlns:a16="http://schemas.microsoft.com/office/drawing/2014/main" id="{BBBC5458-E333-CF4F-B0CB-264B70DE25C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74297" y="501382"/>
                <a:ext cx="8906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B36444E1-9481-3246-8530-C77C48B22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1" y="2738438"/>
            <a:ext cx="16543019" cy="64555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" name="Platshållare för datum 3">
            <a:extLst>
              <a:ext uri="{FF2B5EF4-FFF2-40B4-BE49-F238E27FC236}">
                <a16:creationId xmlns:a16="http://schemas.microsoft.com/office/drawing/2014/main" id="{4242F37A-724B-BB45-810B-98F9E5801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77869" y="9682201"/>
            <a:ext cx="2817180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 spc="75" baseline="0">
                <a:solidFill>
                  <a:schemeClr val="bg2"/>
                </a:solidFill>
              </a:defRPr>
            </a:lvl1pPr>
          </a:lstStyle>
          <a:p>
            <a:fld id="{72863970-E853-F74E-B386-2DE5A779D478}" type="datetime1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39" name="Platshållare för sidfot 4">
            <a:extLst>
              <a:ext uri="{FF2B5EF4-FFF2-40B4-BE49-F238E27FC236}">
                <a16:creationId xmlns:a16="http://schemas.microsoft.com/office/drawing/2014/main" id="{E70541BD-5E93-944A-AF9C-57328432E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38914" y="9682201"/>
            <a:ext cx="5205411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 spc="75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Go to header/footer to change text </a:t>
            </a:r>
          </a:p>
        </p:txBody>
      </p:sp>
      <p:sp>
        <p:nvSpPr>
          <p:cNvPr id="40" name="Platshållare för bildnummer 5">
            <a:extLst>
              <a:ext uri="{FF2B5EF4-FFF2-40B4-BE49-F238E27FC236}">
                <a16:creationId xmlns:a16="http://schemas.microsoft.com/office/drawing/2014/main" id="{DA69EF2E-7865-3E4D-A63C-41C17B87D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019973" y="9682201"/>
            <a:ext cx="2386014" cy="1688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spc="75" baseline="0">
                <a:solidFill>
                  <a:schemeClr val="bg2"/>
                </a:solidFill>
              </a:defRPr>
            </a:lvl1pPr>
          </a:lstStyle>
          <a:p>
            <a:fld id="{EF8DBD5B-30F9-4F9C-AE39-E065C1AC5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60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73845" indent="-264600" algn="l" defTabSz="13716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Char char="•"/>
        <a:tabLst/>
        <a:defRPr sz="2400" kern="1200" spc="60" baseline="0">
          <a:solidFill>
            <a:schemeClr val="bg2"/>
          </a:solidFill>
          <a:latin typeface="+mn-lt"/>
          <a:ea typeface="+mn-ea"/>
          <a:cs typeface="+mn-cs"/>
        </a:defRPr>
      </a:lvl1pPr>
      <a:lvl2pPr marL="542925" indent="-271463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tabLst/>
        <a:defRPr sz="2400" kern="1200" spc="60" baseline="0">
          <a:solidFill>
            <a:schemeClr val="bg2"/>
          </a:solidFill>
          <a:latin typeface="+mn-lt"/>
          <a:ea typeface="+mn-ea"/>
          <a:cs typeface="+mn-cs"/>
        </a:defRPr>
      </a:lvl2pPr>
      <a:lvl3pPr marL="802482" indent="-252413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tabLst/>
        <a:defRPr sz="2100" kern="1200" spc="60" baseline="0">
          <a:solidFill>
            <a:schemeClr val="bg2"/>
          </a:solidFill>
          <a:latin typeface="+mn-lt"/>
          <a:ea typeface="+mn-ea"/>
          <a:cs typeface="+mn-cs"/>
        </a:defRPr>
      </a:lvl3pPr>
      <a:lvl4pPr marL="1076325" indent="-273845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tabLst/>
        <a:defRPr sz="2100" kern="1200" spc="60" baseline="0">
          <a:solidFill>
            <a:schemeClr val="bg2"/>
          </a:solidFill>
          <a:latin typeface="+mn-lt"/>
          <a:ea typeface="+mn-ea"/>
          <a:cs typeface="+mn-cs"/>
        </a:defRPr>
      </a:lvl4pPr>
      <a:lvl5pPr marL="1335882" indent="-259557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tabLst/>
        <a:defRPr sz="1800" kern="1200" spc="60" baseline="0">
          <a:solidFill>
            <a:schemeClr val="bg2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63">
          <p15:clr>
            <a:srgbClr val="000000"/>
          </p15:clr>
        </p15:guide>
        <p15:guide id="4" pos="7317">
          <p15:clr>
            <a:srgbClr val="000000"/>
          </p15:clr>
        </p15:guide>
        <p15:guide id="5" orient="horz" pos="454">
          <p15:clr>
            <a:srgbClr val="000000"/>
          </p15:clr>
        </p15:guide>
        <p15:guide id="6" pos="2739">
          <p15:clr>
            <a:srgbClr val="A4A3A4"/>
          </p15:clr>
        </p15:guide>
        <p15:guide id="7" pos="1553">
          <p15:clr>
            <a:srgbClr val="A4A3A4"/>
          </p15:clr>
        </p15:guide>
        <p15:guide id="9" pos="3750">
          <p15:clr>
            <a:srgbClr val="A4A3A4"/>
          </p15:clr>
        </p15:guide>
        <p15:guide id="10" pos="3930">
          <p15:clr>
            <a:srgbClr val="A4A3A4"/>
          </p15:clr>
        </p15:guide>
        <p15:guide id="11" pos="4932">
          <p15:clr>
            <a:srgbClr val="A4A3A4"/>
          </p15:clr>
        </p15:guide>
        <p15:guide id="12" pos="5120">
          <p15:clr>
            <a:srgbClr val="A4A3A4"/>
          </p15:clr>
        </p15:guide>
        <p15:guide id="13" pos="6123">
          <p15:clr>
            <a:srgbClr val="A4A3A4"/>
          </p15:clr>
        </p15:guide>
        <p15:guide id="15" orient="horz" pos="3861">
          <p15:clr>
            <a:srgbClr val="000000"/>
          </p15:clr>
        </p15:guide>
        <p15:guide id="17" pos="1370">
          <p15:clr>
            <a:srgbClr val="A4A3A4"/>
          </p15:clr>
        </p15:guide>
        <p15:guide id="18" orient="horz" pos="4120">
          <p15:clr>
            <a:srgbClr val="A4A3A4"/>
          </p15:clr>
        </p15:guide>
        <p15:guide id="19" orient="horz" pos="2092">
          <p15:clr>
            <a:srgbClr val="A4A3A4"/>
          </p15:clr>
        </p15:guide>
        <p15:guide id="20" orient="horz" pos="2228">
          <p15:clr>
            <a:srgbClr val="A4A3A4"/>
          </p15:clr>
        </p15:guide>
        <p15:guide id="21" pos="6306">
          <p15:clr>
            <a:srgbClr val="A4A3A4"/>
          </p15:clr>
        </p15:guide>
        <p15:guide id="22" pos="2556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86560" y="2421178"/>
            <a:ext cx="7714880" cy="2749729"/>
          </a:xfrm>
          <a:custGeom>
            <a:avLst/>
            <a:gdLst/>
            <a:ahLst/>
            <a:cxnLst/>
            <a:rect l="l" t="t" r="r" b="b"/>
            <a:pathLst>
              <a:path w="7714880" h="2749729">
                <a:moveTo>
                  <a:pt x="0" y="0"/>
                </a:moveTo>
                <a:lnTo>
                  <a:pt x="7714880" y="0"/>
                </a:lnTo>
                <a:lnTo>
                  <a:pt x="7714880" y="2749729"/>
                </a:lnTo>
                <a:lnTo>
                  <a:pt x="0" y="274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5554140"/>
            <a:ext cx="18288000" cy="922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WATA PRESENTATION TO HJ 28 JOINT SUBCOMMITTEE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46576" y="6667500"/>
            <a:ext cx="6394847" cy="718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SEPTEMBER 23,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881A3-C36A-DEAE-D76F-E1B86BB34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5DEBD1-371D-CDDF-0DE1-2BCC0CE3A95C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879105E-9189-6829-1C43-4EC353C67F81}"/>
              </a:ext>
            </a:extLst>
          </p:cNvPr>
          <p:cNvSpPr txBox="1"/>
          <p:nvPr/>
        </p:nvSpPr>
        <p:spPr>
          <a:xfrm>
            <a:off x="1394490" y="889745"/>
            <a:ext cx="4548313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5F044ED-C98E-203B-1075-D2C78525610A}"/>
              </a:ext>
            </a:extLst>
          </p:cNvPr>
          <p:cNvSpPr txBox="1"/>
          <p:nvPr/>
        </p:nvSpPr>
        <p:spPr>
          <a:xfrm>
            <a:off x="914401" y="3735613"/>
            <a:ext cx="473817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12 routes total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 core routes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 specialty routes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7E85FF-8491-6C49-DE12-A4E755A80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35" y="1028700"/>
            <a:ext cx="11558392" cy="8931485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8745405C-6433-C610-1EA3-FF7AE3E5434C}"/>
              </a:ext>
            </a:extLst>
          </p:cNvPr>
          <p:cNvSpPr txBox="1"/>
          <p:nvPr/>
        </p:nvSpPr>
        <p:spPr>
          <a:xfrm>
            <a:off x="914400" y="1989772"/>
            <a:ext cx="53340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WATA provides service to residents and visitors of James City County, the City of Williamsburg, and the </a:t>
            </a: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ruton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District of York County.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CC66CBAA-5BDD-1CBC-8849-EA31C36F3CCA}"/>
              </a:ext>
            </a:extLst>
          </p:cNvPr>
          <p:cNvSpPr txBox="1"/>
          <p:nvPr/>
        </p:nvSpPr>
        <p:spPr>
          <a:xfrm>
            <a:off x="914400" y="4839455"/>
            <a:ext cx="514811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Paratransit Service (PTS)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Within ¾ of a mile bus routes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629AD1F5-B053-5158-AF0D-39D0431E4188}"/>
              </a:ext>
            </a:extLst>
          </p:cNvPr>
          <p:cNvSpPr txBox="1"/>
          <p:nvPr/>
        </p:nvSpPr>
        <p:spPr>
          <a:xfrm>
            <a:off x="927294" y="5676900"/>
            <a:ext cx="47252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288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Bus Stops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53 Shelters</a:t>
            </a: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29720686-88BC-5A05-BF52-1ED2095830EA}"/>
              </a:ext>
            </a:extLst>
          </p:cNvPr>
          <p:cNvSpPr txBox="1"/>
          <p:nvPr/>
        </p:nvSpPr>
        <p:spPr>
          <a:xfrm>
            <a:off x="914400" y="6527171"/>
            <a:ext cx="477017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84 Employees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7A466-3CB0-6D19-31FF-0BD4207BEE81}"/>
              </a:ext>
            </a:extLst>
          </p:cNvPr>
          <p:cNvSpPr txBox="1"/>
          <p:nvPr/>
        </p:nvSpPr>
        <p:spPr>
          <a:xfrm>
            <a:off x="927295" y="7069666"/>
            <a:ext cx="472957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Fare: 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$1.50 per ride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$3 all day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$3 PTS per ride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Student Liberty Fare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Mobile Ticketing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881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AAA6D-FB40-CA42-B9EC-F09DCEBBF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5DB595-657B-BCD5-2A1D-A5A0819C5F25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0D11B41-0D79-8FF9-7D5E-9CC0DC4580EE}"/>
              </a:ext>
            </a:extLst>
          </p:cNvPr>
          <p:cNvSpPr txBox="1"/>
          <p:nvPr/>
        </p:nvSpPr>
        <p:spPr>
          <a:xfrm>
            <a:off x="1394490" y="889745"/>
            <a:ext cx="4548313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RIDERSHIP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DF0960-1034-262E-7866-4A2CA3654F90}"/>
              </a:ext>
            </a:extLst>
          </p:cNvPr>
          <p:cNvSpPr txBox="1"/>
          <p:nvPr/>
        </p:nvSpPr>
        <p:spPr>
          <a:xfrm>
            <a:off x="1052917" y="2723397"/>
            <a:ext cx="3986834" cy="35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10 CORE FIXED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ROUTES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706A9E1-7AE9-C957-E35F-F80E41F5E577}"/>
              </a:ext>
            </a:extLst>
          </p:cNvPr>
          <p:cNvSpPr txBox="1"/>
          <p:nvPr/>
        </p:nvSpPr>
        <p:spPr>
          <a:xfrm>
            <a:off x="1052917" y="3307436"/>
            <a:ext cx="431939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FY26 863,877, 1% increase from FY25 (855,103)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F6785082-E73E-5D66-F5F1-F27864213066}"/>
              </a:ext>
            </a:extLst>
          </p:cNvPr>
          <p:cNvSpPr txBox="1"/>
          <p:nvPr/>
        </p:nvSpPr>
        <p:spPr>
          <a:xfrm>
            <a:off x="405006" y="9803368"/>
            <a:ext cx="271919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SOURCE: UTA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FA90526-5957-666F-9E53-729BEC7E89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2460614"/>
              </p:ext>
            </p:extLst>
          </p:nvPr>
        </p:nvGraphicFramePr>
        <p:xfrm>
          <a:off x="971094" y="4229100"/>
          <a:ext cx="5395104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6119B65-8CE7-99C9-DC22-8811E4C626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964609"/>
              </p:ext>
            </p:extLst>
          </p:nvPr>
        </p:nvGraphicFramePr>
        <p:xfrm>
          <a:off x="7010400" y="4229100"/>
          <a:ext cx="5395104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89467C4-EBC4-49DC-FA9B-28A0F79016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135376"/>
              </p:ext>
            </p:extLst>
          </p:nvPr>
        </p:nvGraphicFramePr>
        <p:xfrm>
          <a:off x="12878948" y="4229100"/>
          <a:ext cx="4319392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783BE95-6818-778D-F87D-5C0746A2F4F1}"/>
              </a:ext>
            </a:extLst>
          </p:cNvPr>
          <p:cNvSpPr txBox="1"/>
          <p:nvPr/>
        </p:nvSpPr>
        <p:spPr>
          <a:xfrm>
            <a:off x="7190494" y="2729350"/>
            <a:ext cx="3986834" cy="35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ROUTE 15: COLONIAL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F11A248F-DFF3-BC4C-5559-AB8E446995E5}"/>
              </a:ext>
            </a:extLst>
          </p:cNvPr>
          <p:cNvSpPr txBox="1"/>
          <p:nvPr/>
        </p:nvSpPr>
        <p:spPr>
          <a:xfrm>
            <a:off x="7190494" y="3307436"/>
            <a:ext cx="431939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FY26 618,380, 9% decrease from FY25 (677,379)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27E5CC-3D6F-C3CB-D13A-B0E0A987BAA2}"/>
              </a:ext>
            </a:extLst>
          </p:cNvPr>
          <p:cNvSpPr txBox="1"/>
          <p:nvPr/>
        </p:nvSpPr>
        <p:spPr>
          <a:xfrm>
            <a:off x="13108508" y="2723397"/>
            <a:ext cx="3986834" cy="35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PARATRANSIT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1964E5-2198-F281-9652-8181971A5767}"/>
              </a:ext>
            </a:extLst>
          </p:cNvPr>
          <p:cNvSpPr txBox="1"/>
          <p:nvPr/>
        </p:nvSpPr>
        <p:spPr>
          <a:xfrm>
            <a:off x="13119059" y="3307436"/>
            <a:ext cx="514815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FY26 19,242, 19% increase from FY25 (16,221)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3C6D43-15CB-EE62-EAFB-728E29F2463F}"/>
              </a:ext>
            </a:extLst>
          </p:cNvPr>
          <p:cNvSpPr txBox="1"/>
          <p:nvPr/>
        </p:nvSpPr>
        <p:spPr>
          <a:xfrm>
            <a:off x="4483473" y="1028007"/>
            <a:ext cx="9321053" cy="104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FY26 TOTAL RIDERSHIP: 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1,500,626*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B95EFE-2EC9-AB68-FDE9-9A67763B6687}"/>
              </a:ext>
            </a:extLst>
          </p:cNvPr>
          <p:cNvSpPr txBox="1"/>
          <p:nvPr/>
        </p:nvSpPr>
        <p:spPr>
          <a:xfrm>
            <a:off x="16271613" y="9803368"/>
            <a:ext cx="1853453" cy="350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1D1D1B"/>
                </a:solidFill>
                <a:latin typeface="+mj-lt"/>
                <a:ea typeface="Poppins Bold"/>
                <a:cs typeface="Poppins Bold"/>
                <a:sym typeface="Poppins Bold"/>
              </a:rPr>
              <a:t>*</a:t>
            </a:r>
            <a:r>
              <a:rPr lang="en-US" sz="2000" b="1" dirty="0">
                <a:solidFill>
                  <a:srgbClr val="1D1D1B"/>
                </a:solidFill>
                <a:latin typeface="+mj-lt"/>
                <a:ea typeface="Poppins Bold"/>
                <a:cs typeface="Poppins" panose="00000500000000000000" pitchFamily="2" charset="0"/>
                <a:sym typeface="Poppins Bold"/>
              </a:rPr>
              <a:t>Unaudited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+mj-lt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036924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95232-40B3-62E7-7E28-19AD3757D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5CA231-B14E-8014-E6E7-51917586B449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5BD8936-2E6E-EAA3-13AB-11837CDF0884}"/>
              </a:ext>
            </a:extLst>
          </p:cNvPr>
          <p:cNvSpPr txBox="1"/>
          <p:nvPr/>
        </p:nvSpPr>
        <p:spPr>
          <a:xfrm>
            <a:off x="1394490" y="889745"/>
            <a:ext cx="4548313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RIDERSHIP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C41B46-3C81-DAB1-D49F-504D8209E475}"/>
              </a:ext>
            </a:extLst>
          </p:cNvPr>
          <p:cNvSpPr txBox="1"/>
          <p:nvPr/>
        </p:nvSpPr>
        <p:spPr>
          <a:xfrm>
            <a:off x="1394490" y="1435261"/>
            <a:ext cx="3986834" cy="35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FIXED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ROUTES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680C6FBD-7454-D475-BDA5-BA6C96BC526F}"/>
              </a:ext>
            </a:extLst>
          </p:cNvPr>
          <p:cNvSpPr txBox="1"/>
          <p:nvPr/>
        </p:nvSpPr>
        <p:spPr>
          <a:xfrm>
            <a:off x="405006" y="9803368"/>
            <a:ext cx="271919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SOURCE: UTA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B43A2B6-FBA9-92C3-5E12-35395B29F7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7116525"/>
              </p:ext>
            </p:extLst>
          </p:nvPr>
        </p:nvGraphicFramePr>
        <p:xfrm>
          <a:off x="9934638" y="2536032"/>
          <a:ext cx="6858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25C3E1F-089D-F148-87B0-F37DE8932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540445"/>
              </p:ext>
            </p:extLst>
          </p:nvPr>
        </p:nvGraphicFramePr>
        <p:xfrm>
          <a:off x="1257300" y="2536032"/>
          <a:ext cx="6858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9D19A80-43C4-009F-BDC5-4F159C964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470541"/>
              </p:ext>
            </p:extLst>
          </p:nvPr>
        </p:nvGraphicFramePr>
        <p:xfrm>
          <a:off x="10520427" y="7038613"/>
          <a:ext cx="5686422" cy="206728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39150">
                  <a:extLst>
                    <a:ext uri="{9D8B030D-6E8A-4147-A177-3AD203B41FA5}">
                      <a16:colId xmlns:a16="http://schemas.microsoft.com/office/drawing/2014/main" val="3572446317"/>
                    </a:ext>
                  </a:extLst>
                </a:gridCol>
                <a:gridCol w="1150467">
                  <a:extLst>
                    <a:ext uri="{9D8B030D-6E8A-4147-A177-3AD203B41FA5}">
                      <a16:colId xmlns:a16="http://schemas.microsoft.com/office/drawing/2014/main" val="3930714434"/>
                    </a:ext>
                  </a:extLst>
                </a:gridCol>
                <a:gridCol w="1150467">
                  <a:extLst>
                    <a:ext uri="{9D8B030D-6E8A-4147-A177-3AD203B41FA5}">
                      <a16:colId xmlns:a16="http://schemas.microsoft.com/office/drawing/2014/main" val="2444615570"/>
                    </a:ext>
                  </a:extLst>
                </a:gridCol>
                <a:gridCol w="1246338">
                  <a:extLst>
                    <a:ext uri="{9D8B030D-6E8A-4147-A177-3AD203B41FA5}">
                      <a16:colId xmlns:a16="http://schemas.microsoft.com/office/drawing/2014/main" val="1969831179"/>
                    </a:ext>
                  </a:extLst>
                </a:gridCol>
              </a:tblGrid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Route 2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Aug-25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Aug-26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Diff 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743175486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Weekday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501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554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+11%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034224039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Saturday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398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396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675703749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Sunday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288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271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-6%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496488317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Weekly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3191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3437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+8%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26169245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812D58F-CD67-D6C8-F50B-577AB2F37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910136"/>
              </p:ext>
            </p:extLst>
          </p:nvPr>
        </p:nvGraphicFramePr>
        <p:xfrm>
          <a:off x="1843088" y="7038613"/>
          <a:ext cx="5686424" cy="2067287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139150">
                  <a:extLst>
                    <a:ext uri="{9D8B030D-6E8A-4147-A177-3AD203B41FA5}">
                      <a16:colId xmlns:a16="http://schemas.microsoft.com/office/drawing/2014/main" val="3243339231"/>
                    </a:ext>
                  </a:extLst>
                </a:gridCol>
                <a:gridCol w="1093814">
                  <a:extLst>
                    <a:ext uri="{9D8B030D-6E8A-4147-A177-3AD203B41FA5}">
                      <a16:colId xmlns:a16="http://schemas.microsoft.com/office/drawing/2014/main" val="1232524791"/>
                    </a:ext>
                  </a:extLst>
                </a:gridCol>
                <a:gridCol w="1207122">
                  <a:extLst>
                    <a:ext uri="{9D8B030D-6E8A-4147-A177-3AD203B41FA5}">
                      <a16:colId xmlns:a16="http://schemas.microsoft.com/office/drawing/2014/main" val="3686829777"/>
                    </a:ext>
                  </a:extLst>
                </a:gridCol>
                <a:gridCol w="1246338">
                  <a:extLst>
                    <a:ext uri="{9D8B030D-6E8A-4147-A177-3AD203B41FA5}">
                      <a16:colId xmlns:a16="http://schemas.microsoft.com/office/drawing/2014/main" val="170580651"/>
                    </a:ext>
                  </a:extLst>
                </a:gridCol>
              </a:tblGrid>
              <a:tr h="3665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Route 1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Aug-25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Aug-26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Diff 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284682368"/>
                  </a:ext>
                </a:extLst>
              </a:tr>
              <a:tr h="60116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Weekday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382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425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+11%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315638440"/>
                  </a:ext>
                </a:extLst>
              </a:tr>
              <a:tr h="3665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Saturday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326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340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+4%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904655512"/>
                  </a:ext>
                </a:extLst>
              </a:tr>
              <a:tr h="3665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Sunday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214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214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558846441"/>
                  </a:ext>
                </a:extLst>
              </a:tr>
              <a:tr h="3665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Weekly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2450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2679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+9%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831027969"/>
                  </a:ext>
                </a:extLst>
              </a:tr>
            </a:tbl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id="{1082C76F-BA7E-9962-4046-BA3D85876A69}"/>
              </a:ext>
            </a:extLst>
          </p:cNvPr>
          <p:cNvSpPr txBox="1">
            <a:spLocks/>
          </p:cNvSpPr>
          <p:nvPr/>
        </p:nvSpPr>
        <p:spPr>
          <a:xfrm>
            <a:off x="3429000" y="889745"/>
            <a:ext cx="114300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Comparison of Key Routes</a:t>
            </a:r>
            <a:br>
              <a:rPr lang="en-US" sz="4800" dirty="0"/>
            </a:br>
            <a:r>
              <a:rPr lang="en-US" sz="4800" dirty="0" err="1"/>
              <a:t>Routes</a:t>
            </a:r>
            <a:r>
              <a:rPr lang="en-US" sz="4800" dirty="0"/>
              <a:t> 1 &amp; 2, August 2025 vs. August 2026</a:t>
            </a:r>
          </a:p>
        </p:txBody>
      </p:sp>
    </p:spTree>
    <p:extLst>
      <p:ext uri="{BB962C8B-B14F-4D97-AF65-F5344CB8AC3E}">
        <p14:creationId xmlns:p14="http://schemas.microsoft.com/office/powerpoint/2010/main" val="212050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F192C-11F9-2ADD-4D59-F5F6770AC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36EEC8-B8C7-E356-98DE-1C2ECF1F5DBE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E3C69F4-1126-56CD-2734-89528BD558B5}"/>
              </a:ext>
            </a:extLst>
          </p:cNvPr>
          <p:cNvSpPr txBox="1"/>
          <p:nvPr/>
        </p:nvSpPr>
        <p:spPr>
          <a:xfrm>
            <a:off x="1394490" y="889745"/>
            <a:ext cx="4548313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RIDERSHIP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F43543-6B39-8000-8EE4-9FCD9934FBF6}"/>
              </a:ext>
            </a:extLst>
          </p:cNvPr>
          <p:cNvSpPr txBox="1"/>
          <p:nvPr/>
        </p:nvSpPr>
        <p:spPr>
          <a:xfrm>
            <a:off x="1394490" y="1435261"/>
            <a:ext cx="3986834" cy="35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FIXED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ROUTES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48E89-1A57-644B-BCCF-73F3CE90E013}"/>
              </a:ext>
            </a:extLst>
          </p:cNvPr>
          <p:cNvSpPr txBox="1">
            <a:spLocks/>
          </p:cNvSpPr>
          <p:nvPr/>
        </p:nvSpPr>
        <p:spPr>
          <a:xfrm>
            <a:off x="3429000" y="889745"/>
            <a:ext cx="114300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Comparison of Key Routes</a:t>
            </a:r>
            <a:br>
              <a:rPr lang="en-US" sz="4800" dirty="0"/>
            </a:br>
            <a:r>
              <a:rPr lang="en-US" sz="4800" dirty="0" err="1"/>
              <a:t>Routes</a:t>
            </a:r>
            <a:r>
              <a:rPr lang="en-US" sz="4800" dirty="0"/>
              <a:t> 3 &amp; 7, August 2025 vs. August 2026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DB1D6088-5222-4E05-917F-1F777C82F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2926867"/>
              </p:ext>
            </p:extLst>
          </p:nvPr>
        </p:nvGraphicFramePr>
        <p:xfrm>
          <a:off x="1257300" y="2574990"/>
          <a:ext cx="6858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5C2FA384-AF45-FF82-2ED0-0F00B25043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997969"/>
              </p:ext>
            </p:extLst>
          </p:nvPr>
        </p:nvGraphicFramePr>
        <p:xfrm>
          <a:off x="10172703" y="2574990"/>
          <a:ext cx="6858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A7C8D9E-73E8-BAD1-0D91-2D92AD31C9F7}"/>
              </a:ext>
            </a:extLst>
          </p:cNvPr>
          <p:cNvGraphicFramePr>
            <a:graphicFrameLocks noGrp="1"/>
          </p:cNvGraphicFramePr>
          <p:nvPr/>
        </p:nvGraphicFramePr>
        <p:xfrm>
          <a:off x="1851191" y="7028263"/>
          <a:ext cx="5686424" cy="206786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139150">
                  <a:extLst>
                    <a:ext uri="{9D8B030D-6E8A-4147-A177-3AD203B41FA5}">
                      <a16:colId xmlns:a16="http://schemas.microsoft.com/office/drawing/2014/main" val="332228054"/>
                    </a:ext>
                  </a:extLst>
                </a:gridCol>
                <a:gridCol w="1150467">
                  <a:extLst>
                    <a:ext uri="{9D8B030D-6E8A-4147-A177-3AD203B41FA5}">
                      <a16:colId xmlns:a16="http://schemas.microsoft.com/office/drawing/2014/main" val="563077364"/>
                    </a:ext>
                  </a:extLst>
                </a:gridCol>
                <a:gridCol w="1150467">
                  <a:extLst>
                    <a:ext uri="{9D8B030D-6E8A-4147-A177-3AD203B41FA5}">
                      <a16:colId xmlns:a16="http://schemas.microsoft.com/office/drawing/2014/main" val="1157364238"/>
                    </a:ext>
                  </a:extLst>
                </a:gridCol>
                <a:gridCol w="1246340">
                  <a:extLst>
                    <a:ext uri="{9D8B030D-6E8A-4147-A177-3AD203B41FA5}">
                      <a16:colId xmlns:a16="http://schemas.microsoft.com/office/drawing/2014/main" val="1116994921"/>
                    </a:ext>
                  </a:extLst>
                </a:gridCol>
              </a:tblGrid>
              <a:tr h="4135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Route 3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Aug-25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Aug-26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Diff 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658141188"/>
                  </a:ext>
                </a:extLst>
              </a:tr>
              <a:tr h="4135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Weekday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304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355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+17%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1043334319"/>
                  </a:ext>
                </a:extLst>
              </a:tr>
              <a:tr h="4135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Saturday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230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299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+30%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998858977"/>
                  </a:ext>
                </a:extLst>
              </a:tr>
              <a:tr h="4135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Sunday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138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179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+30%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946759135"/>
                  </a:ext>
                </a:extLst>
              </a:tr>
              <a:tr h="4135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Weekly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1888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2253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+19%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434671590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6D0DF0D6-26A8-5D50-3F5F-29CE41B971F1}"/>
              </a:ext>
            </a:extLst>
          </p:cNvPr>
          <p:cNvGraphicFramePr>
            <a:graphicFrameLocks noGrp="1"/>
          </p:cNvGraphicFramePr>
          <p:nvPr/>
        </p:nvGraphicFramePr>
        <p:xfrm>
          <a:off x="10750385" y="7028840"/>
          <a:ext cx="5686426" cy="206728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39150">
                  <a:extLst>
                    <a:ext uri="{9D8B030D-6E8A-4147-A177-3AD203B41FA5}">
                      <a16:colId xmlns:a16="http://schemas.microsoft.com/office/drawing/2014/main" val="1758936548"/>
                    </a:ext>
                  </a:extLst>
                </a:gridCol>
                <a:gridCol w="1150469">
                  <a:extLst>
                    <a:ext uri="{9D8B030D-6E8A-4147-A177-3AD203B41FA5}">
                      <a16:colId xmlns:a16="http://schemas.microsoft.com/office/drawing/2014/main" val="818360720"/>
                    </a:ext>
                  </a:extLst>
                </a:gridCol>
                <a:gridCol w="1150469">
                  <a:extLst>
                    <a:ext uri="{9D8B030D-6E8A-4147-A177-3AD203B41FA5}">
                      <a16:colId xmlns:a16="http://schemas.microsoft.com/office/drawing/2014/main" val="2061538712"/>
                    </a:ext>
                  </a:extLst>
                </a:gridCol>
                <a:gridCol w="1246338">
                  <a:extLst>
                    <a:ext uri="{9D8B030D-6E8A-4147-A177-3AD203B41FA5}">
                      <a16:colId xmlns:a16="http://schemas.microsoft.com/office/drawing/2014/main" val="560963564"/>
                    </a:ext>
                  </a:extLst>
                </a:gridCol>
              </a:tblGrid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Route 7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Aug-25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dirty="0">
                          <a:effectLst/>
                        </a:rPr>
                        <a:t>Aug-26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Diff </a:t>
                      </a:r>
                      <a:endParaRPr lang="en-US" sz="2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902852330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Weekday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242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267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+10%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54642475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Saturday Average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195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241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+24%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322774174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Sunday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102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156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+3%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2430721924"/>
                  </a:ext>
                </a:extLst>
              </a:tr>
              <a:tr h="4134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Weekly Average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1507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1732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u="none" strike="noStrike" dirty="0">
                          <a:effectLst/>
                        </a:rPr>
                        <a:t>+15%</a:t>
                      </a:r>
                      <a:endParaRPr lang="en-US" sz="2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88" marR="14288" marT="14288" marB="0" anchor="b"/>
                </a:tc>
                <a:extLst>
                  <a:ext uri="{0D108BD9-81ED-4DB2-BD59-A6C34878D82A}">
                    <a16:rowId xmlns:a16="http://schemas.microsoft.com/office/drawing/2014/main" val="452594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5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A28E-7302-0451-58FF-B485A71E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E62122-4601-6FD4-62EB-42F42E70AE4D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5C62FE9-A63D-EE2A-3FDE-E381D2EFFD33}"/>
              </a:ext>
            </a:extLst>
          </p:cNvPr>
          <p:cNvSpPr txBox="1"/>
          <p:nvPr/>
        </p:nvSpPr>
        <p:spPr>
          <a:xfrm>
            <a:off x="1394490" y="889745"/>
            <a:ext cx="6987510" cy="109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TRANSIT STRATEGIC PLAN</a:t>
            </a:r>
          </a:p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41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3 Phases, 2027-2030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8BACDF-CDDB-C4E2-C09B-4D8AA0241F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72" y="3207327"/>
            <a:ext cx="8689628" cy="695170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4C301741-9D6B-0A7F-84ED-307DDD336B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6" b="236"/>
          <a:stretch/>
        </p:blipFill>
        <p:spPr>
          <a:xfrm>
            <a:off x="9372600" y="1094720"/>
            <a:ext cx="8730797" cy="695170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6976985-4A82-2A3E-E5CF-6AB0150CC85E}"/>
              </a:ext>
            </a:extLst>
          </p:cNvPr>
          <p:cNvSpPr txBox="1">
            <a:spLocks/>
          </p:cNvSpPr>
          <p:nvPr/>
        </p:nvSpPr>
        <p:spPr>
          <a:xfrm>
            <a:off x="14346382" y="8110732"/>
            <a:ext cx="3921230" cy="20482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15888">
              <a:buNone/>
            </a:pPr>
            <a:r>
              <a:rPr lang="en-US" b="1" dirty="0">
                <a:solidFill>
                  <a:schemeClr val="tx2"/>
                </a:solidFill>
                <a:latin typeface="+mn-lt"/>
              </a:rPr>
              <a:t>Benefits:</a:t>
            </a:r>
          </a:p>
          <a:p>
            <a:pPr marL="173038" indent="-173038"/>
            <a:r>
              <a:rPr lang="en-US" sz="1800" dirty="0">
                <a:latin typeface="+mn-lt"/>
              </a:rPr>
              <a:t>97% more jobs reached in 45 minutes </a:t>
            </a:r>
          </a:p>
          <a:p>
            <a:pPr marL="173038" indent="-173038"/>
            <a:r>
              <a:rPr lang="en-US" sz="1800" dirty="0">
                <a:latin typeface="+mn-lt"/>
              </a:rPr>
              <a:t>Frequency </a:t>
            </a:r>
            <a:r>
              <a:rPr lang="en-US" sz="18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US" sz="1800" dirty="0">
                <a:latin typeface="+mn-lt"/>
              </a:rPr>
              <a:t>Access </a:t>
            </a:r>
            <a:r>
              <a:rPr lang="en-US" sz="1800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sz="1800" dirty="0">
                <a:latin typeface="+mn-lt"/>
              </a:rPr>
              <a:t> Expanded Opportunities </a:t>
            </a:r>
            <a:r>
              <a:rPr lang="en-US" sz="1800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sz="1800" dirty="0">
                <a:latin typeface="+mn-lt"/>
              </a:rPr>
              <a:t> Ridership  </a:t>
            </a:r>
            <a:r>
              <a:rPr lang="en-US" sz="1800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sz="1800" dirty="0">
                <a:latin typeface="+mn-lt"/>
              </a:rPr>
              <a:t> Economic Stimulus</a:t>
            </a:r>
          </a:p>
          <a:p>
            <a:pPr marL="173038" indent="-173038"/>
            <a:endParaRPr lang="en-US" sz="1800" dirty="0">
              <a:latin typeface="+mn-lt"/>
            </a:endParaRPr>
          </a:p>
          <a:p>
            <a:pPr marL="173038" indent="-173038"/>
            <a:endParaRPr lang="en-US" sz="1800" dirty="0">
              <a:latin typeface="+mn-lt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65E0A66-D089-B41A-FD71-571C6F0BC8FB}"/>
              </a:ext>
            </a:extLst>
          </p:cNvPr>
          <p:cNvSpPr txBox="1">
            <a:spLocks/>
          </p:cNvSpPr>
          <p:nvPr/>
        </p:nvSpPr>
        <p:spPr>
          <a:xfrm>
            <a:off x="9543348" y="8115300"/>
            <a:ext cx="4158797" cy="19941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venir Book"/>
                <a:ea typeface="+mn-ea"/>
                <a:cs typeface="Avenir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15888">
              <a:buNone/>
            </a:pPr>
            <a:r>
              <a:rPr lang="en-US" b="1" dirty="0">
                <a:solidFill>
                  <a:schemeClr val="tx2"/>
                </a:solidFill>
                <a:latin typeface="+mn-lt"/>
              </a:rPr>
              <a:t>Details:</a:t>
            </a:r>
          </a:p>
          <a:p>
            <a:pPr marL="58737" indent="0">
              <a:buNone/>
            </a:pPr>
            <a:r>
              <a:rPr lang="en-US" sz="1800" dirty="0">
                <a:latin typeface="+mn-lt"/>
              </a:rPr>
              <a:t>Increased frequency of 5 routes: </a:t>
            </a:r>
          </a:p>
          <a:p>
            <a:pPr marL="174625" indent="-115888"/>
            <a:r>
              <a:rPr lang="en-US" sz="1800" dirty="0">
                <a:latin typeface="+mn-lt"/>
              </a:rPr>
              <a:t>2 Routes of 15-min frequency (+1)</a:t>
            </a:r>
          </a:p>
          <a:p>
            <a:pPr marL="174625" indent="-115888"/>
            <a:r>
              <a:rPr lang="en-US" sz="1800" dirty="0">
                <a:latin typeface="+mn-lt"/>
              </a:rPr>
              <a:t>5 Routes of 30-min frequency (+3)</a:t>
            </a:r>
          </a:p>
          <a:p>
            <a:pPr marL="174625" indent="-115888"/>
            <a:r>
              <a:rPr lang="en-US" sz="1800" dirty="0">
                <a:latin typeface="+mn-lt"/>
              </a:rPr>
              <a:t>5 Routes of 60-min frequency (+1)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34D5C5-C781-20E4-2042-49CE3D832CB2}"/>
              </a:ext>
            </a:extLst>
          </p:cNvPr>
          <p:cNvSpPr txBox="1"/>
          <p:nvPr/>
        </p:nvSpPr>
        <p:spPr>
          <a:xfrm>
            <a:off x="3147728" y="2684107"/>
            <a:ext cx="2845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Previous Network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078E8C-7D0F-0548-C6AD-232574AF2213}"/>
              </a:ext>
            </a:extLst>
          </p:cNvPr>
          <p:cNvSpPr txBox="1"/>
          <p:nvPr/>
        </p:nvSpPr>
        <p:spPr>
          <a:xfrm>
            <a:off x="12867956" y="571500"/>
            <a:ext cx="2546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Future Network</a:t>
            </a:r>
          </a:p>
        </p:txBody>
      </p:sp>
    </p:spTree>
    <p:extLst>
      <p:ext uri="{BB962C8B-B14F-4D97-AF65-F5344CB8AC3E}">
        <p14:creationId xmlns:p14="http://schemas.microsoft.com/office/powerpoint/2010/main" val="3441083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62FA1-85C7-F882-5EA8-70596242B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3072734-7815-E9FC-D2B8-71E841450C41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AEA00BC-0455-54AC-C96A-0D2354B0B32F}"/>
              </a:ext>
            </a:extLst>
          </p:cNvPr>
          <p:cNvSpPr txBox="1"/>
          <p:nvPr/>
        </p:nvSpPr>
        <p:spPr>
          <a:xfrm>
            <a:off x="1394490" y="889745"/>
            <a:ext cx="4548313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TECHNOLOGY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9DFBB1F-4C45-A377-BEA3-561A824E9EEB}"/>
              </a:ext>
            </a:extLst>
          </p:cNvPr>
          <p:cNvSpPr txBox="1"/>
          <p:nvPr/>
        </p:nvSpPr>
        <p:spPr>
          <a:xfrm>
            <a:off x="446057" y="2346403"/>
            <a:ext cx="4735543" cy="2171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Transit App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Real-Time Bus Locations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Service Alerts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Step-by-Step Guidance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Mobile Ticketing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93CB2630-54EE-3D98-CF55-5FF0C891FB91}"/>
              </a:ext>
            </a:extLst>
          </p:cNvPr>
          <p:cNvSpPr txBox="1"/>
          <p:nvPr/>
        </p:nvSpPr>
        <p:spPr>
          <a:xfrm>
            <a:off x="9537894" y="2247900"/>
            <a:ext cx="7880403" cy="1721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Infotainment Screens</a:t>
            </a:r>
          </a:p>
          <a:p>
            <a:pPr marL="342900" marR="0" lvl="0" indent="-342900" algn="l" defTabSz="914400" rtl="0" eaLnBrk="1" fontAlgn="auto" latinLnBrk="0" hangingPunct="1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Installed on all of WATA’s fixed-route fleet</a:t>
            </a:r>
          </a:p>
          <a:p>
            <a:pPr marL="342900" marR="0" lvl="0" indent="-342900" algn="l" defTabSz="914400" rtl="0" eaLnBrk="1" fontAlgn="auto" latinLnBrk="0" hangingPunct="1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Step-By-Step guidance on the bus</a:t>
            </a:r>
          </a:p>
          <a:p>
            <a:pPr marL="342900" marR="0" lvl="0" indent="-342900" algn="l" defTabSz="914400" rtl="0" eaLnBrk="1" fontAlgn="auto" latinLnBrk="0" hangingPunct="1">
              <a:lnSpc>
                <a:spcPts val="33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Service alerts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4F288-62FC-7C18-7E34-AC7C63E6B0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3" t="12292" r="6010" b="1370"/>
          <a:stretch>
            <a:fillRect/>
          </a:stretch>
        </p:blipFill>
        <p:spPr>
          <a:xfrm>
            <a:off x="9449120" y="4503660"/>
            <a:ext cx="7969177" cy="5023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1DC18E-DB55-5E1B-1774-31A228AA08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648" y="2019300"/>
            <a:ext cx="4125352" cy="790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32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D3FA5-EC2F-90A2-F831-9DAC51CF2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3FC060-800B-BA06-291D-7DC8965F653A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4A0ED89-67CC-C50A-6ADE-26679A75F1FF}"/>
              </a:ext>
            </a:extLst>
          </p:cNvPr>
          <p:cNvSpPr txBox="1"/>
          <p:nvPr/>
        </p:nvSpPr>
        <p:spPr>
          <a:xfrm>
            <a:off x="1394490" y="889745"/>
            <a:ext cx="7749510" cy="55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CONSTRUCTION PROJECTS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AA3A84-DC41-A9F2-5623-0088835639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353745"/>
            <a:ext cx="8479594" cy="4361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350439-4AB0-2DA9-45C8-7811178F2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918" y="5254367"/>
            <a:ext cx="8499276" cy="478084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624EE-1A7B-76D8-1556-F59E5A640E3E}"/>
              </a:ext>
            </a:extLst>
          </p:cNvPr>
          <p:cNvSpPr txBox="1">
            <a:spLocks/>
          </p:cNvSpPr>
          <p:nvPr/>
        </p:nvSpPr>
        <p:spPr>
          <a:xfrm>
            <a:off x="1394490" y="6492858"/>
            <a:ext cx="6992602" cy="2303859"/>
          </a:xfrm>
          <a:prstGeom prst="rect">
            <a:avLst/>
          </a:prstGeom>
        </p:spPr>
        <p:txBody>
          <a:bodyPr vert="horz" wrap="square" lIns="102870" tIns="51435" rIns="102870" bIns="51435" rtlCol="0" anchor="t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Operations &amp; Maintenance Facility</a:t>
            </a:r>
          </a:p>
          <a:p>
            <a:pPr marL="428625" indent="-428625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Re-open Spring 2027 </a:t>
            </a:r>
          </a:p>
          <a:p>
            <a:pPr marL="428625" indent="-428625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$25M Project Cost</a:t>
            </a:r>
          </a:p>
          <a:p>
            <a:pPr marL="428625" indent="-428625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New administrative and operator space, expanded maintenance bays, new bus wash facility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C858B86-8B57-9FF9-E2C2-1DBD12383399}"/>
              </a:ext>
            </a:extLst>
          </p:cNvPr>
          <p:cNvSpPr txBox="1">
            <a:spLocks/>
          </p:cNvSpPr>
          <p:nvPr/>
        </p:nvSpPr>
        <p:spPr>
          <a:xfrm>
            <a:off x="1394490" y="1943100"/>
            <a:ext cx="6992602" cy="2303859"/>
          </a:xfrm>
          <a:prstGeom prst="rect">
            <a:avLst/>
          </a:prstGeom>
        </p:spPr>
        <p:txBody>
          <a:bodyPr vert="horz" lIns="102870" tIns="51435" rIns="102870" bIns="51435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WATA North Transit Center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December 2026 Opening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$11M Project Cost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Dedicated transfer point for passengers, bathrooms, waiting area, safety</a:t>
            </a:r>
          </a:p>
        </p:txBody>
      </p:sp>
    </p:spTree>
    <p:extLst>
      <p:ext uri="{BB962C8B-B14F-4D97-AF65-F5344CB8AC3E}">
        <p14:creationId xmlns:p14="http://schemas.microsoft.com/office/powerpoint/2010/main" val="4131639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22F11-88A7-075B-B20A-90ACD5EBA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AABC89E-E088-506A-8F25-0E016508684C}"/>
              </a:ext>
            </a:extLst>
          </p:cNvPr>
          <p:cNvSpPr/>
          <p:nvPr/>
        </p:nvSpPr>
        <p:spPr>
          <a:xfrm>
            <a:off x="-141883" y="-307174"/>
            <a:ext cx="1462175" cy="2671748"/>
          </a:xfrm>
          <a:custGeom>
            <a:avLst/>
            <a:gdLst/>
            <a:ahLst/>
            <a:cxnLst/>
            <a:rect l="l" t="t" r="r" b="b"/>
            <a:pathLst>
              <a:path w="1462175" h="2671748">
                <a:moveTo>
                  <a:pt x="0" y="0"/>
                </a:moveTo>
                <a:lnTo>
                  <a:pt x="1462175" y="0"/>
                </a:lnTo>
                <a:lnTo>
                  <a:pt x="1462175" y="2671748"/>
                </a:lnTo>
                <a:lnTo>
                  <a:pt x="0" y="2671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ADACAAC-1F41-A9C2-75D6-60AC0641D8AF}"/>
              </a:ext>
            </a:extLst>
          </p:cNvPr>
          <p:cNvSpPr txBox="1"/>
          <p:nvPr/>
        </p:nvSpPr>
        <p:spPr>
          <a:xfrm>
            <a:off x="1394490" y="889745"/>
            <a:ext cx="4548313" cy="5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55" b="1" spc="-41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FUNDING</a:t>
            </a:r>
            <a:endParaRPr kumimoji="0" lang="en-US" sz="4155" b="1" i="0" u="none" strike="noStrike" kern="1200" cap="none" spc="-41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D82EFE-4B92-B787-0CC1-AED9A7EB6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025509"/>
              </p:ext>
            </p:extLst>
          </p:nvPr>
        </p:nvGraphicFramePr>
        <p:xfrm>
          <a:off x="4114591" y="2608289"/>
          <a:ext cx="100584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80262802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77966876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91571376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37449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FY25 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FY26 Amended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FY27 Approved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64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/>
                        <a:t>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$9,835,600 </a:t>
                      </a:r>
                      <a:endParaRPr lang="en-US" sz="2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$10,075,805 </a:t>
                      </a:r>
                      <a:endParaRPr lang="en-US" sz="2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$10,817,186 </a:t>
                      </a:r>
                      <a:endParaRPr lang="en-US" sz="2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71345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4571488" y="1442910"/>
            <a:ext cx="9144607" cy="851195"/>
          </a:xfrm>
          <a:prstGeom prst="rect">
            <a:avLst/>
          </a:prstGeom>
        </p:spPr>
        <p:txBody>
          <a:bodyPr vert="horz" wrap="square" lIns="0" tIns="20003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-US" sz="5400" dirty="0">
                <a:latin typeface="Arial"/>
                <a:cs typeface="Arial"/>
              </a:rPr>
              <a:t>FY27 </a:t>
            </a:r>
            <a:r>
              <a:rPr sz="5400" dirty="0">
                <a:latin typeface="Arial"/>
                <a:cs typeface="Arial"/>
              </a:rPr>
              <a:t>Revenues:</a:t>
            </a:r>
            <a:r>
              <a:rPr sz="5400" spc="-83" dirty="0">
                <a:latin typeface="Arial"/>
                <a:cs typeface="Arial"/>
              </a:rPr>
              <a:t> </a:t>
            </a:r>
            <a:r>
              <a:rPr sz="5400" spc="-15" dirty="0">
                <a:latin typeface="Arial"/>
                <a:cs typeface="Arial"/>
              </a:rPr>
              <a:t>$</a:t>
            </a:r>
            <a:r>
              <a:rPr lang="en-US" sz="5400" spc="-15" dirty="0">
                <a:latin typeface="Arial"/>
                <a:cs typeface="Arial"/>
              </a:rPr>
              <a:t>10,817,186</a:t>
            </a:r>
            <a:endParaRPr sz="5400" dirty="0">
              <a:latin typeface="Arial"/>
              <a:cs typeface="Arial"/>
            </a:endParaRPr>
          </a:p>
        </p:txBody>
      </p:sp>
      <p:grpSp>
        <p:nvGrpSpPr>
          <p:cNvPr id="46" name="object 4">
            <a:extLst>
              <a:ext uri="{FF2B5EF4-FFF2-40B4-BE49-F238E27FC236}">
                <a16:creationId xmlns:a16="http://schemas.microsoft.com/office/drawing/2014/main" id="{432B8CEB-1CD8-1996-7A1C-A73022A8C1BB}"/>
              </a:ext>
            </a:extLst>
          </p:cNvPr>
          <p:cNvGrpSpPr/>
          <p:nvPr/>
        </p:nvGrpSpPr>
        <p:grpSpPr>
          <a:xfrm>
            <a:off x="6685122" y="4610100"/>
            <a:ext cx="4917756" cy="4917756"/>
            <a:chOff x="463674" y="2203863"/>
            <a:chExt cx="3278504" cy="3278504"/>
          </a:xfrm>
        </p:grpSpPr>
        <p:sp>
          <p:nvSpPr>
            <p:cNvPr id="47" name="object 5">
              <a:extLst>
                <a:ext uri="{FF2B5EF4-FFF2-40B4-BE49-F238E27FC236}">
                  <a16:creationId xmlns:a16="http://schemas.microsoft.com/office/drawing/2014/main" id="{DBF5D5D1-22A8-DDC2-B25A-605B8CCB2F06}"/>
                </a:ext>
              </a:extLst>
            </p:cNvPr>
            <p:cNvSpPr/>
            <p:nvPr/>
          </p:nvSpPr>
          <p:spPr>
            <a:xfrm>
              <a:off x="2102788" y="2203864"/>
              <a:ext cx="1639570" cy="3023235"/>
            </a:xfrm>
            <a:custGeom>
              <a:avLst/>
              <a:gdLst/>
              <a:ahLst/>
              <a:cxnLst/>
              <a:rect l="l" t="t" r="r" b="b"/>
              <a:pathLst>
                <a:path w="1639570" h="3023235">
                  <a:moveTo>
                    <a:pt x="878322" y="3023141"/>
                  </a:moveTo>
                  <a:lnTo>
                    <a:pt x="0" y="1639157"/>
                  </a:lnTo>
                  <a:lnTo>
                    <a:pt x="0" y="0"/>
                  </a:lnTo>
                  <a:lnTo>
                    <a:pt x="65962" y="1326"/>
                  </a:lnTo>
                  <a:lnTo>
                    <a:pt x="131815" y="5308"/>
                  </a:lnTo>
                  <a:lnTo>
                    <a:pt x="197460" y="11937"/>
                  </a:lnTo>
                  <a:lnTo>
                    <a:pt x="262779" y="21201"/>
                  </a:lnTo>
                  <a:lnTo>
                    <a:pt x="327677" y="33085"/>
                  </a:lnTo>
                  <a:lnTo>
                    <a:pt x="392045" y="47573"/>
                  </a:lnTo>
                  <a:lnTo>
                    <a:pt x="455775" y="64636"/>
                  </a:lnTo>
                  <a:lnTo>
                    <a:pt x="518766" y="84250"/>
                  </a:lnTo>
                  <a:lnTo>
                    <a:pt x="580917" y="106385"/>
                  </a:lnTo>
                  <a:lnTo>
                    <a:pt x="642129" y="131004"/>
                  </a:lnTo>
                  <a:lnTo>
                    <a:pt x="702300" y="158064"/>
                  </a:lnTo>
                  <a:lnTo>
                    <a:pt x="761334" y="187528"/>
                  </a:lnTo>
                  <a:lnTo>
                    <a:pt x="819130" y="219337"/>
                  </a:lnTo>
                  <a:lnTo>
                    <a:pt x="875601" y="253448"/>
                  </a:lnTo>
                  <a:lnTo>
                    <a:pt x="930658" y="289806"/>
                  </a:lnTo>
                  <a:lnTo>
                    <a:pt x="984205" y="328351"/>
                  </a:lnTo>
                  <a:lnTo>
                    <a:pt x="1036157" y="369014"/>
                  </a:lnTo>
                  <a:lnTo>
                    <a:pt x="1086430" y="411739"/>
                  </a:lnTo>
                  <a:lnTo>
                    <a:pt x="1134942" y="456449"/>
                  </a:lnTo>
                  <a:lnTo>
                    <a:pt x="1181615" y="503076"/>
                  </a:lnTo>
                  <a:lnTo>
                    <a:pt x="1226378" y="551546"/>
                  </a:lnTo>
                  <a:lnTo>
                    <a:pt x="1269151" y="601779"/>
                  </a:lnTo>
                  <a:lnTo>
                    <a:pt x="1309871" y="653687"/>
                  </a:lnTo>
                  <a:lnTo>
                    <a:pt x="1348465" y="707194"/>
                  </a:lnTo>
                  <a:lnTo>
                    <a:pt x="1384876" y="762212"/>
                  </a:lnTo>
                  <a:lnTo>
                    <a:pt x="1419046" y="818651"/>
                  </a:lnTo>
                  <a:lnTo>
                    <a:pt x="1450913" y="876416"/>
                  </a:lnTo>
                  <a:lnTo>
                    <a:pt x="1480430" y="935417"/>
                  </a:lnTo>
                  <a:lnTo>
                    <a:pt x="1507554" y="995560"/>
                  </a:lnTo>
                  <a:lnTo>
                    <a:pt x="1532231" y="1056747"/>
                  </a:lnTo>
                  <a:lnTo>
                    <a:pt x="1554427" y="1118876"/>
                  </a:lnTo>
                  <a:lnTo>
                    <a:pt x="1574105" y="1181848"/>
                  </a:lnTo>
                  <a:lnTo>
                    <a:pt x="1591233" y="1245558"/>
                  </a:lnTo>
                  <a:lnTo>
                    <a:pt x="1605785" y="1309911"/>
                  </a:lnTo>
                  <a:lnTo>
                    <a:pt x="1617733" y="1374794"/>
                  </a:lnTo>
                  <a:lnTo>
                    <a:pt x="1627057" y="1440106"/>
                  </a:lnTo>
                  <a:lnTo>
                    <a:pt x="1633751" y="1505738"/>
                  </a:lnTo>
                  <a:lnTo>
                    <a:pt x="1637798" y="1571587"/>
                  </a:lnTo>
                  <a:lnTo>
                    <a:pt x="1639192" y="1637548"/>
                  </a:lnTo>
                  <a:lnTo>
                    <a:pt x="1638892" y="1670529"/>
                  </a:lnTo>
                  <a:lnTo>
                    <a:pt x="1636301" y="1736466"/>
                  </a:lnTo>
                  <a:lnTo>
                    <a:pt x="1631060" y="1802217"/>
                  </a:lnTo>
                  <a:lnTo>
                    <a:pt x="1623176" y="1867733"/>
                  </a:lnTo>
                  <a:lnTo>
                    <a:pt x="1612666" y="1932851"/>
                  </a:lnTo>
                  <a:lnTo>
                    <a:pt x="1599538" y="1997519"/>
                  </a:lnTo>
                  <a:lnTo>
                    <a:pt x="1583825" y="2061581"/>
                  </a:lnTo>
                  <a:lnTo>
                    <a:pt x="1565537" y="2124985"/>
                  </a:lnTo>
                  <a:lnTo>
                    <a:pt x="1544724" y="2187576"/>
                  </a:lnTo>
                  <a:lnTo>
                    <a:pt x="1521398" y="2249304"/>
                  </a:lnTo>
                  <a:lnTo>
                    <a:pt x="1495618" y="2310020"/>
                  </a:lnTo>
                  <a:lnTo>
                    <a:pt x="1467404" y="2369672"/>
                  </a:lnTo>
                  <a:lnTo>
                    <a:pt x="1436824" y="2428117"/>
                  </a:lnTo>
                  <a:lnTo>
                    <a:pt x="1403905" y="2485306"/>
                  </a:lnTo>
                  <a:lnTo>
                    <a:pt x="1368724" y="2541103"/>
                  </a:lnTo>
                  <a:lnTo>
                    <a:pt x="1331312" y="2595460"/>
                  </a:lnTo>
                  <a:lnTo>
                    <a:pt x="1291760" y="2648248"/>
                  </a:lnTo>
                  <a:lnTo>
                    <a:pt x="1250098" y="2699420"/>
                  </a:lnTo>
                  <a:lnTo>
                    <a:pt x="1206427" y="2748856"/>
                  </a:lnTo>
                  <a:lnTo>
                    <a:pt x="1160785" y="2796513"/>
                  </a:lnTo>
                  <a:lnTo>
                    <a:pt x="1113280" y="2842277"/>
                  </a:lnTo>
                  <a:lnTo>
                    <a:pt x="1063952" y="2886110"/>
                  </a:lnTo>
                  <a:lnTo>
                    <a:pt x="1012922" y="2927905"/>
                  </a:lnTo>
                  <a:lnTo>
                    <a:pt x="960229" y="2967627"/>
                  </a:lnTo>
                  <a:lnTo>
                    <a:pt x="906003" y="3005183"/>
                  </a:lnTo>
                  <a:lnTo>
                    <a:pt x="878322" y="3023141"/>
                  </a:lnTo>
                  <a:close/>
                </a:path>
              </a:pathLst>
            </a:custGeom>
            <a:solidFill>
              <a:srgbClr val="C32031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48" name="object 6">
              <a:extLst>
                <a:ext uri="{FF2B5EF4-FFF2-40B4-BE49-F238E27FC236}">
                  <a16:creationId xmlns:a16="http://schemas.microsoft.com/office/drawing/2014/main" id="{2B886B96-D2F6-57F7-D74D-C1A2F218AAFF}"/>
                </a:ext>
              </a:extLst>
            </p:cNvPr>
            <p:cNvSpPr/>
            <p:nvPr/>
          </p:nvSpPr>
          <p:spPr>
            <a:xfrm>
              <a:off x="776655" y="3843024"/>
              <a:ext cx="2204720" cy="1639570"/>
            </a:xfrm>
            <a:custGeom>
              <a:avLst/>
              <a:gdLst/>
              <a:ahLst/>
              <a:cxnLst/>
              <a:rect l="l" t="t" r="r" b="b"/>
              <a:pathLst>
                <a:path w="2204720" h="1639570">
                  <a:moveTo>
                    <a:pt x="1326132" y="1639157"/>
                  </a:moveTo>
                  <a:lnTo>
                    <a:pt x="1287512" y="1638700"/>
                  </a:lnTo>
                  <a:lnTo>
                    <a:pt x="1248913" y="1637336"/>
                  </a:lnTo>
                  <a:lnTo>
                    <a:pt x="1210360" y="1635061"/>
                  </a:lnTo>
                  <a:lnTo>
                    <a:pt x="1171871" y="1631882"/>
                  </a:lnTo>
                  <a:lnTo>
                    <a:pt x="1133467" y="1627793"/>
                  </a:lnTo>
                  <a:lnTo>
                    <a:pt x="1095167" y="1622803"/>
                  </a:lnTo>
                  <a:lnTo>
                    <a:pt x="1056999" y="1616908"/>
                  </a:lnTo>
                  <a:lnTo>
                    <a:pt x="1018976" y="1610118"/>
                  </a:lnTo>
                  <a:lnTo>
                    <a:pt x="981128" y="1602438"/>
                  </a:lnTo>
                  <a:lnTo>
                    <a:pt x="943472" y="1593866"/>
                  </a:lnTo>
                  <a:lnTo>
                    <a:pt x="906024" y="1584406"/>
                  </a:lnTo>
                  <a:lnTo>
                    <a:pt x="868814" y="1574067"/>
                  </a:lnTo>
                  <a:lnTo>
                    <a:pt x="831854" y="1562858"/>
                  </a:lnTo>
                  <a:lnTo>
                    <a:pt x="795168" y="1550782"/>
                  </a:lnTo>
                  <a:lnTo>
                    <a:pt x="758780" y="1537840"/>
                  </a:lnTo>
                  <a:lnTo>
                    <a:pt x="722706" y="1524046"/>
                  </a:lnTo>
                  <a:lnTo>
                    <a:pt x="686966" y="1509406"/>
                  </a:lnTo>
                  <a:lnTo>
                    <a:pt x="651583" y="1493931"/>
                  </a:lnTo>
                  <a:lnTo>
                    <a:pt x="616570" y="1477625"/>
                  </a:lnTo>
                  <a:lnTo>
                    <a:pt x="581955" y="1460499"/>
                  </a:lnTo>
                  <a:lnTo>
                    <a:pt x="547752" y="1442560"/>
                  </a:lnTo>
                  <a:lnTo>
                    <a:pt x="513982" y="1423822"/>
                  </a:lnTo>
                  <a:lnTo>
                    <a:pt x="480661" y="1404293"/>
                  </a:lnTo>
                  <a:lnTo>
                    <a:pt x="447809" y="1383984"/>
                  </a:lnTo>
                  <a:lnTo>
                    <a:pt x="415447" y="1362907"/>
                  </a:lnTo>
                  <a:lnTo>
                    <a:pt x="383586" y="1341071"/>
                  </a:lnTo>
                  <a:lnTo>
                    <a:pt x="352253" y="1318496"/>
                  </a:lnTo>
                  <a:lnTo>
                    <a:pt x="321458" y="1295186"/>
                  </a:lnTo>
                  <a:lnTo>
                    <a:pt x="291225" y="1271156"/>
                  </a:lnTo>
                  <a:lnTo>
                    <a:pt x="261563" y="1246423"/>
                  </a:lnTo>
                  <a:lnTo>
                    <a:pt x="232491" y="1220997"/>
                  </a:lnTo>
                  <a:lnTo>
                    <a:pt x="204031" y="1194892"/>
                  </a:lnTo>
                  <a:lnTo>
                    <a:pt x="176188" y="1168123"/>
                  </a:lnTo>
                  <a:lnTo>
                    <a:pt x="148984" y="1140708"/>
                  </a:lnTo>
                  <a:lnTo>
                    <a:pt x="122437" y="1112657"/>
                  </a:lnTo>
                  <a:lnTo>
                    <a:pt x="96556" y="1083991"/>
                  </a:lnTo>
                  <a:lnTo>
                    <a:pt x="71359" y="1054724"/>
                  </a:lnTo>
                  <a:lnTo>
                    <a:pt x="46856" y="1024869"/>
                  </a:lnTo>
                  <a:lnTo>
                    <a:pt x="23066" y="994445"/>
                  </a:lnTo>
                  <a:lnTo>
                    <a:pt x="0" y="963470"/>
                  </a:lnTo>
                  <a:lnTo>
                    <a:pt x="1326132" y="0"/>
                  </a:lnTo>
                  <a:lnTo>
                    <a:pt x="2204454" y="1383984"/>
                  </a:lnTo>
                  <a:lnTo>
                    <a:pt x="2188088" y="1394236"/>
                  </a:lnTo>
                  <a:lnTo>
                    <a:pt x="2155001" y="1414155"/>
                  </a:lnTo>
                  <a:lnTo>
                    <a:pt x="2121450" y="1433291"/>
                  </a:lnTo>
                  <a:lnTo>
                    <a:pt x="2087465" y="1451630"/>
                  </a:lnTo>
                  <a:lnTo>
                    <a:pt x="2053051" y="1469164"/>
                  </a:lnTo>
                  <a:lnTo>
                    <a:pt x="2018236" y="1485881"/>
                  </a:lnTo>
                  <a:lnTo>
                    <a:pt x="1983034" y="1501773"/>
                  </a:lnTo>
                  <a:lnTo>
                    <a:pt x="1947472" y="1516831"/>
                  </a:lnTo>
                  <a:lnTo>
                    <a:pt x="1911560" y="1531051"/>
                  </a:lnTo>
                  <a:lnTo>
                    <a:pt x="1875329" y="1544419"/>
                  </a:lnTo>
                  <a:lnTo>
                    <a:pt x="1838786" y="1556928"/>
                  </a:lnTo>
                  <a:lnTo>
                    <a:pt x="1801965" y="1568571"/>
                  </a:lnTo>
                  <a:lnTo>
                    <a:pt x="1764875" y="1579348"/>
                  </a:lnTo>
                  <a:lnTo>
                    <a:pt x="1727545" y="1589248"/>
                  </a:lnTo>
                  <a:lnTo>
                    <a:pt x="1689989" y="1598263"/>
                  </a:lnTo>
                  <a:lnTo>
                    <a:pt x="1652235" y="1606390"/>
                  </a:lnTo>
                  <a:lnTo>
                    <a:pt x="1614294" y="1613625"/>
                  </a:lnTo>
                  <a:lnTo>
                    <a:pt x="1576199" y="1619967"/>
                  </a:lnTo>
                  <a:lnTo>
                    <a:pt x="1537960" y="1625410"/>
                  </a:lnTo>
                  <a:lnTo>
                    <a:pt x="1499608" y="1629950"/>
                  </a:lnTo>
                  <a:lnTo>
                    <a:pt x="1461156" y="1633585"/>
                  </a:lnTo>
                  <a:lnTo>
                    <a:pt x="1422635" y="1636311"/>
                  </a:lnTo>
                  <a:lnTo>
                    <a:pt x="1384053" y="1638131"/>
                  </a:lnTo>
                  <a:lnTo>
                    <a:pt x="1345445" y="1639042"/>
                  </a:lnTo>
                  <a:lnTo>
                    <a:pt x="1326132" y="1639157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49" name="object 7">
              <a:extLst>
                <a:ext uri="{FF2B5EF4-FFF2-40B4-BE49-F238E27FC236}">
                  <a16:creationId xmlns:a16="http://schemas.microsoft.com/office/drawing/2014/main" id="{0EAC8A1E-9844-75EC-ED67-B3CD245B9BDD}"/>
                </a:ext>
              </a:extLst>
            </p:cNvPr>
            <p:cNvSpPr/>
            <p:nvPr/>
          </p:nvSpPr>
          <p:spPr>
            <a:xfrm>
              <a:off x="463674" y="3336496"/>
              <a:ext cx="1639570" cy="1470025"/>
            </a:xfrm>
            <a:custGeom>
              <a:avLst/>
              <a:gdLst/>
              <a:ahLst/>
              <a:cxnLst/>
              <a:rect l="l" t="t" r="r" b="b"/>
              <a:pathLst>
                <a:path w="1639570" h="1470025">
                  <a:moveTo>
                    <a:pt x="312979" y="1469997"/>
                  </a:moveTo>
                  <a:lnTo>
                    <a:pt x="285169" y="1430511"/>
                  </a:lnTo>
                  <a:lnTo>
                    <a:pt x="258556" y="1390257"/>
                  </a:lnTo>
                  <a:lnTo>
                    <a:pt x="233141" y="1349238"/>
                  </a:lnTo>
                  <a:lnTo>
                    <a:pt x="208923" y="1307452"/>
                  </a:lnTo>
                  <a:lnTo>
                    <a:pt x="185947" y="1264971"/>
                  </a:lnTo>
                  <a:lnTo>
                    <a:pt x="164251" y="1221869"/>
                  </a:lnTo>
                  <a:lnTo>
                    <a:pt x="143834" y="1178147"/>
                  </a:lnTo>
                  <a:lnTo>
                    <a:pt x="124697" y="1133804"/>
                  </a:lnTo>
                  <a:lnTo>
                    <a:pt x="106873" y="1088916"/>
                  </a:lnTo>
                  <a:lnTo>
                    <a:pt x="90393" y="1043561"/>
                  </a:lnTo>
                  <a:lnTo>
                    <a:pt x="75258" y="997741"/>
                  </a:lnTo>
                  <a:lnTo>
                    <a:pt x="61465" y="951455"/>
                  </a:lnTo>
                  <a:lnTo>
                    <a:pt x="49039" y="904787"/>
                  </a:lnTo>
                  <a:lnTo>
                    <a:pt x="38005" y="857812"/>
                  </a:lnTo>
                  <a:lnTo>
                    <a:pt x="28360" y="810531"/>
                  </a:lnTo>
                  <a:lnTo>
                    <a:pt x="20105" y="762947"/>
                  </a:lnTo>
                  <a:lnTo>
                    <a:pt x="13252" y="715137"/>
                  </a:lnTo>
                  <a:lnTo>
                    <a:pt x="7814" y="667189"/>
                  </a:lnTo>
                  <a:lnTo>
                    <a:pt x="3792" y="619102"/>
                  </a:lnTo>
                  <a:lnTo>
                    <a:pt x="1185" y="570876"/>
                  </a:lnTo>
                  <a:lnTo>
                    <a:pt x="0" y="522595"/>
                  </a:lnTo>
                  <a:lnTo>
                    <a:pt x="237" y="474342"/>
                  </a:lnTo>
                  <a:lnTo>
                    <a:pt x="1896" y="426116"/>
                  </a:lnTo>
                  <a:lnTo>
                    <a:pt x="4977" y="377916"/>
                  </a:lnTo>
                  <a:lnTo>
                    <a:pt x="9472" y="329831"/>
                  </a:lnTo>
                  <a:lnTo>
                    <a:pt x="15378" y="281939"/>
                  </a:lnTo>
                  <a:lnTo>
                    <a:pt x="22694" y="234241"/>
                  </a:lnTo>
                  <a:lnTo>
                    <a:pt x="31419" y="186740"/>
                  </a:lnTo>
                  <a:lnTo>
                    <a:pt x="41536" y="139516"/>
                  </a:lnTo>
                  <a:lnTo>
                    <a:pt x="53030" y="92651"/>
                  </a:lnTo>
                  <a:lnTo>
                    <a:pt x="65901" y="46145"/>
                  </a:lnTo>
                  <a:lnTo>
                    <a:pt x="80150" y="0"/>
                  </a:lnTo>
                  <a:lnTo>
                    <a:pt x="1639112" y="506526"/>
                  </a:lnTo>
                  <a:lnTo>
                    <a:pt x="312979" y="1469997"/>
                  </a:lnTo>
                  <a:close/>
                </a:path>
              </a:pathLst>
            </a:custGeom>
            <a:solidFill>
              <a:srgbClr val="221F2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50" name="object 8">
              <a:extLst>
                <a:ext uri="{FF2B5EF4-FFF2-40B4-BE49-F238E27FC236}">
                  <a16:creationId xmlns:a16="http://schemas.microsoft.com/office/drawing/2014/main" id="{BF8D0965-B843-6238-3385-6F7953666A56}"/>
                </a:ext>
              </a:extLst>
            </p:cNvPr>
            <p:cNvSpPr/>
            <p:nvPr/>
          </p:nvSpPr>
          <p:spPr>
            <a:xfrm>
              <a:off x="543825" y="2203863"/>
              <a:ext cx="1559560" cy="1639570"/>
            </a:xfrm>
            <a:custGeom>
              <a:avLst/>
              <a:gdLst/>
              <a:ahLst/>
              <a:cxnLst/>
              <a:rect l="l" t="t" r="r" b="b"/>
              <a:pathLst>
                <a:path w="1559560" h="1639570">
                  <a:moveTo>
                    <a:pt x="1558961" y="1639157"/>
                  </a:moveTo>
                  <a:lnTo>
                    <a:pt x="0" y="1132630"/>
                  </a:lnTo>
                  <a:lnTo>
                    <a:pt x="10247" y="1102117"/>
                  </a:lnTo>
                  <a:lnTo>
                    <a:pt x="21085" y="1071822"/>
                  </a:lnTo>
                  <a:lnTo>
                    <a:pt x="44542" y="1011890"/>
                  </a:lnTo>
                  <a:lnTo>
                    <a:pt x="70335" y="952922"/>
                  </a:lnTo>
                  <a:lnTo>
                    <a:pt x="98426" y="895012"/>
                  </a:lnTo>
                  <a:lnTo>
                    <a:pt x="128762" y="838252"/>
                  </a:lnTo>
                  <a:lnTo>
                    <a:pt x="161304" y="782729"/>
                  </a:lnTo>
                  <a:lnTo>
                    <a:pt x="196005" y="728521"/>
                  </a:lnTo>
                  <a:lnTo>
                    <a:pt x="232807" y="675718"/>
                  </a:lnTo>
                  <a:lnTo>
                    <a:pt x="271649" y="624401"/>
                  </a:lnTo>
                  <a:lnTo>
                    <a:pt x="312480" y="574647"/>
                  </a:lnTo>
                  <a:lnTo>
                    <a:pt x="355231" y="526538"/>
                  </a:lnTo>
                  <a:lnTo>
                    <a:pt x="399834" y="480144"/>
                  </a:lnTo>
                  <a:lnTo>
                    <a:pt x="446228" y="435533"/>
                  </a:lnTo>
                  <a:lnTo>
                    <a:pt x="494339" y="392781"/>
                  </a:lnTo>
                  <a:lnTo>
                    <a:pt x="544089" y="351946"/>
                  </a:lnTo>
                  <a:lnTo>
                    <a:pt x="595406" y="313100"/>
                  </a:lnTo>
                  <a:lnTo>
                    <a:pt x="648205" y="276296"/>
                  </a:lnTo>
                  <a:lnTo>
                    <a:pt x="702409" y="241593"/>
                  </a:lnTo>
                  <a:lnTo>
                    <a:pt x="757933" y="209046"/>
                  </a:lnTo>
                  <a:lnTo>
                    <a:pt x="814694" y="178705"/>
                  </a:lnTo>
                  <a:lnTo>
                    <a:pt x="872601" y="150614"/>
                  </a:lnTo>
                  <a:lnTo>
                    <a:pt x="931569" y="124817"/>
                  </a:lnTo>
                  <a:lnTo>
                    <a:pt x="991500" y="101355"/>
                  </a:lnTo>
                  <a:lnTo>
                    <a:pt x="1052307" y="80265"/>
                  </a:lnTo>
                  <a:lnTo>
                    <a:pt x="1113896" y="61576"/>
                  </a:lnTo>
                  <a:lnTo>
                    <a:pt x="1176173" y="45323"/>
                  </a:lnTo>
                  <a:lnTo>
                    <a:pt x="1239037" y="31522"/>
                  </a:lnTo>
                  <a:lnTo>
                    <a:pt x="1302396" y="20205"/>
                  </a:lnTo>
                  <a:lnTo>
                    <a:pt x="1366149" y="11379"/>
                  </a:lnTo>
                  <a:lnTo>
                    <a:pt x="1430199" y="5067"/>
                  </a:lnTo>
                  <a:lnTo>
                    <a:pt x="1494450" y="1270"/>
                  </a:lnTo>
                  <a:lnTo>
                    <a:pt x="1558801" y="0"/>
                  </a:lnTo>
                  <a:lnTo>
                    <a:pt x="1558961" y="1639157"/>
                  </a:lnTo>
                  <a:close/>
                </a:path>
              </a:pathLst>
            </a:custGeom>
            <a:solidFill>
              <a:srgbClr val="0049AC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51" name="object 9">
            <a:extLst>
              <a:ext uri="{FF2B5EF4-FFF2-40B4-BE49-F238E27FC236}">
                <a16:creationId xmlns:a16="http://schemas.microsoft.com/office/drawing/2014/main" id="{318F3DB4-B910-52B8-2BA8-1AB917C8305B}"/>
              </a:ext>
            </a:extLst>
          </p:cNvPr>
          <p:cNvSpPr txBox="1"/>
          <p:nvPr/>
        </p:nvSpPr>
        <p:spPr>
          <a:xfrm>
            <a:off x="11658600" y="6041925"/>
            <a:ext cx="1576048" cy="267125"/>
          </a:xfrm>
          <a:prstGeom prst="rect">
            <a:avLst/>
          </a:prstGeom>
        </p:spPr>
        <p:txBody>
          <a:bodyPr vert="horz" wrap="square" lIns="0" tIns="35243" rIns="0" bIns="0" rtlCol="0">
            <a:spAutoFit/>
          </a:bodyPr>
          <a:lstStyle/>
          <a:p>
            <a:pPr marL="180021" marR="7620" indent="-161925">
              <a:lnSpc>
                <a:spcPts val="1755"/>
              </a:lnSpc>
              <a:spcBef>
                <a:spcPts val="278"/>
              </a:spcBef>
            </a:pP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Federal </a:t>
            </a:r>
            <a:r>
              <a:rPr sz="2000" spc="113" dirty="0"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10">
            <a:extLst>
              <a:ext uri="{FF2B5EF4-FFF2-40B4-BE49-F238E27FC236}">
                <a16:creationId xmlns:a16="http://schemas.microsoft.com/office/drawing/2014/main" id="{67906270-B15D-E48B-13EE-0A7AF3FD82C3}"/>
              </a:ext>
            </a:extLst>
          </p:cNvPr>
          <p:cNvSpPr txBox="1"/>
          <p:nvPr/>
        </p:nvSpPr>
        <p:spPr>
          <a:xfrm>
            <a:off x="6008072" y="4812043"/>
            <a:ext cx="3624528" cy="25077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73343" marR="1946910" indent="-55245" algn="r">
              <a:lnSpc>
                <a:spcPts val="1755"/>
              </a:lnSpc>
            </a:pP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Other </a:t>
            </a:r>
            <a:r>
              <a:rPr sz="2000" spc="210" dirty="0"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ject 11">
            <a:extLst>
              <a:ext uri="{FF2B5EF4-FFF2-40B4-BE49-F238E27FC236}">
                <a16:creationId xmlns:a16="http://schemas.microsoft.com/office/drawing/2014/main" id="{E637F203-C7BF-157E-F3F4-8F11F918539C}"/>
              </a:ext>
            </a:extLst>
          </p:cNvPr>
          <p:cNvSpPr txBox="1"/>
          <p:nvPr/>
        </p:nvSpPr>
        <p:spPr>
          <a:xfrm>
            <a:off x="7792627" y="9626758"/>
            <a:ext cx="1274230" cy="267125"/>
          </a:xfrm>
          <a:prstGeom prst="rect">
            <a:avLst/>
          </a:prstGeom>
        </p:spPr>
        <p:txBody>
          <a:bodyPr vert="horz" wrap="square" lIns="0" tIns="35243" rIns="0" bIns="0" rtlCol="0">
            <a:spAutoFit/>
          </a:bodyPr>
          <a:lstStyle/>
          <a:p>
            <a:pPr marL="59055" marR="7620" indent="-40958">
              <a:lnSpc>
                <a:spcPts val="1755"/>
              </a:lnSpc>
              <a:spcBef>
                <a:spcPts val="278"/>
              </a:spcBef>
            </a:pP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State </a:t>
            </a:r>
            <a:r>
              <a:rPr sz="2000" spc="217" dirty="0"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12">
            <a:extLst>
              <a:ext uri="{FF2B5EF4-FFF2-40B4-BE49-F238E27FC236}">
                <a16:creationId xmlns:a16="http://schemas.microsoft.com/office/drawing/2014/main" id="{7EB8BD87-E792-C322-440C-2F758247F9EF}"/>
              </a:ext>
            </a:extLst>
          </p:cNvPr>
          <p:cNvSpPr txBox="1"/>
          <p:nvPr/>
        </p:nvSpPr>
        <p:spPr>
          <a:xfrm>
            <a:off x="5334000" y="7255330"/>
            <a:ext cx="1292726" cy="267125"/>
          </a:xfrm>
          <a:prstGeom prst="rect">
            <a:avLst/>
          </a:prstGeom>
        </p:spPr>
        <p:txBody>
          <a:bodyPr vert="horz" wrap="square" lIns="0" tIns="35243" rIns="0" bIns="0" rtlCol="0">
            <a:spAutoFit/>
          </a:bodyPr>
          <a:lstStyle/>
          <a:p>
            <a:pPr marL="80963" marR="7620" indent="-62865">
              <a:lnSpc>
                <a:spcPts val="1755"/>
              </a:lnSpc>
              <a:spcBef>
                <a:spcPts val="278"/>
              </a:spcBef>
            </a:pPr>
            <a:r>
              <a:rPr sz="2000" spc="-15" dirty="0">
                <a:latin typeface="Arial" panose="020B0604020202020204" pitchFamily="34" charset="0"/>
                <a:cs typeface="Arial" panose="020B0604020202020204" pitchFamily="34" charset="0"/>
              </a:rPr>
              <a:t>Local </a:t>
            </a:r>
            <a:r>
              <a:rPr sz="2000" spc="120" dirty="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41">
            <a:extLst>
              <a:ext uri="{FF2B5EF4-FFF2-40B4-BE49-F238E27FC236}">
                <a16:creationId xmlns:a16="http://schemas.microsoft.com/office/drawing/2014/main" id="{C81F61E2-0DF9-1928-A003-9EE8F6D32AF9}"/>
              </a:ext>
            </a:extLst>
          </p:cNvPr>
          <p:cNvSpPr txBox="1"/>
          <p:nvPr/>
        </p:nvSpPr>
        <p:spPr>
          <a:xfrm>
            <a:off x="12800118" y="7656089"/>
            <a:ext cx="4876800" cy="1048364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9050">
              <a:spcBef>
                <a:spcPts val="1695"/>
              </a:spcBef>
              <a:tabLst>
                <a:tab pos="532448" algn="l"/>
              </a:tabLst>
            </a:pPr>
            <a:r>
              <a:rPr sz="2700" dirty="0">
                <a:latin typeface="Arial"/>
                <a:cs typeface="Arial"/>
              </a:rPr>
              <a:t>Federal/State</a:t>
            </a:r>
            <a:r>
              <a:rPr sz="2700" spc="-53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grants</a:t>
            </a:r>
            <a:r>
              <a:rPr sz="2700" spc="-6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require</a:t>
            </a:r>
            <a:r>
              <a:rPr sz="2700" spc="-4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a</a:t>
            </a:r>
            <a:r>
              <a:rPr sz="2700" spc="-68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local</a:t>
            </a:r>
            <a:r>
              <a:rPr sz="2700" spc="-53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match</a:t>
            </a:r>
            <a:r>
              <a:rPr sz="2700" spc="-68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between</a:t>
            </a:r>
            <a:r>
              <a:rPr sz="2700" spc="15" dirty="0">
                <a:latin typeface="Arial"/>
                <a:cs typeface="Arial"/>
              </a:rPr>
              <a:t> </a:t>
            </a:r>
            <a:r>
              <a:rPr sz="2700" spc="-15" dirty="0">
                <a:latin typeface="Arial"/>
                <a:cs typeface="Arial"/>
              </a:rPr>
              <a:t>4-</a:t>
            </a:r>
            <a:r>
              <a:rPr lang="en-US" sz="2700" spc="-38" dirty="0">
                <a:latin typeface="Arial"/>
                <a:cs typeface="Arial"/>
              </a:rPr>
              <a:t>5</a:t>
            </a:r>
            <a:r>
              <a:rPr sz="2700" spc="-38" dirty="0">
                <a:latin typeface="Arial"/>
                <a:cs typeface="Arial"/>
              </a:rPr>
              <a:t>0%</a:t>
            </a:r>
            <a:endParaRPr sz="27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150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AD282-DBD9-2C57-9019-4BB3EC594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83FCF4D-5694-B6B8-AD28-9548BC4C4A7D}"/>
              </a:ext>
            </a:extLst>
          </p:cNvPr>
          <p:cNvSpPr/>
          <p:nvPr/>
        </p:nvSpPr>
        <p:spPr>
          <a:xfrm>
            <a:off x="5286560" y="2421178"/>
            <a:ext cx="7714880" cy="2749729"/>
          </a:xfrm>
          <a:custGeom>
            <a:avLst/>
            <a:gdLst/>
            <a:ahLst/>
            <a:cxnLst/>
            <a:rect l="l" t="t" r="r" b="b"/>
            <a:pathLst>
              <a:path w="7714880" h="2749729">
                <a:moveTo>
                  <a:pt x="0" y="0"/>
                </a:moveTo>
                <a:lnTo>
                  <a:pt x="7714880" y="0"/>
                </a:lnTo>
                <a:lnTo>
                  <a:pt x="7714880" y="2749729"/>
                </a:lnTo>
                <a:lnTo>
                  <a:pt x="0" y="2749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7FA622B-C787-E07B-A31B-542B74C722B1}"/>
              </a:ext>
            </a:extLst>
          </p:cNvPr>
          <p:cNvSpPr txBox="1"/>
          <p:nvPr/>
        </p:nvSpPr>
        <p:spPr>
          <a:xfrm>
            <a:off x="0" y="5554140"/>
            <a:ext cx="18288000" cy="922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WATA PRESENTATION TO HJ 28 JOINT SUBCOMMITTEE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26EB597-F7AA-3163-15F3-E27CFC1AC1E8}"/>
              </a:ext>
            </a:extLst>
          </p:cNvPr>
          <p:cNvSpPr txBox="1"/>
          <p:nvPr/>
        </p:nvSpPr>
        <p:spPr>
          <a:xfrm>
            <a:off x="5259288" y="6667500"/>
            <a:ext cx="7769424" cy="718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QUESTIONS / DISCUSSION</a:t>
            </a:r>
          </a:p>
        </p:txBody>
      </p:sp>
    </p:spTree>
    <p:extLst>
      <p:ext uri="{BB962C8B-B14F-4D97-AF65-F5344CB8AC3E}">
        <p14:creationId xmlns:p14="http://schemas.microsoft.com/office/powerpoint/2010/main" val="4105180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kanska White (Documentation)">
  <a:themeElements>
    <a:clrScheme name="Skanska 3">
      <a:dk1>
        <a:srgbClr val="000000"/>
      </a:dk1>
      <a:lt1>
        <a:srgbClr val="FFFFFF"/>
      </a:lt1>
      <a:dk2>
        <a:srgbClr val="143275"/>
      </a:dk2>
      <a:lt2>
        <a:srgbClr val="ECECEC"/>
      </a:lt2>
      <a:accent1>
        <a:srgbClr val="143275"/>
      </a:accent1>
      <a:accent2>
        <a:srgbClr val="596891"/>
      </a:accent2>
      <a:accent3>
        <a:srgbClr val="3ECE7B"/>
      </a:accent3>
      <a:accent4>
        <a:srgbClr val="9199B6"/>
      </a:accent4>
      <a:accent5>
        <a:srgbClr val="C7CCDA"/>
      </a:accent5>
      <a:accent6>
        <a:srgbClr val="ECECEC"/>
      </a:accent6>
      <a:hlink>
        <a:srgbClr val="143275"/>
      </a:hlink>
      <a:folHlink>
        <a:srgbClr val="143275"/>
      </a:folHlink>
    </a:clrScheme>
    <a:fontScheme name="Skans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spc="4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Active Blue">
      <a:srgbClr val="2356E5"/>
    </a:custClr>
    <a:custClr name="Skanska Green">
      <a:srgbClr val="AEDDBC"/>
    </a:custClr>
    <a:custClr name="Active Yellow">
      <a:srgbClr val="FBED54"/>
    </a:custClr>
    <a:custClr name="Active Orange">
      <a:srgbClr val="F58713"/>
    </a:custClr>
    <a:custClr name="Active Red">
      <a:srgbClr val="EE2F53"/>
    </a:custClr>
    <a:custClr name="Purple">
      <a:srgbClr val="824A8E"/>
    </a:custClr>
    <a:custClr name="Pale Blue">
      <a:srgbClr val="3C589E"/>
    </a:custClr>
    <a:custClr name="Teal">
      <a:srgbClr val="4B9FA3"/>
    </a:custClr>
    <a:custClr name="Beige">
      <a:srgbClr val="DDD6C0"/>
    </a:custClr>
    <a:custClr name="Yellow">
      <a:srgbClr val="F4DD7D"/>
    </a:custClr>
    <a:custClr name="Orange">
      <a:srgbClr val="EDA977"/>
    </a:custClr>
    <a:custClr name="Red">
      <a:srgbClr val="AF3149"/>
    </a:custClr>
  </a:custClrLst>
  <a:extLst>
    <a:ext uri="{05A4C25C-085E-4340-85A3-A5531E510DB2}">
      <thm15:themeFamily xmlns:thm15="http://schemas.microsoft.com/office/thememl/2012/main" name="Presentation4" id="{1751A4E1-0AE3-8549-8671-F81FCC9E9261}" vid="{C7BB4F3E-5913-1C40-9F39-168BBA32CEB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522</Words>
  <Application>Microsoft Office PowerPoint</Application>
  <PresentationFormat>Custom</PresentationFormat>
  <Paragraphs>169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Poppins</vt:lpstr>
      <vt:lpstr>Aptos</vt:lpstr>
      <vt:lpstr>Courier New</vt:lpstr>
      <vt:lpstr>Aptos Narrow</vt:lpstr>
      <vt:lpstr>Poppins Bold</vt:lpstr>
      <vt:lpstr>Arial</vt:lpstr>
      <vt:lpstr>Calibri</vt:lpstr>
      <vt:lpstr>Office Theme</vt:lpstr>
      <vt:lpstr>Skanska White (Documentation)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Update July 2025</dc:title>
  <dc:creator>Iyanla Xo</dc:creator>
  <cp:lastModifiedBy>Matthew Scalia</cp:lastModifiedBy>
  <cp:revision>64</cp:revision>
  <dcterms:created xsi:type="dcterms:W3CDTF">2006-08-16T00:00:00Z</dcterms:created>
  <dcterms:modified xsi:type="dcterms:W3CDTF">2026-09-22T02:54:14Z</dcterms:modified>
  <dc:identifier>DAGs4pz_krE</dc:identifier>
</cp:coreProperties>
</file>