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handoutMasterIdLst>
    <p:handoutMasterId r:id="rId13"/>
  </p:handoutMasterIdLst>
  <p:sldIdLst>
    <p:sldId id="256" r:id="rId2"/>
    <p:sldId id="257" r:id="rId3"/>
    <p:sldId id="258" r:id="rId4"/>
    <p:sldId id="264" r:id="rId5"/>
    <p:sldId id="266" r:id="rId6"/>
    <p:sldId id="265" r:id="rId7"/>
    <p:sldId id="267" r:id="rId8"/>
    <p:sldId id="261" r:id="rId9"/>
    <p:sldId id="263" r:id="rId10"/>
    <p:sldId id="262"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16993E7-C932-4D2E-988E-14DEF4DBB2D1}" type="datetimeFigureOut">
              <a:rPr lang="en-US" smtClean="0"/>
              <a:t>10/21/2026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70FC6D2-752F-49B8-A5F0-F45D0A47BDF5}" type="slidenum">
              <a:rPr lang="en-US" smtClean="0"/>
              <a:t>‹#›</a:t>
            </a:fld>
            <a:endParaRPr lang="en-US"/>
          </a:p>
        </p:txBody>
      </p:sp>
    </p:spTree>
    <p:extLst>
      <p:ext uri="{BB962C8B-B14F-4D97-AF65-F5344CB8AC3E}">
        <p14:creationId xmlns:p14="http://schemas.microsoft.com/office/powerpoint/2010/main" val="3943712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DB7D38D-ACFC-4C04-A547-63E5A9F89732}" type="datetimeFigureOut">
              <a:rPr lang="en-US" smtClean="0"/>
              <a:t>10/21/2026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AB07E08-C7B2-49C8-AF6B-8B5F1C6FB678}" type="slidenum">
              <a:rPr lang="en-US" smtClean="0"/>
              <a:t>‹#›</a:t>
            </a:fld>
            <a:endParaRPr lang="en-US"/>
          </a:p>
        </p:txBody>
      </p:sp>
    </p:spTree>
    <p:extLst>
      <p:ext uri="{BB962C8B-B14F-4D97-AF65-F5344CB8AC3E}">
        <p14:creationId xmlns:p14="http://schemas.microsoft.com/office/powerpoint/2010/main" val="259410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1</a:t>
            </a:fld>
            <a:endParaRPr lang="en-US"/>
          </a:p>
        </p:txBody>
      </p:sp>
    </p:spTree>
    <p:extLst>
      <p:ext uri="{BB962C8B-B14F-4D97-AF65-F5344CB8AC3E}">
        <p14:creationId xmlns:p14="http://schemas.microsoft.com/office/powerpoint/2010/main" val="2150807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2</a:t>
            </a:fld>
            <a:endParaRPr lang="en-US"/>
          </a:p>
        </p:txBody>
      </p:sp>
    </p:spTree>
    <p:extLst>
      <p:ext uri="{BB962C8B-B14F-4D97-AF65-F5344CB8AC3E}">
        <p14:creationId xmlns:p14="http://schemas.microsoft.com/office/powerpoint/2010/main" val="238465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3</a:t>
            </a:fld>
            <a:endParaRPr lang="en-US"/>
          </a:p>
        </p:txBody>
      </p:sp>
    </p:spTree>
    <p:extLst>
      <p:ext uri="{BB962C8B-B14F-4D97-AF65-F5344CB8AC3E}">
        <p14:creationId xmlns:p14="http://schemas.microsoft.com/office/powerpoint/2010/main" val="186897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4</a:t>
            </a:fld>
            <a:endParaRPr lang="en-US"/>
          </a:p>
        </p:txBody>
      </p:sp>
    </p:spTree>
    <p:extLst>
      <p:ext uri="{BB962C8B-B14F-4D97-AF65-F5344CB8AC3E}">
        <p14:creationId xmlns:p14="http://schemas.microsoft.com/office/powerpoint/2010/main" val="157057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5</a:t>
            </a:fld>
            <a:endParaRPr lang="en-US"/>
          </a:p>
        </p:txBody>
      </p:sp>
    </p:spTree>
    <p:extLst>
      <p:ext uri="{BB962C8B-B14F-4D97-AF65-F5344CB8AC3E}">
        <p14:creationId xmlns:p14="http://schemas.microsoft.com/office/powerpoint/2010/main" val="1830213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6</a:t>
            </a:fld>
            <a:endParaRPr lang="en-US"/>
          </a:p>
        </p:txBody>
      </p:sp>
    </p:spTree>
    <p:extLst>
      <p:ext uri="{BB962C8B-B14F-4D97-AF65-F5344CB8AC3E}">
        <p14:creationId xmlns:p14="http://schemas.microsoft.com/office/powerpoint/2010/main" val="3174181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7</a:t>
            </a:fld>
            <a:endParaRPr lang="en-US"/>
          </a:p>
        </p:txBody>
      </p:sp>
    </p:spTree>
    <p:extLst>
      <p:ext uri="{BB962C8B-B14F-4D97-AF65-F5344CB8AC3E}">
        <p14:creationId xmlns:p14="http://schemas.microsoft.com/office/powerpoint/2010/main" val="1794889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B07E08-C7B2-49C8-AF6B-8B5F1C6FB678}" type="slidenum">
              <a:rPr lang="en-US" smtClean="0"/>
              <a:t>8</a:t>
            </a:fld>
            <a:endParaRPr lang="en-US"/>
          </a:p>
        </p:txBody>
      </p:sp>
    </p:spTree>
    <p:extLst>
      <p:ext uri="{BB962C8B-B14F-4D97-AF65-F5344CB8AC3E}">
        <p14:creationId xmlns:p14="http://schemas.microsoft.com/office/powerpoint/2010/main" val="1934992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6247ED-72F6-45FE-B160-B7B0FCC9B880}"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542330-6FAF-4591-9D7B-E569D641DD5E}"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DDDB35-9626-4962-BDB2-A5597649CC22}"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1CDDCD-7BCD-49E6-815B-96F87AE5FFA1}" type="datetime1">
              <a:rPr lang="en-US" smtClean="0"/>
              <a:t>10/21/2026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5E81E1-80C1-4886-88E2-4A372AF8553E}" type="datetime1">
              <a:rPr lang="en-US" smtClean="0"/>
              <a:t>10/21/2026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3A620D3-CCF7-4577-83BC-F7F410FF5713}" type="datetime1">
              <a:rPr lang="en-US" smtClean="0"/>
              <a:t>10/21/2026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5BCDACCA-56EC-4CBB-BC80-2F3F95C214AA}" type="datetime1">
              <a:rPr lang="en-US" smtClean="0"/>
              <a:t>10/21/2026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3B8E0BB-6460-4734-8043-EF97F4A694DD}" type="datetime1">
              <a:rPr lang="en-US" smtClean="0"/>
              <a:t>10/21/2026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1CA3B9-53D0-4BB3-92E7-F1E7677CA0A5}" type="datetime1">
              <a:rPr lang="en-US" smtClean="0"/>
              <a:t>10/21/2026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FBC06D-C672-4B9C-8AE2-2EFC3209A132}" type="datetime1">
              <a:rPr lang="en-US" smtClean="0"/>
              <a:t>10/21/2026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D3CCBAB-DC1C-41F4-B3D0-7805B68F4EB6}"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FAB6FA26-B98C-4BA0-8C76-5B6BC2B98460}"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F13110-F5A2-4F77-B290-724A8B9F2E28}"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B73D3DB-5AE5-468D-802F-8A3DE4551A64}" type="datetime1">
              <a:rPr lang="en-US" smtClean="0"/>
              <a:t>10/21/2026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251F095-3EA3-4DB3-B251-84A58F2B7426}" type="datetime1">
              <a:rPr lang="en-US" smtClean="0"/>
              <a:t>10/21/2026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5F7014-E100-4F92-905E-7439F74754DE}"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D2B0076-3471-4427-9C2F-E43352CA1B9D}" type="datetime1">
              <a:rPr lang="en-US" smtClean="0"/>
              <a:t>10/21/2026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C0DF837-49F1-40B5-AF04-F077ED978C95}" type="datetime1">
              <a:rPr lang="en-US" smtClean="0"/>
              <a:t>10/21/2026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6618" y="1320799"/>
            <a:ext cx="10834254" cy="2098835"/>
          </a:xfrm>
        </p:spPr>
        <p:txBody>
          <a:bodyPr/>
          <a:lstStyle/>
          <a:p>
            <a:r>
              <a:rPr lang="en-US" dirty="0">
                <a:latin typeface="Century Schoolbook" panose="02040604050505020304" pitchFamily="18" charset="0"/>
                <a:ea typeface="Malgun Gothic" panose="020B0503020000020004" pitchFamily="34" charset="-127"/>
              </a:rPr>
              <a:t>Joint Subcommittee on Recurrent Flooding </a:t>
            </a:r>
          </a:p>
        </p:txBody>
      </p:sp>
      <p:sp>
        <p:nvSpPr>
          <p:cNvPr id="3" name="Subtitle 2"/>
          <p:cNvSpPr>
            <a:spLocks noGrp="1"/>
          </p:cNvSpPr>
          <p:nvPr>
            <p:ph type="subTitle" idx="1"/>
          </p:nvPr>
        </p:nvSpPr>
        <p:spPr>
          <a:xfrm>
            <a:off x="766618" y="3419634"/>
            <a:ext cx="8931154" cy="422693"/>
          </a:xfrm>
        </p:spPr>
        <p:txBody>
          <a:bodyPr>
            <a:noAutofit/>
          </a:bodyPr>
          <a:lstStyle/>
          <a:p>
            <a:r>
              <a:rPr lang="en-US" sz="4400" dirty="0">
                <a:latin typeface="Malgun Gothic" panose="020B0503020000020004" pitchFamily="34" charset="-127"/>
                <a:ea typeface="Malgun Gothic" panose="020B0503020000020004" pitchFamily="34" charset="-127"/>
              </a:rPr>
              <a:t>2026 Session Overview </a:t>
            </a:r>
          </a:p>
        </p:txBody>
      </p:sp>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766618" y="4337700"/>
            <a:ext cx="5301672" cy="830997"/>
          </a:xfrm>
          <a:prstGeom prst="rect">
            <a:avLst/>
          </a:prstGeom>
          <a:noFill/>
        </p:spPr>
        <p:txBody>
          <a:bodyPr wrap="square" rtlCol="0">
            <a:spAutoFit/>
          </a:bodyPr>
          <a:lstStyle/>
          <a:p>
            <a:r>
              <a:rPr lang="en-US" sz="2400" dirty="0"/>
              <a:t>Division of Legislative Services</a:t>
            </a:r>
          </a:p>
          <a:p>
            <a:r>
              <a:rPr lang="en-US" sz="2400" dirty="0"/>
              <a:t>October 21, 2026</a:t>
            </a:r>
          </a:p>
        </p:txBody>
      </p:sp>
      <p:sp>
        <p:nvSpPr>
          <p:cNvPr id="9" name="Slide Number Placeholder 8"/>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1</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3847063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417019" y="295729"/>
            <a:ext cx="9853817" cy="1400530"/>
          </a:xfrm>
        </p:spPr>
        <p:txBody>
          <a:bodyPr/>
          <a:lstStyle/>
          <a:p>
            <a:r>
              <a:rPr lang="en-US" sz="3200" dirty="0">
                <a:latin typeface="Century Schoolbook" panose="02040604050505020304" pitchFamily="18" charset="0"/>
              </a:rPr>
              <a:t>Overview of Legislation Recommended by the Joint Subcommittee </a:t>
            </a:r>
          </a:p>
        </p:txBody>
      </p:sp>
      <p:sp>
        <p:nvSpPr>
          <p:cNvPr id="9" name="Content Placeholder 8"/>
          <p:cNvSpPr>
            <a:spLocks noGrp="1"/>
          </p:cNvSpPr>
          <p:nvPr>
            <p:ph idx="1"/>
          </p:nvPr>
        </p:nvSpPr>
        <p:spPr>
          <a:xfrm>
            <a:off x="645619" y="1477350"/>
            <a:ext cx="10250981" cy="4504350"/>
          </a:xfrm>
        </p:spPr>
        <p:txBody>
          <a:bodyPr>
            <a:normAutofit fontScale="92500" lnSpcReduction="10000"/>
          </a:bodyPr>
          <a:lstStyle/>
          <a:p>
            <a:r>
              <a:rPr lang="en-US" sz="2400" dirty="0"/>
              <a:t>The Joint Subcommittee on Recurrent Flooding (Joint Subcommittee) was re-established by HJR 437 (2025)</a:t>
            </a:r>
          </a:p>
          <a:p>
            <a:r>
              <a:rPr lang="en-US" sz="2400" dirty="0"/>
              <a:t>HJR 437 tasked the Joint Subcommittee to:</a:t>
            </a:r>
          </a:p>
          <a:p>
            <a:pPr lvl="2">
              <a:buFont typeface="Wingdings" panose="05000000000000000000" pitchFamily="2" charset="2"/>
              <a:buChar char="§"/>
            </a:pPr>
            <a:r>
              <a:rPr lang="en-US" sz="1900" dirty="0"/>
              <a:t>Study riverine flooding and flooding from </a:t>
            </a:r>
            <a:r>
              <a:rPr lang="en-US" sz="1900" dirty="0" err="1"/>
              <a:t>stormwater</a:t>
            </a:r>
            <a:r>
              <a:rPr lang="en-US" sz="1900" dirty="0"/>
              <a:t>; </a:t>
            </a:r>
          </a:p>
          <a:p>
            <a:pPr lvl="2">
              <a:buFont typeface="Wingdings" panose="05000000000000000000" pitchFamily="2" charset="2"/>
              <a:buChar char="§"/>
            </a:pPr>
            <a:r>
              <a:rPr lang="en-US" sz="1900" dirty="0"/>
              <a:t>Continue to study strategies for adaptation to prevent recurrent flooding in Virginia; and</a:t>
            </a:r>
          </a:p>
          <a:p>
            <a:pPr lvl="2">
              <a:buFont typeface="Wingdings" panose="05000000000000000000" pitchFamily="2" charset="2"/>
              <a:buChar char="§"/>
            </a:pPr>
            <a:r>
              <a:rPr lang="en-US" sz="1900" dirty="0"/>
              <a:t>Recommend short-term and long-term strategies for minimizing the impact of flooding.</a:t>
            </a:r>
          </a:p>
          <a:p>
            <a:r>
              <a:rPr lang="en-US" sz="2400" dirty="0"/>
              <a:t>Pursuant to HJR 437, the Joint Subcommittee met </a:t>
            </a:r>
            <a:r>
              <a:rPr lang="en-US" sz="2400" i="1" u="sng" dirty="0"/>
              <a:t>two</a:t>
            </a:r>
            <a:r>
              <a:rPr lang="en-US" sz="2400" dirty="0"/>
              <a:t> times in the 2025 interim.</a:t>
            </a:r>
          </a:p>
          <a:p>
            <a:pPr lvl="2">
              <a:buFont typeface="Arial" panose="020B0604020202020204" pitchFamily="34" charset="0"/>
              <a:buChar char="•"/>
            </a:pPr>
            <a:r>
              <a:rPr lang="en-US" sz="1900" dirty="0"/>
              <a:t>September 2 and November 18</a:t>
            </a:r>
          </a:p>
          <a:p>
            <a:pPr lvl="0">
              <a:buClr>
                <a:srgbClr val="ACD433"/>
              </a:buClr>
            </a:pPr>
            <a:r>
              <a:rPr lang="en-US" sz="2200" u="sng" dirty="0"/>
              <a:t>Recommended 7 bills</a:t>
            </a:r>
            <a:r>
              <a:rPr lang="en-US" sz="2200" dirty="0"/>
              <a:t> for the 2026 Session at the November meeting.</a:t>
            </a:r>
            <a:r>
              <a:rPr lang="en-US" sz="2200" dirty="0">
                <a:solidFill>
                  <a:prstClr val="white"/>
                </a:solidFill>
              </a:rPr>
              <a:t> </a:t>
            </a:r>
            <a:endParaRPr lang="en-US" sz="2200" dirty="0"/>
          </a:p>
          <a:p>
            <a:pPr marL="457200" lvl="1" indent="0">
              <a:buNone/>
            </a:pPr>
            <a:endParaRPr lang="en-US" dirty="0"/>
          </a:p>
          <a:p>
            <a:endParaRPr lang="en-US" b="1" dirty="0">
              <a:solidFill>
                <a:schemeClr val="accent1"/>
              </a:solidFill>
            </a:endParaRPr>
          </a:p>
        </p:txBody>
      </p:sp>
      <p:sp>
        <p:nvSpPr>
          <p:cNvPr id="10" name="Slide Number Placeholder 9"/>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2</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3265401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323272" y="363151"/>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enacted into law</a:t>
            </a:r>
            <a:endParaRPr lang="en-US" sz="3200" dirty="0">
              <a:latin typeface="Century Schoolbook" panose="02040604050505020304" pitchFamily="18" charset="0"/>
            </a:endParaRPr>
          </a:p>
        </p:txBody>
      </p:sp>
      <p:sp>
        <p:nvSpPr>
          <p:cNvPr id="9" name="Content Placeholder 8"/>
          <p:cNvSpPr>
            <a:spLocks noGrp="1"/>
          </p:cNvSpPr>
          <p:nvPr>
            <p:ph idx="1"/>
          </p:nvPr>
        </p:nvSpPr>
        <p:spPr>
          <a:xfrm>
            <a:off x="556220" y="1566920"/>
            <a:ext cx="10215419" cy="4395151"/>
          </a:xfrm>
        </p:spPr>
        <p:txBody>
          <a:bodyPr>
            <a:normAutofit/>
          </a:bodyPr>
          <a:lstStyle/>
          <a:p>
            <a:pPr>
              <a:buFont typeface="Wingdings" panose="05000000000000000000" pitchFamily="2" charset="2"/>
              <a:buChar char="q"/>
            </a:pPr>
            <a:r>
              <a:rPr lang="en-US" b="1" dirty="0"/>
              <a:t>HJ16 </a:t>
            </a:r>
            <a:r>
              <a:rPr lang="en-US" dirty="0"/>
              <a:t>Study; continuing the Joint Subcommittee on Recurrent Flooding; report.</a:t>
            </a:r>
          </a:p>
          <a:p>
            <a:pPr marL="857250" lvl="1" indent="-457200">
              <a:buFont typeface="Wingdings" panose="05000000000000000000" pitchFamily="2" charset="2"/>
              <a:buChar char="Ø"/>
            </a:pPr>
            <a:r>
              <a:rPr lang="en-US" dirty="0"/>
              <a:t>Introduced by Delegate </a:t>
            </a:r>
            <a:r>
              <a:rPr lang="en-US" dirty="0" err="1"/>
              <a:t>Feggans</a:t>
            </a:r>
            <a:r>
              <a:rPr lang="en-US" dirty="0"/>
              <a:t>.</a:t>
            </a:r>
          </a:p>
          <a:p>
            <a:pPr lvl="1">
              <a:buFont typeface="Wingdings" panose="05000000000000000000" pitchFamily="2" charset="2"/>
              <a:buChar char="Ø"/>
            </a:pPr>
            <a:r>
              <a:rPr lang="en-US" dirty="0"/>
              <a:t>Continues the Joint Subcommittee on Recurrent Flooding for an additional year, through the 2027 interim. </a:t>
            </a:r>
          </a:p>
          <a:p>
            <a:pPr lvl="1">
              <a:buFont typeface="Wingdings" panose="05000000000000000000" pitchFamily="2" charset="2"/>
              <a:buChar char="Ø"/>
            </a:pPr>
            <a:r>
              <a:rPr lang="en-US" dirty="0"/>
              <a:t>Passed unanimously out of the General Assembly and signed into law.</a:t>
            </a:r>
          </a:p>
          <a:p>
            <a:pPr marL="400050">
              <a:buFont typeface="Wingdings" panose="05000000000000000000" pitchFamily="2" charset="2"/>
              <a:buChar char="q"/>
            </a:pPr>
            <a:r>
              <a:rPr lang="en-US" b="1" dirty="0"/>
              <a:t>HB 52 </a:t>
            </a:r>
            <a:r>
              <a:rPr lang="en-US" dirty="0"/>
              <a:t>Marine Resources Commission; beneficial use of dredged material.</a:t>
            </a:r>
          </a:p>
          <a:p>
            <a:pPr marL="857250" lvl="1" indent="-342900">
              <a:buFont typeface="Wingdings" panose="05000000000000000000" pitchFamily="2" charset="2"/>
              <a:buChar char="Ø"/>
            </a:pPr>
            <a:r>
              <a:rPr lang="en-US" dirty="0"/>
              <a:t>Introduced by Delegate Bloxom</a:t>
            </a:r>
          </a:p>
          <a:p>
            <a:pPr marL="800100" lvl="1">
              <a:buFont typeface="Wingdings" panose="05000000000000000000" pitchFamily="2" charset="2"/>
              <a:buChar char="Ø"/>
            </a:pPr>
            <a:r>
              <a:rPr lang="en-US" dirty="0"/>
              <a:t>Directs the Virginia Marine Resources Commission to require the beneficial use of dredged material for all permits involving dredged material unless such approaches are not suitable based on criteria developed by the Commission. </a:t>
            </a:r>
          </a:p>
          <a:p>
            <a:pPr marL="800100" lvl="1">
              <a:buFont typeface="Wingdings" panose="05000000000000000000" pitchFamily="2" charset="2"/>
              <a:buChar char="q"/>
            </a:pPr>
            <a:endParaRPr lang="en-US" sz="1600" dirty="0"/>
          </a:p>
        </p:txBody>
      </p:sp>
      <p:sp>
        <p:nvSpPr>
          <p:cNvPr id="8" name="Slide Number Placeholder 7"/>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3</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3053550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323272" y="363151"/>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enacted into law (cont.)</a:t>
            </a:r>
            <a:endParaRPr lang="en-US" sz="3200" dirty="0">
              <a:latin typeface="Century Schoolbook" panose="02040604050505020304" pitchFamily="18" charset="0"/>
            </a:endParaRPr>
          </a:p>
        </p:txBody>
      </p:sp>
      <p:sp>
        <p:nvSpPr>
          <p:cNvPr id="9" name="Content Placeholder 8"/>
          <p:cNvSpPr>
            <a:spLocks noGrp="1"/>
          </p:cNvSpPr>
          <p:nvPr>
            <p:ph idx="1"/>
          </p:nvPr>
        </p:nvSpPr>
        <p:spPr>
          <a:xfrm>
            <a:off x="691572" y="1490720"/>
            <a:ext cx="9847119" cy="4395151"/>
          </a:xfrm>
        </p:spPr>
        <p:txBody>
          <a:bodyPr>
            <a:normAutofit fontScale="92500" lnSpcReduction="10000"/>
          </a:bodyPr>
          <a:lstStyle/>
          <a:p>
            <a:pPr marL="514350" indent="-457200">
              <a:buFont typeface="Wingdings" panose="05000000000000000000" pitchFamily="2" charset="2"/>
              <a:buChar char="q"/>
            </a:pPr>
            <a:r>
              <a:rPr lang="en-US" sz="2400" b="1" dirty="0"/>
              <a:t>HB 52 </a:t>
            </a:r>
            <a:r>
              <a:rPr lang="en-US" dirty="0"/>
              <a:t>(cont.)</a:t>
            </a:r>
            <a:endParaRPr lang="en-US" sz="1600" dirty="0"/>
          </a:p>
          <a:p>
            <a:pPr marL="800100" lvl="1">
              <a:buFont typeface="Wingdings" panose="05000000000000000000" pitchFamily="2" charset="2"/>
              <a:buChar char="§"/>
            </a:pPr>
            <a:r>
              <a:rPr lang="en-US" sz="1700" dirty="0"/>
              <a:t>Adds the sites of projects that are consistent with the beneficial use of dredged material to the sites that are given priority consideration for the disposal of that portion of dredged material determined to be suitable for such use by the Secretary of Natural and Historic Resources. </a:t>
            </a:r>
          </a:p>
          <a:p>
            <a:pPr marL="800100" lvl="1">
              <a:buFont typeface="Wingdings" panose="05000000000000000000" pitchFamily="2" charset="2"/>
              <a:buChar char="§"/>
            </a:pPr>
            <a:r>
              <a:rPr lang="en-US" sz="1700" dirty="0"/>
              <a:t>Directs the Commission to establish a work group to assist in the development of any regulations or guidance to implement the provisions of the bill. </a:t>
            </a:r>
          </a:p>
          <a:p>
            <a:pPr marL="800100" lvl="1">
              <a:buFont typeface="Wingdings" panose="05000000000000000000" pitchFamily="2" charset="2"/>
              <a:buChar char="§"/>
            </a:pPr>
            <a:r>
              <a:rPr lang="en-US" sz="1700" dirty="0"/>
              <a:t>Passed unanimously out of the General Assembly and signed into law.</a:t>
            </a:r>
          </a:p>
          <a:p>
            <a:pPr marL="400050">
              <a:buFont typeface="Wingdings" panose="05000000000000000000" pitchFamily="2" charset="2"/>
              <a:buChar char="q"/>
            </a:pPr>
            <a:r>
              <a:rPr lang="en-US" sz="2200" b="1" dirty="0"/>
              <a:t>HB 390 </a:t>
            </a:r>
            <a:r>
              <a:rPr lang="en-US" dirty="0"/>
              <a:t>Marine Resources Commission; Habitat Policy Oversight Committee established; powers and duties.</a:t>
            </a:r>
          </a:p>
          <a:p>
            <a:pPr marL="800100" lvl="1">
              <a:buFont typeface="Wingdings" panose="05000000000000000000" pitchFamily="2" charset="2"/>
              <a:buChar char="§"/>
            </a:pPr>
            <a:r>
              <a:rPr lang="en-US" dirty="0"/>
              <a:t>Introduced by Delegate Askew</a:t>
            </a:r>
          </a:p>
          <a:p>
            <a:pPr marL="800100" lvl="1">
              <a:buFont typeface="Wingdings" panose="05000000000000000000" pitchFamily="2" charset="2"/>
              <a:buChar char="§"/>
            </a:pPr>
            <a:r>
              <a:rPr lang="en-US" dirty="0"/>
              <a:t>Establishes the Habitat Policy Oversight Committee within the Marine Resources Commission to advise the Commission and the Habitat Management Division of the Commission on policies within their jurisdiction and to support the Commission's coastal resilience efforts.</a:t>
            </a:r>
          </a:p>
        </p:txBody>
      </p:sp>
      <p:sp>
        <p:nvSpPr>
          <p:cNvPr id="8" name="Slide Number Placeholder 7"/>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4</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1174570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323272" y="363151"/>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enacted into law (cont.)</a:t>
            </a:r>
            <a:endParaRPr lang="en-US" sz="3200" dirty="0">
              <a:latin typeface="Century Schoolbook" panose="02040604050505020304" pitchFamily="18" charset="0"/>
            </a:endParaRPr>
          </a:p>
        </p:txBody>
      </p:sp>
      <p:sp>
        <p:nvSpPr>
          <p:cNvPr id="9" name="Content Placeholder 8"/>
          <p:cNvSpPr>
            <a:spLocks noGrp="1"/>
          </p:cNvSpPr>
          <p:nvPr>
            <p:ph idx="1"/>
          </p:nvPr>
        </p:nvSpPr>
        <p:spPr>
          <a:xfrm>
            <a:off x="691572" y="1490720"/>
            <a:ext cx="9847119" cy="4395151"/>
          </a:xfrm>
        </p:spPr>
        <p:txBody>
          <a:bodyPr>
            <a:normAutofit/>
          </a:bodyPr>
          <a:lstStyle/>
          <a:p>
            <a:pPr marL="400050">
              <a:buFont typeface="Wingdings" panose="05000000000000000000" pitchFamily="2" charset="2"/>
              <a:buChar char="q"/>
            </a:pPr>
            <a:r>
              <a:rPr lang="en-US" b="1" dirty="0"/>
              <a:t>HB 390  </a:t>
            </a:r>
            <a:r>
              <a:rPr lang="en-US" dirty="0"/>
              <a:t>(cont.)</a:t>
            </a:r>
          </a:p>
          <a:p>
            <a:pPr marL="800100" lvl="1">
              <a:buFont typeface="Wingdings" panose="05000000000000000000" pitchFamily="2" charset="2"/>
              <a:buChar char="§"/>
            </a:pPr>
            <a:r>
              <a:rPr lang="en-US" dirty="0"/>
              <a:t>Establishes the Habitat Policy Oversight Committee within the Marine Resources Commission to advise the Commission and the Habitat Management Division of the Commission on policies within their jurisdiction and to support the Commission's coastal resilience efforts.</a:t>
            </a:r>
          </a:p>
          <a:p>
            <a:pPr marL="800100" lvl="1">
              <a:buFont typeface="Wingdings" panose="05000000000000000000" pitchFamily="2" charset="2"/>
              <a:buChar char="§"/>
            </a:pPr>
            <a:r>
              <a:rPr lang="en-US" dirty="0"/>
              <a:t>Passed unanimously out of the General Assembly and signed into law.</a:t>
            </a:r>
          </a:p>
          <a:p>
            <a:pPr marL="400050">
              <a:buFont typeface="Wingdings" panose="05000000000000000000" pitchFamily="2" charset="2"/>
              <a:buChar char="q"/>
            </a:pPr>
            <a:r>
              <a:rPr lang="en-US" b="1" dirty="0"/>
              <a:t>HB 70 </a:t>
            </a:r>
            <a:r>
              <a:rPr lang="en-US" dirty="0"/>
              <a:t>Resilient Virginia Revolving Fund; projects; low-income geographic areas and nature-based solutions.</a:t>
            </a:r>
          </a:p>
          <a:p>
            <a:pPr marL="800100" lvl="1">
              <a:buFont typeface="Arial" panose="020B0604020202020204" pitchFamily="34" charset="0"/>
              <a:buChar char="•"/>
            </a:pPr>
            <a:r>
              <a:rPr lang="en-US" dirty="0"/>
              <a:t>Introduced by Delegate </a:t>
            </a:r>
            <a:r>
              <a:rPr lang="en-US" dirty="0" err="1"/>
              <a:t>Feggans</a:t>
            </a:r>
            <a:endParaRPr lang="en-US" dirty="0"/>
          </a:p>
          <a:p>
            <a:pPr marL="800100" lvl="1">
              <a:buFont typeface="Arial" panose="020B0604020202020204" pitchFamily="34" charset="0"/>
              <a:buChar char="•"/>
            </a:pPr>
            <a:r>
              <a:rPr lang="en-US" dirty="0"/>
              <a:t>Requires the Department of Conservation and Recreation to give additional weight to projects located in low-income geographic areas and projects that incorporate nature-based solutions when distributing loans or grants from the Resilient Virginia Revolving Fund to particular local governments</a:t>
            </a:r>
          </a:p>
          <a:p>
            <a:pPr marL="400050">
              <a:buFont typeface="Wingdings" panose="05000000000000000000" pitchFamily="2" charset="2"/>
              <a:buChar char="q"/>
            </a:pPr>
            <a:endParaRPr lang="en-US" dirty="0"/>
          </a:p>
          <a:p>
            <a:pPr marL="800100" lvl="1">
              <a:buFont typeface="Wingdings" panose="05000000000000000000" pitchFamily="2" charset="2"/>
              <a:buChar char="§"/>
            </a:pPr>
            <a:endParaRPr lang="en-US" dirty="0"/>
          </a:p>
          <a:p>
            <a:pPr marL="800100" lvl="1">
              <a:buFont typeface="Wingdings" panose="05000000000000000000" pitchFamily="2" charset="2"/>
              <a:buChar char="§"/>
            </a:pPr>
            <a:endParaRPr lang="en-US" dirty="0"/>
          </a:p>
          <a:p>
            <a:pPr marL="800100" lvl="1">
              <a:buFont typeface="Wingdings" panose="05000000000000000000" pitchFamily="2" charset="2"/>
              <a:buChar char="§"/>
            </a:pPr>
            <a:endParaRPr lang="en-US" dirty="0"/>
          </a:p>
        </p:txBody>
      </p:sp>
      <p:sp>
        <p:nvSpPr>
          <p:cNvPr id="8" name="Slide Number Placeholder 7"/>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5</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3298183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285172" y="295729"/>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enacted into law (cont.)</a:t>
            </a:r>
            <a:endParaRPr lang="en-US" sz="3200" dirty="0">
              <a:latin typeface="Century Schoolbook" panose="02040604050505020304" pitchFamily="18" charset="0"/>
            </a:endParaRPr>
          </a:p>
        </p:txBody>
      </p:sp>
      <p:sp>
        <p:nvSpPr>
          <p:cNvPr id="9" name="Content Placeholder 8"/>
          <p:cNvSpPr>
            <a:spLocks noGrp="1"/>
          </p:cNvSpPr>
          <p:nvPr>
            <p:ph idx="1"/>
          </p:nvPr>
        </p:nvSpPr>
        <p:spPr>
          <a:xfrm>
            <a:off x="691572" y="1490720"/>
            <a:ext cx="10163662" cy="4395151"/>
          </a:xfrm>
        </p:spPr>
        <p:txBody>
          <a:bodyPr>
            <a:normAutofit/>
          </a:bodyPr>
          <a:lstStyle/>
          <a:p>
            <a:pPr marL="400050">
              <a:buFont typeface="Wingdings" panose="05000000000000000000" pitchFamily="2" charset="2"/>
              <a:buChar char="q"/>
            </a:pPr>
            <a:r>
              <a:rPr lang="en-US" b="1" dirty="0"/>
              <a:t>HB 70 (cont.)</a:t>
            </a:r>
          </a:p>
          <a:p>
            <a:pPr marL="800100" lvl="1">
              <a:buFont typeface="Wingdings" panose="05000000000000000000" pitchFamily="2" charset="2"/>
              <a:buChar char="§"/>
            </a:pPr>
            <a:r>
              <a:rPr lang="en-US" dirty="0"/>
              <a:t>Allows the Virginia Resources Authority to contract with any person to serve as a program administrator to be approved by the Department to assist in the distribution of loans and grants to local governments. </a:t>
            </a:r>
          </a:p>
          <a:p>
            <a:pPr marL="800100" lvl="1">
              <a:buFont typeface="Wingdings" panose="05000000000000000000" pitchFamily="2" charset="2"/>
              <a:buChar char="§"/>
            </a:pPr>
            <a:r>
              <a:rPr lang="en-US" dirty="0"/>
              <a:t>Passed the Senate (36‑Y 4‑N 0‑A) and the House (82‑Y 16‑N 0‑A) and signed into law.</a:t>
            </a:r>
          </a:p>
          <a:p>
            <a:pPr marL="400050">
              <a:buFont typeface="Wingdings" panose="05000000000000000000" pitchFamily="2" charset="2"/>
              <a:buChar char="q"/>
            </a:pPr>
            <a:r>
              <a:rPr lang="en-US" b="1" dirty="0"/>
              <a:t>SB 197 </a:t>
            </a:r>
            <a:r>
              <a:rPr lang="en-US" dirty="0"/>
              <a:t>Virginia Community Flood Preparedness Fund; loan and grant program; deferment of interest accrual and repayment obligations.</a:t>
            </a:r>
          </a:p>
          <a:p>
            <a:pPr marL="800100" lvl="1">
              <a:buFont typeface="Wingdings" panose="05000000000000000000" pitchFamily="2" charset="2"/>
              <a:buChar char="§"/>
            </a:pPr>
            <a:r>
              <a:rPr lang="en-US" dirty="0"/>
              <a:t>Introduced by Senator Williams Graves</a:t>
            </a:r>
          </a:p>
          <a:p>
            <a:pPr marL="800100" lvl="1">
              <a:buFont typeface="Wingdings" panose="05000000000000000000" pitchFamily="2" charset="2"/>
              <a:buChar char="§"/>
            </a:pPr>
            <a:r>
              <a:rPr lang="en-US" dirty="0"/>
              <a:t>Stops accrued interest on loans, and repayment obligations for loans or grants, from the Virginia Community Flood Preparedness Fund for certain applicants that have implemented flood prevention and protection projects until such project is completed or cancelled. </a:t>
            </a:r>
            <a:endParaRPr lang="en-US" sz="2200" b="1" dirty="0"/>
          </a:p>
          <a:p>
            <a:pPr marL="400050">
              <a:buFont typeface="Wingdings" panose="05000000000000000000" pitchFamily="2" charset="2"/>
              <a:buChar char="q"/>
            </a:pPr>
            <a:endParaRPr lang="en-US" sz="2200" b="1" dirty="0"/>
          </a:p>
        </p:txBody>
      </p:sp>
      <p:sp>
        <p:nvSpPr>
          <p:cNvPr id="8" name="Slide Number Placeholder 7"/>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6</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50364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285172" y="295729"/>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enacted into law (cont.)</a:t>
            </a:r>
            <a:endParaRPr lang="en-US" sz="3200" dirty="0">
              <a:latin typeface="Century Schoolbook" panose="02040604050505020304" pitchFamily="18" charset="0"/>
            </a:endParaRPr>
          </a:p>
        </p:txBody>
      </p:sp>
      <p:sp>
        <p:nvSpPr>
          <p:cNvPr id="9" name="Content Placeholder 8"/>
          <p:cNvSpPr>
            <a:spLocks noGrp="1"/>
          </p:cNvSpPr>
          <p:nvPr>
            <p:ph idx="1"/>
          </p:nvPr>
        </p:nvSpPr>
        <p:spPr>
          <a:xfrm>
            <a:off x="691572" y="1490720"/>
            <a:ext cx="8946541" cy="4395151"/>
          </a:xfrm>
        </p:spPr>
        <p:txBody>
          <a:bodyPr>
            <a:normAutofit/>
          </a:bodyPr>
          <a:lstStyle/>
          <a:p>
            <a:pPr marL="400050">
              <a:buFont typeface="Wingdings" panose="05000000000000000000" pitchFamily="2" charset="2"/>
              <a:buChar char="q"/>
            </a:pPr>
            <a:r>
              <a:rPr lang="en-US" b="1" dirty="0"/>
              <a:t>SB 197 </a:t>
            </a:r>
            <a:r>
              <a:rPr lang="en-US" dirty="0"/>
              <a:t>(cont.)</a:t>
            </a:r>
          </a:p>
          <a:p>
            <a:pPr marL="400050">
              <a:buFont typeface="Wingdings" panose="05000000000000000000" pitchFamily="2" charset="2"/>
              <a:buChar char="§"/>
            </a:pPr>
            <a:r>
              <a:rPr lang="en-US" dirty="0"/>
              <a:t>Applies to loans or grants disbursed to localities, federally recognized tribes, and Virginia recognized tribes.</a:t>
            </a:r>
          </a:p>
          <a:p>
            <a:pPr marL="400050">
              <a:buFont typeface="Wingdings" panose="05000000000000000000" pitchFamily="2" charset="2"/>
              <a:buChar char="§"/>
            </a:pPr>
            <a:r>
              <a:rPr lang="en-US" dirty="0"/>
              <a:t>Passed unanimously out of the General Assembly and signed into law.</a:t>
            </a:r>
          </a:p>
        </p:txBody>
      </p:sp>
      <p:sp>
        <p:nvSpPr>
          <p:cNvPr id="8" name="Slide Number Placeholder 7"/>
          <p:cNvSpPr>
            <a:spLocks noGrp="1"/>
          </p:cNvSpPr>
          <p:nvPr>
            <p:ph type="sldNum" sz="quarter" idx="12"/>
          </p:nvPr>
        </p:nvSpPr>
        <p:spPr/>
        <p:txBody>
          <a:bodyPr/>
          <a:lstStyle/>
          <a:p>
            <a:fld id="{D57F1E4F-1CFF-5643-939E-02111984F565}" type="slidenum">
              <a:rPr lang="en-US" b="1" smtClean="0">
                <a:latin typeface="Century Schoolbook" panose="02040604050505020304" pitchFamily="18" charset="0"/>
              </a:rPr>
              <a:t>7</a:t>
            </a:fld>
            <a:endParaRPr lang="en-US" b="1" dirty="0">
              <a:latin typeface="Century Schoolbook" panose="02040604050505020304" pitchFamily="18" charset="0"/>
            </a:endParaRPr>
          </a:p>
        </p:txBody>
      </p:sp>
    </p:spTree>
    <p:extLst>
      <p:ext uri="{BB962C8B-B14F-4D97-AF65-F5344CB8AC3E}">
        <p14:creationId xmlns:p14="http://schemas.microsoft.com/office/powerpoint/2010/main" val="415877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6086764"/>
            <a:ext cx="12192000" cy="73891"/>
          </a:xfrm>
          <a:prstGeom prst="line">
            <a:avLst/>
          </a:prstGeom>
        </p:spPr>
        <p:style>
          <a:lnRef idx="3">
            <a:schemeClr val="accent1"/>
          </a:lnRef>
          <a:fillRef idx="0">
            <a:schemeClr val="accent1"/>
          </a:fillRef>
          <a:effectRef idx="2">
            <a:schemeClr val="accent1"/>
          </a:effectRef>
          <a:fontRef idx="minor">
            <a:schemeClr val="tx1"/>
          </a:fontRef>
        </p:style>
      </p:cxnSp>
      <p:sp>
        <p:nvSpPr>
          <p:cNvPr id="7" name="Title 6"/>
          <p:cNvSpPr>
            <a:spLocks noGrp="1"/>
          </p:cNvSpPr>
          <p:nvPr>
            <p:ph type="title"/>
          </p:nvPr>
        </p:nvSpPr>
        <p:spPr>
          <a:xfrm>
            <a:off x="240145" y="452718"/>
            <a:ext cx="10215419" cy="1400530"/>
          </a:xfrm>
        </p:spPr>
        <p:txBody>
          <a:bodyPr/>
          <a:lstStyle/>
          <a:p>
            <a:r>
              <a:rPr lang="en-US" sz="3200" dirty="0">
                <a:latin typeface="Century Schoolbook" panose="02040604050505020304" pitchFamily="18" charset="0"/>
              </a:rPr>
              <a:t>Recommendations that were </a:t>
            </a:r>
            <a:r>
              <a:rPr lang="en-US" sz="3200" u="sng" dirty="0">
                <a:latin typeface="Century Schoolbook" panose="02040604050505020304" pitchFamily="18" charset="0"/>
              </a:rPr>
              <a:t>introduced and did not pass</a:t>
            </a:r>
          </a:p>
        </p:txBody>
      </p:sp>
      <p:sp>
        <p:nvSpPr>
          <p:cNvPr id="9" name="Content Placeholder 8"/>
          <p:cNvSpPr>
            <a:spLocks noGrp="1"/>
          </p:cNvSpPr>
          <p:nvPr>
            <p:ph idx="1"/>
          </p:nvPr>
        </p:nvSpPr>
        <p:spPr>
          <a:xfrm>
            <a:off x="240145" y="1538536"/>
            <a:ext cx="10095346" cy="4502726"/>
          </a:xfrm>
        </p:spPr>
        <p:txBody>
          <a:bodyPr>
            <a:normAutofit fontScale="92500"/>
          </a:bodyPr>
          <a:lstStyle/>
          <a:p>
            <a:pPr marL="400050" lvl="0">
              <a:buClr>
                <a:srgbClr val="ACD433"/>
              </a:buClr>
              <a:buFont typeface="Wingdings" panose="05000000000000000000" pitchFamily="2" charset="2"/>
              <a:buChar char="q"/>
            </a:pPr>
            <a:r>
              <a:rPr lang="en-US" b="1" dirty="0"/>
              <a:t>HB 1356 </a:t>
            </a:r>
            <a:r>
              <a:rPr lang="en-US" dirty="0"/>
              <a:t>Precipitation design standards; non-stationary precipitation; climate-adjusted rainfall.</a:t>
            </a:r>
          </a:p>
          <a:p>
            <a:pPr marL="800100" lvl="1">
              <a:buClr>
                <a:srgbClr val="ACD433"/>
              </a:buClr>
              <a:buFont typeface="Arial" panose="020B0604020202020204" pitchFamily="34" charset="0"/>
              <a:buChar char="•"/>
            </a:pPr>
            <a:r>
              <a:rPr lang="en-US" dirty="0"/>
              <a:t>Introduced by Delegate </a:t>
            </a:r>
            <a:r>
              <a:rPr lang="en-US" dirty="0" err="1"/>
              <a:t>Convirs</a:t>
            </a:r>
            <a:r>
              <a:rPr lang="en-US" dirty="0"/>
              <a:t>-Fowler</a:t>
            </a:r>
          </a:p>
          <a:p>
            <a:pPr marL="800100" lvl="1">
              <a:buClr>
                <a:srgbClr val="ACD433"/>
              </a:buClr>
              <a:buFont typeface="Arial" panose="020B0604020202020204" pitchFamily="34" charset="0"/>
              <a:buChar char="•"/>
            </a:pPr>
            <a:r>
              <a:rPr lang="en-US" dirty="0"/>
              <a:t>Required the State Water Control Board to serve as the lead agency responsible for establishing and maintaining precipitation design standards to be used by all state agencies, localities, and other political subdivisions and in transportation projects. </a:t>
            </a:r>
          </a:p>
          <a:p>
            <a:pPr marL="800100" lvl="1">
              <a:buClr>
                <a:srgbClr val="ACD433"/>
              </a:buClr>
              <a:buFont typeface="Arial" panose="020B0604020202020204" pitchFamily="34" charset="0"/>
              <a:buChar char="•"/>
            </a:pPr>
            <a:r>
              <a:rPr lang="en-US" dirty="0"/>
              <a:t>Directed the Departments of Environmental Quality and Transportation and other state agencies to update any relevant manuals and design standards consistent with the provisions of the bill by July 1, 2027.</a:t>
            </a:r>
          </a:p>
          <a:p>
            <a:pPr marL="800100" lvl="1">
              <a:buClr>
                <a:srgbClr val="ACD433"/>
              </a:buClr>
              <a:buFont typeface="Arial" panose="020B0604020202020204" pitchFamily="34" charset="0"/>
              <a:buChar char="•"/>
            </a:pPr>
            <a:r>
              <a:rPr lang="en-US" dirty="0"/>
              <a:t>Allowed the Board and the Department of Transportation to adopt interim guidance or regulations implementing the provisions of the bill, ensuring that updated precipitation design standards took effect no later than July 1, 2027. </a:t>
            </a:r>
          </a:p>
          <a:p>
            <a:pPr marL="400050">
              <a:buClr>
                <a:srgbClr val="ACD433"/>
              </a:buClr>
              <a:buFont typeface="Wingdings" panose="05000000000000000000" pitchFamily="2" charset="2"/>
              <a:buChar char="q"/>
            </a:pPr>
            <a:r>
              <a:rPr lang="en-US" b="1" dirty="0"/>
              <a:t>The House Committee on Agriculture, Chesapeake and Natural Resources voted to continue this bill to the 2027 session.</a:t>
            </a:r>
          </a:p>
          <a:p>
            <a:pPr marL="0" indent="0">
              <a:buNone/>
            </a:pPr>
            <a:endParaRPr lang="en-US" dirty="0"/>
          </a:p>
        </p:txBody>
      </p:sp>
      <p:sp>
        <p:nvSpPr>
          <p:cNvPr id="2" name="Slide Number Placeholder 1"/>
          <p:cNvSpPr>
            <a:spLocks noGrp="1"/>
          </p:cNvSpPr>
          <p:nvPr>
            <p:ph type="sldNum" sz="quarter" idx="12"/>
          </p:nvPr>
        </p:nvSpPr>
        <p:spPr/>
        <p:txBody>
          <a:bodyPr/>
          <a:lstStyle/>
          <a:p>
            <a:fld id="{D57F1E4F-1CFF-5643-939E-02111984F565}" type="slidenum">
              <a:rPr lang="en-US" b="1" smtClean="0">
                <a:latin typeface="Malgun Gothic" panose="020B0503020000020004" pitchFamily="34" charset="-127"/>
                <a:ea typeface="Malgun Gothic" panose="020B0503020000020004" pitchFamily="34" charset="-127"/>
              </a:rPr>
              <a:t>8</a:t>
            </a:fld>
            <a:endParaRPr lang="en-US" b="1" dirty="0">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517497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latin typeface="Century Schoolbook" panose="02040604050505020304" pitchFamily="18" charset="0"/>
              </a:rPr>
              <a:t>Recommendations that were not </a:t>
            </a:r>
            <a:r>
              <a:rPr lang="en-US" sz="3200" u="sng" dirty="0">
                <a:latin typeface="Century Schoolbook" panose="02040604050505020304" pitchFamily="18" charset="0"/>
              </a:rPr>
              <a:t>introduced</a:t>
            </a:r>
            <a:endParaRPr lang="en-US" dirty="0"/>
          </a:p>
        </p:txBody>
      </p:sp>
      <p:sp>
        <p:nvSpPr>
          <p:cNvPr id="3" name="Content Placeholder 2"/>
          <p:cNvSpPr>
            <a:spLocks noGrp="1"/>
          </p:cNvSpPr>
          <p:nvPr>
            <p:ph idx="1"/>
          </p:nvPr>
        </p:nvSpPr>
        <p:spPr>
          <a:xfrm>
            <a:off x="875201" y="1316318"/>
            <a:ext cx="10084536" cy="4195481"/>
          </a:xfrm>
        </p:spPr>
        <p:txBody>
          <a:bodyPr>
            <a:normAutofit fontScale="92500"/>
          </a:bodyPr>
          <a:lstStyle/>
          <a:p>
            <a:r>
              <a:rPr lang="en-US" b="1" dirty="0"/>
              <a:t>JLARC; non-federal sponsor contributions by localities to conduct coastal storm risk management studies; report</a:t>
            </a:r>
          </a:p>
          <a:p>
            <a:pPr>
              <a:buFont typeface="Arial" panose="020B0604020202020204" pitchFamily="34" charset="0"/>
              <a:buChar char="•"/>
            </a:pPr>
            <a:r>
              <a:rPr lang="en-US" dirty="0"/>
              <a:t>Directed the Joint Legislative Audit and Review Commission (JLARC) to expedite its current study of the methodology for determining the monetary contributions by localities or other non-federal sponsors to the total cost of coastal storm risk management studies so that it completes its meetings for the first year by November 30, 2026, and for the second year by November 30, 2027. </a:t>
            </a:r>
          </a:p>
          <a:p>
            <a:pPr>
              <a:buFont typeface="Arial" panose="020B0604020202020204" pitchFamily="34" charset="0"/>
              <a:buChar char="•"/>
            </a:pPr>
            <a:r>
              <a:rPr lang="en-US" dirty="0"/>
              <a:t>Pursuant to House Joint Resolution 434 from the 2025 Regular Session of the General Assembly, JLARC is currently directed to complete its meetings for the first year by November 30, 2027, and for the second year by November 30, 2028. </a:t>
            </a:r>
          </a:p>
          <a:p>
            <a:pPr>
              <a:buFont typeface="Arial" panose="020B0604020202020204" pitchFamily="34" charset="0"/>
              <a:buChar char="•"/>
            </a:pPr>
            <a:r>
              <a:rPr lang="en-US" dirty="0"/>
              <a:t>Recommended by the Joint Subcommittee at its November meeting last year. However the resolution was not introduced for the 2026 Session.</a:t>
            </a:r>
          </a:p>
        </p:txBody>
      </p:sp>
      <p:sp>
        <p:nvSpPr>
          <p:cNvPr id="4" name="Slide Number Placeholder 3"/>
          <p:cNvSpPr>
            <a:spLocks noGrp="1"/>
          </p:cNvSpPr>
          <p:nvPr>
            <p:ph type="sldNum" sz="quarter" idx="12"/>
          </p:nvPr>
        </p:nvSpPr>
        <p:spPr/>
        <p:txBody>
          <a:bodyPr/>
          <a:lstStyle/>
          <a:p>
            <a:fld id="{D57F1E4F-1CFF-5643-939E-02111984F565}" type="slidenum">
              <a:rPr lang="en-US" smtClean="0"/>
              <a:t>9</a:t>
            </a:fld>
            <a:endParaRPr lang="en-US" dirty="0"/>
          </a:p>
        </p:txBody>
      </p:sp>
    </p:spTree>
    <p:extLst>
      <p:ext uri="{BB962C8B-B14F-4D97-AF65-F5344CB8AC3E}">
        <p14:creationId xmlns:p14="http://schemas.microsoft.com/office/powerpoint/2010/main" val="8893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57F1E4F-1CFF-5643-939E-02111984F565}" type="slidenum">
              <a:rPr lang="en-US" smtClean="0"/>
              <a:t>10</a:t>
            </a:fld>
            <a:endParaRPr lang="en-US" dirty="0"/>
          </a:p>
        </p:txBody>
      </p:sp>
      <p:sp>
        <p:nvSpPr>
          <p:cNvPr id="10" name="Frame 9"/>
          <p:cNvSpPr/>
          <p:nvPr/>
        </p:nvSpPr>
        <p:spPr>
          <a:xfrm>
            <a:off x="1835151" y="1349637"/>
            <a:ext cx="7251700" cy="3441700"/>
          </a:xfrm>
          <a:prstGeom prst="frame">
            <a:avLst/>
          </a:prstGeom>
          <a:solidFill>
            <a:schemeClr val="accent1">
              <a:alpha val="6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62170" y="1752600"/>
            <a:ext cx="4241800" cy="1060077"/>
          </a:xfrm>
        </p:spPr>
        <p:txBody>
          <a:bodyPr/>
          <a:lstStyle/>
          <a:p>
            <a:r>
              <a:rPr lang="en-US" sz="9600" dirty="0"/>
              <a:t>Thank</a:t>
            </a:r>
            <a:endParaRPr lang="en-US" sz="4800" dirty="0"/>
          </a:p>
        </p:txBody>
      </p:sp>
      <p:sp>
        <p:nvSpPr>
          <p:cNvPr id="5" name="Title 1"/>
          <p:cNvSpPr txBox="1">
            <a:spLocks/>
          </p:cNvSpPr>
          <p:nvPr/>
        </p:nvSpPr>
        <p:spPr>
          <a:xfrm>
            <a:off x="4028281" y="2829903"/>
            <a:ext cx="2865440" cy="918882"/>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9600" dirty="0"/>
              <a:t>You</a:t>
            </a:r>
          </a:p>
        </p:txBody>
      </p:sp>
    </p:spTree>
    <p:extLst>
      <p:ext uri="{BB962C8B-B14F-4D97-AF65-F5344CB8AC3E}">
        <p14:creationId xmlns:p14="http://schemas.microsoft.com/office/powerpoint/2010/main" val="2690043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TM02900769[[fn=Retrospect]]</Template>
  <TotalTime>518</TotalTime>
  <Words>1030</Words>
  <Application>Microsoft Office PowerPoint</Application>
  <PresentationFormat>Widescreen</PresentationFormat>
  <Paragraphs>81</Paragraphs>
  <Slides>10</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Malgun Gothic</vt:lpstr>
      <vt:lpstr>Arial</vt:lpstr>
      <vt:lpstr>Calibri</vt:lpstr>
      <vt:lpstr>Century Gothic</vt:lpstr>
      <vt:lpstr>Century Schoolbook</vt:lpstr>
      <vt:lpstr>Wingdings</vt:lpstr>
      <vt:lpstr>Wingdings 3</vt:lpstr>
      <vt:lpstr>Ion</vt:lpstr>
      <vt:lpstr>Joint Subcommittee on Recurrent Flooding </vt:lpstr>
      <vt:lpstr>Overview of Legislation Recommended by the Joint Subcommittee </vt:lpstr>
      <vt:lpstr>Recommendations that were introduced and enacted into law</vt:lpstr>
      <vt:lpstr>Recommendations that were introduced and enacted into law (cont.)</vt:lpstr>
      <vt:lpstr>Recommendations that were introduced and enacted into law (cont.)</vt:lpstr>
      <vt:lpstr>Recommendations that were introduced and enacted into law (cont.)</vt:lpstr>
      <vt:lpstr>Recommendations that were introduced and enacted into law (cont.)</vt:lpstr>
      <vt:lpstr>Recommendations that were introduced and did not pass</vt:lpstr>
      <vt:lpstr>Recommendations that were not introduced</vt:lpstr>
      <vt:lpstr>Thank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Water Commission</dc:title>
  <dc:creator>Anissa Cottrell</dc:creator>
  <cp:lastModifiedBy>Cathy Hooe</cp:lastModifiedBy>
  <cp:revision>36</cp:revision>
  <cp:lastPrinted>2025-06-17T13:17:02Z</cp:lastPrinted>
  <dcterms:created xsi:type="dcterms:W3CDTF">2025-06-16T13:49:54Z</dcterms:created>
  <dcterms:modified xsi:type="dcterms:W3CDTF">2026-10-21T11:44:13Z</dcterms:modified>
</cp:coreProperties>
</file>