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8"/>
  </p:notesMasterIdLst>
  <p:sldIdLst>
    <p:sldId id="256" r:id="rId5"/>
    <p:sldId id="257" r:id="rId6"/>
    <p:sldId id="258" r:id="rId7"/>
    <p:sldId id="262" r:id="rId8"/>
    <p:sldId id="261" r:id="rId9"/>
    <p:sldId id="264" r:id="rId10"/>
    <p:sldId id="263" r:id="rId11"/>
    <p:sldId id="268" r:id="rId12"/>
    <p:sldId id="265" r:id="rId13"/>
    <p:sldId id="266" r:id="rId14"/>
    <p:sldId id="267" r:id="rId15"/>
    <p:sldId id="259" r:id="rId16"/>
    <p:sldId id="260" r:id="rId17"/>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eorgia"/>
        <a:ea typeface="Georgia"/>
        <a:cs typeface="Georgia"/>
        <a:sym typeface="Georgi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eorgia"/>
        <a:ea typeface="Georgia"/>
        <a:cs typeface="Georgia"/>
        <a:sym typeface="Georgi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eorgia"/>
        <a:ea typeface="Georgia"/>
        <a:cs typeface="Georgia"/>
        <a:sym typeface="Georgi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eorgia"/>
        <a:ea typeface="Georgia"/>
        <a:cs typeface="Georgia"/>
        <a:sym typeface="Georgi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eorgia"/>
        <a:ea typeface="Georgia"/>
        <a:cs typeface="Georgia"/>
        <a:sym typeface="Georgi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eorgia"/>
        <a:ea typeface="Georgia"/>
        <a:cs typeface="Georgia"/>
        <a:sym typeface="Georgi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eorgia"/>
        <a:ea typeface="Georgia"/>
        <a:cs typeface="Georgia"/>
        <a:sym typeface="Georgi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eorgia"/>
        <a:ea typeface="Georgia"/>
        <a:cs typeface="Georgia"/>
        <a:sym typeface="Georgi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eorgia"/>
        <a:ea typeface="Georgia"/>
        <a:cs typeface="Georgia"/>
        <a:sym typeface="Georgia"/>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Georgia"/>
          <a:ea typeface="Georgia"/>
          <a:cs typeface="Georgia"/>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CCD2"/>
          </a:solidFill>
        </a:fill>
      </a:tcStyle>
    </a:wholeTbl>
    <a:band2H>
      <a:tcTxStyle/>
      <a:tcStyle>
        <a:tcBdr/>
        <a:fill>
          <a:solidFill>
            <a:srgbClr val="E7E7EA"/>
          </a:solidFill>
        </a:fill>
      </a:tcStyle>
    </a:band2H>
    <a:firstCol>
      <a:tcTxStyle b="on" i="off">
        <a:font>
          <a:latin typeface="Georgia"/>
          <a:ea typeface="Georgia"/>
          <a:cs typeface="Georgi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Georgia"/>
          <a:ea typeface="Georgia"/>
          <a:cs typeface="Georgia"/>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Georgia"/>
          <a:ea typeface="Georgia"/>
          <a:cs typeface="Georgi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Georgia"/>
          <a:ea typeface="Georgia"/>
          <a:cs typeface="Georgia"/>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2DACB"/>
          </a:solidFill>
        </a:fill>
      </a:tcStyle>
    </a:wholeTbl>
    <a:band2H>
      <a:tcTxStyle/>
      <a:tcStyle>
        <a:tcBdr/>
        <a:fill>
          <a:solidFill>
            <a:srgbClr val="EAEDE7"/>
          </a:solidFill>
        </a:fill>
      </a:tcStyle>
    </a:band2H>
    <a:firstCol>
      <a:tcTxStyle b="on" i="off">
        <a:font>
          <a:latin typeface="Georgia"/>
          <a:ea typeface="Georgia"/>
          <a:cs typeface="Georgi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Georgia"/>
          <a:ea typeface="Georgia"/>
          <a:cs typeface="Georgia"/>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Georgia"/>
          <a:ea typeface="Georgia"/>
          <a:cs typeface="Georgi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Georgia"/>
          <a:ea typeface="Georgia"/>
          <a:cs typeface="Georgia"/>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DECA"/>
          </a:solidFill>
        </a:fill>
      </a:tcStyle>
    </a:wholeTbl>
    <a:band2H>
      <a:tcTxStyle/>
      <a:tcStyle>
        <a:tcBdr/>
        <a:fill>
          <a:solidFill>
            <a:srgbClr val="FFEFE7"/>
          </a:solidFill>
        </a:fill>
      </a:tcStyle>
    </a:band2H>
    <a:firstCol>
      <a:tcTxStyle b="on" i="off">
        <a:font>
          <a:latin typeface="Georgia"/>
          <a:ea typeface="Georgia"/>
          <a:cs typeface="Georgi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Georgia"/>
          <a:ea typeface="Georgia"/>
          <a:cs typeface="Georgia"/>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Georgia"/>
          <a:ea typeface="Georgia"/>
          <a:cs typeface="Georgi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Georgia"/>
          <a:ea typeface="Georgia"/>
          <a:cs typeface="Georgia"/>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Georgia"/>
          <a:ea typeface="Georgia"/>
          <a:cs typeface="Georgi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Georgia"/>
          <a:ea typeface="Georgia"/>
          <a:cs typeface="Georgia"/>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Georgia"/>
          <a:ea typeface="Georgia"/>
          <a:cs typeface="Georgia"/>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Georgia"/>
          <a:ea typeface="Georgia"/>
          <a:cs typeface="Georgia"/>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Georgia"/>
          <a:ea typeface="Georgia"/>
          <a:cs typeface="Georgi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Georgia"/>
          <a:ea typeface="Georgia"/>
          <a:cs typeface="Georgia"/>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Georgia"/>
          <a:ea typeface="Georgia"/>
          <a:cs typeface="Georgi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Georgia"/>
          <a:ea typeface="Georgia"/>
          <a:cs typeface="Georgi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wholeTbl>
    <a:band2H>
      <a:tcTxStyle/>
      <a:tcStyle>
        <a:tcBdr/>
        <a:fill>
          <a:solidFill>
            <a:srgbClr val="FFFFFF"/>
          </a:solidFill>
        </a:fill>
      </a:tcStyle>
    </a:band2H>
    <a:firstCol>
      <a:tcTxStyle b="on" i="off">
        <a:font>
          <a:latin typeface="Georgia"/>
          <a:ea typeface="Georgia"/>
          <a:cs typeface="Georgi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firstCol>
    <a:lastRow>
      <a:tcTxStyle b="on" i="off">
        <a:font>
          <a:latin typeface="Georgia"/>
          <a:ea typeface="Georgia"/>
          <a:cs typeface="Georgia"/>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lastRow>
    <a:firstRow>
      <a:tcTxStyle b="on" i="off">
        <a:font>
          <a:latin typeface="Georgia"/>
          <a:ea typeface="Georgia"/>
          <a:cs typeface="Georgia"/>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254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347" autoAdjust="0"/>
  </p:normalViewPr>
  <p:slideViewPr>
    <p:cSldViewPr>
      <p:cViewPr varScale="1">
        <p:scale>
          <a:sx n="92" d="100"/>
          <a:sy n="92" d="100"/>
        </p:scale>
        <p:origin x="215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7" name="Shape 67"/>
          <p:cNvSpPr>
            <a:spLocks noGrp="1" noRot="1" noChangeAspect="1"/>
          </p:cNvSpPr>
          <p:nvPr>
            <p:ph type="sldImg"/>
          </p:nvPr>
        </p:nvSpPr>
        <p:spPr>
          <a:xfrm>
            <a:off x="1143000" y="685800"/>
            <a:ext cx="4572000" cy="3429000"/>
          </a:xfrm>
          <a:prstGeom prst="rect">
            <a:avLst/>
          </a:prstGeom>
        </p:spPr>
        <p:txBody>
          <a:bodyPr/>
          <a:lstStyle/>
          <a:p>
            <a:endParaRPr/>
          </a:p>
        </p:txBody>
      </p:sp>
      <p:sp>
        <p:nvSpPr>
          <p:cNvPr id="68" name="Shape 6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a:t>
            </a:r>
          </a:p>
          <a:p>
            <a:endParaRPr lang="en-US" dirty="0"/>
          </a:p>
          <a:p>
            <a:r>
              <a:rPr lang="en-US" dirty="0"/>
              <a:t>Assistance Program Criteria </a:t>
            </a:r>
          </a:p>
          <a:p>
            <a:pPr marL="171450" indent="-171450">
              <a:buFontTx/>
              <a:buChar char="-"/>
            </a:pPr>
            <a:r>
              <a:rPr lang="en-US" dirty="0"/>
              <a:t>For State PA - $4 per capita</a:t>
            </a:r>
          </a:p>
          <a:p>
            <a:pPr marL="171450" indent="-171450">
              <a:buFontTx/>
              <a:buChar char="-"/>
            </a:pPr>
            <a:r>
              <a:rPr lang="en-US" dirty="0"/>
              <a:t>For Federal PA - $16.7M statewide damages </a:t>
            </a:r>
          </a:p>
          <a:p>
            <a:pPr marL="171450" indent="-171450">
              <a:buFontTx/>
              <a:buChar char="-"/>
            </a:pPr>
            <a:r>
              <a:rPr lang="en-US" dirty="0"/>
              <a:t>For IA – 6 factors, including uninsured damages</a:t>
            </a:r>
          </a:p>
          <a:p>
            <a:pPr marL="171450" indent="-171450">
              <a:buFontTx/>
              <a:buChar char="-"/>
            </a:pPr>
            <a:r>
              <a:rPr lang="en-US" dirty="0"/>
              <a:t>For SBA – 25 structures that are major/destroyed and uninsured </a:t>
            </a:r>
          </a:p>
          <a:p>
            <a:pPr marL="0" indent="0">
              <a:buFontTx/>
              <a:buNone/>
            </a:pPr>
            <a:endParaRPr lang="en-US" dirty="0"/>
          </a:p>
          <a:p>
            <a:pPr marL="0" indent="0">
              <a:buFontTx/>
              <a:buNone/>
            </a:pPr>
            <a:r>
              <a:rPr lang="en-US" dirty="0"/>
              <a:t>Wrapping up a revision to the Statewide Recovery Annex</a:t>
            </a:r>
          </a:p>
        </p:txBody>
      </p:sp>
    </p:spTree>
    <p:extLst>
      <p:ext uri="{BB962C8B-B14F-4D97-AF65-F5344CB8AC3E}">
        <p14:creationId xmlns:p14="http://schemas.microsoft.com/office/powerpoint/2010/main" val="42651056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FMA – focused on insured properties with an emphasis on repetitive loss and severe repetitive loss</a:t>
            </a:r>
          </a:p>
          <a:p>
            <a:r>
              <a:rPr lang="en-US" dirty="0"/>
              <a:t>BRIC – large scale infrastructure projects </a:t>
            </a:r>
          </a:p>
          <a:p>
            <a:r>
              <a:rPr lang="en-US" dirty="0"/>
              <a:t>PDM – congressional directive spending</a:t>
            </a:r>
          </a:p>
          <a:p>
            <a:r>
              <a:rPr lang="en-US" dirty="0"/>
              <a:t>HMGP – authorized post-major disaster</a:t>
            </a:r>
          </a:p>
          <a:p>
            <a:r>
              <a:rPr lang="en-US" dirty="0"/>
              <a:t>STORM – revolving loan fund – working with DCR/VRA</a:t>
            </a:r>
          </a:p>
          <a:p>
            <a:endParaRPr lang="en-US" dirty="0"/>
          </a:p>
        </p:txBody>
      </p:sp>
    </p:spTree>
    <p:extLst>
      <p:ext uri="{BB962C8B-B14F-4D97-AF65-F5344CB8AC3E}">
        <p14:creationId xmlns:p14="http://schemas.microsoft.com/office/powerpoint/2010/main" val="1963100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995215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 Points</a:t>
            </a:r>
          </a:p>
          <a:p>
            <a:pPr marL="171450" indent="-171450">
              <a:buFontTx/>
              <a:buChar char="-"/>
            </a:pPr>
            <a:r>
              <a:rPr lang="en-US" dirty="0"/>
              <a:t>Repetitive loss properties are located in both coastal and riverine flood settings </a:t>
            </a:r>
          </a:p>
          <a:p>
            <a:pPr marL="171450" indent="-171450">
              <a:buFontTx/>
              <a:buChar char="-"/>
            </a:pPr>
            <a:endParaRPr lang="en-US" dirty="0"/>
          </a:p>
          <a:p>
            <a:pPr marL="0" indent="0">
              <a:buFontTx/>
              <a:buNone/>
            </a:pPr>
            <a:r>
              <a:rPr lang="en-US" dirty="0"/>
              <a:t>Repetitive Loss Definition:</a:t>
            </a:r>
          </a:p>
          <a:p>
            <a:pPr marL="0" indent="0">
              <a:buFontTx/>
              <a:buNone/>
            </a:pPr>
            <a:endParaRPr lang="en-US" dirty="0"/>
          </a:p>
          <a:p>
            <a:pPr marL="0" indent="0">
              <a:buFontTx/>
              <a:buNone/>
            </a:pPr>
            <a:r>
              <a:rPr lang="en-US" dirty="0"/>
              <a:t>Severe Repetitive Loss Definition: </a:t>
            </a:r>
          </a:p>
        </p:txBody>
      </p:sp>
    </p:spTree>
    <p:extLst>
      <p:ext uri="{BB962C8B-B14F-4D97-AF65-F5344CB8AC3E}">
        <p14:creationId xmlns:p14="http://schemas.microsoft.com/office/powerpoint/2010/main" val="3708815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 Points</a:t>
            </a:r>
          </a:p>
          <a:p>
            <a:r>
              <a:rPr lang="en-US" dirty="0"/>
              <a:t>- VDEM understands the flaws around flood mapping, but prior to the NFIP there was no flood zone or regulatory requirements.  </a:t>
            </a:r>
          </a:p>
        </p:txBody>
      </p:sp>
    </p:spTree>
    <p:extLst>
      <p:ext uri="{BB962C8B-B14F-4D97-AF65-F5344CB8AC3E}">
        <p14:creationId xmlns:p14="http://schemas.microsoft.com/office/powerpoint/2010/main" val="2923988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 Points</a:t>
            </a:r>
          </a:p>
          <a:p>
            <a:r>
              <a:rPr lang="en-US" dirty="0"/>
              <a:t>- If this property owner had flood insurance, they may get up to $30,000 in ICC to assist with the substantial damage code requirements </a:t>
            </a:r>
          </a:p>
        </p:txBody>
      </p:sp>
    </p:spTree>
    <p:extLst>
      <p:ext uri="{BB962C8B-B14F-4D97-AF65-F5344CB8AC3E}">
        <p14:creationId xmlns:p14="http://schemas.microsoft.com/office/powerpoint/2010/main" val="24132137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pic>
        <p:nvPicPr>
          <p:cNvPr id="13" name="VDEM_SolidSeal_ElectronicUse_Blue_RGB.png" descr="VDEM_SolidSeal_ElectronicUse_Blue_RGB.png"/>
          <p:cNvPicPr>
            <a:picLocks noChangeAspect="1"/>
          </p:cNvPicPr>
          <p:nvPr/>
        </p:nvPicPr>
        <p:blipFill>
          <a:blip r:embed="rId2" cstate="print">
            <a:alphaModFix amt="10000"/>
          </a:blip>
          <a:stretch>
            <a:fillRect/>
          </a:stretch>
        </p:blipFill>
        <p:spPr>
          <a:xfrm>
            <a:off x="4481370" y="805174"/>
            <a:ext cx="5031058" cy="5031058"/>
          </a:xfrm>
          <a:prstGeom prst="rect">
            <a:avLst/>
          </a:prstGeom>
          <a:ln w="12700">
            <a:miter lim="400000"/>
          </a:ln>
        </p:spPr>
      </p:pic>
      <p:sp>
        <p:nvSpPr>
          <p:cNvPr id="14" name="Straight Connector 8"/>
          <p:cNvSpPr/>
          <p:nvPr/>
        </p:nvSpPr>
        <p:spPr>
          <a:xfrm>
            <a:off x="385300" y="3143998"/>
            <a:ext cx="3964927" cy="1"/>
          </a:xfrm>
          <a:prstGeom prst="line">
            <a:avLst/>
          </a:prstGeom>
          <a:ln w="38100">
            <a:solidFill>
              <a:srgbClr val="173963"/>
            </a:solidFill>
          </a:ln>
        </p:spPr>
        <p:txBody>
          <a:bodyPr lIns="34289" rIns="34289"/>
          <a:lstStyle/>
          <a:p>
            <a:pPr>
              <a:defRPr>
                <a:solidFill>
                  <a:srgbClr val="FFFFFF"/>
                </a:solidFill>
              </a:defRPr>
            </a:pPr>
            <a:endParaRPr sz="1350"/>
          </a:p>
        </p:txBody>
      </p:sp>
      <p:sp>
        <p:nvSpPr>
          <p:cNvPr id="15" name="Straight Connector 8"/>
          <p:cNvSpPr/>
          <p:nvPr/>
        </p:nvSpPr>
        <p:spPr>
          <a:xfrm>
            <a:off x="2237645" y="3143998"/>
            <a:ext cx="6593969" cy="1"/>
          </a:xfrm>
          <a:prstGeom prst="line">
            <a:avLst/>
          </a:prstGeom>
          <a:ln w="31750" cap="rnd">
            <a:solidFill>
              <a:srgbClr val="173963"/>
            </a:solidFill>
            <a:custDash>
              <a:ds d="100000" sp="200000"/>
            </a:custDash>
          </a:ln>
          <a:effectLst>
            <a:outerShdw blurRad="190500" dist="228600" dir="2700000" rotWithShape="0">
              <a:srgbClr val="000000">
                <a:alpha val="25500"/>
              </a:srgbClr>
            </a:outerShdw>
          </a:effectLst>
        </p:spPr>
        <p:txBody>
          <a:bodyPr lIns="34289" rIns="34289"/>
          <a:lstStyle/>
          <a:p>
            <a:pPr>
              <a:defRPr>
                <a:solidFill>
                  <a:srgbClr val="FFFFFF"/>
                </a:solidFill>
              </a:defRPr>
            </a:pPr>
            <a:endParaRPr sz="1350"/>
          </a:p>
        </p:txBody>
      </p:sp>
      <p:pic>
        <p:nvPicPr>
          <p:cNvPr id="16" name="VDEM_Horizontal_ElectronicUse_FullColorSeal_BlackText_RGB.png" descr="VDEM_Horizontal_ElectronicUse_FullColorSeal_BlackText_RGB.png"/>
          <p:cNvPicPr>
            <a:picLocks noChangeAspect="1"/>
          </p:cNvPicPr>
          <p:nvPr/>
        </p:nvPicPr>
        <p:blipFill>
          <a:blip r:embed="rId3" cstate="print"/>
          <a:stretch>
            <a:fillRect/>
          </a:stretch>
        </p:blipFill>
        <p:spPr>
          <a:xfrm>
            <a:off x="432540" y="1836476"/>
            <a:ext cx="3696658" cy="914401"/>
          </a:xfrm>
          <a:prstGeom prst="rect">
            <a:avLst/>
          </a:prstGeom>
          <a:ln w="12700">
            <a:miter lim="400000"/>
          </a:ln>
        </p:spPr>
      </p:pic>
      <p:pic>
        <p:nvPicPr>
          <p:cNvPr id="17" name="Social Media Links (Blue).png" descr="Social Media Links (Blue).png"/>
          <p:cNvPicPr>
            <a:picLocks noChangeAspect="1"/>
          </p:cNvPicPr>
          <p:nvPr/>
        </p:nvPicPr>
        <p:blipFill>
          <a:blip r:embed="rId4" cstate="print"/>
          <a:stretch>
            <a:fillRect/>
          </a:stretch>
        </p:blipFill>
        <p:spPr>
          <a:xfrm>
            <a:off x="1" y="5942394"/>
            <a:ext cx="9144001" cy="914401"/>
          </a:xfrm>
          <a:prstGeom prst="rect">
            <a:avLst/>
          </a:prstGeom>
          <a:ln w="12700">
            <a:miter lim="400000"/>
          </a:ln>
        </p:spPr>
      </p:pic>
      <p:sp>
        <p:nvSpPr>
          <p:cNvPr id="18" name="Presentation  Title"/>
          <p:cNvSpPr txBox="1">
            <a:spLocks noGrp="1"/>
          </p:cNvSpPr>
          <p:nvPr>
            <p:ph type="body" sz="half" idx="13"/>
          </p:nvPr>
        </p:nvSpPr>
        <p:spPr>
          <a:xfrm>
            <a:off x="419100" y="3197480"/>
            <a:ext cx="8229600" cy="1871217"/>
          </a:xfrm>
          <a:prstGeom prst="rect">
            <a:avLst/>
          </a:prstGeom>
        </p:spPr>
        <p:txBody>
          <a:bodyPr anchor="ctr"/>
          <a:lstStyle/>
          <a:p>
            <a:pPr marL="0" indent="0">
              <a:lnSpc>
                <a:spcPct val="90000"/>
              </a:lnSpc>
              <a:spcBef>
                <a:spcPts val="0"/>
              </a:spcBef>
              <a:buSzTx/>
              <a:buNone/>
              <a:defRPr sz="5000">
                <a:solidFill>
                  <a:srgbClr val="173963"/>
                </a:solidFill>
                <a:latin typeface="Source Sans Pro Black"/>
                <a:ea typeface="Source Sans Pro Black"/>
                <a:cs typeface="Source Sans Pro Black"/>
                <a:sym typeface="Source Sans Pro Black"/>
              </a:defRPr>
            </a:pPr>
            <a:r>
              <a:t>Presentation </a:t>
            </a:r>
            <a:br/>
            <a:r>
              <a:t>Title</a:t>
            </a:r>
          </a:p>
        </p:txBody>
      </p:sp>
      <p:sp>
        <p:nvSpPr>
          <p:cNvPr id="19" name="Date: Month XX, 2019"/>
          <p:cNvSpPr txBox="1">
            <a:spLocks noGrp="1"/>
          </p:cNvSpPr>
          <p:nvPr>
            <p:ph type="body" sz="quarter" idx="14"/>
          </p:nvPr>
        </p:nvSpPr>
        <p:spPr>
          <a:xfrm>
            <a:off x="448700" y="4866064"/>
            <a:ext cx="2648854" cy="323165"/>
          </a:xfrm>
          <a:prstGeom prst="rect">
            <a:avLst/>
          </a:prstGeom>
        </p:spPr>
        <p:txBody>
          <a:bodyPr wrap="square">
            <a:spAutoFit/>
          </a:bodyPr>
          <a:lstStyle>
            <a:lvl1pPr marL="0" indent="0">
              <a:spcBef>
                <a:spcPts val="0"/>
              </a:spcBef>
              <a:buSzTx/>
              <a:buNone/>
              <a:defRPr sz="1500">
                <a:solidFill>
                  <a:srgbClr val="173963"/>
                </a:solidFill>
              </a:defRPr>
            </a:lvl1pPr>
          </a:lstStyle>
          <a:p>
            <a:r>
              <a:t>Date: Month XX, 2019</a:t>
            </a:r>
          </a:p>
        </p:txBody>
      </p:sp>
      <p:sp>
        <p:nvSpPr>
          <p:cNvPr id="20" name="Slide Number"/>
          <p:cNvSpPr txBox="1">
            <a:spLocks noGrp="1"/>
          </p:cNvSpPr>
          <p:nvPr>
            <p:ph type="sldNum" sz="quarter" idx="2"/>
          </p:nvPr>
        </p:nvSpPr>
        <p:spPr>
          <a:xfrm>
            <a:off x="7981678" y="6604001"/>
            <a:ext cx="171723" cy="177801"/>
          </a:xfrm>
          <a:prstGeom prst="rect">
            <a:avLst/>
          </a:prstGeom>
        </p:spPr>
        <p:txBody>
          <a:bodyPr/>
          <a:lstStyle>
            <a:lvl1pPr>
              <a:defRPr sz="900">
                <a:solidFill>
                  <a:srgbClr val="F2F2F2"/>
                </a:solidFill>
                <a:latin typeface="Georgia"/>
                <a:ea typeface="Georgia"/>
                <a:cs typeface="Georgia"/>
                <a:sym typeface="Georgia"/>
              </a:defRPr>
            </a:lvl1pPr>
          </a:lstStyle>
          <a:p>
            <a:fld id="{86CB4B4D-7CA3-9044-876B-883B54F8677D}" type="slidenum">
              <a: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7" name="Title Text"/>
          <p:cNvSpPr txBox="1">
            <a:spLocks noGrp="1"/>
          </p:cNvSpPr>
          <p:nvPr>
            <p:ph type="title"/>
          </p:nvPr>
        </p:nvSpPr>
        <p:spPr>
          <a:prstGeom prst="rect">
            <a:avLst/>
          </a:prstGeom>
        </p:spPr>
        <p:txBody>
          <a:bodyPr/>
          <a:lstStyle/>
          <a:p>
            <a:r>
              <a:t>Title Text</a:t>
            </a:r>
          </a:p>
        </p:txBody>
      </p:sp>
      <p:sp>
        <p:nvSpPr>
          <p:cNvPr id="28"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
        <p:nvSpPr>
          <p:cNvPr id="29" name="Lorem ipsum dolor sit amet, consectetur adipiscing elit, sed do eiusmod tempor incididunt ut labore et dolore magna aliqua. Ut enim ad minim veniam, quis nostrud exercitation ullamco laboris nisi ut aliquip ex ea commodo consequat.   Duis aute irure dolor in reprderit in volu dolore eu fugiat nulla pariatur."/>
          <p:cNvSpPr txBox="1">
            <a:spLocks noGrp="1"/>
          </p:cNvSpPr>
          <p:nvPr>
            <p:ph type="body" idx="13"/>
          </p:nvPr>
        </p:nvSpPr>
        <p:spPr>
          <a:xfrm>
            <a:off x="457201" y="1536700"/>
            <a:ext cx="7661325" cy="3693319"/>
          </a:xfrm>
          <a:prstGeom prst="rect">
            <a:avLst/>
          </a:prstGeom>
        </p:spPr>
        <p:txBody>
          <a:bodyPr wrap="square">
            <a:spAutoFit/>
          </a:bodyPr>
          <a:lstStyle/>
          <a:p>
            <a:pPr marL="0" indent="0">
              <a:spcBef>
                <a:spcPts val="0"/>
              </a:spcBef>
              <a:buSzTx/>
              <a:buNone/>
              <a:defRPr>
                <a:solidFill>
                  <a:srgbClr val="173963"/>
                </a:solidFill>
              </a:defRPr>
            </a:pPr>
            <a:r>
              <a:t>Lorem ipsum dolor sit amet, consectetur adipiscing elit, sed do eiusmod tempor incididunt ut labore et dolore magna aliqua. Ut enim ad minim veniam, quis nostrud exercitation ullamco laboris nisi ut aliquip ex ea commodo consequat. </a:t>
            </a:r>
            <a:br/>
            <a:br/>
            <a:r>
              <a:t>Duis aute irure dolor in reprderit in volu dolore eu fugiat nulla pariatur.</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List">
    <p:spTree>
      <p:nvGrpSpPr>
        <p:cNvPr id="1" name=""/>
        <p:cNvGrpSpPr/>
        <p:nvPr/>
      </p:nvGrpSpPr>
      <p:grpSpPr>
        <a:xfrm>
          <a:off x="0" y="0"/>
          <a:ext cx="0" cy="0"/>
          <a:chOff x="0" y="0"/>
          <a:chExt cx="0" cy="0"/>
        </a:xfrm>
      </p:grpSpPr>
      <p:sp>
        <p:nvSpPr>
          <p:cNvPr id="36" name="Title Text"/>
          <p:cNvSpPr txBox="1">
            <a:spLocks noGrp="1"/>
          </p:cNvSpPr>
          <p:nvPr>
            <p:ph type="title"/>
          </p:nvPr>
        </p:nvSpPr>
        <p:spPr>
          <a:prstGeom prst="rect">
            <a:avLst/>
          </a:prstGeom>
        </p:spPr>
        <p:txBody>
          <a:bodyPr/>
          <a:lstStyle/>
          <a:p>
            <a:r>
              <a:t>Title Text</a:t>
            </a:r>
          </a:p>
        </p:txBody>
      </p:sp>
      <p:sp>
        <p:nvSpPr>
          <p:cNvPr id="37" name="Body Level One…"/>
          <p:cNvSpPr txBox="1">
            <a:spLocks noGrp="1"/>
          </p:cNvSpPr>
          <p:nvPr>
            <p:ph type="body" idx="1"/>
          </p:nvPr>
        </p:nvSpPr>
        <p:spPr>
          <a:xfrm>
            <a:off x="457200" y="1524000"/>
            <a:ext cx="8229600" cy="3193158"/>
          </a:xfrm>
          <a:prstGeom prst="rect">
            <a:avLst/>
          </a:prstGeom>
        </p:spPr>
        <p:txBody>
          <a:bodyPr/>
          <a:lstStyle>
            <a:lvl1pPr>
              <a:defRPr>
                <a:solidFill>
                  <a:srgbClr val="173963"/>
                </a:solidFill>
              </a:defRPr>
            </a:lvl1pPr>
            <a:lvl2pPr>
              <a:defRPr>
                <a:solidFill>
                  <a:srgbClr val="173963"/>
                </a:solidFill>
              </a:defRPr>
            </a:lvl2pPr>
            <a:lvl3pPr>
              <a:defRPr>
                <a:solidFill>
                  <a:srgbClr val="173963"/>
                </a:solidFill>
              </a:defRPr>
            </a:lvl3pPr>
            <a:lvl4pPr>
              <a:defRPr>
                <a:solidFill>
                  <a:srgbClr val="173963"/>
                </a:solidFill>
              </a:defRPr>
            </a:lvl4pPr>
            <a:lvl5pPr>
              <a:defRPr>
                <a:solidFill>
                  <a:srgbClr val="173963"/>
                </a:solidFill>
              </a:defRPr>
            </a:lvl5pPr>
          </a:lstStyle>
          <a:p>
            <a:r>
              <a:t>Body Level One</a:t>
            </a:r>
          </a:p>
          <a:p>
            <a:pPr lvl="1"/>
            <a:r>
              <a:t>Body Level Two</a:t>
            </a:r>
          </a:p>
          <a:p>
            <a:pPr lvl="2"/>
            <a:r>
              <a:t>Body Level Three</a:t>
            </a:r>
          </a:p>
          <a:p>
            <a:pPr lvl="3"/>
            <a:r>
              <a:t>Body Level Four</a:t>
            </a:r>
          </a:p>
          <a:p>
            <a:pPr lvl="4"/>
            <a:r>
              <a:t>Body Level Five</a:t>
            </a:r>
          </a:p>
        </p:txBody>
      </p:sp>
      <p:sp>
        <p:nvSpPr>
          <p:cNvPr id="38"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End Slide">
    <p:spTree>
      <p:nvGrpSpPr>
        <p:cNvPr id="1" name=""/>
        <p:cNvGrpSpPr/>
        <p:nvPr/>
      </p:nvGrpSpPr>
      <p:grpSpPr>
        <a:xfrm>
          <a:off x="0" y="0"/>
          <a:ext cx="0" cy="0"/>
          <a:chOff x="0" y="0"/>
          <a:chExt cx="0" cy="0"/>
        </a:xfrm>
      </p:grpSpPr>
      <p:sp>
        <p:nvSpPr>
          <p:cNvPr id="45" name="THANK YOU!"/>
          <p:cNvSpPr txBox="1"/>
          <p:nvPr/>
        </p:nvSpPr>
        <p:spPr>
          <a:xfrm>
            <a:off x="1688343" y="1410359"/>
            <a:ext cx="5767314" cy="5770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rIns="34289">
            <a:spAutoFit/>
          </a:bodyPr>
          <a:lstStyle>
            <a:lvl1pPr algn="ctr">
              <a:defRPr sz="4200">
                <a:solidFill>
                  <a:srgbClr val="173963"/>
                </a:solidFill>
                <a:latin typeface="Source Sans Pro Black"/>
                <a:ea typeface="Source Sans Pro Black"/>
                <a:cs typeface="Source Sans Pro Black"/>
                <a:sym typeface="Source Sans Pro Black"/>
              </a:defRPr>
            </a:lvl1pPr>
          </a:lstStyle>
          <a:p>
            <a:r>
              <a:rPr sz="3150"/>
              <a:t>THANK YOU!</a:t>
            </a:r>
          </a:p>
        </p:txBody>
      </p:sp>
      <p:sp>
        <p:nvSpPr>
          <p:cNvPr id="46" name="Rectangle"/>
          <p:cNvSpPr/>
          <p:nvPr/>
        </p:nvSpPr>
        <p:spPr>
          <a:xfrm>
            <a:off x="-1" y="3436739"/>
            <a:ext cx="9144001" cy="3432920"/>
          </a:xfrm>
          <a:prstGeom prst="rect">
            <a:avLst/>
          </a:prstGeom>
          <a:solidFill>
            <a:srgbClr val="173963"/>
          </a:solidFill>
          <a:ln w="12700">
            <a:miter lim="400000"/>
          </a:ln>
        </p:spPr>
        <p:txBody>
          <a:bodyPr lIns="34289" rIns="34289" anchor="ctr"/>
          <a:lstStyle/>
          <a:p>
            <a:endParaRPr sz="1350"/>
          </a:p>
        </p:txBody>
      </p:sp>
      <p:pic>
        <p:nvPicPr>
          <p:cNvPr id="47" name="VDEM_Seal_ElectronicUse_FullColor_RGB.png" descr="VDEM_Seal_ElectronicUse_FullColor_RGB.png"/>
          <p:cNvPicPr>
            <a:picLocks noChangeAspect="1"/>
          </p:cNvPicPr>
          <p:nvPr/>
        </p:nvPicPr>
        <p:blipFill>
          <a:blip r:embed="rId2" cstate="print"/>
          <a:stretch>
            <a:fillRect/>
          </a:stretch>
        </p:blipFill>
        <p:spPr>
          <a:xfrm>
            <a:off x="3940671" y="2797670"/>
            <a:ext cx="1262660" cy="1262660"/>
          </a:xfrm>
          <a:prstGeom prst="rect">
            <a:avLst/>
          </a:prstGeom>
          <a:ln w="12700">
            <a:miter lim="400000"/>
          </a:ln>
        </p:spPr>
      </p:pic>
      <p:pic>
        <p:nvPicPr>
          <p:cNvPr id="48" name="Social Media Links 2.png" descr="Social Media Links 2.png"/>
          <p:cNvPicPr>
            <a:picLocks noChangeAspect="1"/>
          </p:cNvPicPr>
          <p:nvPr/>
        </p:nvPicPr>
        <p:blipFill>
          <a:blip r:embed="rId3" cstate="print"/>
          <a:stretch>
            <a:fillRect/>
          </a:stretch>
        </p:blipFill>
        <p:spPr>
          <a:xfrm>
            <a:off x="1" y="5942394"/>
            <a:ext cx="9144001" cy="914401"/>
          </a:xfrm>
          <a:prstGeom prst="rect">
            <a:avLst/>
          </a:prstGeom>
          <a:ln w="12700">
            <a:miter lim="400000"/>
          </a:ln>
        </p:spPr>
      </p:pic>
      <p:sp>
        <p:nvSpPr>
          <p:cNvPr id="49"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rPr/>
              <a:p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Questions">
    <p:spTree>
      <p:nvGrpSpPr>
        <p:cNvPr id="1" name=""/>
        <p:cNvGrpSpPr/>
        <p:nvPr/>
      </p:nvGrpSpPr>
      <p:grpSpPr>
        <a:xfrm>
          <a:off x="0" y="0"/>
          <a:ext cx="0" cy="0"/>
          <a:chOff x="0" y="0"/>
          <a:chExt cx="0" cy="0"/>
        </a:xfrm>
      </p:grpSpPr>
      <p:sp>
        <p:nvSpPr>
          <p:cNvPr id="56" name="Questions?"/>
          <p:cNvSpPr txBox="1"/>
          <p:nvPr/>
        </p:nvSpPr>
        <p:spPr>
          <a:xfrm>
            <a:off x="1757886" y="978559"/>
            <a:ext cx="5767315" cy="5770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rIns="34289">
            <a:spAutoFit/>
          </a:bodyPr>
          <a:lstStyle>
            <a:lvl1pPr algn="ctr">
              <a:defRPr sz="4200">
                <a:solidFill>
                  <a:srgbClr val="173963"/>
                </a:solidFill>
                <a:latin typeface="Source Sans Pro Black"/>
                <a:ea typeface="Source Sans Pro Black"/>
                <a:cs typeface="Source Sans Pro Black"/>
                <a:sym typeface="Source Sans Pro Black"/>
              </a:defRPr>
            </a:lvl1pPr>
          </a:lstStyle>
          <a:p>
            <a:r>
              <a:rPr sz="3150"/>
              <a:t>Questions?</a:t>
            </a:r>
          </a:p>
        </p:txBody>
      </p:sp>
      <p:sp>
        <p:nvSpPr>
          <p:cNvPr id="57" name="Rectangle"/>
          <p:cNvSpPr/>
          <p:nvPr/>
        </p:nvSpPr>
        <p:spPr>
          <a:xfrm>
            <a:off x="-1" y="2940548"/>
            <a:ext cx="9144001" cy="3929113"/>
          </a:xfrm>
          <a:prstGeom prst="rect">
            <a:avLst/>
          </a:prstGeom>
          <a:solidFill>
            <a:srgbClr val="173963"/>
          </a:solidFill>
          <a:ln w="12700">
            <a:miter lim="400000"/>
          </a:ln>
        </p:spPr>
        <p:txBody>
          <a:bodyPr lIns="34289" rIns="34289" anchor="ctr"/>
          <a:lstStyle/>
          <a:p>
            <a:endParaRPr sz="1350"/>
          </a:p>
        </p:txBody>
      </p:sp>
      <p:pic>
        <p:nvPicPr>
          <p:cNvPr id="58" name="VDEM_Seal_ElectronicUse_FullColor_RGB.png" descr="VDEM_Seal_ElectronicUse_FullColor_RGB.png"/>
          <p:cNvPicPr>
            <a:picLocks noChangeAspect="1"/>
          </p:cNvPicPr>
          <p:nvPr/>
        </p:nvPicPr>
        <p:blipFill>
          <a:blip r:embed="rId2" cstate="print"/>
          <a:stretch>
            <a:fillRect/>
          </a:stretch>
        </p:blipFill>
        <p:spPr>
          <a:xfrm>
            <a:off x="4010212" y="2302370"/>
            <a:ext cx="1262660" cy="1262660"/>
          </a:xfrm>
          <a:prstGeom prst="rect">
            <a:avLst/>
          </a:prstGeom>
          <a:ln w="12700">
            <a:miter lim="400000"/>
          </a:ln>
        </p:spPr>
      </p:pic>
      <p:pic>
        <p:nvPicPr>
          <p:cNvPr id="59" name="Social Media Links 2.png" descr="Social Media Links 2.png"/>
          <p:cNvPicPr>
            <a:picLocks noChangeAspect="1"/>
          </p:cNvPicPr>
          <p:nvPr/>
        </p:nvPicPr>
        <p:blipFill>
          <a:blip r:embed="rId3" cstate="print"/>
          <a:stretch>
            <a:fillRect/>
          </a:stretch>
        </p:blipFill>
        <p:spPr>
          <a:xfrm>
            <a:off x="1" y="5942394"/>
            <a:ext cx="9144001" cy="914401"/>
          </a:xfrm>
          <a:prstGeom prst="rect">
            <a:avLst/>
          </a:prstGeom>
          <a:ln w="12700">
            <a:miter lim="400000"/>
          </a:ln>
        </p:spPr>
      </p:pic>
      <p:sp>
        <p:nvSpPr>
          <p:cNvPr id="60" name="Contact Information Phone Number Email@VDEM.virginia.gov"/>
          <p:cNvSpPr txBox="1">
            <a:spLocks noGrp="1"/>
          </p:cNvSpPr>
          <p:nvPr>
            <p:ph type="body" sz="quarter" idx="13"/>
          </p:nvPr>
        </p:nvSpPr>
        <p:spPr>
          <a:xfrm>
            <a:off x="3094493" y="4162404"/>
            <a:ext cx="3094098" cy="1015663"/>
          </a:xfrm>
          <a:prstGeom prst="rect">
            <a:avLst/>
          </a:prstGeom>
        </p:spPr>
        <p:txBody>
          <a:bodyPr wrap="square">
            <a:spAutoFit/>
          </a:bodyPr>
          <a:lstStyle/>
          <a:p>
            <a:pPr marL="0" indent="0" algn="ctr">
              <a:spcBef>
                <a:spcPts val="0"/>
              </a:spcBef>
              <a:buSzTx/>
              <a:buNone/>
              <a:defRPr sz="2000"/>
            </a:pPr>
            <a:r>
              <a:t>Contact Information</a:t>
            </a:r>
            <a:br/>
            <a:r>
              <a:t>Phone Number</a:t>
            </a:r>
            <a:br/>
            <a:r>
              <a:t>Email@VDEM.virginia.gov</a:t>
            </a:r>
          </a:p>
        </p:txBody>
      </p:sp>
      <p:sp>
        <p:nvSpPr>
          <p:cNvPr id="61"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457200" y="274640"/>
            <a:ext cx="8229600" cy="1143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Title Text</a:t>
            </a:r>
          </a:p>
        </p:txBody>
      </p:sp>
      <p:sp>
        <p:nvSpPr>
          <p:cNvPr id="3" name="Straight Connector 8"/>
          <p:cNvSpPr/>
          <p:nvPr/>
        </p:nvSpPr>
        <p:spPr>
          <a:xfrm>
            <a:off x="1121519" y="6303226"/>
            <a:ext cx="7741347" cy="1"/>
          </a:xfrm>
          <a:prstGeom prst="line">
            <a:avLst/>
          </a:prstGeom>
          <a:ln w="25400" cap="rnd">
            <a:solidFill>
              <a:srgbClr val="173963"/>
            </a:solidFill>
            <a:custDash>
              <a:ds d="100000" sp="200000"/>
            </a:custDash>
          </a:ln>
          <a:effectLst>
            <a:outerShdw blurRad="190500" dist="228600" dir="2700000" rotWithShape="0">
              <a:srgbClr val="000000">
                <a:alpha val="25500"/>
              </a:srgbClr>
            </a:outerShdw>
          </a:effectLst>
        </p:spPr>
        <p:txBody>
          <a:bodyPr lIns="34289" rIns="34289"/>
          <a:lstStyle/>
          <a:p>
            <a:pPr>
              <a:defRPr>
                <a:solidFill>
                  <a:srgbClr val="FFFFFF"/>
                </a:solidFill>
              </a:defRPr>
            </a:pPr>
            <a:endParaRPr sz="1350"/>
          </a:p>
        </p:txBody>
      </p:sp>
      <p:sp>
        <p:nvSpPr>
          <p:cNvPr id="4" name="Slide Number"/>
          <p:cNvSpPr txBox="1">
            <a:spLocks noGrp="1"/>
          </p:cNvSpPr>
          <p:nvPr>
            <p:ph type="sldNum" sz="quarter" idx="2"/>
          </p:nvPr>
        </p:nvSpPr>
        <p:spPr>
          <a:xfrm>
            <a:off x="8708899" y="6472711"/>
            <a:ext cx="143003" cy="115416"/>
          </a:xfrm>
          <a:prstGeom prst="rect">
            <a:avLst/>
          </a:prstGeom>
          <a:ln w="12700">
            <a:miter lim="400000"/>
          </a:ln>
        </p:spPr>
        <p:txBody>
          <a:bodyPr wrap="square" lIns="0" tIns="0" rIns="0" bIns="0" anchor="b">
            <a:spAutoFit/>
          </a:bodyPr>
          <a:lstStyle>
            <a:lvl1pPr algn="r">
              <a:defRPr sz="750">
                <a:solidFill>
                  <a:srgbClr val="173963"/>
                </a:solidFill>
                <a:latin typeface="Source Sans Pro Semibold"/>
                <a:ea typeface="Source Sans Pro Semibold"/>
                <a:cs typeface="Source Sans Pro Semibold"/>
                <a:sym typeface="Source Sans Pro Semibold"/>
              </a:defRPr>
            </a:lvl1pPr>
          </a:lstStyle>
          <a:p>
            <a:fld id="{86CB4B4D-7CA3-9044-876B-883B54F8677D}" type="slidenum">
              <a:rPr/>
              <a:pPr/>
              <a:t>‹#›</a:t>
            </a:fld>
            <a:endParaRPr/>
          </a:p>
        </p:txBody>
      </p:sp>
      <p:pic>
        <p:nvPicPr>
          <p:cNvPr id="5" name="VDEM_Seal_ElectronicUse_FullColor_RGB.png" descr="VDEM_Seal_ElectronicUse_FullColor_RGB.png"/>
          <p:cNvPicPr>
            <a:picLocks noChangeAspect="1"/>
          </p:cNvPicPr>
          <p:nvPr/>
        </p:nvPicPr>
        <p:blipFill>
          <a:blip r:embed="rId7" cstate="print"/>
          <a:stretch>
            <a:fillRect/>
          </a:stretch>
        </p:blipFill>
        <p:spPr>
          <a:xfrm>
            <a:off x="224693" y="5900162"/>
            <a:ext cx="806129" cy="806129"/>
          </a:xfrm>
          <a:prstGeom prst="rect">
            <a:avLst/>
          </a:prstGeom>
          <a:ln w="12700">
            <a:miter lim="400000"/>
          </a:ln>
        </p:spPr>
      </p:pic>
      <p:sp>
        <p:nvSpPr>
          <p:cNvPr id="6" name="Body Level One…"/>
          <p:cNvSpPr txBox="1">
            <a:spLocks noGrp="1"/>
          </p:cNvSpPr>
          <p:nvPr>
            <p:ph type="body" idx="1"/>
          </p:nvPr>
        </p:nvSpPr>
        <p:spPr>
          <a:xfrm>
            <a:off x="457200" y="1600200"/>
            <a:ext cx="8229600" cy="31931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lvl2pPr>
              <a:buClr>
                <a:srgbClr val="FFFFFF"/>
              </a:buClr>
              <a:buChar char="-"/>
            </a:lvl2pPr>
            <a:lvl3pPr marL="1196201" indent="-290945">
              <a:buClr>
                <a:srgbClr val="F9F9F9"/>
              </a:buClr>
              <a:buSzPct val="95000"/>
            </a:lvl3pPr>
            <a:lvl4pPr marL="1426463" indent="-256032">
              <a:buClr>
                <a:srgbClr val="F9F9F9"/>
              </a:buClr>
              <a:buChar char="-"/>
            </a:lvl4pPr>
            <a:lvl5pPr marL="1618488" indent="-256032">
              <a:buClr>
                <a:srgbClr val="F9F9F9"/>
              </a:buClr>
              <a:buChar char="‣"/>
            </a:lvl5pPr>
          </a:lstStyle>
          <a:p>
            <a:r>
              <a:t>Body Level One</a:t>
            </a:r>
          </a:p>
          <a:p>
            <a:pPr lvl="1"/>
            <a:r>
              <a:t>Body Level Two</a:t>
            </a:r>
          </a:p>
          <a:p>
            <a:pPr lvl="2"/>
            <a:r>
              <a:t>Body Level Three</a:t>
            </a:r>
          </a:p>
          <a:p>
            <a:pPr lvl="3"/>
            <a:r>
              <a:t>Body Level Four</a:t>
            </a:r>
          </a:p>
          <a:p>
            <a:pPr lvl="4"/>
            <a:r>
              <a:t>Body Level Five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spd="med"/>
  <p:txStyles>
    <p:titleStyle>
      <a:lvl1pPr marL="0" marR="0" indent="0" algn="l" defTabSz="914400" latinLnBrk="0">
        <a:lnSpc>
          <a:spcPct val="100000"/>
        </a:lnSpc>
        <a:spcBef>
          <a:spcPts val="0"/>
        </a:spcBef>
        <a:spcAft>
          <a:spcPts val="0"/>
        </a:spcAft>
        <a:buClrTx/>
        <a:buSzTx/>
        <a:buFontTx/>
        <a:buNone/>
        <a:tabLst/>
        <a:defRPr sz="4200" b="0" i="0" u="none" strike="noStrike" cap="none" spc="0" baseline="0">
          <a:ln>
            <a:noFill/>
          </a:ln>
          <a:solidFill>
            <a:srgbClr val="173963"/>
          </a:solidFill>
          <a:uFillTx/>
          <a:latin typeface="Source Sans Pro Black"/>
          <a:ea typeface="Source Sans Pro Black"/>
          <a:cs typeface="Source Sans Pro Black"/>
          <a:sym typeface="Source Sans Pro Black"/>
        </a:defRPr>
      </a:lvl1pPr>
      <a:lvl2pPr marL="0" marR="0" indent="0" algn="l" defTabSz="914400" latinLnBrk="0">
        <a:lnSpc>
          <a:spcPct val="100000"/>
        </a:lnSpc>
        <a:spcBef>
          <a:spcPts val="0"/>
        </a:spcBef>
        <a:spcAft>
          <a:spcPts val="0"/>
        </a:spcAft>
        <a:buClrTx/>
        <a:buSzTx/>
        <a:buFontTx/>
        <a:buNone/>
        <a:tabLst/>
        <a:defRPr sz="4200" b="0" i="0" u="none" strike="noStrike" cap="none" spc="0" baseline="0">
          <a:ln>
            <a:noFill/>
          </a:ln>
          <a:solidFill>
            <a:srgbClr val="173963"/>
          </a:solidFill>
          <a:uFillTx/>
          <a:latin typeface="Source Sans Pro Black"/>
          <a:ea typeface="Source Sans Pro Black"/>
          <a:cs typeface="Source Sans Pro Black"/>
          <a:sym typeface="Source Sans Pro Black"/>
        </a:defRPr>
      </a:lvl2pPr>
      <a:lvl3pPr marL="0" marR="0" indent="0" algn="l" defTabSz="914400" latinLnBrk="0">
        <a:lnSpc>
          <a:spcPct val="100000"/>
        </a:lnSpc>
        <a:spcBef>
          <a:spcPts val="0"/>
        </a:spcBef>
        <a:spcAft>
          <a:spcPts val="0"/>
        </a:spcAft>
        <a:buClrTx/>
        <a:buSzTx/>
        <a:buFontTx/>
        <a:buNone/>
        <a:tabLst/>
        <a:defRPr sz="4200" b="0" i="0" u="none" strike="noStrike" cap="none" spc="0" baseline="0">
          <a:ln>
            <a:noFill/>
          </a:ln>
          <a:solidFill>
            <a:srgbClr val="173963"/>
          </a:solidFill>
          <a:uFillTx/>
          <a:latin typeface="Source Sans Pro Black"/>
          <a:ea typeface="Source Sans Pro Black"/>
          <a:cs typeface="Source Sans Pro Black"/>
          <a:sym typeface="Source Sans Pro Black"/>
        </a:defRPr>
      </a:lvl3pPr>
      <a:lvl4pPr marL="0" marR="0" indent="0" algn="l" defTabSz="914400" latinLnBrk="0">
        <a:lnSpc>
          <a:spcPct val="100000"/>
        </a:lnSpc>
        <a:spcBef>
          <a:spcPts val="0"/>
        </a:spcBef>
        <a:spcAft>
          <a:spcPts val="0"/>
        </a:spcAft>
        <a:buClrTx/>
        <a:buSzTx/>
        <a:buFontTx/>
        <a:buNone/>
        <a:tabLst/>
        <a:defRPr sz="4200" b="0" i="0" u="none" strike="noStrike" cap="none" spc="0" baseline="0">
          <a:ln>
            <a:noFill/>
          </a:ln>
          <a:solidFill>
            <a:srgbClr val="173963"/>
          </a:solidFill>
          <a:uFillTx/>
          <a:latin typeface="Source Sans Pro Black"/>
          <a:ea typeface="Source Sans Pro Black"/>
          <a:cs typeface="Source Sans Pro Black"/>
          <a:sym typeface="Source Sans Pro Black"/>
        </a:defRPr>
      </a:lvl4pPr>
      <a:lvl5pPr marL="0" marR="0" indent="0" algn="l" defTabSz="914400" latinLnBrk="0">
        <a:lnSpc>
          <a:spcPct val="100000"/>
        </a:lnSpc>
        <a:spcBef>
          <a:spcPts val="0"/>
        </a:spcBef>
        <a:spcAft>
          <a:spcPts val="0"/>
        </a:spcAft>
        <a:buClrTx/>
        <a:buSzTx/>
        <a:buFontTx/>
        <a:buNone/>
        <a:tabLst/>
        <a:defRPr sz="4200" b="0" i="0" u="none" strike="noStrike" cap="none" spc="0" baseline="0">
          <a:ln>
            <a:noFill/>
          </a:ln>
          <a:solidFill>
            <a:srgbClr val="173963"/>
          </a:solidFill>
          <a:uFillTx/>
          <a:latin typeface="Source Sans Pro Black"/>
          <a:ea typeface="Source Sans Pro Black"/>
          <a:cs typeface="Source Sans Pro Black"/>
          <a:sym typeface="Source Sans Pro Black"/>
        </a:defRPr>
      </a:lvl5pPr>
      <a:lvl6pPr marL="0" marR="0" indent="0" algn="l" defTabSz="914400" latinLnBrk="0">
        <a:lnSpc>
          <a:spcPct val="100000"/>
        </a:lnSpc>
        <a:spcBef>
          <a:spcPts val="0"/>
        </a:spcBef>
        <a:spcAft>
          <a:spcPts val="0"/>
        </a:spcAft>
        <a:buClrTx/>
        <a:buSzTx/>
        <a:buFontTx/>
        <a:buNone/>
        <a:tabLst/>
        <a:defRPr sz="4200" b="0" i="0" u="none" strike="noStrike" cap="none" spc="0" baseline="0">
          <a:ln>
            <a:noFill/>
          </a:ln>
          <a:solidFill>
            <a:srgbClr val="173963"/>
          </a:solidFill>
          <a:uFillTx/>
          <a:latin typeface="Source Sans Pro Black"/>
          <a:ea typeface="Source Sans Pro Black"/>
          <a:cs typeface="Source Sans Pro Black"/>
          <a:sym typeface="Source Sans Pro Black"/>
        </a:defRPr>
      </a:lvl6pPr>
      <a:lvl7pPr marL="0" marR="0" indent="0" algn="l" defTabSz="914400" latinLnBrk="0">
        <a:lnSpc>
          <a:spcPct val="100000"/>
        </a:lnSpc>
        <a:spcBef>
          <a:spcPts val="0"/>
        </a:spcBef>
        <a:spcAft>
          <a:spcPts val="0"/>
        </a:spcAft>
        <a:buClrTx/>
        <a:buSzTx/>
        <a:buFontTx/>
        <a:buNone/>
        <a:tabLst/>
        <a:defRPr sz="4200" b="0" i="0" u="none" strike="noStrike" cap="none" spc="0" baseline="0">
          <a:ln>
            <a:noFill/>
          </a:ln>
          <a:solidFill>
            <a:srgbClr val="173963"/>
          </a:solidFill>
          <a:uFillTx/>
          <a:latin typeface="Source Sans Pro Black"/>
          <a:ea typeface="Source Sans Pro Black"/>
          <a:cs typeface="Source Sans Pro Black"/>
          <a:sym typeface="Source Sans Pro Black"/>
        </a:defRPr>
      </a:lvl7pPr>
      <a:lvl8pPr marL="0" marR="0" indent="0" algn="l" defTabSz="914400" latinLnBrk="0">
        <a:lnSpc>
          <a:spcPct val="100000"/>
        </a:lnSpc>
        <a:spcBef>
          <a:spcPts val="0"/>
        </a:spcBef>
        <a:spcAft>
          <a:spcPts val="0"/>
        </a:spcAft>
        <a:buClrTx/>
        <a:buSzTx/>
        <a:buFontTx/>
        <a:buNone/>
        <a:tabLst/>
        <a:defRPr sz="4200" b="0" i="0" u="none" strike="noStrike" cap="none" spc="0" baseline="0">
          <a:ln>
            <a:noFill/>
          </a:ln>
          <a:solidFill>
            <a:srgbClr val="173963"/>
          </a:solidFill>
          <a:uFillTx/>
          <a:latin typeface="Source Sans Pro Black"/>
          <a:ea typeface="Source Sans Pro Black"/>
          <a:cs typeface="Source Sans Pro Black"/>
          <a:sym typeface="Source Sans Pro Black"/>
        </a:defRPr>
      </a:lvl8pPr>
      <a:lvl9pPr marL="0" marR="0" indent="0" algn="l" defTabSz="914400" latinLnBrk="0">
        <a:lnSpc>
          <a:spcPct val="100000"/>
        </a:lnSpc>
        <a:spcBef>
          <a:spcPts val="0"/>
        </a:spcBef>
        <a:spcAft>
          <a:spcPts val="0"/>
        </a:spcAft>
        <a:buClrTx/>
        <a:buSzTx/>
        <a:buFontTx/>
        <a:buNone/>
        <a:tabLst/>
        <a:defRPr sz="4200" b="0" i="0" u="none" strike="noStrike" cap="none" spc="0" baseline="0">
          <a:ln>
            <a:noFill/>
          </a:ln>
          <a:solidFill>
            <a:srgbClr val="173963"/>
          </a:solidFill>
          <a:uFillTx/>
          <a:latin typeface="Source Sans Pro Black"/>
          <a:ea typeface="Source Sans Pro Black"/>
          <a:cs typeface="Source Sans Pro Black"/>
          <a:sym typeface="Source Sans Pro Black"/>
        </a:defRPr>
      </a:lvl9pPr>
    </p:titleStyle>
    <p:bodyStyle>
      <a:lvl1pPr marL="260684" marR="0" indent="-260684" algn="l" defTabSz="914400" latinLnBrk="0">
        <a:lnSpc>
          <a:spcPct val="100000"/>
        </a:lnSpc>
        <a:spcBef>
          <a:spcPts val="600"/>
        </a:spcBef>
        <a:spcAft>
          <a:spcPts val="0"/>
        </a:spcAft>
        <a:buClrTx/>
        <a:buSzPct val="100000"/>
        <a:buFontTx/>
        <a:buChar char="•"/>
        <a:tabLst/>
        <a:defRPr sz="2600" b="0" i="0" u="none" strike="noStrike" cap="none" spc="0" baseline="0">
          <a:ln>
            <a:noFill/>
          </a:ln>
          <a:solidFill>
            <a:srgbClr val="FFFFFF"/>
          </a:solidFill>
          <a:uFillTx/>
          <a:latin typeface="Open Sans"/>
          <a:ea typeface="Open Sans"/>
          <a:cs typeface="Open Sans"/>
          <a:sym typeface="Open Sans"/>
        </a:defRPr>
      </a:lvl1pPr>
      <a:lvl2pPr marL="641684" marR="0" indent="-260684" algn="l" defTabSz="914400" latinLnBrk="0">
        <a:lnSpc>
          <a:spcPct val="100000"/>
        </a:lnSpc>
        <a:spcBef>
          <a:spcPts val="600"/>
        </a:spcBef>
        <a:spcAft>
          <a:spcPts val="0"/>
        </a:spcAft>
        <a:buClrTx/>
        <a:buSzPct val="100000"/>
        <a:buFontTx/>
        <a:buChar char="•"/>
        <a:tabLst/>
        <a:defRPr sz="2600" b="0" i="0" u="none" strike="noStrike" cap="none" spc="0" baseline="0">
          <a:ln>
            <a:noFill/>
          </a:ln>
          <a:solidFill>
            <a:srgbClr val="FFFFFF"/>
          </a:solidFill>
          <a:uFillTx/>
          <a:latin typeface="Open Sans"/>
          <a:ea typeface="Open Sans"/>
          <a:cs typeface="Open Sans"/>
          <a:sym typeface="Open Sans"/>
        </a:defRPr>
      </a:lvl2pPr>
      <a:lvl3pPr marL="1022684" marR="0" indent="-260684" algn="l" defTabSz="914400" latinLnBrk="0">
        <a:lnSpc>
          <a:spcPct val="100000"/>
        </a:lnSpc>
        <a:spcBef>
          <a:spcPts val="600"/>
        </a:spcBef>
        <a:spcAft>
          <a:spcPts val="0"/>
        </a:spcAft>
        <a:buClrTx/>
        <a:buSzPct val="100000"/>
        <a:buFontTx/>
        <a:buChar char="•"/>
        <a:tabLst/>
        <a:defRPr sz="2600" b="0" i="0" u="none" strike="noStrike" cap="none" spc="0" baseline="0">
          <a:ln>
            <a:noFill/>
          </a:ln>
          <a:solidFill>
            <a:srgbClr val="FFFFFF"/>
          </a:solidFill>
          <a:uFillTx/>
          <a:latin typeface="Open Sans"/>
          <a:ea typeface="Open Sans"/>
          <a:cs typeface="Open Sans"/>
          <a:sym typeface="Open Sans"/>
        </a:defRPr>
      </a:lvl3pPr>
      <a:lvl4pPr marL="1403684" marR="0" indent="-260684" algn="l" defTabSz="914400" latinLnBrk="0">
        <a:lnSpc>
          <a:spcPct val="100000"/>
        </a:lnSpc>
        <a:spcBef>
          <a:spcPts val="600"/>
        </a:spcBef>
        <a:spcAft>
          <a:spcPts val="0"/>
        </a:spcAft>
        <a:buClrTx/>
        <a:buSzPct val="100000"/>
        <a:buFontTx/>
        <a:buChar char="•"/>
        <a:tabLst/>
        <a:defRPr sz="2600" b="0" i="0" u="none" strike="noStrike" cap="none" spc="0" baseline="0">
          <a:ln>
            <a:noFill/>
          </a:ln>
          <a:solidFill>
            <a:srgbClr val="FFFFFF"/>
          </a:solidFill>
          <a:uFillTx/>
          <a:latin typeface="Open Sans"/>
          <a:ea typeface="Open Sans"/>
          <a:cs typeface="Open Sans"/>
          <a:sym typeface="Open Sans"/>
        </a:defRPr>
      </a:lvl4pPr>
      <a:lvl5pPr marL="1784684" marR="0" indent="-260684" algn="l" defTabSz="914400" latinLnBrk="0">
        <a:lnSpc>
          <a:spcPct val="100000"/>
        </a:lnSpc>
        <a:spcBef>
          <a:spcPts val="600"/>
        </a:spcBef>
        <a:spcAft>
          <a:spcPts val="0"/>
        </a:spcAft>
        <a:buClrTx/>
        <a:buSzPct val="100000"/>
        <a:buFontTx/>
        <a:buChar char="•"/>
        <a:tabLst/>
        <a:defRPr sz="2600" b="0" i="0" u="none" strike="noStrike" cap="none" spc="0" baseline="0">
          <a:ln>
            <a:noFill/>
          </a:ln>
          <a:solidFill>
            <a:srgbClr val="FFFFFF"/>
          </a:solidFill>
          <a:uFillTx/>
          <a:latin typeface="Open Sans"/>
          <a:ea typeface="Open Sans"/>
          <a:cs typeface="Open Sans"/>
          <a:sym typeface="Open Sans"/>
        </a:defRPr>
      </a:lvl5pPr>
      <a:lvl6pPr marL="2165684" marR="0" indent="-260684" algn="l" defTabSz="914400" latinLnBrk="0">
        <a:lnSpc>
          <a:spcPct val="100000"/>
        </a:lnSpc>
        <a:spcBef>
          <a:spcPts val="600"/>
        </a:spcBef>
        <a:spcAft>
          <a:spcPts val="0"/>
        </a:spcAft>
        <a:buClrTx/>
        <a:buSzPct val="100000"/>
        <a:buFontTx/>
        <a:buChar char="•"/>
        <a:tabLst/>
        <a:defRPr sz="2600" b="0" i="0" u="none" strike="noStrike" cap="none" spc="0" baseline="0">
          <a:ln>
            <a:noFill/>
          </a:ln>
          <a:solidFill>
            <a:srgbClr val="FFFFFF"/>
          </a:solidFill>
          <a:uFillTx/>
          <a:latin typeface="Open Sans"/>
          <a:ea typeface="Open Sans"/>
          <a:cs typeface="Open Sans"/>
          <a:sym typeface="Open Sans"/>
        </a:defRPr>
      </a:lvl6pPr>
      <a:lvl7pPr marL="2546684" marR="0" indent="-260684" algn="l" defTabSz="914400" latinLnBrk="0">
        <a:lnSpc>
          <a:spcPct val="100000"/>
        </a:lnSpc>
        <a:spcBef>
          <a:spcPts val="600"/>
        </a:spcBef>
        <a:spcAft>
          <a:spcPts val="0"/>
        </a:spcAft>
        <a:buClrTx/>
        <a:buSzPct val="100000"/>
        <a:buFontTx/>
        <a:buChar char="•"/>
        <a:tabLst/>
        <a:defRPr sz="2600" b="0" i="0" u="none" strike="noStrike" cap="none" spc="0" baseline="0">
          <a:ln>
            <a:noFill/>
          </a:ln>
          <a:solidFill>
            <a:srgbClr val="FFFFFF"/>
          </a:solidFill>
          <a:uFillTx/>
          <a:latin typeface="Open Sans"/>
          <a:ea typeface="Open Sans"/>
          <a:cs typeface="Open Sans"/>
          <a:sym typeface="Open Sans"/>
        </a:defRPr>
      </a:lvl7pPr>
      <a:lvl8pPr marL="2927684" marR="0" indent="-260684" algn="l" defTabSz="914400" latinLnBrk="0">
        <a:lnSpc>
          <a:spcPct val="100000"/>
        </a:lnSpc>
        <a:spcBef>
          <a:spcPts val="600"/>
        </a:spcBef>
        <a:spcAft>
          <a:spcPts val="0"/>
        </a:spcAft>
        <a:buClrTx/>
        <a:buSzPct val="100000"/>
        <a:buFontTx/>
        <a:buChar char="•"/>
        <a:tabLst/>
        <a:defRPr sz="2600" b="0" i="0" u="none" strike="noStrike" cap="none" spc="0" baseline="0">
          <a:ln>
            <a:noFill/>
          </a:ln>
          <a:solidFill>
            <a:srgbClr val="FFFFFF"/>
          </a:solidFill>
          <a:uFillTx/>
          <a:latin typeface="Open Sans"/>
          <a:ea typeface="Open Sans"/>
          <a:cs typeface="Open Sans"/>
          <a:sym typeface="Open Sans"/>
        </a:defRPr>
      </a:lvl8pPr>
      <a:lvl9pPr marL="3308684" marR="0" indent="-260684" algn="l" defTabSz="914400" latinLnBrk="0">
        <a:lnSpc>
          <a:spcPct val="100000"/>
        </a:lnSpc>
        <a:spcBef>
          <a:spcPts val="600"/>
        </a:spcBef>
        <a:spcAft>
          <a:spcPts val="0"/>
        </a:spcAft>
        <a:buClrTx/>
        <a:buSzPct val="100000"/>
        <a:buFontTx/>
        <a:buChar char="•"/>
        <a:tabLst/>
        <a:defRPr sz="2600" b="0" i="0" u="none" strike="noStrike" cap="none" spc="0" baseline="0">
          <a:ln>
            <a:noFill/>
          </a:ln>
          <a:solidFill>
            <a:srgbClr val="FFFFFF"/>
          </a:solidFill>
          <a:uFillTx/>
          <a:latin typeface="Open Sans"/>
          <a:ea typeface="Open Sans"/>
          <a:cs typeface="Open Sans"/>
          <a:sym typeface="Open Sans"/>
        </a:defRPr>
      </a:lvl9pPr>
    </p:bodyStyle>
    <p:otherStyle>
      <a:lvl1pPr marL="0" marR="0" indent="0" algn="r" defTabSz="91440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Source Sans Pro Semibold"/>
        </a:defRPr>
      </a:lvl1pPr>
      <a:lvl2pPr marL="0" marR="0" indent="457200" algn="r" defTabSz="91440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Source Sans Pro Semibold"/>
        </a:defRPr>
      </a:lvl2pPr>
      <a:lvl3pPr marL="0" marR="0" indent="914400" algn="r" defTabSz="91440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Source Sans Pro Semibold"/>
        </a:defRPr>
      </a:lvl3pPr>
      <a:lvl4pPr marL="0" marR="0" indent="1371600" algn="r" defTabSz="91440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Source Sans Pro Semibold"/>
        </a:defRPr>
      </a:lvl4pPr>
      <a:lvl5pPr marL="0" marR="0" indent="1828800" algn="r" defTabSz="91440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Source Sans Pro Semibold"/>
        </a:defRPr>
      </a:lvl5pPr>
      <a:lvl6pPr marL="0" marR="0" indent="2286000" algn="r" defTabSz="91440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Source Sans Pro Semibold"/>
        </a:defRPr>
      </a:lvl6pPr>
      <a:lvl7pPr marL="0" marR="0" indent="2743200" algn="r" defTabSz="91440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Source Sans Pro Semibold"/>
        </a:defRPr>
      </a:lvl7pPr>
      <a:lvl8pPr marL="0" marR="0" indent="3200400" algn="r" defTabSz="91440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Source Sans Pro Semibold"/>
        </a:defRPr>
      </a:lvl8pPr>
      <a:lvl9pPr marL="0" marR="0" indent="3657600" algn="r" defTabSz="91440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Source Sans Pro Semibold"/>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Presentation  Title"/>
          <p:cNvSpPr txBox="1">
            <a:spLocks noGrp="1"/>
          </p:cNvSpPr>
          <p:nvPr>
            <p:ph type="body" idx="13"/>
          </p:nvPr>
        </p:nvSpPr>
        <p:spPr>
          <a:xfrm>
            <a:off x="381000" y="2937517"/>
            <a:ext cx="8229600" cy="1871217"/>
          </a:xfrm>
          <a:prstGeom prst="rect">
            <a:avLst/>
          </a:prstGeom>
        </p:spPr>
        <p:txBody>
          <a:bodyPr lIns="34289" tIns="34290" rIns="34289" bIns="34290" anchor="ctr">
            <a:normAutofit/>
          </a:bodyPr>
          <a:lstStyle/>
          <a:p>
            <a:pPr marL="0" indent="0">
              <a:lnSpc>
                <a:spcPct val="90000"/>
              </a:lnSpc>
              <a:spcBef>
                <a:spcPts val="0"/>
              </a:spcBef>
              <a:buSzTx/>
              <a:buNone/>
              <a:defRPr sz="5000">
                <a:solidFill>
                  <a:srgbClr val="173963"/>
                </a:solidFill>
                <a:latin typeface="Source Sans Pro Black"/>
                <a:ea typeface="Source Sans Pro Black"/>
                <a:cs typeface="Source Sans Pro Black"/>
                <a:sym typeface="Source Sans Pro Black"/>
              </a:defRPr>
            </a:pPr>
            <a:r>
              <a:rPr lang="en-US" sz="3000" dirty="0"/>
              <a:t>Joint Subcommittee Meeting on Recurring Flooding</a:t>
            </a:r>
          </a:p>
        </p:txBody>
      </p:sp>
      <p:sp>
        <p:nvSpPr>
          <p:cNvPr id="71" name="Date: Month XX, 2019"/>
          <p:cNvSpPr txBox="1">
            <a:spLocks noGrp="1"/>
          </p:cNvSpPr>
          <p:nvPr>
            <p:ph type="body" idx="14"/>
          </p:nvPr>
        </p:nvSpPr>
        <p:spPr>
          <a:xfrm>
            <a:off x="500149" y="4419600"/>
            <a:ext cx="1959189" cy="323165"/>
          </a:xfrm>
          <a:prstGeom prst="rect">
            <a:avLst/>
          </a:prstGeom>
        </p:spPr>
        <p:txBody>
          <a:bodyPr wrap="square" lIns="45719" tIns="45720" rIns="45719" bIns="45720" anchor="t">
            <a:spAutoFit/>
          </a:bodyPr>
          <a:lstStyle/>
          <a:p>
            <a:r>
              <a:rPr lang="en-US" dirty="0"/>
              <a:t>October 21, 2026</a:t>
            </a:r>
            <a:endParaRPr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Slide Title"/>
          <p:cNvSpPr txBox="1">
            <a:spLocks noGrp="1"/>
          </p:cNvSpPr>
          <p:nvPr>
            <p:ph type="title"/>
          </p:nvPr>
        </p:nvSpPr>
        <p:spPr>
          <a:prstGeom prst="rect">
            <a:avLst/>
          </a:prstGeom>
        </p:spPr>
        <p:txBody>
          <a:bodyPr lIns="34289" tIns="34290" rIns="34289" bIns="34290" anchor="ctr">
            <a:normAutofit/>
          </a:bodyPr>
          <a:lstStyle/>
          <a:p>
            <a:r>
              <a:rPr lang="en-US" dirty="0"/>
              <a:t>Overview</a:t>
            </a:r>
          </a:p>
        </p:txBody>
      </p:sp>
      <p:sp>
        <p:nvSpPr>
          <p:cNvPr id="74" name="Slide Number"/>
          <p:cNvSpPr txBox="1">
            <a:spLocks noGrp="1"/>
          </p:cNvSpPr>
          <p:nvPr>
            <p:ph type="sldNum" sz="quarter" idx="2"/>
          </p:nvPr>
        </p:nvSpPr>
        <p:spPr>
          <a:xfrm>
            <a:off x="7686675" y="5674520"/>
            <a:ext cx="95251" cy="12382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a:t>
            </a:fld>
            <a:endParaRPr/>
          </a:p>
        </p:txBody>
      </p:sp>
      <p:sp>
        <p:nvSpPr>
          <p:cNvPr id="75" name="Lorem ipsum dolor sit amet, consectetur adipiscing elit, sed do eiusmod tempor incididunt ut labore et dolore magna aliqua. Ut enim ad minim veniam, quis nostrud exercitation ullamco laboris nisi ut aliquip ex ea commodo consequat.   Duis aute irure dolor in reprderit in volu dolore eu fugiat nulla pariatur."/>
          <p:cNvSpPr txBox="1">
            <a:spLocks noGrp="1"/>
          </p:cNvSpPr>
          <p:nvPr>
            <p:ph type="body" idx="13"/>
          </p:nvPr>
        </p:nvSpPr>
        <p:spPr>
          <a:xfrm>
            <a:off x="457200" y="1387161"/>
            <a:ext cx="5745994" cy="2069797"/>
          </a:xfrm>
          <a:prstGeom prst="rect">
            <a:avLst/>
          </a:prstGeom>
        </p:spPr>
        <p:txBody>
          <a:bodyPr wrap="square" lIns="34289" tIns="34290" rIns="34289" bIns="34290" anchor="t">
            <a:spAutoFit/>
          </a:bodyPr>
          <a:lstStyle/>
          <a:p>
            <a:pPr marL="195263" indent="-195263">
              <a:spcBef>
                <a:spcPts val="0"/>
              </a:spcBef>
              <a:buSzTx/>
              <a:buFont typeface="Arial"/>
              <a:buChar char="•"/>
              <a:defRPr>
                <a:solidFill>
                  <a:srgbClr val="173963"/>
                </a:solidFill>
              </a:defRPr>
            </a:pPr>
            <a:endParaRPr lang="en-US" dirty="0"/>
          </a:p>
          <a:p>
            <a:pPr marL="195263" indent="-195263">
              <a:spcBef>
                <a:spcPts val="0"/>
              </a:spcBef>
              <a:buSzTx/>
              <a:buFont typeface="Arial"/>
              <a:buChar char="•"/>
              <a:defRPr>
                <a:solidFill>
                  <a:srgbClr val="173963"/>
                </a:solidFill>
              </a:defRPr>
            </a:pPr>
            <a:r>
              <a:rPr lang="en-US" dirty="0"/>
              <a:t>Disaster Relief Process </a:t>
            </a:r>
          </a:p>
          <a:p>
            <a:pPr marL="195263" indent="-195263">
              <a:spcBef>
                <a:spcPts val="0"/>
              </a:spcBef>
              <a:buSzTx/>
              <a:buFont typeface="Arial"/>
              <a:buChar char="•"/>
              <a:defRPr>
                <a:solidFill>
                  <a:srgbClr val="173963"/>
                </a:solidFill>
              </a:defRPr>
            </a:pPr>
            <a:r>
              <a:rPr lang="en-US" dirty="0"/>
              <a:t>Flooding Expenditures/Costs </a:t>
            </a:r>
          </a:p>
          <a:p>
            <a:pPr marL="195263" indent="-195263">
              <a:spcBef>
                <a:spcPts val="0"/>
              </a:spcBef>
              <a:buSzTx/>
              <a:buFont typeface="Arial"/>
              <a:buChar char="•"/>
              <a:defRPr>
                <a:solidFill>
                  <a:srgbClr val="173963"/>
                </a:solidFill>
              </a:defRPr>
            </a:pPr>
            <a:r>
              <a:rPr lang="en-US" dirty="0"/>
              <a:t>Flood Intelligence Unit</a:t>
            </a:r>
          </a:p>
          <a:p>
            <a:pPr marL="195263" indent="-195263">
              <a:spcBef>
                <a:spcPts val="0"/>
              </a:spcBef>
              <a:buSzTx/>
              <a:buFont typeface="Arial"/>
              <a:buChar char="•"/>
              <a:defRPr>
                <a:solidFill>
                  <a:srgbClr val="173963"/>
                </a:solidFill>
              </a:defRPr>
            </a:pPr>
            <a:r>
              <a:rPr lang="en-US" dirty="0"/>
              <a:t>Origin of Flooding</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Slide Title"/>
          <p:cNvSpPr txBox="1">
            <a:spLocks noGrp="1"/>
          </p:cNvSpPr>
          <p:nvPr>
            <p:ph type="title"/>
          </p:nvPr>
        </p:nvSpPr>
        <p:spPr>
          <a:prstGeom prst="rect">
            <a:avLst/>
          </a:prstGeom>
        </p:spPr>
        <p:txBody>
          <a:bodyPr lIns="34289" tIns="34290" rIns="34289" bIns="34290" anchor="ctr">
            <a:normAutofit/>
          </a:bodyPr>
          <a:lstStyle/>
          <a:p>
            <a:r>
              <a:rPr lang="en-US" dirty="0"/>
              <a:t>Disaster Relief Process</a:t>
            </a:r>
            <a:endParaRPr dirty="0"/>
          </a:p>
        </p:txBody>
      </p:sp>
      <p:sp>
        <p:nvSpPr>
          <p:cNvPr id="78" name="List Item 1…"/>
          <p:cNvSpPr txBox="1">
            <a:spLocks noGrp="1"/>
          </p:cNvSpPr>
          <p:nvPr>
            <p:ph type="body" idx="1"/>
          </p:nvPr>
        </p:nvSpPr>
        <p:spPr>
          <a:xfrm>
            <a:off x="457200" y="1295400"/>
            <a:ext cx="8229600" cy="3193158"/>
          </a:xfrm>
          <a:prstGeom prst="rect">
            <a:avLst/>
          </a:prstGeom>
        </p:spPr>
        <p:txBody>
          <a:bodyPr lIns="34289" tIns="34290" rIns="34289" bIns="34290" anchor="t">
            <a:normAutofit fontScale="92500" lnSpcReduction="20000"/>
          </a:bodyPr>
          <a:lstStyle/>
          <a:p>
            <a:r>
              <a:rPr lang="en-US" dirty="0"/>
              <a:t>Assess Damage</a:t>
            </a:r>
          </a:p>
          <a:p>
            <a:pPr lvl="1"/>
            <a:r>
              <a:rPr lang="en-US" dirty="0"/>
              <a:t>- Residential and Commercial Damage</a:t>
            </a:r>
          </a:p>
          <a:p>
            <a:pPr lvl="1"/>
            <a:r>
              <a:rPr lang="en-US" dirty="0"/>
              <a:t>- Emergency Response and Debris Removal</a:t>
            </a:r>
          </a:p>
          <a:p>
            <a:pPr lvl="1"/>
            <a:r>
              <a:rPr lang="en-US" dirty="0"/>
              <a:t>- Infrastructure Damage </a:t>
            </a:r>
          </a:p>
          <a:p>
            <a:r>
              <a:rPr lang="en-US" dirty="0"/>
              <a:t>Determine Potential Assistance Programs </a:t>
            </a:r>
          </a:p>
          <a:p>
            <a:pPr lvl="1"/>
            <a:r>
              <a:rPr lang="en-US" dirty="0"/>
              <a:t>- Disaster assistance has criteria</a:t>
            </a:r>
          </a:p>
          <a:p>
            <a:pPr lvl="1"/>
            <a:endParaRPr lang="en-US" dirty="0"/>
          </a:p>
          <a:p>
            <a:r>
              <a:rPr lang="en-US" dirty="0"/>
              <a:t>Coordinate implementation of assistance programs</a:t>
            </a:r>
          </a:p>
        </p:txBody>
      </p:sp>
      <p:sp>
        <p:nvSpPr>
          <p:cNvPr id="79" name="Slide Number"/>
          <p:cNvSpPr txBox="1">
            <a:spLocks noGrp="1"/>
          </p:cNvSpPr>
          <p:nvPr>
            <p:ph type="sldNum" sz="quarter" idx="2"/>
          </p:nvPr>
        </p:nvSpPr>
        <p:spPr>
          <a:xfrm>
            <a:off x="7686675" y="5674520"/>
            <a:ext cx="95251" cy="12382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3</a:t>
            </a:fld>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2729D-3A14-35A9-54E7-D7F8BAC0FB7D}"/>
              </a:ext>
            </a:extLst>
          </p:cNvPr>
          <p:cNvSpPr>
            <a:spLocks noGrp="1"/>
          </p:cNvSpPr>
          <p:nvPr>
            <p:ph type="title"/>
          </p:nvPr>
        </p:nvSpPr>
        <p:spPr/>
        <p:txBody>
          <a:bodyPr/>
          <a:lstStyle/>
          <a:p>
            <a:r>
              <a:rPr lang="en-US" dirty="0"/>
              <a:t>Flood Specific Funding</a:t>
            </a:r>
          </a:p>
        </p:txBody>
      </p:sp>
      <p:sp>
        <p:nvSpPr>
          <p:cNvPr id="3" name="Text Placeholder 2">
            <a:extLst>
              <a:ext uri="{FF2B5EF4-FFF2-40B4-BE49-F238E27FC236}">
                <a16:creationId xmlns:a16="http://schemas.microsoft.com/office/drawing/2014/main" id="{8914863B-8464-CA2C-ED54-3E341D73F32E}"/>
              </a:ext>
            </a:extLst>
          </p:cNvPr>
          <p:cNvSpPr>
            <a:spLocks noGrp="1"/>
          </p:cNvSpPr>
          <p:nvPr>
            <p:ph type="body" idx="1"/>
          </p:nvPr>
        </p:nvSpPr>
        <p:spPr/>
        <p:txBody>
          <a:bodyPr>
            <a:normAutofit lnSpcReduction="10000"/>
          </a:bodyPr>
          <a:lstStyle/>
          <a:p>
            <a:pPr marL="0" indent="0">
              <a:buNone/>
            </a:pPr>
            <a:r>
              <a:rPr lang="en-US" dirty="0"/>
              <a:t>VDEM administers the following federal grant programs to support local flooding projects</a:t>
            </a:r>
          </a:p>
          <a:p>
            <a:r>
              <a:rPr lang="en-US" dirty="0"/>
              <a:t>Flood Mitigation Assistance</a:t>
            </a:r>
          </a:p>
          <a:p>
            <a:r>
              <a:rPr lang="en-US" dirty="0"/>
              <a:t>Building Resilient Infrastructure and Communities</a:t>
            </a:r>
          </a:p>
          <a:p>
            <a:r>
              <a:rPr lang="en-US" dirty="0"/>
              <a:t>Pre-Disaster Mitigation (Congressional Directive)</a:t>
            </a:r>
          </a:p>
          <a:p>
            <a:r>
              <a:rPr lang="en-US" dirty="0"/>
              <a:t>Hazard Mitigation Grant Program</a:t>
            </a:r>
          </a:p>
          <a:p>
            <a:r>
              <a:rPr lang="en-US" dirty="0"/>
              <a:t>Safeguarding Tomorrow Revolving Loan Fund</a:t>
            </a:r>
          </a:p>
          <a:p>
            <a:endParaRPr lang="en-US" dirty="0"/>
          </a:p>
        </p:txBody>
      </p:sp>
    </p:spTree>
    <p:extLst>
      <p:ext uri="{BB962C8B-B14F-4D97-AF65-F5344CB8AC3E}">
        <p14:creationId xmlns:p14="http://schemas.microsoft.com/office/powerpoint/2010/main" val="4204913124"/>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41D05-7536-BA71-11D1-5DC13BE8810C}"/>
              </a:ext>
            </a:extLst>
          </p:cNvPr>
          <p:cNvSpPr>
            <a:spLocks noGrp="1"/>
          </p:cNvSpPr>
          <p:nvPr>
            <p:ph type="title"/>
          </p:nvPr>
        </p:nvSpPr>
        <p:spPr/>
        <p:txBody>
          <a:bodyPr/>
          <a:lstStyle/>
          <a:p>
            <a:r>
              <a:rPr lang="en-US" dirty="0"/>
              <a:t>VDEM State Flood Expenditures</a:t>
            </a:r>
          </a:p>
        </p:txBody>
      </p:sp>
      <p:sp>
        <p:nvSpPr>
          <p:cNvPr id="3" name="Text Placeholder 2">
            <a:extLst>
              <a:ext uri="{FF2B5EF4-FFF2-40B4-BE49-F238E27FC236}">
                <a16:creationId xmlns:a16="http://schemas.microsoft.com/office/drawing/2014/main" id="{2276460A-0EEA-5266-AFDB-38545AFC89D1}"/>
              </a:ext>
            </a:extLst>
          </p:cNvPr>
          <p:cNvSpPr>
            <a:spLocks noGrp="1"/>
          </p:cNvSpPr>
          <p:nvPr>
            <p:ph type="body" idx="1"/>
          </p:nvPr>
        </p:nvSpPr>
        <p:spPr/>
        <p:txBody>
          <a:bodyPr/>
          <a:lstStyle/>
          <a:p>
            <a:r>
              <a:rPr lang="en-US" dirty="0"/>
              <a:t>VDEM administers the post-disaster Hazard Mitigation Grant Program, which utilizes state sum-sufficient authorized under a Governor’s Executive Order</a:t>
            </a:r>
          </a:p>
        </p:txBody>
      </p:sp>
      <p:graphicFrame>
        <p:nvGraphicFramePr>
          <p:cNvPr id="4" name="Table 3">
            <a:extLst>
              <a:ext uri="{FF2B5EF4-FFF2-40B4-BE49-F238E27FC236}">
                <a16:creationId xmlns:a16="http://schemas.microsoft.com/office/drawing/2014/main" id="{ECB8B961-1384-CD21-C91F-441EE62ED228}"/>
              </a:ext>
            </a:extLst>
          </p:cNvPr>
          <p:cNvGraphicFramePr>
            <a:graphicFrameLocks noGrp="1"/>
          </p:cNvGraphicFramePr>
          <p:nvPr>
            <p:extLst>
              <p:ext uri="{D42A27DB-BD31-4B8C-83A1-F6EECF244321}">
                <p14:modId xmlns:p14="http://schemas.microsoft.com/office/powerpoint/2010/main" val="1164071873"/>
              </p:ext>
            </p:extLst>
          </p:nvPr>
        </p:nvGraphicFramePr>
        <p:xfrm>
          <a:off x="2133600" y="3352800"/>
          <a:ext cx="4343400" cy="2494280"/>
        </p:xfrm>
        <a:graphic>
          <a:graphicData uri="http://schemas.openxmlformats.org/drawingml/2006/table">
            <a:tbl>
              <a:tblPr firstRow="1" bandRow="1">
                <a:tableStyleId>{5940675A-B579-460E-94D1-54222C63F5DA}</a:tableStyleId>
              </a:tblPr>
              <a:tblGrid>
                <a:gridCol w="865344">
                  <a:extLst>
                    <a:ext uri="{9D8B030D-6E8A-4147-A177-3AD203B41FA5}">
                      <a16:colId xmlns:a16="http://schemas.microsoft.com/office/drawing/2014/main" val="2804985143"/>
                    </a:ext>
                  </a:extLst>
                </a:gridCol>
                <a:gridCol w="1725456">
                  <a:extLst>
                    <a:ext uri="{9D8B030D-6E8A-4147-A177-3AD203B41FA5}">
                      <a16:colId xmlns:a16="http://schemas.microsoft.com/office/drawing/2014/main" val="1864174372"/>
                    </a:ext>
                  </a:extLst>
                </a:gridCol>
                <a:gridCol w="1752600">
                  <a:extLst>
                    <a:ext uri="{9D8B030D-6E8A-4147-A177-3AD203B41FA5}">
                      <a16:colId xmlns:a16="http://schemas.microsoft.com/office/drawing/2014/main" val="3321667818"/>
                    </a:ext>
                  </a:extLst>
                </a:gridCol>
              </a:tblGrid>
              <a:tr h="370840">
                <a:tc>
                  <a:txBody>
                    <a:bodyPr/>
                    <a:lstStyle/>
                    <a:p>
                      <a:pPr algn="l"/>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State Fiscal Year</a:t>
                      </a:r>
                    </a:p>
                  </a:txBody>
                  <a:tcPr/>
                </a:tc>
                <a:tc>
                  <a:txBody>
                    <a:bodyPr/>
                    <a:lstStyle/>
                    <a:p>
                      <a:pPr algn="l"/>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State Amount Reimbursed to Local Governments</a:t>
                      </a:r>
                    </a:p>
                  </a:txBody>
                  <a:tcPr/>
                </a:tc>
                <a:tc>
                  <a:txBody>
                    <a:bodyPr/>
                    <a:lstStyle/>
                    <a:p>
                      <a:pPr algn="l"/>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Federal Amount Reimbursed to Local Governments</a:t>
                      </a:r>
                    </a:p>
                  </a:txBody>
                  <a:tcPr/>
                </a:tc>
                <a:extLst>
                  <a:ext uri="{0D108BD9-81ED-4DB2-BD59-A6C34878D82A}">
                    <a16:rowId xmlns:a16="http://schemas.microsoft.com/office/drawing/2014/main" val="329405943"/>
                  </a:ext>
                </a:extLst>
              </a:tr>
              <a:tr h="370840">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2026</a:t>
                      </a:r>
                    </a:p>
                  </a:txBody>
                  <a:tcPr/>
                </a:tc>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$561,153</a:t>
                      </a:r>
                    </a:p>
                  </a:txBody>
                  <a:tcPr/>
                </a:tc>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$3,883,565</a:t>
                      </a:r>
                    </a:p>
                  </a:txBody>
                  <a:tcPr/>
                </a:tc>
                <a:extLst>
                  <a:ext uri="{0D108BD9-81ED-4DB2-BD59-A6C34878D82A}">
                    <a16:rowId xmlns:a16="http://schemas.microsoft.com/office/drawing/2014/main" val="745873190"/>
                  </a:ext>
                </a:extLst>
              </a:tr>
              <a:tr h="370840">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2025</a:t>
                      </a:r>
                    </a:p>
                  </a:txBody>
                  <a:tcPr/>
                </a:tc>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$798,775</a:t>
                      </a:r>
                    </a:p>
                  </a:txBody>
                  <a:tcPr/>
                </a:tc>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$4,005,332</a:t>
                      </a:r>
                    </a:p>
                  </a:txBody>
                  <a:tcPr/>
                </a:tc>
                <a:extLst>
                  <a:ext uri="{0D108BD9-81ED-4DB2-BD59-A6C34878D82A}">
                    <a16:rowId xmlns:a16="http://schemas.microsoft.com/office/drawing/2014/main" val="1599168303"/>
                  </a:ext>
                </a:extLst>
              </a:tr>
              <a:tr h="370840">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2024</a:t>
                      </a:r>
                    </a:p>
                  </a:txBody>
                  <a:tcPr/>
                </a:tc>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$794,128</a:t>
                      </a:r>
                    </a:p>
                  </a:txBody>
                  <a:tcPr/>
                </a:tc>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$1,748,284</a:t>
                      </a:r>
                    </a:p>
                  </a:txBody>
                  <a:tcPr/>
                </a:tc>
                <a:extLst>
                  <a:ext uri="{0D108BD9-81ED-4DB2-BD59-A6C34878D82A}">
                    <a16:rowId xmlns:a16="http://schemas.microsoft.com/office/drawing/2014/main" val="625958932"/>
                  </a:ext>
                </a:extLst>
              </a:tr>
              <a:tr h="370840">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2023</a:t>
                      </a:r>
                    </a:p>
                  </a:txBody>
                  <a:tcPr/>
                </a:tc>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$738,989</a:t>
                      </a:r>
                    </a:p>
                  </a:txBody>
                  <a:tcPr/>
                </a:tc>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$3,504,351</a:t>
                      </a:r>
                    </a:p>
                  </a:txBody>
                  <a:tcPr/>
                </a:tc>
                <a:extLst>
                  <a:ext uri="{0D108BD9-81ED-4DB2-BD59-A6C34878D82A}">
                    <a16:rowId xmlns:a16="http://schemas.microsoft.com/office/drawing/2014/main" val="3780921914"/>
                  </a:ext>
                </a:extLst>
              </a:tr>
              <a:tr h="370840">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2022</a:t>
                      </a:r>
                    </a:p>
                  </a:txBody>
                  <a:tcPr/>
                </a:tc>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$203,332</a:t>
                      </a:r>
                    </a:p>
                  </a:txBody>
                  <a:tcPr/>
                </a:tc>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$1,355,789</a:t>
                      </a:r>
                    </a:p>
                  </a:txBody>
                  <a:tcPr/>
                </a:tc>
                <a:extLst>
                  <a:ext uri="{0D108BD9-81ED-4DB2-BD59-A6C34878D82A}">
                    <a16:rowId xmlns:a16="http://schemas.microsoft.com/office/drawing/2014/main" val="1201717333"/>
                  </a:ext>
                </a:extLst>
              </a:tr>
            </a:tbl>
          </a:graphicData>
        </a:graphic>
      </p:graphicFrame>
    </p:spTree>
    <p:extLst>
      <p:ext uri="{BB962C8B-B14F-4D97-AF65-F5344CB8AC3E}">
        <p14:creationId xmlns:p14="http://schemas.microsoft.com/office/powerpoint/2010/main" val="938952084"/>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D9682-C241-B77E-5D4F-D91480251878}"/>
              </a:ext>
            </a:extLst>
          </p:cNvPr>
          <p:cNvSpPr>
            <a:spLocks noGrp="1"/>
          </p:cNvSpPr>
          <p:nvPr>
            <p:ph type="title"/>
          </p:nvPr>
        </p:nvSpPr>
        <p:spPr/>
        <p:txBody>
          <a:bodyPr/>
          <a:lstStyle/>
          <a:p>
            <a:r>
              <a:rPr lang="en-US" dirty="0"/>
              <a:t>Repetitive Loss</a:t>
            </a:r>
          </a:p>
        </p:txBody>
      </p:sp>
      <p:sp>
        <p:nvSpPr>
          <p:cNvPr id="3" name="Text Placeholder 2">
            <a:extLst>
              <a:ext uri="{FF2B5EF4-FFF2-40B4-BE49-F238E27FC236}">
                <a16:creationId xmlns:a16="http://schemas.microsoft.com/office/drawing/2014/main" id="{D687C574-95F0-06CE-6BCA-C901DAC5E866}"/>
              </a:ext>
            </a:extLst>
          </p:cNvPr>
          <p:cNvSpPr>
            <a:spLocks noGrp="1"/>
          </p:cNvSpPr>
          <p:nvPr>
            <p:ph type="body" idx="1"/>
          </p:nvPr>
        </p:nvSpPr>
        <p:spPr/>
        <p:txBody>
          <a:bodyPr/>
          <a:lstStyle/>
          <a:p>
            <a:r>
              <a:rPr lang="en-US" dirty="0"/>
              <a:t>Virginia has </a:t>
            </a:r>
          </a:p>
          <a:p>
            <a:pPr lvl="1"/>
            <a:r>
              <a:rPr lang="en-US" dirty="0"/>
              <a:t>5,849 repetitive loss properties (# mitigated)</a:t>
            </a:r>
          </a:p>
          <a:p>
            <a:pPr lvl="1"/>
            <a:r>
              <a:rPr lang="en-US" dirty="0"/>
              <a:t>872 </a:t>
            </a:r>
            <a:r>
              <a:rPr lang="en-US" dirty="0">
                <a:solidFill>
                  <a:schemeClr val="bg1"/>
                </a:solidFill>
              </a:rPr>
              <a:t>severe</a:t>
            </a:r>
            <a:r>
              <a:rPr lang="en-US" dirty="0"/>
              <a:t> repetitive loss properties (# mitigated)</a:t>
            </a:r>
          </a:p>
          <a:p>
            <a:pPr marL="381000" lvl="1" indent="0">
              <a:buNone/>
            </a:pPr>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F71B3A41-5C8E-BD1E-D44D-8A887F194539}"/>
              </a:ext>
            </a:extLst>
          </p:cNvPr>
          <p:cNvGraphicFramePr>
            <a:graphicFrameLocks noGrp="1"/>
          </p:cNvGraphicFramePr>
          <p:nvPr>
            <p:extLst>
              <p:ext uri="{D42A27DB-BD31-4B8C-83A1-F6EECF244321}">
                <p14:modId xmlns:p14="http://schemas.microsoft.com/office/powerpoint/2010/main" val="1800114249"/>
              </p:ext>
            </p:extLst>
          </p:nvPr>
        </p:nvGraphicFramePr>
        <p:xfrm>
          <a:off x="4343400" y="3962400"/>
          <a:ext cx="4038600" cy="2225040"/>
        </p:xfrm>
        <a:graphic>
          <a:graphicData uri="http://schemas.openxmlformats.org/drawingml/2006/table">
            <a:tbl>
              <a:tblPr firstRow="1" bandRow="1">
                <a:tableStyleId>{5940675A-B579-460E-94D1-54222C63F5DA}</a:tableStyleId>
              </a:tblPr>
              <a:tblGrid>
                <a:gridCol w="1371600">
                  <a:extLst>
                    <a:ext uri="{9D8B030D-6E8A-4147-A177-3AD203B41FA5}">
                      <a16:colId xmlns:a16="http://schemas.microsoft.com/office/drawing/2014/main" val="225876754"/>
                    </a:ext>
                  </a:extLst>
                </a:gridCol>
                <a:gridCol w="1295400">
                  <a:extLst>
                    <a:ext uri="{9D8B030D-6E8A-4147-A177-3AD203B41FA5}">
                      <a16:colId xmlns:a16="http://schemas.microsoft.com/office/drawing/2014/main" val="2531472781"/>
                    </a:ext>
                  </a:extLst>
                </a:gridCol>
                <a:gridCol w="1371600">
                  <a:extLst>
                    <a:ext uri="{9D8B030D-6E8A-4147-A177-3AD203B41FA5}">
                      <a16:colId xmlns:a16="http://schemas.microsoft.com/office/drawing/2014/main" val="2128365663"/>
                    </a:ext>
                  </a:extLst>
                </a:gridCol>
              </a:tblGrid>
              <a:tr h="370840">
                <a:tc>
                  <a:txBody>
                    <a:bodyPr/>
                    <a:lstStyle/>
                    <a:p>
                      <a:pPr algn="l"/>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Fiscal Year</a:t>
                      </a:r>
                    </a:p>
                  </a:txBody>
                  <a:tcPr/>
                </a:tc>
                <a:tc>
                  <a:txBody>
                    <a:bodyPr/>
                    <a:lstStyle/>
                    <a:p>
                      <a:pPr algn="l"/>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of Claims</a:t>
                      </a:r>
                    </a:p>
                  </a:txBody>
                  <a:tcPr/>
                </a:tc>
                <a:tc>
                  <a:txBody>
                    <a:bodyPr/>
                    <a:lstStyle/>
                    <a:p>
                      <a:pPr algn="l"/>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Cost of Claims</a:t>
                      </a:r>
                    </a:p>
                  </a:txBody>
                  <a:tcPr/>
                </a:tc>
                <a:extLst>
                  <a:ext uri="{0D108BD9-81ED-4DB2-BD59-A6C34878D82A}">
                    <a16:rowId xmlns:a16="http://schemas.microsoft.com/office/drawing/2014/main" val="890245385"/>
                  </a:ext>
                </a:extLst>
              </a:tr>
              <a:tr h="370840">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2022</a:t>
                      </a:r>
                    </a:p>
                  </a:txBody>
                  <a:tcPr/>
                </a:tc>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240</a:t>
                      </a:r>
                    </a:p>
                  </a:txBody>
                  <a:tcPr/>
                </a:tc>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$2,553,586</a:t>
                      </a:r>
                    </a:p>
                  </a:txBody>
                  <a:tcPr/>
                </a:tc>
                <a:extLst>
                  <a:ext uri="{0D108BD9-81ED-4DB2-BD59-A6C34878D82A}">
                    <a16:rowId xmlns:a16="http://schemas.microsoft.com/office/drawing/2014/main" val="4007736152"/>
                  </a:ext>
                </a:extLst>
              </a:tr>
              <a:tr h="370840">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2023</a:t>
                      </a:r>
                    </a:p>
                  </a:txBody>
                  <a:tcPr/>
                </a:tc>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138</a:t>
                      </a:r>
                    </a:p>
                  </a:txBody>
                  <a:tcPr/>
                </a:tc>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$1,736,747</a:t>
                      </a:r>
                    </a:p>
                  </a:txBody>
                  <a:tcPr/>
                </a:tc>
                <a:extLst>
                  <a:ext uri="{0D108BD9-81ED-4DB2-BD59-A6C34878D82A}">
                    <a16:rowId xmlns:a16="http://schemas.microsoft.com/office/drawing/2014/main" val="3107436056"/>
                  </a:ext>
                </a:extLst>
              </a:tr>
              <a:tr h="370840">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2024</a:t>
                      </a:r>
                    </a:p>
                  </a:txBody>
                  <a:tcPr/>
                </a:tc>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144</a:t>
                      </a:r>
                    </a:p>
                  </a:txBody>
                  <a:tcPr/>
                </a:tc>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$954,255</a:t>
                      </a:r>
                    </a:p>
                  </a:txBody>
                  <a:tcPr/>
                </a:tc>
                <a:extLst>
                  <a:ext uri="{0D108BD9-81ED-4DB2-BD59-A6C34878D82A}">
                    <a16:rowId xmlns:a16="http://schemas.microsoft.com/office/drawing/2014/main" val="1747902812"/>
                  </a:ext>
                </a:extLst>
              </a:tr>
              <a:tr h="370840">
                <a:tc>
                  <a:txBody>
                    <a:bodyPr/>
                    <a:lstStyle/>
                    <a:p>
                      <a:pPr algn="l"/>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2025</a:t>
                      </a:r>
                    </a:p>
                  </a:txBody>
                  <a:tcPr/>
                </a:tc>
                <a:tc>
                  <a:txBody>
                    <a:bodyPr/>
                    <a:lstStyle/>
                    <a:p>
                      <a:pPr algn="l"/>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333</a:t>
                      </a:r>
                    </a:p>
                  </a:txBody>
                  <a:tcPr/>
                </a:tc>
                <a:tc>
                  <a:txBody>
                    <a:bodyPr/>
                    <a:lstStyle/>
                    <a:p>
                      <a:pPr algn="l"/>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$12,254,935</a:t>
                      </a:r>
                    </a:p>
                  </a:txBody>
                  <a:tcPr/>
                </a:tc>
                <a:extLst>
                  <a:ext uri="{0D108BD9-81ED-4DB2-BD59-A6C34878D82A}">
                    <a16:rowId xmlns:a16="http://schemas.microsoft.com/office/drawing/2014/main" val="2937292431"/>
                  </a:ext>
                </a:extLst>
              </a:tr>
              <a:tr h="370840">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2026</a:t>
                      </a:r>
                    </a:p>
                  </a:txBody>
                  <a:tcPr/>
                </a:tc>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128</a:t>
                      </a:r>
                    </a:p>
                  </a:txBody>
                  <a:tcPr/>
                </a:tc>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$2,750,681</a:t>
                      </a:r>
                    </a:p>
                  </a:txBody>
                  <a:tcPr/>
                </a:tc>
                <a:extLst>
                  <a:ext uri="{0D108BD9-81ED-4DB2-BD59-A6C34878D82A}">
                    <a16:rowId xmlns:a16="http://schemas.microsoft.com/office/drawing/2014/main" val="465135398"/>
                  </a:ext>
                </a:extLst>
              </a:tr>
            </a:tbl>
          </a:graphicData>
        </a:graphic>
      </p:graphicFrame>
      <p:sp>
        <p:nvSpPr>
          <p:cNvPr id="5" name="TextBox 4">
            <a:extLst>
              <a:ext uri="{FF2B5EF4-FFF2-40B4-BE49-F238E27FC236}">
                <a16:creationId xmlns:a16="http://schemas.microsoft.com/office/drawing/2014/main" id="{079CF3F0-C3A0-4965-52B8-59C3A2F228AA}"/>
              </a:ext>
            </a:extLst>
          </p:cNvPr>
          <p:cNvSpPr txBox="1"/>
          <p:nvPr/>
        </p:nvSpPr>
        <p:spPr>
          <a:xfrm>
            <a:off x="1752600" y="6392860"/>
            <a:ext cx="2971800" cy="3810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1" i="0" u="none" strike="noStrike" cap="none" spc="0" normalizeH="0" baseline="0" dirty="0">
                <a:ln>
                  <a:noFill/>
                </a:ln>
                <a:solidFill>
                  <a:schemeClr val="bg1"/>
                </a:solidFill>
                <a:effectLst/>
                <a:uFillTx/>
                <a:latin typeface="Georgia"/>
                <a:ea typeface="Georgia"/>
                <a:cs typeface="Georgia"/>
                <a:sym typeface="Georgia"/>
              </a:rPr>
              <a:t>From Hurricane Helene</a:t>
            </a:r>
          </a:p>
        </p:txBody>
      </p:sp>
    </p:spTree>
    <p:extLst>
      <p:ext uri="{BB962C8B-B14F-4D97-AF65-F5344CB8AC3E}">
        <p14:creationId xmlns:p14="http://schemas.microsoft.com/office/powerpoint/2010/main" val="1358774636"/>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FEDB0-C524-BEEB-7938-59F582298438}"/>
              </a:ext>
            </a:extLst>
          </p:cNvPr>
          <p:cNvSpPr>
            <a:spLocks noGrp="1"/>
          </p:cNvSpPr>
          <p:nvPr>
            <p:ph type="title"/>
          </p:nvPr>
        </p:nvSpPr>
        <p:spPr/>
        <p:txBody>
          <a:bodyPr/>
          <a:lstStyle/>
          <a:p>
            <a:r>
              <a:rPr lang="en-US" dirty="0"/>
              <a:t>Flood Specific Projects</a:t>
            </a:r>
          </a:p>
        </p:txBody>
      </p:sp>
      <p:graphicFrame>
        <p:nvGraphicFramePr>
          <p:cNvPr id="4" name="Table 3">
            <a:extLst>
              <a:ext uri="{FF2B5EF4-FFF2-40B4-BE49-F238E27FC236}">
                <a16:creationId xmlns:a16="http://schemas.microsoft.com/office/drawing/2014/main" id="{CAECD167-811B-8FF4-F565-DF03539E7147}"/>
              </a:ext>
            </a:extLst>
          </p:cNvPr>
          <p:cNvGraphicFramePr>
            <a:graphicFrameLocks noGrp="1"/>
          </p:cNvGraphicFramePr>
          <p:nvPr>
            <p:extLst>
              <p:ext uri="{D42A27DB-BD31-4B8C-83A1-F6EECF244321}">
                <p14:modId xmlns:p14="http://schemas.microsoft.com/office/powerpoint/2010/main" val="1681260371"/>
              </p:ext>
            </p:extLst>
          </p:nvPr>
        </p:nvGraphicFramePr>
        <p:xfrm>
          <a:off x="838200" y="1524000"/>
          <a:ext cx="6096000" cy="1483360"/>
        </p:xfrm>
        <a:graphic>
          <a:graphicData uri="http://schemas.openxmlformats.org/drawingml/2006/table">
            <a:tbl>
              <a:tblPr firstRow="1" bandRow="1">
                <a:tableStyleId>{5940675A-B579-460E-94D1-54222C63F5DA}</a:tableStyleId>
              </a:tblPr>
              <a:tblGrid>
                <a:gridCol w="2032000">
                  <a:extLst>
                    <a:ext uri="{9D8B030D-6E8A-4147-A177-3AD203B41FA5}">
                      <a16:colId xmlns:a16="http://schemas.microsoft.com/office/drawing/2014/main" val="212761961"/>
                    </a:ext>
                  </a:extLst>
                </a:gridCol>
                <a:gridCol w="2032000">
                  <a:extLst>
                    <a:ext uri="{9D8B030D-6E8A-4147-A177-3AD203B41FA5}">
                      <a16:colId xmlns:a16="http://schemas.microsoft.com/office/drawing/2014/main" val="2781495375"/>
                    </a:ext>
                  </a:extLst>
                </a:gridCol>
                <a:gridCol w="2032000">
                  <a:extLst>
                    <a:ext uri="{9D8B030D-6E8A-4147-A177-3AD203B41FA5}">
                      <a16:colId xmlns:a16="http://schemas.microsoft.com/office/drawing/2014/main" val="2883588927"/>
                    </a:ext>
                  </a:extLst>
                </a:gridCol>
              </a:tblGrid>
              <a:tr h="370840">
                <a:tc>
                  <a:txBody>
                    <a:bodyPr/>
                    <a:lstStyle/>
                    <a:p>
                      <a:pPr algn="l"/>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Project Type</a:t>
                      </a:r>
                    </a:p>
                  </a:txBody>
                  <a:tcPr/>
                </a:tc>
                <a:tc>
                  <a:txBody>
                    <a:bodyPr/>
                    <a:lstStyle/>
                    <a:p>
                      <a:pPr algn="l"/>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Completed</a:t>
                      </a:r>
                    </a:p>
                  </a:txBody>
                  <a:tcPr/>
                </a:tc>
                <a:tc>
                  <a:txBody>
                    <a:bodyPr/>
                    <a:lstStyle/>
                    <a:p>
                      <a:pPr algn="l"/>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In Progress</a:t>
                      </a:r>
                    </a:p>
                  </a:txBody>
                  <a:tcPr/>
                </a:tc>
                <a:extLst>
                  <a:ext uri="{0D108BD9-81ED-4DB2-BD59-A6C34878D82A}">
                    <a16:rowId xmlns:a16="http://schemas.microsoft.com/office/drawing/2014/main" val="2185920518"/>
                  </a:ext>
                </a:extLst>
              </a:tr>
              <a:tr h="370840">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Elevations </a:t>
                      </a:r>
                    </a:p>
                  </a:txBody>
                  <a:tcPr/>
                </a:tc>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492</a:t>
                      </a:r>
                    </a:p>
                  </a:txBody>
                  <a:tcPr/>
                </a:tc>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75</a:t>
                      </a:r>
                    </a:p>
                  </a:txBody>
                  <a:tcPr/>
                </a:tc>
                <a:extLst>
                  <a:ext uri="{0D108BD9-81ED-4DB2-BD59-A6C34878D82A}">
                    <a16:rowId xmlns:a16="http://schemas.microsoft.com/office/drawing/2014/main" val="3487067853"/>
                  </a:ext>
                </a:extLst>
              </a:tr>
              <a:tr h="370840">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Acquisition/Demolition</a:t>
                      </a:r>
                    </a:p>
                  </a:txBody>
                  <a:tcPr/>
                </a:tc>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522</a:t>
                      </a:r>
                    </a:p>
                  </a:txBody>
                  <a:tcPr/>
                </a:tc>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63</a:t>
                      </a:r>
                    </a:p>
                  </a:txBody>
                  <a:tcPr/>
                </a:tc>
                <a:extLst>
                  <a:ext uri="{0D108BD9-81ED-4DB2-BD59-A6C34878D82A}">
                    <a16:rowId xmlns:a16="http://schemas.microsoft.com/office/drawing/2014/main" val="921468474"/>
                  </a:ext>
                </a:extLst>
              </a:tr>
              <a:tr h="370840">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Drainage/Flood Control</a:t>
                      </a:r>
                    </a:p>
                  </a:txBody>
                  <a:tcPr/>
                </a:tc>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9</a:t>
                      </a:r>
                    </a:p>
                  </a:txBody>
                  <a:tcPr/>
                </a:tc>
                <a:tc>
                  <a:txBody>
                    <a:bodyPr/>
                    <a:lstStyle/>
                    <a:p>
                      <a:pPr algn="l"/>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p>
                  </a:txBody>
                  <a:tcPr/>
                </a:tc>
                <a:extLst>
                  <a:ext uri="{0D108BD9-81ED-4DB2-BD59-A6C34878D82A}">
                    <a16:rowId xmlns:a16="http://schemas.microsoft.com/office/drawing/2014/main" val="3214591418"/>
                  </a:ext>
                </a:extLst>
              </a:tr>
            </a:tbl>
          </a:graphicData>
        </a:graphic>
      </p:graphicFrame>
      <p:pic>
        <p:nvPicPr>
          <p:cNvPr id="6" name="Picture 5">
            <a:extLst>
              <a:ext uri="{FF2B5EF4-FFF2-40B4-BE49-F238E27FC236}">
                <a16:creationId xmlns:a16="http://schemas.microsoft.com/office/drawing/2014/main" id="{79543B1F-7785-1608-193F-B19A6A0553AB}"/>
              </a:ext>
            </a:extLst>
          </p:cNvPr>
          <p:cNvPicPr>
            <a:picLocks noChangeAspect="1"/>
          </p:cNvPicPr>
          <p:nvPr/>
        </p:nvPicPr>
        <p:blipFill>
          <a:blip r:embed="rId2"/>
          <a:srcRect r="10520" b="-2"/>
          <a:stretch>
            <a:fillRect/>
          </a:stretch>
        </p:blipFill>
        <p:spPr>
          <a:xfrm>
            <a:off x="457200" y="3276600"/>
            <a:ext cx="3499644" cy="2949983"/>
          </a:xfrm>
          <a:prstGeom prst="rect">
            <a:avLst/>
          </a:prstGeom>
        </p:spPr>
      </p:pic>
      <p:pic>
        <p:nvPicPr>
          <p:cNvPr id="8" name="Picture 7" descr="A picture containing text, outdoor, sky, tree&#10;&#10;AI-generated content may be incorrect.">
            <a:extLst>
              <a:ext uri="{FF2B5EF4-FFF2-40B4-BE49-F238E27FC236}">
                <a16:creationId xmlns:a16="http://schemas.microsoft.com/office/drawing/2014/main" id="{A3F63DDA-60BA-8033-B67E-AB6F1D0181F2}"/>
              </a:ext>
            </a:extLst>
          </p:cNvPr>
          <p:cNvPicPr>
            <a:picLocks noChangeAspect="1"/>
          </p:cNvPicPr>
          <p:nvPr/>
        </p:nvPicPr>
        <p:blipFill>
          <a:blip r:embed="rId3" cstate="print">
            <a:extLst>
              <a:ext uri="{28A0092B-C50C-407E-A947-70E740481C1C}">
                <a14:useLocalDpi xmlns:a14="http://schemas.microsoft.com/office/drawing/2010/main" val="0"/>
              </a:ext>
            </a:extLst>
          </a:blip>
          <a:srcRect l="4123" r="2" b="2"/>
          <a:stretch>
            <a:fillRect/>
          </a:stretch>
        </p:blipFill>
        <p:spPr>
          <a:xfrm>
            <a:off x="4419600" y="3316638"/>
            <a:ext cx="3719945" cy="2909945"/>
          </a:xfrm>
          <a:prstGeom prst="rect">
            <a:avLst/>
          </a:prstGeom>
        </p:spPr>
      </p:pic>
    </p:spTree>
    <p:extLst>
      <p:ext uri="{BB962C8B-B14F-4D97-AF65-F5344CB8AC3E}">
        <p14:creationId xmlns:p14="http://schemas.microsoft.com/office/powerpoint/2010/main" val="3612055891"/>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01FB9-AFDE-32A6-E5F9-BE79BF133A66}"/>
              </a:ext>
            </a:extLst>
          </p:cNvPr>
          <p:cNvSpPr>
            <a:spLocks noGrp="1"/>
          </p:cNvSpPr>
          <p:nvPr>
            <p:ph type="title"/>
          </p:nvPr>
        </p:nvSpPr>
        <p:spPr/>
        <p:txBody>
          <a:bodyPr>
            <a:normAutofit fontScale="90000"/>
          </a:bodyPr>
          <a:lstStyle/>
          <a:p>
            <a:r>
              <a:rPr lang="en-US" dirty="0"/>
              <a:t>VDEM Tracks Return on Investment</a:t>
            </a:r>
          </a:p>
        </p:txBody>
      </p:sp>
      <p:pic>
        <p:nvPicPr>
          <p:cNvPr id="5" name="Picture 4">
            <a:extLst>
              <a:ext uri="{FF2B5EF4-FFF2-40B4-BE49-F238E27FC236}">
                <a16:creationId xmlns:a16="http://schemas.microsoft.com/office/drawing/2014/main" id="{0A798E5B-0B41-E68C-F270-C75D3FFCD940}"/>
              </a:ext>
            </a:extLst>
          </p:cNvPr>
          <p:cNvPicPr>
            <a:picLocks noChangeAspect="1"/>
          </p:cNvPicPr>
          <p:nvPr/>
        </p:nvPicPr>
        <p:blipFill>
          <a:blip r:embed="rId2"/>
          <a:stretch>
            <a:fillRect/>
          </a:stretch>
        </p:blipFill>
        <p:spPr>
          <a:xfrm>
            <a:off x="609600" y="1752600"/>
            <a:ext cx="7620000" cy="3810000"/>
          </a:xfrm>
          <a:prstGeom prst="rect">
            <a:avLst/>
          </a:prstGeom>
        </p:spPr>
      </p:pic>
    </p:spTree>
    <p:extLst>
      <p:ext uri="{BB962C8B-B14F-4D97-AF65-F5344CB8AC3E}">
        <p14:creationId xmlns:p14="http://schemas.microsoft.com/office/powerpoint/2010/main" val="597066848"/>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BDF95-2E72-077A-2F58-B7EDFA143939}"/>
              </a:ext>
            </a:extLst>
          </p:cNvPr>
          <p:cNvSpPr>
            <a:spLocks noGrp="1"/>
          </p:cNvSpPr>
          <p:nvPr>
            <p:ph type="title"/>
          </p:nvPr>
        </p:nvSpPr>
        <p:spPr/>
        <p:txBody>
          <a:bodyPr/>
          <a:lstStyle/>
          <a:p>
            <a:r>
              <a:rPr lang="en-US" dirty="0"/>
              <a:t>VA Flood Monitoring System</a:t>
            </a:r>
          </a:p>
        </p:txBody>
      </p:sp>
      <p:sp>
        <p:nvSpPr>
          <p:cNvPr id="3" name="Text Placeholder 2">
            <a:extLst>
              <a:ext uri="{FF2B5EF4-FFF2-40B4-BE49-F238E27FC236}">
                <a16:creationId xmlns:a16="http://schemas.microsoft.com/office/drawing/2014/main" id="{7489240E-18B1-7D14-0F00-C20FC1DBA070}"/>
              </a:ext>
            </a:extLst>
          </p:cNvPr>
          <p:cNvSpPr>
            <a:spLocks noGrp="1"/>
          </p:cNvSpPr>
          <p:nvPr>
            <p:ph type="body" idx="1"/>
          </p:nvPr>
        </p:nvSpPr>
        <p:spPr>
          <a:xfrm>
            <a:off x="457200" y="1524000"/>
            <a:ext cx="5715000" cy="3962400"/>
          </a:xfrm>
        </p:spPr>
        <p:txBody>
          <a:bodyPr>
            <a:normAutofit fontScale="62500" lnSpcReduction="20000"/>
          </a:bodyPr>
          <a:lstStyle/>
          <a:p>
            <a:pPr marL="285750" indent="-285750">
              <a:lnSpc>
                <a:spcPct val="150000"/>
              </a:lnSpc>
              <a:spcBef>
                <a:spcPts val="0"/>
              </a:spcBef>
              <a:buClr>
                <a:srgbClr val="173963"/>
              </a:buClr>
              <a:buSzPts val="1600"/>
            </a:pPr>
            <a:r>
              <a:rPr lang="en-US" sz="2900" dirty="0"/>
              <a:t>Statewide gauge network that collects precipitation and water level data </a:t>
            </a:r>
          </a:p>
          <a:p>
            <a:pPr marL="285750" indent="-285750">
              <a:lnSpc>
                <a:spcPct val="150000"/>
              </a:lnSpc>
              <a:spcBef>
                <a:spcPts val="0"/>
              </a:spcBef>
              <a:buClr>
                <a:srgbClr val="173963"/>
              </a:buClr>
              <a:buSzPts val="1600"/>
            </a:pPr>
            <a:r>
              <a:rPr lang="en-US" sz="2900" dirty="0"/>
              <a:t>210 gauge stations + all data goes to NWS</a:t>
            </a:r>
          </a:p>
          <a:p>
            <a:pPr marL="285750" indent="-285750">
              <a:lnSpc>
                <a:spcPct val="150000"/>
              </a:lnSpc>
              <a:spcBef>
                <a:spcPts val="0"/>
              </a:spcBef>
              <a:buClr>
                <a:srgbClr val="173963"/>
              </a:buClr>
              <a:buSzPts val="1600"/>
            </a:pPr>
            <a:r>
              <a:rPr lang="en-US" sz="2900" dirty="0"/>
              <a:t>Complements existing networks from NOAA, USGS, and localities</a:t>
            </a:r>
          </a:p>
          <a:p>
            <a:pPr marL="285750" indent="-285750">
              <a:lnSpc>
                <a:spcPct val="150000"/>
              </a:lnSpc>
              <a:spcBef>
                <a:spcPts val="0"/>
              </a:spcBef>
              <a:buClr>
                <a:srgbClr val="173963"/>
              </a:buClr>
              <a:buSzPts val="1600"/>
            </a:pPr>
            <a:r>
              <a:rPr lang="en-US" sz="2900" dirty="0"/>
              <a:t>Data typically reports every 5-15 minutes</a:t>
            </a:r>
          </a:p>
          <a:p>
            <a:pPr marL="285750" indent="-285750">
              <a:lnSpc>
                <a:spcPct val="150000"/>
              </a:lnSpc>
              <a:spcBef>
                <a:spcPts val="0"/>
              </a:spcBef>
              <a:buClr>
                <a:srgbClr val="173963"/>
              </a:buClr>
              <a:buSzPts val="1600"/>
            </a:pPr>
            <a:r>
              <a:rPr lang="en-US" sz="2900" dirty="0"/>
              <a:t>Provides quicker detection of heavy rainfall and flash flooding​</a:t>
            </a:r>
          </a:p>
          <a:p>
            <a:pPr marL="285750" indent="-285750">
              <a:lnSpc>
                <a:spcPct val="150000"/>
              </a:lnSpc>
              <a:spcBef>
                <a:spcPts val="0"/>
              </a:spcBef>
              <a:buClr>
                <a:srgbClr val="173963"/>
              </a:buClr>
              <a:buSzPts val="1600"/>
            </a:pPr>
            <a:r>
              <a:rPr lang="en-US" sz="2900" dirty="0"/>
              <a:t>Also used for drought/water-supply monitoring</a:t>
            </a:r>
          </a:p>
          <a:p>
            <a:pPr marL="0" indent="0">
              <a:buNone/>
            </a:pPr>
            <a:endParaRPr lang="en-US" dirty="0"/>
          </a:p>
        </p:txBody>
      </p:sp>
      <p:pic>
        <p:nvPicPr>
          <p:cNvPr id="5" name="Picture 4">
            <a:extLst>
              <a:ext uri="{FF2B5EF4-FFF2-40B4-BE49-F238E27FC236}">
                <a16:creationId xmlns:a16="http://schemas.microsoft.com/office/drawing/2014/main" id="{A8C37F56-48F7-7FB2-3804-4F6F408DF658}"/>
              </a:ext>
            </a:extLst>
          </p:cNvPr>
          <p:cNvPicPr>
            <a:picLocks noChangeAspect="1"/>
          </p:cNvPicPr>
          <p:nvPr/>
        </p:nvPicPr>
        <p:blipFill>
          <a:blip r:embed="rId2"/>
          <a:stretch>
            <a:fillRect/>
          </a:stretch>
        </p:blipFill>
        <p:spPr>
          <a:xfrm rot="5400000">
            <a:off x="6027451" y="1991560"/>
            <a:ext cx="3270250" cy="2371152"/>
          </a:xfrm>
          <a:prstGeom prst="rect">
            <a:avLst/>
          </a:prstGeom>
        </p:spPr>
      </p:pic>
    </p:spTree>
    <p:extLst>
      <p:ext uri="{BB962C8B-B14F-4D97-AF65-F5344CB8AC3E}">
        <p14:creationId xmlns:p14="http://schemas.microsoft.com/office/powerpoint/2010/main" val="755395918"/>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DFC1C4A-4C49-3E5D-99DC-D7AB77C69D53}"/>
              </a:ext>
            </a:extLst>
          </p:cNvPr>
          <p:cNvPicPr>
            <a:picLocks noChangeAspect="1"/>
          </p:cNvPicPr>
          <p:nvPr/>
        </p:nvPicPr>
        <p:blipFill>
          <a:blip r:embed="rId3"/>
          <a:stretch>
            <a:fillRect/>
          </a:stretch>
        </p:blipFill>
        <p:spPr>
          <a:xfrm>
            <a:off x="4336473" y="1828800"/>
            <a:ext cx="4803371" cy="2827587"/>
          </a:xfrm>
          <a:prstGeom prst="rect">
            <a:avLst/>
          </a:prstGeom>
        </p:spPr>
      </p:pic>
      <p:sp>
        <p:nvSpPr>
          <p:cNvPr id="2" name="Title 1">
            <a:extLst>
              <a:ext uri="{FF2B5EF4-FFF2-40B4-BE49-F238E27FC236}">
                <a16:creationId xmlns:a16="http://schemas.microsoft.com/office/drawing/2014/main" id="{FB1D2B7C-CE55-6A47-854F-A505861BE293}"/>
              </a:ext>
            </a:extLst>
          </p:cNvPr>
          <p:cNvSpPr>
            <a:spLocks noGrp="1"/>
          </p:cNvSpPr>
          <p:nvPr>
            <p:ph type="title"/>
          </p:nvPr>
        </p:nvSpPr>
        <p:spPr/>
        <p:txBody>
          <a:bodyPr/>
          <a:lstStyle/>
          <a:p>
            <a:r>
              <a:rPr lang="en-US" dirty="0"/>
              <a:t>Origins of VA’s Flooding Issues</a:t>
            </a:r>
          </a:p>
        </p:txBody>
      </p:sp>
      <p:sp>
        <p:nvSpPr>
          <p:cNvPr id="3" name="Text Placeholder 2">
            <a:extLst>
              <a:ext uri="{FF2B5EF4-FFF2-40B4-BE49-F238E27FC236}">
                <a16:creationId xmlns:a16="http://schemas.microsoft.com/office/drawing/2014/main" id="{7981FC7B-85D8-14E4-F841-DBBA30603716}"/>
              </a:ext>
            </a:extLst>
          </p:cNvPr>
          <p:cNvSpPr>
            <a:spLocks noGrp="1"/>
          </p:cNvSpPr>
          <p:nvPr>
            <p:ph type="body" idx="1"/>
          </p:nvPr>
        </p:nvSpPr>
        <p:spPr>
          <a:xfrm>
            <a:off x="457200" y="1752600"/>
            <a:ext cx="4267200" cy="3193158"/>
          </a:xfrm>
        </p:spPr>
        <p:txBody>
          <a:bodyPr>
            <a:normAutofit fontScale="92500" lnSpcReduction="10000"/>
          </a:bodyPr>
          <a:lstStyle/>
          <a:p>
            <a:r>
              <a:rPr lang="en-US" sz="1800" dirty="0"/>
              <a:t>Earliest developed areas in Virginia are near a water source. </a:t>
            </a:r>
          </a:p>
          <a:p>
            <a:r>
              <a:rPr lang="en-US" sz="1800" dirty="0"/>
              <a:t>National Flood Insurance Program was not signed into law until 1968, and flood maps not widely available until the mid- 1980s</a:t>
            </a:r>
          </a:p>
          <a:p>
            <a:r>
              <a:rPr lang="en-US" sz="1800" dirty="0"/>
              <a:t>49% of Virginia’s Homes were built prior to 1980, and built prior to an understanding of flood risk</a:t>
            </a:r>
          </a:p>
          <a:p>
            <a:r>
              <a:rPr lang="en-US" sz="1800" dirty="0"/>
              <a:t>There are over 600,000 structures in the FEMA mapped floodplain totaling over $65B</a:t>
            </a:r>
          </a:p>
        </p:txBody>
      </p:sp>
    </p:spTree>
    <p:extLst>
      <p:ext uri="{BB962C8B-B14F-4D97-AF65-F5344CB8AC3E}">
        <p14:creationId xmlns:p14="http://schemas.microsoft.com/office/powerpoint/2010/main" val="3791990244"/>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93A6A-4B22-A569-CFFD-26278EB323E5}"/>
              </a:ext>
            </a:extLst>
          </p:cNvPr>
          <p:cNvSpPr>
            <a:spLocks noGrp="1"/>
          </p:cNvSpPr>
          <p:nvPr>
            <p:ph type="title"/>
          </p:nvPr>
        </p:nvSpPr>
        <p:spPr/>
        <p:txBody>
          <a:bodyPr/>
          <a:lstStyle/>
          <a:p>
            <a:r>
              <a:rPr lang="en-US" dirty="0"/>
              <a:t>Disasters Amplify this Issue</a:t>
            </a:r>
          </a:p>
        </p:txBody>
      </p:sp>
      <p:pic>
        <p:nvPicPr>
          <p:cNvPr id="7" name="Picture 6">
            <a:extLst>
              <a:ext uri="{FF2B5EF4-FFF2-40B4-BE49-F238E27FC236}">
                <a16:creationId xmlns:a16="http://schemas.microsoft.com/office/drawing/2014/main" id="{39237E65-337A-D960-236F-A7B26F7AFC45}"/>
              </a:ext>
            </a:extLst>
          </p:cNvPr>
          <p:cNvPicPr>
            <a:picLocks noChangeAspect="1"/>
          </p:cNvPicPr>
          <p:nvPr/>
        </p:nvPicPr>
        <p:blipFill>
          <a:blip r:embed="rId3"/>
          <a:stretch>
            <a:fillRect/>
          </a:stretch>
        </p:blipFill>
        <p:spPr>
          <a:xfrm>
            <a:off x="381000" y="1437037"/>
            <a:ext cx="2286000" cy="1524000"/>
          </a:xfrm>
          <a:prstGeom prst="rect">
            <a:avLst/>
          </a:prstGeom>
        </p:spPr>
      </p:pic>
      <p:sp>
        <p:nvSpPr>
          <p:cNvPr id="8" name="TextBox 7">
            <a:extLst>
              <a:ext uri="{FF2B5EF4-FFF2-40B4-BE49-F238E27FC236}">
                <a16:creationId xmlns:a16="http://schemas.microsoft.com/office/drawing/2014/main" id="{B669A947-D4AC-A039-C970-A63CC139A2AF}"/>
              </a:ext>
            </a:extLst>
          </p:cNvPr>
          <p:cNvSpPr txBox="1"/>
          <p:nvPr/>
        </p:nvSpPr>
        <p:spPr>
          <a:xfrm>
            <a:off x="2931622" y="1467051"/>
            <a:ext cx="4191000" cy="17543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R="0" algn="l" defTabSz="914400" rtl="0" fontAlgn="auto" latinLnBrk="0" hangingPunct="0">
              <a:lnSpc>
                <a:spcPct val="100000"/>
              </a:lnSpc>
              <a:spcBef>
                <a:spcPts val="0"/>
              </a:spcBef>
              <a:spcAft>
                <a:spcPts val="0"/>
              </a:spcAft>
              <a:buClrTx/>
              <a:buSzTx/>
              <a:tabLst/>
            </a:pPr>
            <a:r>
              <a:rPr kumimoji="0" lang="en-US" sz="1800" b="0" i="0" u="none" strike="noStrike" cap="none" spc="0" normalizeH="0" baseline="0" dirty="0">
                <a:ln>
                  <a:noFill/>
                </a:ln>
                <a:solidFill>
                  <a:srgbClr val="000000"/>
                </a:solidFill>
                <a:effectLst/>
                <a:uFillTx/>
                <a:latin typeface="Open Sans" panose="020B0606030504020204" pitchFamily="34" charset="0"/>
                <a:ea typeface="Open Sans" panose="020B0606030504020204" pitchFamily="34" charset="0"/>
                <a:cs typeface="Open Sans" panose="020B0606030504020204" pitchFamily="34" charset="0"/>
                <a:sym typeface="Georgia"/>
              </a:rPr>
              <a:t>Hypothetical Situation</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1800" b="0" i="0" u="none" strike="noStrike" cap="none" spc="0" normalizeH="0" baseline="0" dirty="0">
                <a:ln>
                  <a:noFill/>
                </a:ln>
                <a:solidFill>
                  <a:srgbClr val="000000"/>
                </a:solidFill>
                <a:effectLst/>
                <a:uFillTx/>
                <a:latin typeface="Open Sans" panose="020B0606030504020204" pitchFamily="34" charset="0"/>
                <a:ea typeface="Open Sans" panose="020B0606030504020204" pitchFamily="34" charset="0"/>
                <a:cs typeface="Open Sans" panose="020B0606030504020204" pitchFamily="34" charset="0"/>
                <a:sym typeface="Georgia"/>
              </a:rPr>
              <a:t>House Built in 1974</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dirty="0">
                <a:latin typeface="Open Sans" panose="020B0606030504020204" pitchFamily="34" charset="0"/>
                <a:ea typeface="Open Sans" panose="020B0606030504020204" pitchFamily="34" charset="0"/>
                <a:cs typeface="Open Sans" panose="020B0606030504020204" pitchFamily="34" charset="0"/>
              </a:rPr>
              <a:t>Generational House, no mortgage</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1800" b="0" i="0" u="none" strike="noStrike" cap="none" spc="0" normalizeH="0" baseline="0" dirty="0">
                <a:ln>
                  <a:noFill/>
                </a:ln>
                <a:solidFill>
                  <a:srgbClr val="000000"/>
                </a:solidFill>
                <a:effectLst/>
                <a:uFillTx/>
                <a:latin typeface="Open Sans" panose="020B0606030504020204" pitchFamily="34" charset="0"/>
                <a:ea typeface="Open Sans" panose="020B0606030504020204" pitchFamily="34" charset="0"/>
                <a:cs typeface="Open Sans" panose="020B0606030504020204" pitchFamily="34" charset="0"/>
                <a:sym typeface="Georgia"/>
              </a:rPr>
              <a:t>No Flood insurance</a:t>
            </a:r>
            <a:endParaRPr lang="en-US" dirty="0">
              <a:latin typeface="Open Sans" panose="020B0606030504020204" pitchFamily="34" charset="0"/>
              <a:ea typeface="Open Sans" panose="020B0606030504020204" pitchFamily="34" charset="0"/>
              <a:cs typeface="Open Sans" panose="020B0606030504020204" pitchFamily="34" charset="0"/>
            </a:endParaRP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1800" b="0" i="0" u="none" strike="noStrike" cap="none" spc="0" normalizeH="0" baseline="0" dirty="0">
                <a:ln>
                  <a:noFill/>
                </a:ln>
                <a:solidFill>
                  <a:srgbClr val="000000"/>
                </a:solidFill>
                <a:effectLst/>
                <a:uFillTx/>
                <a:latin typeface="Open Sans" panose="020B0606030504020204" pitchFamily="34" charset="0"/>
                <a:ea typeface="Open Sans" panose="020B0606030504020204" pitchFamily="34" charset="0"/>
                <a:cs typeface="Open Sans" panose="020B0606030504020204" pitchFamily="34" charset="0"/>
                <a:sym typeface="Georgia"/>
              </a:rPr>
              <a:t>1% flood depth is above door frame</a:t>
            </a:r>
          </a:p>
        </p:txBody>
      </p:sp>
      <p:sp>
        <p:nvSpPr>
          <p:cNvPr id="9" name="TextBox 8">
            <a:extLst>
              <a:ext uri="{FF2B5EF4-FFF2-40B4-BE49-F238E27FC236}">
                <a16:creationId xmlns:a16="http://schemas.microsoft.com/office/drawing/2014/main" id="{403BD1E7-93C3-FBE2-33E5-E7622CD72589}"/>
              </a:ext>
            </a:extLst>
          </p:cNvPr>
          <p:cNvSpPr txBox="1"/>
          <p:nvPr/>
        </p:nvSpPr>
        <p:spPr>
          <a:xfrm>
            <a:off x="76200" y="3349892"/>
            <a:ext cx="5486400" cy="20313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Open Sans" panose="020B0606030504020204" pitchFamily="34" charset="0"/>
                <a:ea typeface="Open Sans" panose="020B0606030504020204" pitchFamily="34" charset="0"/>
                <a:cs typeface="Open Sans" panose="020B0606030504020204" pitchFamily="34" charset="0"/>
                <a:sym typeface="Georgia"/>
              </a:rPr>
              <a:t>If a 1% flood or greater occurred</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1800" b="0" i="0" u="none" strike="noStrike" cap="none" spc="0" normalizeH="0" baseline="0" dirty="0">
                <a:ln>
                  <a:noFill/>
                </a:ln>
                <a:solidFill>
                  <a:srgbClr val="000000"/>
                </a:solidFill>
                <a:effectLst/>
                <a:uFillTx/>
                <a:latin typeface="Open Sans" panose="020B0606030504020204" pitchFamily="34" charset="0"/>
                <a:ea typeface="Open Sans" panose="020B0606030504020204" pitchFamily="34" charset="0"/>
                <a:cs typeface="Open Sans" panose="020B0606030504020204" pitchFamily="34" charset="0"/>
                <a:sym typeface="Georgia"/>
              </a:rPr>
              <a:t>Home would sustain </a:t>
            </a:r>
            <a:r>
              <a:rPr lang="en-US" dirty="0">
                <a:latin typeface="Open Sans" panose="020B0606030504020204" pitchFamily="34" charset="0"/>
                <a:ea typeface="Open Sans" panose="020B0606030504020204" pitchFamily="34" charset="0"/>
                <a:cs typeface="Open Sans" panose="020B0606030504020204" pitchFamily="34" charset="0"/>
              </a:rPr>
              <a:t>damage exceeding 50% of the home value</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1800" b="0" i="0" u="none" strike="noStrike" cap="none" spc="0" normalizeH="0" baseline="0" dirty="0">
                <a:ln>
                  <a:noFill/>
                </a:ln>
                <a:solidFill>
                  <a:srgbClr val="000000"/>
                </a:solidFill>
                <a:effectLst/>
                <a:uFillTx/>
                <a:latin typeface="Open Sans" panose="020B0606030504020204" pitchFamily="34" charset="0"/>
                <a:ea typeface="Open Sans" panose="020B0606030504020204" pitchFamily="34" charset="0"/>
                <a:cs typeface="Open Sans" panose="020B0606030504020204" pitchFamily="34" charset="0"/>
                <a:sym typeface="Georgia"/>
              </a:rPr>
              <a:t>Local </a:t>
            </a:r>
            <a:r>
              <a:rPr lang="en-US" dirty="0">
                <a:latin typeface="Open Sans" panose="020B0606030504020204" pitchFamily="34" charset="0"/>
                <a:ea typeface="Open Sans" panose="020B0606030504020204" pitchFamily="34" charset="0"/>
                <a:cs typeface="Open Sans" panose="020B0606030504020204" pitchFamily="34" charset="0"/>
              </a:rPr>
              <a:t>floodplain ordinances dictate that local government issues a substantial damage letter, requiring compliance with all current codes</a:t>
            </a:r>
            <a:endParaRPr kumimoji="0" lang="en-US" sz="1800" b="0" i="0" u="none" strike="noStrike" cap="none" spc="0" normalizeH="0" baseline="0" dirty="0">
              <a:ln>
                <a:noFill/>
              </a:ln>
              <a:solidFill>
                <a:srgbClr val="000000"/>
              </a:solidFill>
              <a:effectLst/>
              <a:uFillTx/>
              <a:latin typeface="Open Sans" panose="020B0606030504020204" pitchFamily="34" charset="0"/>
              <a:ea typeface="Open Sans" panose="020B0606030504020204" pitchFamily="34" charset="0"/>
              <a:cs typeface="Open Sans" panose="020B0606030504020204" pitchFamily="34" charset="0"/>
              <a:sym typeface="Georgia"/>
            </a:endParaRP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dirty="0">
                <a:latin typeface="Open Sans" panose="020B0606030504020204" pitchFamily="34" charset="0"/>
                <a:ea typeface="Open Sans" panose="020B0606030504020204" pitchFamily="34" charset="0"/>
                <a:cs typeface="Open Sans" panose="020B0606030504020204" pitchFamily="34" charset="0"/>
              </a:rPr>
              <a:t>There is no financial assistance to support</a:t>
            </a:r>
            <a:endParaRPr kumimoji="0" lang="en-US" sz="1800" b="0" i="0" u="none" strike="noStrike" cap="none" spc="0" normalizeH="0" baseline="0" dirty="0">
              <a:ln>
                <a:noFill/>
              </a:ln>
              <a:solidFill>
                <a:srgbClr val="000000"/>
              </a:solidFill>
              <a:effectLst/>
              <a:uFillTx/>
              <a:latin typeface="Open Sans" panose="020B0606030504020204" pitchFamily="34" charset="0"/>
              <a:ea typeface="Open Sans" panose="020B0606030504020204" pitchFamily="34" charset="0"/>
              <a:cs typeface="Open Sans" panose="020B0606030504020204" pitchFamily="34" charset="0"/>
              <a:sym typeface="Georgia"/>
            </a:endParaRPr>
          </a:p>
        </p:txBody>
      </p:sp>
      <p:cxnSp>
        <p:nvCxnSpPr>
          <p:cNvPr id="15" name="Connector: Elbow 14">
            <a:extLst>
              <a:ext uri="{FF2B5EF4-FFF2-40B4-BE49-F238E27FC236}">
                <a16:creationId xmlns:a16="http://schemas.microsoft.com/office/drawing/2014/main" id="{8773CD24-854A-6A86-B221-D9785C5E4F8B}"/>
              </a:ext>
            </a:extLst>
          </p:cNvPr>
          <p:cNvCxnSpPr/>
          <p:nvPr/>
        </p:nvCxnSpPr>
        <p:spPr>
          <a:xfrm rot="10800000">
            <a:off x="2362200" y="2286000"/>
            <a:ext cx="533400" cy="457200"/>
          </a:xfrm>
          <a:prstGeom prst="bentConnector3">
            <a:avLst/>
          </a:prstGeom>
          <a:noFill/>
          <a:ln w="25400" cap="flat">
            <a:solidFill>
              <a:srgbClr val="0070C0"/>
            </a:solidFill>
            <a:prstDash val="solid"/>
            <a:round/>
            <a:tailEnd type="triangle"/>
          </a:ln>
          <a:effectLst>
            <a:outerShdw blurRad="127000" dist="101600" dir="2700000" rotWithShape="0">
              <a:srgbClr val="000000">
                <a:alpha val="35000"/>
              </a:srgbClr>
            </a:outerShdw>
          </a:effectLst>
          <a:sp3d/>
        </p:spPr>
        <p:style>
          <a:lnRef idx="0">
            <a:scrgbClr r="0" g="0" b="0"/>
          </a:lnRef>
          <a:fillRef idx="0">
            <a:scrgbClr r="0" g="0" b="0"/>
          </a:fillRef>
          <a:effectRef idx="0">
            <a:scrgbClr r="0" g="0" b="0"/>
          </a:effectRef>
          <a:fontRef idx="none"/>
        </p:style>
      </p:cxnSp>
      <p:pic>
        <p:nvPicPr>
          <p:cNvPr id="17" name="Picture 16">
            <a:extLst>
              <a:ext uri="{FF2B5EF4-FFF2-40B4-BE49-F238E27FC236}">
                <a16:creationId xmlns:a16="http://schemas.microsoft.com/office/drawing/2014/main" id="{5B7E94CD-EB3B-C9E9-8E31-B1AD5B942EE0}"/>
              </a:ext>
            </a:extLst>
          </p:cNvPr>
          <p:cNvPicPr>
            <a:picLocks noChangeAspect="1"/>
          </p:cNvPicPr>
          <p:nvPr/>
        </p:nvPicPr>
        <p:blipFill>
          <a:blip r:embed="rId4"/>
          <a:stretch>
            <a:fillRect/>
          </a:stretch>
        </p:blipFill>
        <p:spPr>
          <a:xfrm>
            <a:off x="5715000" y="3429000"/>
            <a:ext cx="3124200" cy="2082800"/>
          </a:xfrm>
          <a:prstGeom prst="rect">
            <a:avLst/>
          </a:prstGeom>
        </p:spPr>
      </p:pic>
      <p:sp>
        <p:nvSpPr>
          <p:cNvPr id="18" name="TextBox 17">
            <a:extLst>
              <a:ext uri="{FF2B5EF4-FFF2-40B4-BE49-F238E27FC236}">
                <a16:creationId xmlns:a16="http://schemas.microsoft.com/office/drawing/2014/main" id="{05D2DE78-3DE2-C21E-0223-1CBB1FE92778}"/>
              </a:ext>
            </a:extLst>
          </p:cNvPr>
          <p:cNvSpPr txBox="1"/>
          <p:nvPr/>
        </p:nvSpPr>
        <p:spPr>
          <a:xfrm>
            <a:off x="1219200" y="6334782"/>
            <a:ext cx="7010400"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0" i="0" u="none" strike="noStrike" cap="none" spc="0" normalizeH="0" baseline="0" dirty="0">
                <a:ln>
                  <a:noFill/>
                </a:ln>
                <a:solidFill>
                  <a:srgbClr val="000000"/>
                </a:solidFill>
                <a:effectLst/>
                <a:uFillTx/>
                <a:latin typeface="Open Sans" panose="020B0606030504020204" pitchFamily="34" charset="0"/>
                <a:ea typeface="Open Sans" panose="020B0606030504020204" pitchFamily="34" charset="0"/>
                <a:cs typeface="Open Sans" panose="020B0606030504020204" pitchFamily="34" charset="0"/>
                <a:sym typeface="Georgia"/>
              </a:rPr>
              <a:t>*If the President authorized an Individual Assistance Declaration, the maximum amount a homeowner would get is </a:t>
            </a:r>
            <a:r>
              <a:rPr kumimoji="0" lang="en-US" sz="1200" b="1" i="0" u="none" strike="noStrike" cap="none" spc="0" normalizeH="0" baseline="0" dirty="0">
                <a:ln>
                  <a:noFill/>
                </a:ln>
                <a:solidFill>
                  <a:srgbClr val="000000"/>
                </a:solidFill>
                <a:effectLst/>
                <a:uFillTx/>
                <a:latin typeface="Open Sans" panose="020B0606030504020204" pitchFamily="34" charset="0"/>
                <a:ea typeface="Open Sans" panose="020B0606030504020204" pitchFamily="34" charset="0"/>
                <a:cs typeface="Open Sans" panose="020B0606030504020204" pitchFamily="34" charset="0"/>
                <a:sym typeface="Georgia"/>
              </a:rPr>
              <a:t>$46,400</a:t>
            </a:r>
          </a:p>
        </p:txBody>
      </p:sp>
    </p:spTree>
    <p:extLst>
      <p:ext uri="{BB962C8B-B14F-4D97-AF65-F5344CB8AC3E}">
        <p14:creationId xmlns:p14="http://schemas.microsoft.com/office/powerpoint/2010/main" val="3046522042"/>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Contact Information Phone Number Email@VDEM.virginia.gov"/>
          <p:cNvSpPr txBox="1">
            <a:spLocks noGrp="1"/>
          </p:cNvSpPr>
          <p:nvPr>
            <p:ph type="body" idx="13"/>
          </p:nvPr>
        </p:nvSpPr>
        <p:spPr>
          <a:prstGeom prst="rect">
            <a:avLst/>
          </a:prstGeom>
        </p:spPr>
        <p:txBody>
          <a:bodyPr/>
          <a:lstStyle/>
          <a:p>
            <a:pPr marL="0" indent="0" algn="ctr">
              <a:spcBef>
                <a:spcPts val="0"/>
              </a:spcBef>
              <a:buSzTx/>
              <a:buNone/>
              <a:defRPr sz="2000"/>
            </a:pPr>
            <a:r>
              <a:t>Contact Information</a:t>
            </a:r>
            <a:br/>
            <a:r>
              <a:t>Phone Number</a:t>
            </a:r>
            <a:br/>
            <a:r>
              <a:t>Email@VDEM.virginia.gov</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med"/>
</p:sld>
</file>

<file path=ppt/theme/theme1.xml><?xml version="1.0" encoding="utf-8"?>
<a:theme xmlns:a="http://schemas.openxmlformats.org/drawingml/2006/main" name="Apex">
  <a:themeElements>
    <a:clrScheme name="Apex">
      <a:dk1>
        <a:srgbClr val="000000"/>
      </a:dk1>
      <a:lt1>
        <a:srgbClr val="1B3668"/>
      </a:lt1>
      <a:dk2>
        <a:srgbClr val="A7A7A7"/>
      </a:dk2>
      <a:lt2>
        <a:srgbClr val="535353"/>
      </a:lt2>
      <a:accent1>
        <a:srgbClr val="1B3668"/>
      </a:accent1>
      <a:accent2>
        <a:srgbClr val="E31837"/>
      </a:accent2>
      <a:accent3>
        <a:srgbClr val="648C1A"/>
      </a:accent3>
      <a:accent4>
        <a:srgbClr val="8064A2"/>
      </a:accent4>
      <a:accent5>
        <a:srgbClr val="4BACC6"/>
      </a:accent5>
      <a:accent6>
        <a:srgbClr val="FF9E16"/>
      </a:accent6>
      <a:hlink>
        <a:srgbClr val="0000FF"/>
      </a:hlink>
      <a:folHlink>
        <a:srgbClr val="FF00FF"/>
      </a:folHlink>
    </a:clrScheme>
    <a:fontScheme name="Apex">
      <a:majorFont>
        <a:latin typeface="Calibri"/>
        <a:ea typeface="Calibri"/>
        <a:cs typeface="Calibri"/>
      </a:majorFont>
      <a:minorFont>
        <a:latin typeface="Helvetica"/>
        <a:ea typeface="Helvetica"/>
        <a:cs typeface="Helvetica"/>
      </a:minorFont>
    </a:fontScheme>
    <a:fmtScheme name="Apex">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90500" dist="228600" dir="2700000" rotWithShape="0">
              <a:srgbClr val="000000">
                <a:alpha val="25500"/>
              </a:srgbClr>
            </a:outerShdw>
          </a:effectLst>
        </a:effectStyle>
        <a:effectStyle>
          <a:effectLst>
            <a:outerShdw blurRad="190500" dist="228600" dir="2700000" rotWithShape="0">
              <a:srgbClr val="000000">
                <a:alpha val="25500"/>
              </a:srgbClr>
            </a:outerShdw>
          </a:effectLst>
        </a:effectStyle>
        <a:effectStyle>
          <a:effectLst>
            <a:outerShdw blurRad="127000" dist="101600" dir="27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90500" dist="228600" dir="2700000" rotWithShape="0">
            <a:srgbClr val="000000">
              <a:alpha val="255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eorgia"/>
            <a:ea typeface="Georgia"/>
            <a:cs typeface="Georgia"/>
            <a:sym typeface="Georgi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127000" dist="101600" dir="27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eorgia"/>
            <a:ea typeface="Georgia"/>
            <a:cs typeface="Georgia"/>
            <a:sym typeface="Georgi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Apex">
  <a:themeElements>
    <a:clrScheme name="Apex">
      <a:dk1>
        <a:srgbClr val="000000"/>
      </a:dk1>
      <a:lt1>
        <a:srgbClr val="FFFFFF"/>
      </a:lt1>
      <a:dk2>
        <a:srgbClr val="A7A7A7"/>
      </a:dk2>
      <a:lt2>
        <a:srgbClr val="535353"/>
      </a:lt2>
      <a:accent1>
        <a:srgbClr val="1B3668"/>
      </a:accent1>
      <a:accent2>
        <a:srgbClr val="E31837"/>
      </a:accent2>
      <a:accent3>
        <a:srgbClr val="648C1A"/>
      </a:accent3>
      <a:accent4>
        <a:srgbClr val="8064A2"/>
      </a:accent4>
      <a:accent5>
        <a:srgbClr val="4BACC6"/>
      </a:accent5>
      <a:accent6>
        <a:srgbClr val="FF9E16"/>
      </a:accent6>
      <a:hlink>
        <a:srgbClr val="0000FF"/>
      </a:hlink>
      <a:folHlink>
        <a:srgbClr val="FF00FF"/>
      </a:folHlink>
    </a:clrScheme>
    <a:fontScheme name="Apex">
      <a:majorFont>
        <a:latin typeface="Calibri"/>
        <a:ea typeface="Calibri"/>
        <a:cs typeface="Calibri"/>
      </a:majorFont>
      <a:minorFont>
        <a:latin typeface="Helvetica"/>
        <a:ea typeface="Helvetica"/>
        <a:cs typeface="Helvetica"/>
      </a:minorFont>
    </a:fontScheme>
    <a:fmtScheme name="Apex">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90500" dist="228600" dir="2700000" rotWithShape="0">
              <a:srgbClr val="000000">
                <a:alpha val="25500"/>
              </a:srgbClr>
            </a:outerShdw>
          </a:effectLst>
        </a:effectStyle>
        <a:effectStyle>
          <a:effectLst>
            <a:outerShdw blurRad="190500" dist="228600" dir="2700000" rotWithShape="0">
              <a:srgbClr val="000000">
                <a:alpha val="25500"/>
              </a:srgbClr>
            </a:outerShdw>
          </a:effectLst>
        </a:effectStyle>
        <a:effectStyle>
          <a:effectLst>
            <a:outerShdw blurRad="127000" dist="101600" dir="27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90500" dist="228600" dir="2700000" rotWithShape="0">
            <a:srgbClr val="000000">
              <a:alpha val="255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eorgia"/>
            <a:ea typeface="Georgia"/>
            <a:cs typeface="Georgia"/>
            <a:sym typeface="Georgi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127000" dist="101600" dir="27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Georgia"/>
            <a:ea typeface="Georgia"/>
            <a:cs typeface="Georgia"/>
            <a:sym typeface="Georgi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g xmlns="55b657dc-68d0-4dc6-bc82-33c7e7023f0d" xsi:nil="true"/>
    <DocumentType xmlns="55b657dc-68d0-4dc6-bc82-33c7e7023f0d">Agency Templates</DocumentType>
    <SharedWithUsers xmlns="c123f0dd-4939-4619-b269-6359064aedfd">
      <UserInfo>
        <DisplayName>Karnas, Olga (VDEM)</DisplayName>
        <AccountId>242</AccountId>
        <AccountType/>
      </UserInfo>
    </SharedWithUsers>
    <DocumentApprovedDate xmlns="d78a7f6c-8009-4ed5-a601-e5c1b0d7c44f">2021-07-15T04:00:00+00:00</DocumentApprovedDate>
    <ReviewCycle xmlns="d78a7f6c-8009-4ed5-a601-e5c1b0d7c44f">365</ReviewCycle>
    <TaxCatchAll xmlns="d78a7f6c-8009-4ed5-a601-e5c1b0d7c44f">
      <Value>2</Value>
      <Value>1</Value>
    </TaxCatchAll>
    <o8aeae541a3e4710af7259017bfa816f xmlns="803743f2-405b-4b3e-b5f9-c0735e18f92a">
      <Terms xmlns="http://schemas.microsoft.com/office/infopath/2007/PartnerControls">
        <TermInfo xmlns="http://schemas.microsoft.com/office/infopath/2007/PartnerControls">
          <TermName xmlns="http://schemas.microsoft.com/office/infopath/2007/PartnerControls">Policy ＆ Communications Bureau</TermName>
          <TermId xmlns="http://schemas.microsoft.com/office/infopath/2007/PartnerControls">0d9e9702-a272-4704-bfda-4ecff5a1603f</TermId>
        </TermInfo>
      </Terms>
    </o8aeae541a3e4710af7259017bfa816f>
    <o07209a0d91b4c109e93eb621e3d29f8 xmlns="803743f2-405b-4b3e-b5f9-c0735e18f92a">
      <Terms xmlns="http://schemas.microsoft.com/office/infopath/2007/PartnerControls">
        <TermInfo xmlns="http://schemas.microsoft.com/office/infopath/2007/PartnerControls">
          <TermName xmlns="http://schemas.microsoft.com/office/infopath/2007/PartnerControls">Communications</TermName>
          <TermId xmlns="http://schemas.microsoft.com/office/infopath/2007/PartnerControls">9333158d-aa7b-4a9c-a88c-982036b257f3</TermId>
        </TermInfo>
      </Terms>
    </o07209a0d91b4c109e93eb621e3d29f8>
    <lcf76f155ced4ddcb4097134ff3c332f xmlns="803743f2-405b-4b3e-b5f9-c0735e18f92a">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E84991C3272E841ACB1750AD3FC0054" ma:contentTypeVersion="31" ma:contentTypeDescription="Create a new document." ma:contentTypeScope="" ma:versionID="e88c846c54fc356db97c1d0c0c20ce0e">
  <xsd:schema xmlns:xsd="http://www.w3.org/2001/XMLSchema" xmlns:xs="http://www.w3.org/2001/XMLSchema" xmlns:p="http://schemas.microsoft.com/office/2006/metadata/properties" xmlns:ns2="803743f2-405b-4b3e-b5f9-c0735e18f92a" xmlns:ns3="55b657dc-68d0-4dc6-bc82-33c7e7023f0d" xmlns:ns4="d78a7f6c-8009-4ed5-a601-e5c1b0d7c44f" xmlns:ns5="c123f0dd-4939-4619-b269-6359064aedfd" targetNamespace="http://schemas.microsoft.com/office/2006/metadata/properties" ma:root="true" ma:fieldsID="fc878765f2177a3bed375eb24978c05a" ns2:_="" ns3:_="" ns4:_="" ns5:_="">
    <xsd:import namespace="803743f2-405b-4b3e-b5f9-c0735e18f92a"/>
    <xsd:import namespace="55b657dc-68d0-4dc6-bc82-33c7e7023f0d"/>
    <xsd:import namespace="d78a7f6c-8009-4ed5-a601-e5c1b0d7c44f"/>
    <xsd:import namespace="c123f0dd-4939-4619-b269-6359064aedfd"/>
    <xsd:element name="properties">
      <xsd:complexType>
        <xsd:sequence>
          <xsd:element name="documentManagement">
            <xsd:complexType>
              <xsd:all>
                <xsd:element ref="ns3:DocumentType" minOccurs="0"/>
                <xsd:element ref="ns3:Tag" minOccurs="0"/>
                <xsd:element ref="ns4:DocumentApprovedDate" minOccurs="0"/>
                <xsd:element ref="ns4:ReviewCycle" minOccurs="0"/>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5:SharedWithUsers" minOccurs="0"/>
                <xsd:element ref="ns5:SharedWithDetails" minOccurs="0"/>
                <xsd:element ref="ns2:o8aeae541a3e4710af7259017bfa816f" minOccurs="0"/>
                <xsd:element ref="ns4:TaxCatchAll" minOccurs="0"/>
                <xsd:element ref="ns2:o07209a0d91b4c109e93eb621e3d29f8" minOccurs="0"/>
                <xsd:element ref="ns2:MediaServiceDateTaken" minOccurs="0"/>
                <xsd:element ref="ns2:MediaLengthInSeconds" minOccurs="0"/>
                <xsd:element ref="ns2:lcf76f155ced4ddcb4097134ff3c332f"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3743f2-405b-4b3e-b5f9-c0735e18f92a" elementFormDefault="qualified">
    <xsd:import namespace="http://schemas.microsoft.com/office/2006/documentManagement/types"/>
    <xsd:import namespace="http://schemas.microsoft.com/office/infopath/2007/PartnerControls"/>
    <xsd:element name="o8aeae541a3e4710af7259017bfa816f" ma:index="20" nillable="true" ma:taxonomy="true" ma:internalName="o8aeae541a3e4710af7259017bfa816f" ma:taxonomyFieldName="VDEMBureau" ma:displayName="Bureau" ma:readOnly="false" ma:default="" ma:fieldId="{88aeae54-1a3e-4710-af72-59017bfa816f}" ma:sspId="0920e099-540f-4e49-b54d-0e500676ccfd" ma:termSetId="a2a7bf18-49e0-4c4c-8a90-608ae70d3ac3" ma:anchorId="00000000-0000-0000-0000-000000000000" ma:open="false" ma:isKeyword="false">
      <xsd:complexType>
        <xsd:sequence>
          <xsd:element ref="pc:Terms" minOccurs="0" maxOccurs="1"/>
        </xsd:sequence>
      </xsd:complexType>
    </xsd:element>
    <xsd:element name="o07209a0d91b4c109e93eb621e3d29f8" ma:index="22" nillable="true" ma:taxonomy="true" ma:internalName="o07209a0d91b4c109e93eb621e3d29f8" ma:taxonomyFieldName="VDEMDivisionCode" ma:displayName="Division Code" ma:readOnly="false" ma:default="" ma:fieldId="{807209a0-d91b-4c10-9e93-eb621e3d29f8}" ma:sspId="0920e099-540f-4e49-b54d-0e500676ccfd" ma:termSetId="9c794990-e186-46a1-8c31-f6d3a645b34d" ma:anchorId="00000000-0000-0000-0000-000000000000" ma:open="false" ma:isKeyword="false">
      <xsd:complexType>
        <xsd:sequence>
          <xsd:element ref="pc:Terms" minOccurs="0" maxOccurs="1"/>
        </xsd:sequence>
      </xsd:complexType>
    </xsd:element>
    <xsd:element name="MediaServiceDateTaken" ma:index="27" nillable="true" ma:displayName="MediaServiceDateTaken" ma:hidden="true" ma:internalName="MediaServiceDateTaken" ma:readOnly="true">
      <xsd:simpleType>
        <xsd:restriction base="dms:Text"/>
      </xsd:simpleType>
    </xsd:element>
    <xsd:element name="MediaLengthInSeconds" ma:index="28" nillable="true" ma:displayName="MediaLengthInSeconds" ma:hidden="true" ma:internalName="MediaLengthInSeconds" ma:readOnly="true">
      <xsd:simpleType>
        <xsd:restriction base="dms:Unknown"/>
      </xsd:simpleType>
    </xsd:element>
    <xsd:element name="lcf76f155ced4ddcb4097134ff3c332f" ma:index="30"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1" nillable="true" ma:displayName="MediaServiceObjectDetectorVersions" ma:hidden="true" ma:indexed="true" ma:internalName="MediaServiceObjectDetectorVersions" ma:readOnly="true">
      <xsd:simpleType>
        <xsd:restriction base="dms:Text"/>
      </xsd:simpleType>
    </xsd:element>
    <xsd:element name="MediaServiceSearchProperties" ma:index="32" nillable="true" ma:displayName="MediaServiceSearchProperties" ma:hidden="true" ma:internalName="MediaServiceSearchProperties" ma:readOnly="true">
      <xsd:simpleType>
        <xsd:restriction base="dms:Note"/>
      </xsd:simpleType>
    </xsd:element>
    <xsd:element name="MediaServiceLocation" ma:index="3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5b657dc-68d0-4dc6-bc82-33c7e7023f0d" elementFormDefault="qualified">
    <xsd:import namespace="http://schemas.microsoft.com/office/2006/documentManagement/types"/>
    <xsd:import namespace="http://schemas.microsoft.com/office/infopath/2007/PartnerControls"/>
    <xsd:element name="DocumentType" ma:index="4" nillable="true" ma:displayName="Document Type" ma:format="Dropdown" ma:internalName="DocumentType">
      <xsd:simpleType>
        <xsd:restriction base="dms:Choice">
          <xsd:enumeration value="F-Form"/>
          <xsd:enumeration value="G-Standard Operating Guideline"/>
          <xsd:enumeration value="J-Job Aid"/>
          <xsd:enumeration value="M-Manual"/>
          <xsd:enumeration value="P-Policy"/>
          <xsd:enumeration value="S-Standard Operating Procedure"/>
          <xsd:enumeration value="T-Training"/>
          <xsd:enumeration value="Agency Templates"/>
        </xsd:restriction>
      </xsd:simpleType>
    </xsd:element>
    <xsd:element name="Tag" ma:index="5" nillable="true" ma:displayName="Tag" ma:format="Dropdown" ma:internalName="Tag">
      <xsd:simpleType>
        <xsd:restriction base="dms:Text">
          <xsd:maxLength value="255"/>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78a7f6c-8009-4ed5-a601-e5c1b0d7c44f" elementFormDefault="qualified">
    <xsd:import namespace="http://schemas.microsoft.com/office/2006/documentManagement/types"/>
    <xsd:import namespace="http://schemas.microsoft.com/office/infopath/2007/PartnerControls"/>
    <xsd:element name="DocumentApprovedDate" ma:index="6" nillable="true" ma:displayName="DocumentApprovedDate" ma:default="[today]" ma:format="DateOnly" ma:internalName="DocumentApprovedDate">
      <xsd:simpleType>
        <xsd:restriction base="dms:DateTime"/>
      </xsd:simpleType>
    </xsd:element>
    <xsd:element name="ReviewCycle" ma:index="7" nillable="true" ma:displayName="ReviewCycle" ma:default="365" ma:internalName="ReviewCycle">
      <xsd:simpleType>
        <xsd:restriction base="dms:Number"/>
      </xsd:simpleType>
    </xsd:element>
    <xsd:element name="TaxCatchAll" ma:index="21" nillable="true" ma:displayName="Taxonomy Catch All Column" ma:hidden="true" ma:list="{974f9128-bb2a-499b-90aa-21268eeeb9bd}" ma:internalName="TaxCatchAll" ma:showField="CatchAllData" ma:web="d78a7f6c-8009-4ed5-a601-e5c1b0d7c44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123f0dd-4939-4619-b269-6359064aedfd"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3"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9D60E1-294D-4E19-B3D7-5B8B7199F1D7}">
  <ds:schemaRefs>
    <ds:schemaRef ds:uri="http://schemas.microsoft.com/sharepoint/v3/contenttype/forms"/>
  </ds:schemaRefs>
</ds:datastoreItem>
</file>

<file path=customXml/itemProps2.xml><?xml version="1.0" encoding="utf-8"?>
<ds:datastoreItem xmlns:ds="http://schemas.openxmlformats.org/officeDocument/2006/customXml" ds:itemID="{F65DA92C-D197-4D26-87CB-16C384CECEAB}">
  <ds:schemaRefs>
    <ds:schemaRef ds:uri="59bbb2d0-248b-43cb-9d64-2158f2caa579"/>
    <ds:schemaRef ds:uri="http://schemas.openxmlformats.org/package/2006/metadata/core-properties"/>
    <ds:schemaRef ds:uri="http://purl.org/dc/dcmitype/"/>
    <ds:schemaRef ds:uri="http://purl.org/dc/elements/1.1/"/>
    <ds:schemaRef ds:uri="http://schemas.microsoft.com/sharepoint/v3"/>
    <ds:schemaRef ds:uri="http://schemas.microsoft.com/office/2006/metadata/properties"/>
    <ds:schemaRef ds:uri="http://schemas.microsoft.com/office/2006/documentManagement/types"/>
    <ds:schemaRef ds:uri="http://schemas.microsoft.com/office/infopath/2007/PartnerControls"/>
    <ds:schemaRef ds:uri="0f0e8ac0-e5b4-4867-8058-e4525de63436"/>
    <ds:schemaRef ds:uri="http://www.w3.org/XML/1998/namespace"/>
    <ds:schemaRef ds:uri="http://purl.org/dc/terms/"/>
    <ds:schemaRef ds:uri="55b657dc-68d0-4dc6-bc82-33c7e7023f0d"/>
    <ds:schemaRef ds:uri="c123f0dd-4939-4619-b269-6359064aedfd"/>
    <ds:schemaRef ds:uri="d78a7f6c-8009-4ed5-a601-e5c1b0d7c44f"/>
    <ds:schemaRef ds:uri="803743f2-405b-4b3e-b5f9-c0735e18f92a"/>
  </ds:schemaRefs>
</ds:datastoreItem>
</file>

<file path=customXml/itemProps3.xml><?xml version="1.0" encoding="utf-8"?>
<ds:datastoreItem xmlns:ds="http://schemas.openxmlformats.org/officeDocument/2006/customXml" ds:itemID="{969A031F-7D6F-41E3-BFCC-6E0E55A25F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3743f2-405b-4b3e-b5f9-c0735e18f92a"/>
    <ds:schemaRef ds:uri="55b657dc-68d0-4dc6-bc82-33c7e7023f0d"/>
    <ds:schemaRef ds:uri="d78a7f6c-8009-4ed5-a601-e5c1b0d7c44f"/>
    <ds:schemaRef ds:uri="c123f0dd-4939-4619-b269-6359064aedf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92</TotalTime>
  <Words>638</Words>
  <Application>Microsoft Office PowerPoint</Application>
  <PresentationFormat>On-screen Show (4:3)</PresentationFormat>
  <Paragraphs>131</Paragraphs>
  <Slides>13</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Georgia</vt:lpstr>
      <vt:lpstr>Open Sans</vt:lpstr>
      <vt:lpstr>Source Sans Pro Black</vt:lpstr>
      <vt:lpstr>Source Sans Pro Semibold</vt:lpstr>
      <vt:lpstr>Apex</vt:lpstr>
      <vt:lpstr>PowerPoint Presentation</vt:lpstr>
      <vt:lpstr>Overview</vt:lpstr>
      <vt:lpstr>Disaster Relief Process</vt:lpstr>
      <vt:lpstr>Flood Specific Funding</vt:lpstr>
      <vt:lpstr>VDEM State Flood Expenditures</vt:lpstr>
      <vt:lpstr>Repetitive Loss</vt:lpstr>
      <vt:lpstr>Flood Specific Projects</vt:lpstr>
      <vt:lpstr>VDEM Tracks Return on Investment</vt:lpstr>
      <vt:lpstr>VA Flood Monitoring System</vt:lpstr>
      <vt:lpstr>Origins of VA’s Flooding Issues</vt:lpstr>
      <vt:lpstr>Disasters Amplify this Issue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Taylor, Dillon</dc:creator>
  <cp:lastModifiedBy>Cathy Hooe</cp:lastModifiedBy>
  <cp:revision>50</cp:revision>
  <dcterms:modified xsi:type="dcterms:W3CDTF">2026-10-20T20:09:52Z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0x0101009E84991C3272E841ACB1750AD3FC0054</vt:lpwstr>
  </property>
  <property fmtid="{D5CDD505-2E9C-101B-9397-08002B2CF9AE}" pid="3" name="Order">
    <vt:r8>14500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_SourceUrl">
    <vt:lpwstr/>
  </property>
  <property fmtid="{D5CDD505-2E9C-101B-9397-08002B2CF9AE}" pid="8" name="_SharedFileIndex">
    <vt:lpwstr/>
  </property>
  <property fmtid="{D5CDD505-2E9C-101B-9397-08002B2CF9AE}" pid="9" name="TemplateUrl">
    <vt:lpwstr/>
  </property>
  <property fmtid="{D5CDD505-2E9C-101B-9397-08002B2CF9AE}" pid="10" name="ComplianceAssetId">
    <vt:lpwstr/>
  </property>
  <property fmtid="{D5CDD505-2E9C-101B-9397-08002B2CF9AE}" pid="11" name="VDEMBureau">
    <vt:lpwstr>1;#Policy ＆ Communications Bureau|0d9e9702-a272-4704-bfda-4ecff5a1603f</vt:lpwstr>
  </property>
  <property fmtid="{D5CDD505-2E9C-101B-9397-08002B2CF9AE}" pid="12" name="VDEMDivisionCode">
    <vt:lpwstr>2;#Communications|9333158d-aa7b-4a9c-a88c-982036b257f3</vt:lpwstr>
  </property>
  <property fmtid="{D5CDD505-2E9C-101B-9397-08002B2CF9AE}" pid="13" name="DivisionCodes">
    <vt:lpwstr>COM-Communications Division</vt:lpwstr>
  </property>
  <property fmtid="{D5CDD505-2E9C-101B-9397-08002B2CF9AE}" pid="14" name="Bureau">
    <vt:lpwstr>7 - Policy &amp; Communications Bureau</vt:lpwstr>
  </property>
  <property fmtid="{D5CDD505-2E9C-101B-9397-08002B2CF9AE}" pid="15" name="MediaServiceImageTags">
    <vt:lpwstr/>
  </property>
</Properties>
</file>